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700" r:id="rId2"/>
    <p:sldId id="699" r:id="rId3"/>
    <p:sldId id="701" r:id="rId4"/>
    <p:sldId id="615" r:id="rId5"/>
    <p:sldId id="620" r:id="rId6"/>
    <p:sldId id="651" r:id="rId7"/>
    <p:sldId id="648" r:id="rId8"/>
    <p:sldId id="633" r:id="rId9"/>
    <p:sldId id="647" r:id="rId10"/>
    <p:sldId id="618" r:id="rId11"/>
    <p:sldId id="649" r:id="rId12"/>
    <p:sldId id="596" r:id="rId13"/>
    <p:sldId id="671" r:id="rId14"/>
    <p:sldId id="694" r:id="rId15"/>
    <p:sldId id="702" r:id="rId16"/>
    <p:sldId id="709" r:id="rId17"/>
    <p:sldId id="710" r:id="rId18"/>
    <p:sldId id="711" r:id="rId19"/>
    <p:sldId id="672" r:id="rId20"/>
    <p:sldId id="586" r:id="rId21"/>
    <p:sldId id="685" r:id="rId22"/>
    <p:sldId id="686" r:id="rId23"/>
    <p:sldId id="688" r:id="rId24"/>
    <p:sldId id="690" r:id="rId25"/>
    <p:sldId id="714" r:id="rId26"/>
    <p:sldId id="706" r:id="rId27"/>
    <p:sldId id="689" r:id="rId28"/>
    <p:sldId id="716" r:id="rId29"/>
    <p:sldId id="656" r:id="rId30"/>
    <p:sldId id="680" r:id="rId31"/>
    <p:sldId id="637" r:id="rId32"/>
    <p:sldId id="722" r:id="rId33"/>
    <p:sldId id="612" r:id="rId34"/>
    <p:sldId id="721" r:id="rId35"/>
    <p:sldId id="679" r:id="rId36"/>
    <p:sldId id="693" r:id="rId37"/>
    <p:sldId id="664" r:id="rId38"/>
    <p:sldId id="673" r:id="rId39"/>
    <p:sldId id="717" r:id="rId40"/>
    <p:sldId id="724" r:id="rId41"/>
    <p:sldId id="720" r:id="rId42"/>
    <p:sldId id="607" r:id="rId43"/>
    <p:sldId id="635" r:id="rId44"/>
    <p:sldId id="610" r:id="rId45"/>
    <p:sldId id="646" r:id="rId46"/>
    <p:sldId id="718" r:id="rId47"/>
    <p:sldId id="581" r:id="rId48"/>
    <p:sldId id="644" r:id="rId49"/>
    <p:sldId id="654" r:id="rId50"/>
    <p:sldId id="704" r:id="rId51"/>
    <p:sldId id="616" r:id="rId52"/>
    <p:sldId id="715" r:id="rId53"/>
    <p:sldId id="614" r:id="rId54"/>
    <p:sldId id="655" r:id="rId55"/>
    <p:sldId id="675" r:id="rId56"/>
    <p:sldId id="608" r:id="rId57"/>
    <p:sldId id="611" r:id="rId58"/>
    <p:sldId id="634" r:id="rId59"/>
    <p:sldId id="670" r:id="rId60"/>
    <p:sldId id="677" r:id="rId61"/>
    <p:sldId id="707" r:id="rId62"/>
    <p:sldId id="687" r:id="rId63"/>
    <p:sldId id="713" r:id="rId64"/>
    <p:sldId id="712" r:id="rId65"/>
    <p:sldId id="600" r:id="rId66"/>
    <p:sldId id="660" r:id="rId67"/>
    <p:sldId id="674" r:id="rId68"/>
    <p:sldId id="659" r:id="rId69"/>
    <p:sldId id="587" r:id="rId70"/>
    <p:sldId id="705" r:id="rId7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5528" autoAdjust="0"/>
  </p:normalViewPr>
  <p:slideViewPr>
    <p:cSldViewPr>
      <p:cViewPr varScale="1">
        <p:scale>
          <a:sx n="60" d="100"/>
          <a:sy n="60" d="100"/>
        </p:scale>
        <p:origin x="1416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6AD6E-A30D-43E5-B40E-86E7A2368E15}" type="datetimeFigureOut">
              <a:rPr kumimoji="1" lang="ja-JP" altLang="en-US" smtClean="0"/>
              <a:pPr/>
              <a:t>2017/12/19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E2F31-CF94-4905-AD8D-C3E71B63F4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650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A04C9-B47A-4FCD-BAE5-8BE01815D8F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7770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A04C9-B47A-4FCD-BAE5-8BE01815D8F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397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A04C9-B47A-4FCD-BAE5-8BE01815D8F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02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2B33-AC87-4A29-80BF-5A4A0EB87F2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0.png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23528" y="2636912"/>
            <a:ext cx="8496944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dirty="0"/>
              <a:t>GW170817/GRB 170817A</a:t>
            </a:r>
            <a:br>
              <a:rPr lang="en-US" altLang="ja-JP" dirty="0"/>
            </a:br>
            <a:r>
              <a:rPr lang="en-US" altLang="ja-JP" sz="3600" dirty="0"/>
              <a:t> 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en-US" altLang="ja-JP" sz="3600" dirty="0"/>
              <a:t> </a:t>
            </a:r>
            <a:br>
              <a:rPr lang="en-US" altLang="ja-JP" dirty="0"/>
            </a:br>
            <a:r>
              <a:rPr lang="en-US" altLang="ja-JP" sz="4000" dirty="0" err="1">
                <a:solidFill>
                  <a:srgbClr val="FF0000"/>
                </a:solidFill>
              </a:rPr>
              <a:t>Koutarou</a:t>
            </a:r>
            <a:r>
              <a:rPr lang="en-US" altLang="ja-JP" sz="4000" dirty="0">
                <a:solidFill>
                  <a:srgbClr val="FF0000"/>
                </a:solidFill>
              </a:rPr>
              <a:t> </a:t>
            </a:r>
            <a:r>
              <a:rPr lang="en-US" altLang="ja-JP" sz="4000" dirty="0" err="1">
                <a:solidFill>
                  <a:srgbClr val="FF0000"/>
                </a:solidFill>
              </a:rPr>
              <a:t>Kyutoku</a:t>
            </a:r>
            <a:br>
              <a:rPr lang="en-US" altLang="ja-JP" sz="3100" dirty="0"/>
            </a:br>
            <a:r>
              <a:rPr lang="en-US" altLang="ja-JP" sz="3100" dirty="0"/>
              <a:t>High Energy Accelerator Research Organization (KEK), Institute of Particle and Nuclear Studies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176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22910"/>
            <a:ext cx="8229600" cy="922114"/>
          </a:xfrm>
        </p:spPr>
        <p:txBody>
          <a:bodyPr>
            <a:noAutofit/>
          </a:bodyPr>
          <a:lstStyle/>
          <a:p>
            <a:r>
              <a:rPr lang="en-US" altLang="ja-JP" sz="6000" dirty="0"/>
              <a:t>2</a:t>
            </a:r>
            <a:r>
              <a:rPr kumimoji="1" lang="en-US" altLang="ja-JP" sz="6000" dirty="0"/>
              <a:t>. Short gamma-ray burst (GRB 170817A)</a:t>
            </a:r>
            <a:endParaRPr kumimoji="1" lang="ja-JP" altLang="en-US" sz="600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287D65F-A35B-4C61-871E-2D8A8CA50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4114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Short gamma-ray burst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229600" cy="4713387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About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sup>
                    </m:sSup>
                    <m:r>
                      <m:rPr>
                        <m:nor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m:rPr>
                        <m:nor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kumimoji="1" lang="en-US" altLang="ja-JP" dirty="0"/>
                  <a:t> explosions</a:t>
                </a:r>
              </a:p>
              <a:p>
                <a:r>
                  <a:rPr kumimoji="1" lang="en-US" altLang="ja-JP" dirty="0"/>
                  <a:t> - the sun is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~4×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sup>
                    </m:sSup>
                    <m:r>
                      <m:rPr>
                        <m:nor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m:rPr>
                        <m:nor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altLang="ja-JP" dirty="0"/>
              </a:p>
              <a:p>
                <a:r>
                  <a:rPr kumimoji="1" lang="en-US" altLang="ja-JP" dirty="0"/>
                  <a:t>Long-soft GRB: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≥2</m:t>
                    </m:r>
                    <m:r>
                      <m:rPr>
                        <m:nor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altLang="ja-JP" dirty="0"/>
              </a:p>
              <a:p>
                <a:r>
                  <a:rPr kumimoji="1" lang="en-US" altLang="ja-JP" dirty="0"/>
                  <a:t> deaths of massive stars</a:t>
                </a:r>
              </a:p>
              <a:p>
                <a:endParaRPr kumimoji="1" lang="en-US" altLang="ja-JP" sz="1200" dirty="0"/>
              </a:p>
              <a:p>
                <a:r>
                  <a:rPr lang="en-US" altLang="ja-JP" dirty="0">
                    <a:solidFill>
                      <a:srgbClr val="FF0000"/>
                    </a:solidFill>
                  </a:rPr>
                  <a:t>Short-hard: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≤2</m:t>
                    </m:r>
                    <m:r>
                      <m:rPr>
                        <m:nor/>
                      </m:rPr>
                      <a:rPr lang="en-US" altLang="ja-JP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altLang="ja-JP" dirty="0">
                  <a:solidFill>
                    <a:srgbClr val="FF0000"/>
                  </a:solidFill>
                </a:endParaRPr>
              </a:p>
              <a:p>
                <a:r>
                  <a:rPr lang="en-US" altLang="ja-JP" dirty="0">
                    <a:solidFill>
                      <a:srgbClr val="FF0000"/>
                    </a:solidFill>
                  </a:rPr>
                  <a:t> neutron star binary merger?</a:t>
                </a:r>
              </a:p>
              <a:p>
                <a:r>
                  <a:rPr lang="en-US" altLang="ja-JP" dirty="0">
                    <a:solidFill>
                      <a:srgbClr val="FF0000"/>
                    </a:solidFill>
                  </a:rPr>
                  <a:t>rigorous confirmation needs</a:t>
                </a:r>
              </a:p>
              <a:p>
                <a:r>
                  <a:rPr lang="en-US" altLang="ja-JP" dirty="0">
                    <a:solidFill>
                      <a:srgbClr val="FF0000"/>
                    </a:solidFill>
                  </a:rPr>
                  <a:t>  gravitational waves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229600" cy="4713387"/>
              </a:xfrm>
              <a:blipFill>
                <a:blip r:embed="rId2"/>
                <a:stretch>
                  <a:fillRect l="-1704" t="-1423" b="-194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pic>
        <p:nvPicPr>
          <p:cNvPr id="7" name="Picture 1" descr="D:\ACADEMIC\files\gamma-ray_burs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568" y="1192443"/>
            <a:ext cx="3995936" cy="5044869"/>
          </a:xfrm>
          <a:prstGeom prst="rect">
            <a:avLst/>
          </a:prstGeom>
          <a:noFill/>
        </p:spPr>
      </p:pic>
      <p:sp>
        <p:nvSpPr>
          <p:cNvPr id="8" name="正方形/長方形 7"/>
          <p:cNvSpPr/>
          <p:nvPr/>
        </p:nvSpPr>
        <p:spPr>
          <a:xfrm>
            <a:off x="3320355" y="6165304"/>
            <a:ext cx="5932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http://www.daviddarling.info/images/gamma-ray_bursts.jpg</a:t>
            </a:r>
            <a:endParaRPr lang="ja-JP" altLang="en-US" dirty="0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442960D5-7B77-4D0F-ADAB-F8BA4D9B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189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D2D54A-4DB0-4EB1-8228-B09A53D8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Time coincidence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E9076C-E1C8-40EA-8F7D-7F5E1A1D5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Fermi and INTEGRAL</a:t>
            </a:r>
          </a:p>
          <a:p>
            <a:r>
              <a:rPr lang="en-US" altLang="ja-JP" dirty="0"/>
              <a:t>  agree each other</a:t>
            </a:r>
            <a:endParaRPr kumimoji="1" lang="en-US" altLang="ja-JP" dirty="0"/>
          </a:p>
          <a:p>
            <a:r>
              <a:rPr lang="en-US" altLang="ja-JP" dirty="0"/>
              <a:t>    though relatively weak</a:t>
            </a:r>
          </a:p>
          <a:p>
            <a:r>
              <a:rPr kumimoji="1" lang="en-US" altLang="ja-JP" dirty="0"/>
              <a:t>The 1.7s delay </a:t>
            </a:r>
            <a:r>
              <a:rPr lang="en-US" altLang="ja-JP" dirty="0"/>
              <a:t>from GWs</a:t>
            </a:r>
          </a:p>
          <a:p>
            <a:r>
              <a:rPr lang="en-US" altLang="ja-JP" dirty="0"/>
              <a:t> -</a:t>
            </a:r>
            <a:r>
              <a:rPr kumimoji="1" lang="en-US" altLang="ja-JP" dirty="0"/>
              <a:t> jet launch</a:t>
            </a:r>
          </a:p>
          <a:p>
            <a:r>
              <a:rPr lang="en-US" altLang="ja-JP" dirty="0"/>
              <a:t> - jet propagation in</a:t>
            </a:r>
          </a:p>
          <a:p>
            <a:r>
              <a:rPr kumimoji="1" lang="en-US" altLang="ja-JP" dirty="0"/>
              <a:t>     the ejected material</a:t>
            </a:r>
          </a:p>
          <a:p>
            <a:r>
              <a:rPr lang="en-US" altLang="ja-JP" dirty="0"/>
              <a:t> - onset of transparency</a:t>
            </a:r>
            <a:endParaRPr kumimoji="1" lang="en-US" altLang="ja-JP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050C8D-AE0D-4406-9714-49E114626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7A08E8-14D0-4B50-B9DC-4FC85DB5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173A9F9-5E56-4886-AE98-13F58CA86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740" y="1040487"/>
            <a:ext cx="4500748" cy="544522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960470-547F-48BC-BEAC-EADE99001A71}"/>
              </a:ext>
            </a:extLst>
          </p:cNvPr>
          <p:cNvSpPr txBox="1"/>
          <p:nvPr/>
        </p:nvSpPr>
        <p:spPr>
          <a:xfrm>
            <a:off x="7373286" y="334397"/>
            <a:ext cx="180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LIGO,Virgo</a:t>
            </a:r>
            <a:r>
              <a:rPr kumimoji="1" lang="en-US" altLang="ja-JP" dirty="0"/>
              <a:t>, Fermi</a:t>
            </a:r>
          </a:p>
          <a:p>
            <a:r>
              <a:rPr kumimoji="1" lang="en-US" altLang="ja-JP" dirty="0"/>
              <a:t>INTEGRAL (2017)</a:t>
            </a:r>
            <a:endParaRPr kumimoji="1" lang="ja-JP" altLang="en-US" dirty="0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83866DCE-0451-4A54-B646-EC5FC9F5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541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C20873-0789-4C31-BB1F-812EEFC3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Scenario confirmation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3D56B3-4D9D-4B59-8E8B-2204697B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Apparently, </a:t>
            </a:r>
            <a:r>
              <a:rPr kumimoji="1" lang="en-US" altLang="ja-JP" dirty="0"/>
              <a:t>short gamma-ray burst (but not hard)</a:t>
            </a:r>
          </a:p>
          <a:p>
            <a:r>
              <a:rPr lang="en-US" altLang="ja-JP" dirty="0"/>
              <a:t>-&gt; Binary neutron stars drive some short GRBs!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D1D075-67CE-4ABA-A3B9-5C9DEB75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08DEEA-2337-4FA6-A803-387FBF239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C082B4E-DE12-40F1-B5A5-D69D77244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1129"/>
            <a:ext cx="9144000" cy="354819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C7646A9-B2B2-4F80-A851-ABEFF5E79505}"/>
              </a:ext>
            </a:extLst>
          </p:cNvPr>
          <p:cNvSpPr txBox="1"/>
          <p:nvPr/>
        </p:nvSpPr>
        <p:spPr>
          <a:xfrm>
            <a:off x="552937" y="2535813"/>
            <a:ext cx="18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Goldstein+ (2017)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C287AE9-72DE-487F-BEF8-097F510CFBD2}"/>
              </a:ext>
            </a:extLst>
          </p:cNvPr>
          <p:cNvSpPr txBox="1"/>
          <p:nvPr/>
        </p:nvSpPr>
        <p:spPr>
          <a:xfrm>
            <a:off x="1547664" y="6156012"/>
            <a:ext cx="213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Duration of emission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F49C30-E82A-4D15-A97D-C2747E75A35E}"/>
              </a:ext>
            </a:extLst>
          </p:cNvPr>
          <p:cNvSpPr txBox="1"/>
          <p:nvPr/>
        </p:nvSpPr>
        <p:spPr>
          <a:xfrm>
            <a:off x="4788024" y="2492896"/>
            <a:ext cx="1579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Hard spectrum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4C9772B-12CA-4B53-BEDA-00AD7B26CDCE}"/>
              </a:ext>
            </a:extLst>
          </p:cNvPr>
          <p:cNvSpPr txBox="1"/>
          <p:nvPr/>
        </p:nvSpPr>
        <p:spPr>
          <a:xfrm>
            <a:off x="4788024" y="6093296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Soft</a:t>
            </a:r>
            <a:r>
              <a:rPr kumimoji="1" lang="en-US" altLang="ja-JP" dirty="0"/>
              <a:t> spectrum</a:t>
            </a:r>
            <a:endParaRPr kumimoji="1" lang="ja-JP" altLang="en-US" dirty="0"/>
          </a:p>
        </p:txBody>
      </p:sp>
      <p:sp>
        <p:nvSpPr>
          <p:cNvPr id="12" name="日付プレースホルダー 11">
            <a:extLst>
              <a:ext uri="{FF2B5EF4-FFF2-40B4-BE49-F238E27FC236}">
                <a16:creationId xmlns:a16="http://schemas.microsoft.com/office/drawing/2014/main" id="{4C64D225-C47B-4B49-8098-07CA2761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5078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257740-8917-4FF5-9594-C937EFD1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Other high-energy emission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96E192-21EF-46F0-9C96-CCB9227D6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Mostly upper limit for &gt;MeV gamma and neutrinos, and Fermi/LAT put an upper limit only at late times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BCA371-6FAF-41E3-A449-D956C9DD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53D422-A04C-4E8D-B41B-537A0B279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9DC9DF-7B82-4BDF-A486-E94DA763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5724EA7-9ABD-42B7-9011-4EFEA2C7C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0888"/>
            <a:ext cx="9144000" cy="396363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F17C5E-1C96-4F70-964E-905E26E15B11}"/>
              </a:ext>
            </a:extLst>
          </p:cNvPr>
          <p:cNvSpPr txBox="1"/>
          <p:nvPr/>
        </p:nvSpPr>
        <p:spPr>
          <a:xfrm>
            <a:off x="827584" y="2568101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Abdalla+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9845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491920-54D1-48DC-9977-2EF096086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South Atlantic Anomaly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A5FC66-6E58-4B49-A422-0552705A8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Sensitivity is not good, LAT was not available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839AC7-280E-44DC-AB01-689105A46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88AF4F-0B93-443A-A47B-05447114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247901-D49F-4BEF-B6F3-AF42A93A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B010784-1873-48D1-98D0-433CF5875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0" y="1916832"/>
            <a:ext cx="8442684" cy="4503075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3420D444-FD1F-48C2-BDAB-BB545D15E6FA}"/>
              </a:ext>
            </a:extLst>
          </p:cNvPr>
          <p:cNvCxnSpPr/>
          <p:nvPr/>
        </p:nvCxnSpPr>
        <p:spPr>
          <a:xfrm>
            <a:off x="3779912" y="3861048"/>
            <a:ext cx="576064" cy="288032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C3EF6FB-B8CE-47E7-A9F1-F8B2CFB01545}"/>
              </a:ext>
            </a:extLst>
          </p:cNvPr>
          <p:cNvSpPr txBox="1"/>
          <p:nvPr/>
        </p:nvSpPr>
        <p:spPr>
          <a:xfrm>
            <a:off x="2147930" y="2060848"/>
            <a:ext cx="1848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Fermi-LAT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2152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9B6282E-6CD4-468A-9E57-32B8A2334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67" y="3717032"/>
            <a:ext cx="8409112" cy="292887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CFFA1D2-A3BB-4D77-83E4-DA8E910BA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Two component prompt emission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B65E55D-4FF2-4DD8-B78C-8557497628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229600" cy="4713387"/>
              </a:xfrm>
            </p:spPr>
            <p:txBody>
              <a:bodyPr/>
              <a:lstStyle/>
              <a:p>
                <a:r>
                  <a:rPr kumimoji="1" lang="en-US" altLang="ja-JP" dirty="0"/>
                  <a:t>Main peak: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≈185 </m:t>
                    </m:r>
                    <m:r>
                      <m:rPr>
                        <m:nor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Soft tail: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≈10 </m:t>
                    </m:r>
                    <m:r>
                      <m:rPr>
                        <m:nor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not necessarily “compact”</a:t>
                </a:r>
              </a:p>
              <a:p>
                <a:r>
                  <a:rPr kumimoji="1" lang="en-US" altLang="ja-JP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&gt;2−3</m:t>
                    </m:r>
                  </m:oMath>
                </a14:m>
                <a:r>
                  <a:rPr kumimoji="1" lang="en-US" altLang="ja-JP" dirty="0"/>
                  <a:t> is sufficient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B65E55D-4FF2-4DD8-B78C-8557497628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229600" cy="4713387"/>
              </a:xfrm>
              <a:blipFill>
                <a:blip r:embed="rId3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E72D6D-2D01-4177-8BD9-88BA04E5E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8C0EF6-669A-4E6E-97B9-E8F9C320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2F9DD5A-5659-4B88-9928-09EE9FA3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6B8FDA-8779-4B66-AA46-5EFBC2F9064A}"/>
              </a:ext>
            </a:extLst>
          </p:cNvPr>
          <p:cNvSpPr txBox="1"/>
          <p:nvPr/>
        </p:nvSpPr>
        <p:spPr>
          <a:xfrm>
            <a:off x="1043608" y="4870901"/>
            <a:ext cx="2385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Main peak:</a:t>
            </a:r>
          </a:p>
          <a:p>
            <a:r>
              <a:rPr lang="en-US" altLang="ja-JP" dirty="0"/>
              <a:t>p</a:t>
            </a:r>
            <a:r>
              <a:rPr kumimoji="1" lang="en-US" altLang="ja-JP" dirty="0"/>
              <a:t>ower law + exp. cutoff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B7BBE4-AB76-4DE2-8596-3A7563D6B0F1}"/>
              </a:ext>
            </a:extLst>
          </p:cNvPr>
          <p:cNvSpPr txBox="1"/>
          <p:nvPr/>
        </p:nvSpPr>
        <p:spPr>
          <a:xfrm>
            <a:off x="5353619" y="4870901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Soft tail:</a:t>
            </a:r>
          </a:p>
          <a:p>
            <a:r>
              <a:rPr lang="en-US" altLang="ja-JP" dirty="0"/>
              <a:t>blackbody</a:t>
            </a:r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30D6978-8AFF-4767-B72B-C365AF773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054477"/>
            <a:ext cx="4070363" cy="262599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D9036C8-2B71-4223-89CF-A9CF7B542518}"/>
              </a:ext>
            </a:extLst>
          </p:cNvPr>
          <p:cNvSpPr txBox="1"/>
          <p:nvPr/>
        </p:nvSpPr>
        <p:spPr>
          <a:xfrm>
            <a:off x="5546019" y="1691516"/>
            <a:ext cx="118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10-300keV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6BF5380-38F3-420F-9E30-21766CE7BFC9}"/>
              </a:ext>
            </a:extLst>
          </p:cNvPr>
          <p:cNvSpPr txBox="1"/>
          <p:nvPr/>
        </p:nvSpPr>
        <p:spPr>
          <a:xfrm>
            <a:off x="7808102" y="1054477"/>
            <a:ext cx="1194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Goldstein+</a:t>
            </a:r>
          </a:p>
          <a:p>
            <a:pPr algn="r"/>
            <a:r>
              <a:rPr lang="en-US" altLang="ja-JP" dirty="0"/>
              <a:t>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445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871EDF-E660-4924-9434-3E9E70377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 closest short gamma-ray burst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8C43CE-3119-46A8-8B2F-3CA569073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Among the short GRBs with measured redshifts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B705F6-F695-437B-BB83-7A1869635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75322B-D91D-44A8-AC63-137E73C67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C74E42-DDE9-4CD8-8019-C1EB6975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909E84C-EBFB-4CCA-9562-59A29CCC7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959287"/>
            <a:ext cx="5688632" cy="449404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5CD80D-AC24-40E1-B661-5989BDCA7741}"/>
              </a:ext>
            </a:extLst>
          </p:cNvPr>
          <p:cNvSpPr txBox="1"/>
          <p:nvPr/>
        </p:nvSpPr>
        <p:spPr>
          <a:xfrm>
            <a:off x="3203848" y="2123564"/>
            <a:ext cx="1417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Fong+ (2017)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B7E1104E-FBD3-4E45-BBE9-A4DA730B5EE5}"/>
                  </a:ext>
                </a:extLst>
              </p:cNvPr>
              <p:cNvSpPr txBox="1"/>
              <p:nvPr/>
            </p:nvSpPr>
            <p:spPr>
              <a:xfrm>
                <a:off x="3802621" y="3645024"/>
                <a:ext cx="2772618" cy="9289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−14</m:t>
                        </m:r>
                      </m:sub>
                      <m:sup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+8</m:t>
                        </m:r>
                      </m:sup>
                    </m:sSubSup>
                    <m:r>
                      <m:rPr>
                        <m:nor/>
                      </m:rP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Mpc</m:t>
                    </m:r>
                  </m:oMath>
                </a14:m>
                <a:r>
                  <a:rPr kumimoji="1" lang="en-US" altLang="ja-JP" sz="2000" dirty="0"/>
                  <a:t> from</a:t>
                </a:r>
              </a:p>
              <a:p>
                <a:r>
                  <a:rPr lang="en-US" altLang="ja-JP" sz="2000" dirty="0"/>
                  <a:t>  gravitational waves (90%)</a:t>
                </a:r>
              </a:p>
              <a:p>
                <a:r>
                  <a:rPr lang="en-US" altLang="ja-JP" sz="2000" dirty="0"/>
                  <a:t>c</a:t>
                </a:r>
                <a:r>
                  <a:rPr kumimoji="1" lang="en-US" altLang="ja-JP" sz="2000" dirty="0"/>
                  <a:t>onsistent with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≈0.01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B7E1104E-FBD3-4E45-BBE9-A4DA730B5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621" y="3645024"/>
                <a:ext cx="2772618" cy="928909"/>
              </a:xfrm>
              <a:prstGeom prst="rect">
                <a:avLst/>
              </a:prstGeom>
              <a:blipFill>
                <a:blip r:embed="rId3"/>
                <a:stretch>
                  <a:fillRect l="-5714" t="-7895" r="-4615" b="-157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9881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668465-94C8-4233-828B-4B8059EF8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Distance-inclination degeneracy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894CB5D-DDA0-4E20-BFF9-9CCBC0654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𝚤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kumimoji="1" lang="en-US" altLang="ja-JP" dirty="0"/>
                  <a:t> is possible with Virgo or KAGRA </a:t>
                </a:r>
                <a:r>
                  <a:rPr lang="en-US" altLang="ja-JP" sz="2400" dirty="0"/>
                  <a:t>(</a:t>
                </a:r>
                <a:r>
                  <a:rPr kumimoji="1" lang="en-US" altLang="ja-JP" sz="2400" dirty="0" err="1"/>
                  <a:t>Arun</a:t>
                </a:r>
                <a:r>
                  <a:rPr kumimoji="1" lang="en-US" altLang="ja-JP" sz="2400" dirty="0"/>
                  <a:t>+ 2014)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894CB5D-DDA0-4E20-BFF9-9CCBC0654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46B855-86FB-4D0E-A105-61F8C01F3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285E3E-DD02-4AC3-A6D9-D249754B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CCCE1DB-CDFD-40B6-BAA9-FA0D8CA00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1ABBFBF-62F8-4BCF-BEF8-CA96A6709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026541"/>
            <a:ext cx="6678488" cy="442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E58498A-FF5B-4A38-926B-CE44AE297B45}"/>
                  </a:ext>
                </a:extLst>
              </p:cNvPr>
              <p:cNvSpPr txBox="1"/>
              <p:nvPr/>
            </p:nvSpPr>
            <p:spPr>
              <a:xfrm>
                <a:off x="3923928" y="3615407"/>
                <a:ext cx="29626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rgbClr val="0070C0"/>
                    </a:solidFill>
                  </a:rPr>
                  <a:t>PDF from</a:t>
                </a:r>
                <a:r>
                  <a:rPr lang="ja-JP" altLang="en-US" sz="2400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0070C0"/>
                    </a:solidFill>
                  </a:rPr>
                  <a:t>LVC:</a:t>
                </a:r>
                <a:r>
                  <a:rPr kumimoji="1" lang="en-US" altLang="ja-JP" sz="2400" b="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𝚤</m:t>
                    </m:r>
                    <m:r>
                      <a:rPr kumimoji="1" lang="en-US" altLang="ja-JP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e>
                      <m:sup>
                        <m: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kumimoji="1" lang="en-US" altLang="ja-JP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E58498A-FF5B-4A38-926B-CE44AE297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3615407"/>
                <a:ext cx="2962606" cy="461665"/>
              </a:xfrm>
              <a:prstGeom prst="rect">
                <a:avLst/>
              </a:prstGeom>
              <a:blipFill>
                <a:blip r:embed="rId4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88E68EA-89EA-4B10-9286-A1AF57C75356}"/>
                  </a:ext>
                </a:extLst>
              </p:cNvPr>
              <p:cNvSpPr txBox="1"/>
              <p:nvPr/>
            </p:nvSpPr>
            <p:spPr>
              <a:xfrm>
                <a:off x="4623400" y="4653136"/>
                <a:ext cx="254088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𝚤</m:t>
                    </m:r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28</m:t>
                        </m:r>
                      </m:e>
                      <m:sup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altLang="ja-JP" sz="2400" dirty="0"/>
                  <a:t> if we</a:t>
                </a:r>
              </a:p>
              <a:p>
                <a:r>
                  <a:rPr lang="en-US" altLang="ja-JP" sz="2400" dirty="0"/>
                  <a:t>  adopt a distance</a:t>
                </a:r>
              </a:p>
              <a:p>
                <a:r>
                  <a:rPr kumimoji="1" lang="en-US" altLang="ja-JP" sz="2400" dirty="0"/>
                  <a:t>     from NGC 4993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88E68EA-89EA-4B10-9286-A1AF57C75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400" y="4653136"/>
                <a:ext cx="2540888" cy="1200329"/>
              </a:xfrm>
              <a:prstGeom prst="rect">
                <a:avLst/>
              </a:prstGeom>
              <a:blipFill>
                <a:blip r:embed="rId5"/>
                <a:stretch>
                  <a:fillRect t="-406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F82F22E-BECD-4323-A524-AEB90D964761}"/>
              </a:ext>
            </a:extLst>
          </p:cNvPr>
          <p:cNvSpPr txBox="1"/>
          <p:nvPr/>
        </p:nvSpPr>
        <p:spPr>
          <a:xfrm>
            <a:off x="5061040" y="6156012"/>
            <a:ext cx="347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: </a:t>
            </a:r>
            <a:r>
              <a:rPr kumimoji="1" lang="en-US" altLang="ja-JP" dirty="0"/>
              <a:t>proxy of the inverse distance here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AFBA588-DD47-4CEB-8030-D32D477B7EFA}"/>
              </a:ext>
            </a:extLst>
          </p:cNvPr>
          <p:cNvSpPr txBox="1"/>
          <p:nvPr/>
        </p:nvSpPr>
        <p:spPr>
          <a:xfrm>
            <a:off x="1763688" y="2177266"/>
            <a:ext cx="2367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LVC+ (2017)</a:t>
            </a:r>
          </a:p>
          <a:p>
            <a:r>
              <a:rPr lang="en-US" altLang="ja-JP" dirty="0"/>
              <a:t>see also Mandel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9518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D0C16-6E46-4FDC-B906-3531DA6EB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C256162-0D7B-4688-BC99-C64322C78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23511"/>
            <a:ext cx="7236296" cy="539624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C804D62-9E00-4A4E-9619-7B9081FA0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Underluminous</a:t>
            </a:r>
            <a:r>
              <a:rPr kumimoji="1" lang="en-US" altLang="ja-JP" dirty="0"/>
              <a:t>…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337125-CA0D-402F-B35F-BA7718B3C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E7A2F6-9559-4B55-83CF-E7103E40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309A3B-2EB5-4C1F-B4BE-DFF9D3F121CA}"/>
              </a:ext>
            </a:extLst>
          </p:cNvPr>
          <p:cNvSpPr txBox="1"/>
          <p:nvPr/>
        </p:nvSpPr>
        <p:spPr>
          <a:xfrm>
            <a:off x="2339752" y="5141559"/>
            <a:ext cx="2866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LVC, Fermi, INTEGRAL (2017)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22BE67E-5DB3-4664-8A0E-4A0FB8D27531}"/>
              </a:ext>
            </a:extLst>
          </p:cNvPr>
          <p:cNvSpPr txBox="1"/>
          <p:nvPr/>
        </p:nvSpPr>
        <p:spPr>
          <a:xfrm>
            <a:off x="2627784" y="3740839"/>
            <a:ext cx="5156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Because this </a:t>
            </a:r>
            <a:r>
              <a:rPr lang="en-US" altLang="ja-JP" sz="2400" dirty="0"/>
              <a:t>event was quite nearby,</a:t>
            </a:r>
          </a:p>
          <a:p>
            <a:r>
              <a:rPr lang="en-US" altLang="ja-JP" sz="2400" dirty="0"/>
              <a:t>  t</a:t>
            </a:r>
            <a:r>
              <a:rPr kumimoji="1" lang="en-US" altLang="ja-JP" sz="2400" dirty="0"/>
              <a:t>he normal apparent luminosity</a:t>
            </a:r>
          </a:p>
          <a:p>
            <a:r>
              <a:rPr lang="en-US" altLang="ja-JP" sz="2400" dirty="0"/>
              <a:t>    means the intrinsically low luminosity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1B7A5DE-DF47-4EAB-82C1-CE8DFA48DF27}"/>
              </a:ext>
            </a:extLst>
          </p:cNvPr>
          <p:cNvSpPr txBox="1"/>
          <p:nvPr/>
        </p:nvSpPr>
        <p:spPr>
          <a:xfrm>
            <a:off x="4543195" y="2708920"/>
            <a:ext cx="319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Detection threshold vs redshift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0AA8C05-C093-409A-9C47-1C328503A22E}"/>
              </a:ext>
            </a:extLst>
          </p:cNvPr>
          <p:cNvSpPr txBox="1"/>
          <p:nvPr/>
        </p:nvSpPr>
        <p:spPr>
          <a:xfrm>
            <a:off x="1547664" y="1268760"/>
            <a:ext cx="5442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(isotropic-equivalent) </a:t>
            </a:r>
            <a:r>
              <a:rPr lang="en-US" altLang="ja-JP" dirty="0"/>
              <a:t>luminosity</a:t>
            </a:r>
            <a:r>
              <a:rPr kumimoji="1" lang="en-US" altLang="ja-JP" dirty="0"/>
              <a:t> of gamma-ray emission</a:t>
            </a:r>
            <a:endParaRPr kumimoji="1" lang="ja-JP" alt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C8B5341-FE7D-4D9D-92B8-A237C987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349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23528" y="2636912"/>
            <a:ext cx="8496944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dirty="0"/>
              <a:t>GW170817/GRB 170817A/AT 2017gfo</a:t>
            </a:r>
            <a:br>
              <a:rPr lang="en-US" altLang="ja-JP" dirty="0"/>
            </a:br>
            <a:r>
              <a:rPr lang="en-US" altLang="ja-JP" sz="3600" dirty="0"/>
              <a:t> </a:t>
            </a:r>
            <a:br>
              <a:rPr lang="en-US" altLang="ja-JP" dirty="0"/>
            </a:br>
            <a:r>
              <a:rPr lang="en-US" altLang="ja-JP" dirty="0"/>
              <a:t>electromagnetic counterparts to</a:t>
            </a:r>
            <a:br>
              <a:rPr lang="en-US" altLang="ja-JP" dirty="0"/>
            </a:br>
            <a:r>
              <a:rPr lang="en-US" altLang="ja-JP" dirty="0"/>
              <a:t>binary neutron star mergers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sz="3600" dirty="0"/>
              <a:t> </a:t>
            </a:r>
            <a:br>
              <a:rPr lang="en-US" altLang="ja-JP" dirty="0"/>
            </a:br>
            <a:r>
              <a:rPr lang="en-US" altLang="ja-JP" sz="4000" dirty="0" err="1">
                <a:solidFill>
                  <a:srgbClr val="FF0000"/>
                </a:solidFill>
              </a:rPr>
              <a:t>Koutarou</a:t>
            </a:r>
            <a:r>
              <a:rPr lang="en-US" altLang="ja-JP" sz="4000" dirty="0">
                <a:solidFill>
                  <a:srgbClr val="FF0000"/>
                </a:solidFill>
              </a:rPr>
              <a:t> </a:t>
            </a:r>
            <a:r>
              <a:rPr lang="en-US" altLang="ja-JP" sz="4000" dirty="0" err="1">
                <a:solidFill>
                  <a:srgbClr val="FF0000"/>
                </a:solidFill>
              </a:rPr>
              <a:t>Kyutoku</a:t>
            </a:r>
            <a:br>
              <a:rPr lang="en-US" altLang="ja-JP" sz="3100" dirty="0"/>
            </a:br>
            <a:r>
              <a:rPr lang="en-US" altLang="ja-JP" sz="3100" dirty="0"/>
              <a:t>High Energy Accelerator Research Organization (KEK), Institute of Particle and Nuclear Studies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996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058856-998E-44F2-8B3B-8E2FBE71D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Off-axis? early X/radio afterglow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BAF212-F92A-44DC-96AE-1FFDD5B41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As of Oct 16, on-axis short GRBs were disfavored and an off-axis jet offered a natural interpretation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08EF828-6ABD-4392-8357-1C35B9A1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CD84A9-99BA-45C5-A490-3CCAB5F8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A00E4A-732B-4A80-A589-13A433D5E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672" y="2420888"/>
            <a:ext cx="4051660" cy="405708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9EE72F-A18F-4EF5-B1FE-0E3A2CB66227}"/>
              </a:ext>
            </a:extLst>
          </p:cNvPr>
          <p:cNvSpPr txBox="1"/>
          <p:nvPr/>
        </p:nvSpPr>
        <p:spPr>
          <a:xfrm>
            <a:off x="7236296" y="2483604"/>
            <a:ext cx="142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Troja</a:t>
            </a:r>
            <a:r>
              <a:rPr kumimoji="1" lang="en-US" altLang="ja-JP" dirty="0"/>
              <a:t>+ (2017)</a:t>
            </a:r>
            <a:endParaRPr kumimoji="1" lang="ja-JP" altLang="en-US" dirty="0"/>
          </a:p>
        </p:txBody>
      </p:sp>
      <p:sp>
        <p:nvSpPr>
          <p:cNvPr id="11" name="日付プレースホルダー 10">
            <a:extLst>
              <a:ext uri="{FF2B5EF4-FFF2-40B4-BE49-F238E27FC236}">
                <a16:creationId xmlns:a16="http://schemas.microsoft.com/office/drawing/2014/main" id="{7988717B-7014-472F-9397-CA432B42A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1C16E97-3207-4CB5-9BD2-4A8B70376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441655"/>
            <a:ext cx="4281962" cy="343561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29935B9-9E24-4856-988C-5346AF449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928" y="5910931"/>
            <a:ext cx="2895600" cy="47039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E200BA-0B21-4C49-995B-AC82DBC6CD38}"/>
              </a:ext>
            </a:extLst>
          </p:cNvPr>
          <p:cNvSpPr txBox="1"/>
          <p:nvPr/>
        </p:nvSpPr>
        <p:spPr>
          <a:xfrm>
            <a:off x="1619672" y="2494637"/>
            <a:ext cx="1543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kumimoji="1" lang="en-US" altLang="ja-JP" dirty="0">
                <a:solidFill>
                  <a:schemeClr val="accent6">
                    <a:lumMod val="75000"/>
                  </a:schemeClr>
                </a:solidFill>
              </a:rPr>
              <a:t>revious SGRB</a:t>
            </a:r>
          </a:p>
          <a:p>
            <a:pPr algn="r"/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likely on-axis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063A4E-6784-4224-BB39-6C83E7464930}"/>
              </a:ext>
            </a:extLst>
          </p:cNvPr>
          <p:cNvSpPr txBox="1"/>
          <p:nvPr/>
        </p:nvSpPr>
        <p:spPr>
          <a:xfrm>
            <a:off x="980494" y="4201205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GRB 170817A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74706A9-19F5-4541-870C-07E0ED169251}"/>
              </a:ext>
            </a:extLst>
          </p:cNvPr>
          <p:cNvSpPr txBox="1"/>
          <p:nvPr/>
        </p:nvSpPr>
        <p:spPr>
          <a:xfrm>
            <a:off x="971600" y="5445224"/>
            <a:ext cx="259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Murguia</a:t>
            </a:r>
            <a:r>
              <a:rPr kumimoji="1" lang="en-US" altLang="ja-JP" dirty="0"/>
              <a:t>-Berthier+ (2017)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A3C087D-6D55-48FE-BD13-EC37530195B9}"/>
              </a:ext>
            </a:extLst>
          </p:cNvPr>
          <p:cNvSpPr txBox="1"/>
          <p:nvPr/>
        </p:nvSpPr>
        <p:spPr>
          <a:xfrm>
            <a:off x="6444208" y="5301208"/>
            <a:ext cx="1443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Multiband</a:t>
            </a:r>
          </a:p>
          <a:p>
            <a:r>
              <a:rPr lang="en-US" altLang="ja-JP" dirty="0"/>
              <a:t>   </a:t>
            </a:r>
            <a:r>
              <a:rPr kumimoji="1" lang="en-US" altLang="ja-JP" dirty="0"/>
              <a:t>explanation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5097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BEEA91-2DD4-4808-9D72-288A04BD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But … 100-day radio observation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AAFC1F-C3CF-4A28-B690-9C3256436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An ultra-relativistic top-hat jet seems to be rejected (though this “ruled out” may be a bit too strong)</a:t>
            </a:r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6AEA246-1EC5-43CE-B3B5-66D435B0A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3E166FA-706B-4580-AE79-F5024796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12" name="日付プレースホルダー 11">
            <a:extLst>
              <a:ext uri="{FF2B5EF4-FFF2-40B4-BE49-F238E27FC236}">
                <a16:creationId xmlns:a16="http://schemas.microsoft.com/office/drawing/2014/main" id="{6DC33C84-3FB0-446B-AA10-8237A5827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96F0E66-98C8-4CFE-9D8E-7858E82F8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569173"/>
            <a:ext cx="5074517" cy="381215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A8D7DA2-6216-46BB-B852-878E387BBFDA}"/>
              </a:ext>
            </a:extLst>
          </p:cNvPr>
          <p:cNvSpPr txBox="1"/>
          <p:nvPr/>
        </p:nvSpPr>
        <p:spPr>
          <a:xfrm>
            <a:off x="3402072" y="5589240"/>
            <a:ext cx="167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Mooley</a:t>
            </a:r>
            <a:r>
              <a:rPr lang="en-US" altLang="ja-JP" dirty="0"/>
              <a:t>+ (2017)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49E2184-58D8-4ACB-88A0-199EEB8DB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382" y="2626131"/>
            <a:ext cx="1955691" cy="368318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4D308F2-B260-4456-88F7-5A0A80FF0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674" y="2630399"/>
            <a:ext cx="2018707" cy="367892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D63CEB2-6F11-4607-A89F-248A36060A95}"/>
              </a:ext>
            </a:extLst>
          </p:cNvPr>
          <p:cNvSpPr/>
          <p:nvPr/>
        </p:nvSpPr>
        <p:spPr>
          <a:xfrm>
            <a:off x="6876256" y="5650467"/>
            <a:ext cx="4629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9186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6B91A1-F3BB-4311-B710-08107E53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Cocoon with a chocked jet?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B0519C-09F3-4EE1-B10F-76762FC98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When a jet interact w/ ejecta (macronova/</a:t>
            </a:r>
            <a:r>
              <a:rPr kumimoji="1" lang="en-US" altLang="ja-JP" dirty="0" err="1"/>
              <a:t>kilonova</a:t>
            </a:r>
            <a:r>
              <a:rPr kumimoji="1" lang="en-US" altLang="ja-JP" dirty="0"/>
              <a:t>), the energy is dissipated and</a:t>
            </a:r>
            <a:r>
              <a:rPr lang="en-US" altLang="ja-JP" dirty="0"/>
              <a:t> hot material breaks out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589F21-EDFD-433C-B5FA-70E893DAE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A1C2FB-97A1-41DA-98EE-F34BEB9AC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4C1E12-5E7C-4463-9004-F46A4384C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32FE05F-FB38-4D93-95B3-769937A3F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64" y="2371701"/>
            <a:ext cx="3285691" cy="408163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8A31EC2-1192-4A6C-BEEE-C510ECE59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328465"/>
            <a:ext cx="3210318" cy="402788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91D38A1-C06D-442E-BC96-9712F2BAC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309" y="2492896"/>
            <a:ext cx="1961187" cy="375621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1E48F01-109A-4982-962D-1302AE738059}"/>
              </a:ext>
            </a:extLst>
          </p:cNvPr>
          <p:cNvSpPr txBox="1"/>
          <p:nvPr/>
        </p:nvSpPr>
        <p:spPr>
          <a:xfrm>
            <a:off x="7092280" y="2411596"/>
            <a:ext cx="167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Mooley</a:t>
            </a:r>
            <a:r>
              <a:rPr kumimoji="1" lang="en-US" altLang="ja-JP" dirty="0"/>
              <a:t>+ (2017)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C65F4B4-6689-47F9-AB51-1BB8BB2672AE}"/>
              </a:ext>
            </a:extLst>
          </p:cNvPr>
          <p:cNvSpPr txBox="1"/>
          <p:nvPr/>
        </p:nvSpPr>
        <p:spPr>
          <a:xfrm>
            <a:off x="5704140" y="458112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Main peak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238F9EE-60EA-4479-B228-F27D1B580694}"/>
              </a:ext>
            </a:extLst>
          </p:cNvPr>
          <p:cNvSpPr txBox="1"/>
          <p:nvPr/>
        </p:nvSpPr>
        <p:spPr>
          <a:xfrm>
            <a:off x="4172860" y="4859868"/>
            <a:ext cx="90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6">
                    <a:lumMod val="75000"/>
                  </a:schemeClr>
                </a:solidFill>
              </a:rPr>
              <a:t>Soft tail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679F81DD-03B9-4664-877F-57AA8769D206}"/>
              </a:ext>
            </a:extLst>
          </p:cNvPr>
          <p:cNvCxnSpPr/>
          <p:nvPr/>
        </p:nvCxnSpPr>
        <p:spPr>
          <a:xfrm>
            <a:off x="5704140" y="3140968"/>
            <a:ext cx="380028" cy="14401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3CCF289-5508-4E77-BDF2-E32691FA3C20}"/>
              </a:ext>
            </a:extLst>
          </p:cNvPr>
          <p:cNvCxnSpPr>
            <a:cxnSpLocks/>
          </p:cNvCxnSpPr>
          <p:nvPr/>
        </p:nvCxnSpPr>
        <p:spPr>
          <a:xfrm flipH="1">
            <a:off x="5385071" y="3449415"/>
            <a:ext cx="756755" cy="141045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9B47A4-ECFA-41C4-831F-9DC494843031}"/>
              </a:ext>
            </a:extLst>
          </p:cNvPr>
          <p:cNvSpPr txBox="1"/>
          <p:nvPr/>
        </p:nvSpPr>
        <p:spPr>
          <a:xfrm>
            <a:off x="4139952" y="2492896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Prompt</a:t>
            </a:r>
          </a:p>
          <a:p>
            <a:r>
              <a:rPr lang="en-US" altLang="ja-JP" dirty="0"/>
              <a:t>emission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3EB1EB2-7DF4-4C0C-8AF7-57AF27847AA6}"/>
              </a:ext>
            </a:extLst>
          </p:cNvPr>
          <p:cNvSpPr txBox="1"/>
          <p:nvPr/>
        </p:nvSpPr>
        <p:spPr>
          <a:xfrm>
            <a:off x="2992531" y="414908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Gottlieb+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8463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24CA66-3EBA-487E-8A7E-92F9B3622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Seemingly satisfactory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F30193-0FD7-4762-9270-B38F43941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Blue </a:t>
            </a:r>
            <a:r>
              <a:rPr kumimoji="1" lang="en-US" altLang="ja-JP" dirty="0" err="1"/>
              <a:t>kilonova</a:t>
            </a:r>
            <a:r>
              <a:rPr kumimoji="1" lang="en-US" altLang="ja-JP" dirty="0"/>
              <a:t>/macronova may also be explained</a:t>
            </a:r>
          </a:p>
          <a:p>
            <a:r>
              <a:rPr kumimoji="1" lang="en-US" altLang="ja-JP" dirty="0"/>
              <a:t>If so, GRB 170817A was not a typical </a:t>
            </a:r>
            <a:r>
              <a:rPr lang="en-US" altLang="ja-JP" dirty="0"/>
              <a:t>short </a:t>
            </a:r>
            <a:r>
              <a:rPr kumimoji="1" lang="en-US" altLang="ja-JP" dirty="0"/>
              <a:t>GRB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7121EB-9641-48A2-A405-CA314373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7AA52D-FC20-4048-814C-948195E2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5DB092-0659-4B01-ABF0-5FAF3E20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478C840-E707-4D16-9AD4-86835F7D8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" y="2556154"/>
            <a:ext cx="5200561" cy="382517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B0978D1-BA20-468A-AA7D-2AA12DF60C0C}"/>
              </a:ext>
            </a:extLst>
          </p:cNvPr>
          <p:cNvSpPr txBox="1"/>
          <p:nvPr/>
        </p:nvSpPr>
        <p:spPr>
          <a:xfrm>
            <a:off x="3419872" y="5589240"/>
            <a:ext cx="167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Mooley</a:t>
            </a:r>
            <a:r>
              <a:rPr kumimoji="1" lang="en-US" altLang="ja-JP" dirty="0"/>
              <a:t>+ (2017)</a:t>
            </a:r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8289EF7-F6C6-46A2-A2DD-94A8075F1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2469438"/>
            <a:ext cx="3618878" cy="398389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C01D48C-0C7E-4F65-8CAE-B9B22E488590}"/>
              </a:ext>
            </a:extLst>
          </p:cNvPr>
          <p:cNvSpPr txBox="1"/>
          <p:nvPr/>
        </p:nvSpPr>
        <p:spPr>
          <a:xfrm>
            <a:off x="6228184" y="2492896"/>
            <a:ext cx="2182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Kasliwal</a:t>
            </a:r>
            <a:r>
              <a:rPr kumimoji="1" lang="en-US" altLang="ja-JP" dirty="0"/>
              <a:t>+ (2017)</a:t>
            </a:r>
          </a:p>
          <a:p>
            <a:r>
              <a:rPr lang="en-US" altLang="ja-JP" dirty="0"/>
              <a:t>             UV/optical/IR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8423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278679-2835-4D34-A82B-801702A2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X-ray at 100days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F7E5B1-DC92-4EA5-ADA2-8BDC09CC7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Fully consistent with radio, i.e., no signature of a jet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C9A5D2A-5EA0-44A6-84C1-66FD7B8F5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61957D-65D1-4CCA-99E4-86C40C618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708836-20AC-4693-9A14-AA997206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E73F66C-6C84-4EC7-801B-23CBC2B93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8840"/>
            <a:ext cx="7236296" cy="443009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C74278-CBC6-4EFD-81E9-43EF11D89B7D}"/>
              </a:ext>
            </a:extLst>
          </p:cNvPr>
          <p:cNvSpPr txBox="1"/>
          <p:nvPr/>
        </p:nvSpPr>
        <p:spPr>
          <a:xfrm flipH="1">
            <a:off x="1691680" y="2793702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Ruan</a:t>
            </a:r>
            <a:r>
              <a:rPr kumimoji="1" lang="en-US" altLang="ja-JP" dirty="0"/>
              <a:t>+ (2017)</a:t>
            </a:r>
          </a:p>
          <a:p>
            <a:r>
              <a:rPr lang="en-US" altLang="ja-JP" dirty="0"/>
              <a:t>Optical observations are also ongoing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71514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D8A3EC4-DB55-406B-B375-BDF2DA6F7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614" y="4005064"/>
            <a:ext cx="3334850" cy="278841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50DDF0A-090C-4D3F-ACF0-C0DCCA15C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Prerequisite: very fast ejecta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9922143-2673-416F-B5D8-FA3963641F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This cocoon model requires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with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&gt;0.5−0.6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dirty="0"/>
                  <a:t> for successful prompt emission</a:t>
                </a:r>
                <a:endParaRPr kumimoji="1" lang="en-US" altLang="ja-JP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dynamical mass ejection? </a:t>
                </a:r>
                <a:r>
                  <a:rPr lang="en-US" altLang="ja-JP" sz="2400" dirty="0"/>
                  <a:t>(e.g., </a:t>
                </a:r>
                <a:r>
                  <a:rPr lang="en-US" altLang="ja-JP" sz="2400" dirty="0" err="1"/>
                  <a:t>Hotokezaka+KK</a:t>
                </a:r>
                <a:r>
                  <a:rPr lang="en-US" altLang="ja-JP" sz="2400" dirty="0"/>
                  <a:t>+ 2013)</a:t>
                </a:r>
                <a:endParaRPr lang="en-US" altLang="ja-JP" dirty="0"/>
              </a:p>
              <a:p>
                <a:r>
                  <a:rPr kumimoji="1" lang="en-US" altLang="ja-JP" dirty="0"/>
                  <a:t>It is unclear whether such a fast component can be ejected particularly toward the polar direction</a:t>
                </a:r>
                <a:endParaRPr lang="en-US" altLang="ja-JP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merger shock breakout from</a:t>
                </a:r>
              </a:p>
              <a:p>
                <a:r>
                  <a:rPr lang="en-US" altLang="ja-JP" dirty="0"/>
                  <a:t>     neutron stars? </a:t>
                </a:r>
                <a:r>
                  <a:rPr lang="en-US" altLang="ja-JP" sz="2400" dirty="0"/>
                  <a:t>(</a:t>
                </a:r>
                <a:r>
                  <a:rPr lang="en-US" altLang="ja-JP" sz="2400" dirty="0" err="1"/>
                  <a:t>Kyutoku</a:t>
                </a:r>
                <a:r>
                  <a:rPr lang="en-US" altLang="ja-JP" sz="2400" dirty="0"/>
                  <a:t>+ 2014)</a:t>
                </a:r>
              </a:p>
              <a:p>
                <a:r>
                  <a:rPr lang="en-US" altLang="ja-JP" dirty="0"/>
                  <a:t>Seriously? </a:t>
                </a:r>
                <a:r>
                  <a:rPr lang="en-US" altLang="ja-JP" sz="2400" dirty="0"/>
                  <a:t>This model itself might</a:t>
                </a:r>
              </a:p>
              <a:p>
                <a:r>
                  <a:rPr lang="en-US" altLang="ja-JP" sz="2400" dirty="0"/>
                  <a:t>also explain the X/radio emission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9922143-2673-416F-B5D8-FA3963641F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04" t="-1294" r="-593" b="-21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BB9976F-C012-47F6-855A-A8C21A3D2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731691-AF37-425D-A893-23A2AC2BB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234E8E7-4674-4814-A102-419A195C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2159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60FDE5-8856-4593-906E-802FEE887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Structured jet?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40A6F4-0D31-4FB2-B1C9-03FFFB1F4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An ultra-relativistic jet is not necessarily ruled out (though a cocoon-like component is required)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D7A711-6661-49C8-9B4B-D01E15A8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B0FA9C-0453-4530-AD21-92D668D6E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12FDDF-DFA5-49E9-88DC-8FD7E0F6D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1FD0F5F-75A9-440B-AACD-7A7030DC7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63" y="2535981"/>
            <a:ext cx="4992710" cy="37052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8C63CDC-7B63-412F-A47F-E94CABB0E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973" y="2636327"/>
            <a:ext cx="3936259" cy="374500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220BB1-8A44-4A78-BE2A-24786540C003}"/>
              </a:ext>
            </a:extLst>
          </p:cNvPr>
          <p:cNvSpPr txBox="1"/>
          <p:nvPr/>
        </p:nvSpPr>
        <p:spPr>
          <a:xfrm>
            <a:off x="5720562" y="2708920"/>
            <a:ext cx="158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Lazzati</a:t>
            </a:r>
            <a:r>
              <a:rPr kumimoji="1" lang="en-US" altLang="ja-JP" dirty="0"/>
              <a:t>+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4887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237BB1-2A60-4BEE-83E7-D933D68A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Where is the short gamma-ray burst?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F1BC9E-A670-487E-964E-7D4243F4D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The gamma-ray emission of GRB 170817A may not be a subclass of ultra-relativistic short-hard GRBs</a:t>
            </a:r>
            <a:endParaRPr kumimoji="1" lang="en-US" altLang="ja-JP" dirty="0"/>
          </a:p>
          <a:p>
            <a:r>
              <a:rPr kumimoji="1" lang="en-US" altLang="ja-JP" dirty="0"/>
              <a:t> - simply an ultra-relativistic and </a:t>
            </a:r>
            <a:r>
              <a:rPr lang="en-US" altLang="ja-JP" dirty="0"/>
              <a:t>structured jet?</a:t>
            </a:r>
            <a:endParaRPr kumimoji="1" lang="en-US" altLang="ja-JP" dirty="0"/>
          </a:p>
          <a:p>
            <a:r>
              <a:rPr kumimoji="1" lang="en-US" altLang="ja-JP" dirty="0"/>
              <a:t> - missing the jet</a:t>
            </a:r>
            <a:r>
              <a:rPr lang="en-US" altLang="ja-JP" dirty="0"/>
              <a:t> due to a large</a:t>
            </a:r>
            <a:r>
              <a:rPr kumimoji="1" lang="en-US" altLang="ja-JP" dirty="0"/>
              <a:t> observing angle?</a:t>
            </a:r>
          </a:p>
          <a:p>
            <a:r>
              <a:rPr lang="en-US" altLang="ja-JP" dirty="0"/>
              <a:t> - dependence of success on binary characteristics?</a:t>
            </a:r>
            <a:endParaRPr kumimoji="1" lang="en-US" altLang="ja-JP" dirty="0"/>
          </a:p>
          <a:p>
            <a:r>
              <a:rPr lang="en-US" altLang="ja-JP" dirty="0"/>
              <a:t> - black hole-neutron star</a:t>
            </a:r>
            <a:r>
              <a:rPr kumimoji="1" lang="en-US" altLang="ja-JP" dirty="0"/>
              <a:t> binaries are true origins?</a:t>
            </a:r>
          </a:p>
          <a:p>
            <a:endParaRPr lang="en-US" altLang="ja-JP" sz="1200" dirty="0"/>
          </a:p>
          <a:p>
            <a:r>
              <a:rPr lang="en-US" altLang="ja-JP" dirty="0"/>
              <a:t>The whole picture requires much more statistics …</a:t>
            </a:r>
          </a:p>
          <a:p>
            <a:r>
              <a:rPr lang="en-US" altLang="ja-JP" dirty="0"/>
              <a:t> - long-term observations of this event is also useful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086205-0F50-4709-876B-293624DF6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AE1EEB-1D56-4FB9-9543-20A2DA03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28E356C-6F33-48F3-A757-63568D87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1896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7854DD-9BD9-4BFC-97E5-69401978C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GeV-</a:t>
            </a:r>
            <a:r>
              <a:rPr kumimoji="1" lang="en-US" altLang="ja-JP" dirty="0" err="1"/>
              <a:t>TeV</a:t>
            </a:r>
            <a:r>
              <a:rPr kumimoji="1" lang="en-US" altLang="ja-JP" dirty="0"/>
              <a:t> gamma ray emission?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FEE082-7B04-4AAE-B3E0-9009A3197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A central engine or late-time GRB activit</a:t>
            </a:r>
            <a:r>
              <a:rPr lang="en-US" altLang="ja-JP" dirty="0"/>
              <a:t>y may give us a chance of detecting ~100GeV gamma rays</a:t>
            </a:r>
          </a:p>
          <a:p>
            <a:r>
              <a:rPr kumimoji="1" lang="en-US" altLang="ja-JP" dirty="0"/>
              <a:t>Magnetar model                      on-axis SGRB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71EACD-21D9-439D-8FEB-B2C7ED25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E710D8-1A97-4CB6-BBFF-DEFD5AD5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E09507E-3FE8-40BE-9AA6-7E6E6197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A481794-A10F-4167-85F7-F52C5F29F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6" y="3010412"/>
            <a:ext cx="4339610" cy="337091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DDFFEAC-B215-498F-8A2B-DB905878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941018"/>
            <a:ext cx="4818477" cy="343972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3ED8911-F016-4F36-99BB-B3FCA12E4304}"/>
              </a:ext>
            </a:extLst>
          </p:cNvPr>
          <p:cNvSpPr txBox="1"/>
          <p:nvPr/>
        </p:nvSpPr>
        <p:spPr>
          <a:xfrm>
            <a:off x="3835787" y="6093296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Murase</a:t>
            </a:r>
            <a:r>
              <a:rPr kumimoji="1" lang="en-US" altLang="ja-JP" dirty="0"/>
              <a:t>+ (2017)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CAEACA6-8CC8-47AB-9CCD-1E1C6E1E4D62}"/>
              </a:ext>
            </a:extLst>
          </p:cNvPr>
          <p:cNvSpPr txBox="1"/>
          <p:nvPr/>
        </p:nvSpPr>
        <p:spPr>
          <a:xfrm>
            <a:off x="7964021" y="363573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100GeV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9577FA9-733E-4D36-877C-1B2B59B6FD71}"/>
              </a:ext>
            </a:extLst>
          </p:cNvPr>
          <p:cNvSpPr txBox="1"/>
          <p:nvPr/>
        </p:nvSpPr>
        <p:spPr>
          <a:xfrm>
            <a:off x="1623879" y="3429000"/>
            <a:ext cx="258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thick: 1GeV, thin: 100GeV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3863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563A1A-A03D-4228-B4FF-4C0AE2E24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Implication to fundamental physics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BAECC9B-0160-4669-8584-197722DDA0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The timing difference of 1.7s for GW-GRB at 40Mpc~4e15s gives us novel constraints on gravity</a:t>
                </a:r>
              </a:p>
              <a:p>
                <a:r>
                  <a:rPr lang="en-US" altLang="ja-JP" dirty="0"/>
                  <a:t> - intrinsic time delay is assumed to be 0-10s</a:t>
                </a:r>
                <a:endParaRPr kumimoji="1" lang="en-US" altLang="ja-JP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Constraint on the velocity difference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−3×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GW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EM</m:t>
                              </m:r>
                            </m:sub>
                          </m:sSub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EM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≤7×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</m:oMath>
                  </m:oMathPara>
                </a14:m>
                <a:endParaRPr kumimoji="1" lang="en-US" altLang="ja-JP" dirty="0"/>
              </a:p>
              <a:p>
                <a:r>
                  <a:rPr kumimoji="1" lang="en-US" altLang="ja-JP" dirty="0"/>
                  <a:t> - disfavor modified gravity predicting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GW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kumimoji="1" lang="en-US" altLang="ja-JP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Test of weak equivalence principle for GW vs EM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Constraint on Lorentz invariance violation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BAECC9B-0160-4669-8584-197722DDA0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 r="-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E1BE0A-DEC4-430C-86D8-B4F05EE1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45B6BE-7F12-4BEA-AEE3-22779218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F4FE21B-45BC-4AE9-957F-82B7AD323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5086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23528" y="2636912"/>
            <a:ext cx="8496944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dirty="0"/>
              <a:t>GW170817/GRB 170817A/AT 2017gfo</a:t>
            </a:r>
            <a:br>
              <a:rPr lang="en-US" altLang="ja-JP" dirty="0"/>
            </a:br>
            <a:r>
              <a:rPr lang="en-US" altLang="ja-JP" sz="3600" dirty="0"/>
              <a:t> </a:t>
            </a:r>
            <a:br>
              <a:rPr lang="en-US" altLang="ja-JP" dirty="0"/>
            </a:br>
            <a:r>
              <a:rPr lang="en-US" altLang="ja-JP" dirty="0"/>
              <a:t>electromagnetic counterparts to</a:t>
            </a:r>
            <a:br>
              <a:rPr lang="en-US" altLang="ja-JP" dirty="0"/>
            </a:br>
            <a:r>
              <a:rPr lang="en-US" altLang="ja-JP" dirty="0"/>
              <a:t>binary neutron star mergers:</a:t>
            </a:r>
            <a:br>
              <a:rPr lang="en-US" altLang="ja-JP" dirty="0"/>
            </a:br>
            <a:r>
              <a:rPr lang="en-US" altLang="ja-JP" dirty="0"/>
              <a:t>where the short GRB has gone?</a:t>
            </a:r>
            <a:br>
              <a:rPr lang="en-US" altLang="ja-JP" dirty="0"/>
            </a:br>
            <a:r>
              <a:rPr lang="en-US" altLang="ja-JP" sz="3600" dirty="0"/>
              <a:t> </a:t>
            </a:r>
            <a:br>
              <a:rPr lang="en-US" altLang="ja-JP" dirty="0"/>
            </a:br>
            <a:r>
              <a:rPr lang="en-US" altLang="ja-JP" sz="4000" dirty="0" err="1">
                <a:solidFill>
                  <a:srgbClr val="FF0000"/>
                </a:solidFill>
              </a:rPr>
              <a:t>Koutarou</a:t>
            </a:r>
            <a:r>
              <a:rPr lang="en-US" altLang="ja-JP" sz="4000" dirty="0">
                <a:solidFill>
                  <a:srgbClr val="FF0000"/>
                </a:solidFill>
              </a:rPr>
              <a:t> </a:t>
            </a:r>
            <a:r>
              <a:rPr lang="en-US" altLang="ja-JP" sz="4000" dirty="0" err="1">
                <a:solidFill>
                  <a:srgbClr val="FF0000"/>
                </a:solidFill>
              </a:rPr>
              <a:t>Kyutoku</a:t>
            </a:r>
            <a:br>
              <a:rPr lang="en-US" altLang="ja-JP" sz="3100" dirty="0"/>
            </a:br>
            <a:r>
              <a:rPr lang="en-US" altLang="ja-JP" sz="3100" dirty="0"/>
              <a:t>High Energy Accelerator Research Organization (KEK), Institute of Particle and Nuclear Studies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509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22910"/>
            <a:ext cx="8229600" cy="922114"/>
          </a:xfrm>
        </p:spPr>
        <p:txBody>
          <a:bodyPr>
            <a:noAutofit/>
          </a:bodyPr>
          <a:lstStyle/>
          <a:p>
            <a:r>
              <a:rPr lang="en-US" altLang="ja-JP" sz="7200" dirty="0"/>
              <a:t>3. r-process and </a:t>
            </a:r>
            <a:r>
              <a:rPr lang="en-US" altLang="ja-JP" sz="7200" dirty="0" err="1"/>
              <a:t>kilonova</a:t>
            </a:r>
            <a:r>
              <a:rPr lang="en-US" altLang="ja-JP" sz="7200" dirty="0"/>
              <a:t>/macronova (AT 2017gfo)</a:t>
            </a:r>
            <a:endParaRPr kumimoji="1" lang="ja-JP" altLang="en-US" sz="720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7E97149-5F1D-4291-9EE3-3496CDB84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2480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</a:t>
            </a:r>
            <a:r>
              <a:rPr kumimoji="1" lang="en-US" altLang="ja-JP" dirty="0"/>
              <a:t>-process nucleosynthesis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Synthesize heavy, neutron-rich elements (Au, Pt…)</a:t>
            </a:r>
          </a:p>
          <a:p>
            <a:r>
              <a:rPr lang="en-US" altLang="ja-JP" dirty="0"/>
              <a:t>r</a:t>
            </a:r>
            <a:r>
              <a:rPr kumimoji="1" lang="en-US" altLang="ja-JP" dirty="0"/>
              <a:t> = rapid: neutron capture faster than beta decay</a:t>
            </a:r>
          </a:p>
          <a:p>
            <a:endParaRPr lang="en-US" altLang="ja-JP" sz="1200" dirty="0"/>
          </a:p>
          <a:p>
            <a:r>
              <a:rPr kumimoji="1" lang="en-US" altLang="ja-JP" dirty="0"/>
              <a:t>                                                     need very dense and</a:t>
            </a:r>
          </a:p>
          <a:p>
            <a:r>
              <a:rPr lang="en-US" altLang="ja-JP" dirty="0"/>
              <a:t>                                                        neutron-rich matter</a:t>
            </a:r>
          </a:p>
          <a:p>
            <a:endParaRPr kumimoji="1" lang="en-US" altLang="ja-JP" sz="1200" dirty="0"/>
          </a:p>
          <a:p>
            <a:r>
              <a:rPr lang="en-US" altLang="ja-JP" dirty="0"/>
              <a:t>                                                     supernova explosions</a:t>
            </a:r>
          </a:p>
          <a:p>
            <a:r>
              <a:rPr kumimoji="1" lang="en-US" altLang="ja-JP" dirty="0"/>
              <a:t>                                                        now seem to fail to</a:t>
            </a:r>
          </a:p>
          <a:p>
            <a:r>
              <a:rPr lang="en-US" altLang="ja-JP" dirty="0"/>
              <a:t>                                                           achieve r-process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564904"/>
            <a:ext cx="5042080" cy="381642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619730" y="5517232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Snede</a:t>
            </a:r>
            <a:r>
              <a:rPr lang="en-US" altLang="ja-JP" dirty="0" err="1"/>
              <a:t>n</a:t>
            </a:r>
            <a:r>
              <a:rPr lang="en-US" altLang="ja-JP" dirty="0"/>
              <a:t>+ (2008)</a:t>
            </a:r>
            <a:endParaRPr kumimoji="1" lang="ja-JP" alt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FDC475F-742E-4583-9B2E-AF329A3F6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4267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19965C64-3A40-4B42-8D52-1B814742B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20" y="1906630"/>
            <a:ext cx="2864480" cy="461871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C383FDD-6E05-4B9D-AA0D-9FCE4A970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Mass ejection from binary mergers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2BDE4F-4E6F-45C7-BC68-F386AA0A3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Successful at least for some binary models</a:t>
            </a:r>
          </a:p>
          <a:p>
            <a:r>
              <a:rPr kumimoji="1" lang="en-US" altLang="ja-JP" dirty="0"/>
              <a:t>                               how can we confirm this </a:t>
            </a:r>
            <a:r>
              <a:rPr lang="en-US" altLang="ja-JP" dirty="0"/>
              <a:t>idea?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1CE75E9-C74C-493B-8D42-238C9DE1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4B1BA-337A-4B4A-B10D-884F0B846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73A89B-5971-4063-B581-1DB9FD01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89685D5-87CC-4322-B914-DF9D83789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680" y="2426167"/>
            <a:ext cx="5248060" cy="394613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028036-B4C3-4623-9E67-8176D1D3E920}"/>
              </a:ext>
            </a:extLst>
          </p:cNvPr>
          <p:cNvSpPr txBox="1"/>
          <p:nvPr/>
        </p:nvSpPr>
        <p:spPr>
          <a:xfrm>
            <a:off x="395536" y="2339588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Sekiguchi+KK</a:t>
            </a:r>
            <a:r>
              <a:rPr kumimoji="1" lang="en-US" altLang="ja-JP" dirty="0"/>
              <a:t>+ (2015)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FD2D9AB-5FEB-423F-8BE2-9FCFB3830D4A}"/>
              </a:ext>
            </a:extLst>
          </p:cNvPr>
          <p:cNvSpPr txBox="1"/>
          <p:nvPr/>
        </p:nvSpPr>
        <p:spPr>
          <a:xfrm>
            <a:off x="5220072" y="5427177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Wanajo+KK</a:t>
            </a:r>
            <a:r>
              <a:rPr kumimoji="1" lang="en-US" altLang="ja-JP" dirty="0"/>
              <a:t>+ (2014)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904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Kilonova</a:t>
            </a:r>
            <a:r>
              <a:rPr lang="en-US" altLang="ja-JP" dirty="0"/>
              <a:t>/macronova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Ejected material contain</a:t>
            </a:r>
          </a:p>
          <a:p>
            <a:r>
              <a:rPr lang="en-US" altLang="ja-JP" dirty="0"/>
              <a:t>  radioactive r-elements</a:t>
            </a:r>
          </a:p>
          <a:p>
            <a:r>
              <a:rPr lang="en-US" altLang="ja-JP" dirty="0"/>
              <a:t>Their decay heat the ejecta</a:t>
            </a:r>
          </a:p>
          <a:p>
            <a:r>
              <a:rPr lang="en-US" altLang="ja-JP" dirty="0"/>
              <a:t>Thermal photons try to</a:t>
            </a:r>
          </a:p>
          <a:p>
            <a:r>
              <a:rPr lang="en-US" altLang="ja-JP" dirty="0"/>
              <a:t>  diffuse from the ejecta</a:t>
            </a:r>
          </a:p>
          <a:p>
            <a:r>
              <a:rPr lang="en-US" altLang="ja-JP" dirty="0"/>
              <a:t>But r-elements efficiently</a:t>
            </a:r>
          </a:p>
          <a:p>
            <a:r>
              <a:rPr lang="en-US" altLang="ja-JP" dirty="0"/>
              <a:t>  traps the photon inside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Characteristic “</a:t>
            </a:r>
            <a:r>
              <a:rPr lang="en-US" altLang="ja-JP" dirty="0" err="1">
                <a:solidFill>
                  <a:srgbClr val="FF0000"/>
                </a:solidFill>
              </a:rPr>
              <a:t>kilonova</a:t>
            </a:r>
            <a:r>
              <a:rPr lang="en-US" altLang="ja-JP" dirty="0">
                <a:solidFill>
                  <a:srgbClr val="FF0000"/>
                </a:solidFill>
              </a:rPr>
              <a:t>”!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385" y="1434092"/>
            <a:ext cx="4234103" cy="489722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236296" y="5939988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Kisaka</a:t>
            </a:r>
            <a:r>
              <a:rPr kumimoji="1" lang="en-US" altLang="ja-JP" dirty="0"/>
              <a:t>+ (2015)</a:t>
            </a:r>
            <a:endParaRPr kumimoji="1" lang="ja-JP" altLang="en-US" dirty="0" err="1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33F386C1-48D6-4D19-A720-3FAED940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895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9240C1-12BF-446C-9180-EA623C605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AT 2017gfo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EB090A-4046-47E2-B72A-9D18514C8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In general agreement with theoretical models</a:t>
            </a:r>
          </a:p>
          <a:p>
            <a:r>
              <a:rPr kumimoji="1" lang="en-US" altLang="ja-JP" dirty="0"/>
              <a:t>  particularly in NIR</a:t>
            </a:r>
            <a:endParaRPr lang="en-US" altLang="ja-JP" dirty="0"/>
          </a:p>
          <a:p>
            <a:r>
              <a:rPr lang="en-US" altLang="ja-JP" dirty="0"/>
              <a:t>Compared to </a:t>
            </a:r>
            <a:r>
              <a:rPr lang="en-US" altLang="ja-JP" dirty="0" err="1"/>
              <a:t>SNe</a:t>
            </a:r>
            <a:endParaRPr lang="en-US" altLang="ja-JP" dirty="0"/>
          </a:p>
          <a:p>
            <a:r>
              <a:rPr kumimoji="1" lang="en-US" altLang="ja-JP" dirty="0"/>
              <a:t> - small mass</a:t>
            </a:r>
          </a:p>
          <a:p>
            <a:r>
              <a:rPr lang="en-US" altLang="ja-JP" dirty="0"/>
              <a:t> - high velocity</a:t>
            </a:r>
          </a:p>
          <a:p>
            <a:r>
              <a:rPr kumimoji="1" lang="en-US" altLang="ja-JP" dirty="0"/>
              <a:t> - high opacity</a:t>
            </a:r>
          </a:p>
          <a:p>
            <a:r>
              <a:rPr lang="en-US" altLang="ja-JP" dirty="0"/>
              <a:t> - no time scale</a:t>
            </a:r>
          </a:p>
          <a:p>
            <a:r>
              <a:rPr kumimoji="1" lang="en-US" altLang="ja-JP" dirty="0"/>
              <a:t>     of </a:t>
            </a:r>
            <a:r>
              <a:rPr lang="en-US" altLang="ja-JP" dirty="0"/>
              <a:t>the </a:t>
            </a:r>
            <a:r>
              <a:rPr kumimoji="1" lang="en-US" altLang="ja-JP" dirty="0"/>
              <a:t>heating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06B9258-7DE6-4780-A6F4-A7941397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E6D24B-7B60-4357-86FA-9146C78D5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A0479D-53AD-496F-A8A9-609B1411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302596A-DCAD-4F1D-AECB-8D6085451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988840"/>
            <a:ext cx="5167300" cy="444783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F72B004-CEA3-43C0-8104-8C02987E8B81}"/>
              </a:ext>
            </a:extLst>
          </p:cNvPr>
          <p:cNvSpPr txBox="1"/>
          <p:nvPr/>
        </p:nvSpPr>
        <p:spPr>
          <a:xfrm>
            <a:off x="5334946" y="2420888"/>
            <a:ext cx="2189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Tanaka+ (2017)</a:t>
            </a:r>
          </a:p>
          <a:p>
            <a:r>
              <a:rPr lang="en-US" altLang="ja-JP" dirty="0"/>
              <a:t>         many other obs.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0185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5DFE14-53A2-4603-BE96-F3062593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Uniqueness as an optical transient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CDBC58-2CC1-4262-ACC3-6977DEA65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Consistent (only) w/ kilo/macronova</a:t>
            </a:r>
          </a:p>
          <a:p>
            <a:endParaRPr lang="en-US" altLang="ja-JP" sz="1200" dirty="0"/>
          </a:p>
          <a:p>
            <a:endParaRPr lang="en-US" altLang="ja-JP" dirty="0"/>
          </a:p>
          <a:p>
            <a:r>
              <a:rPr lang="en-US" altLang="ja-JP" dirty="0"/>
              <a:t>                     featureless red spectrum</a:t>
            </a:r>
            <a:endParaRPr kumimoji="1" lang="en-US" altLang="ja-JP" sz="1200" dirty="0"/>
          </a:p>
          <a:p>
            <a:r>
              <a:rPr lang="en-US" altLang="ja-JP" dirty="0"/>
              <a:t>  rapid dimming and reddening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C07EDB-4FFA-4170-BFBE-A57150838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81843E-1AE2-4417-8F0C-122C736A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B9837AA-3A97-4731-A56F-8CED7274C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3" y="3880114"/>
            <a:ext cx="3228111" cy="25012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5E31E77-4585-4400-B5FC-7B00D89B5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134" y="3912180"/>
            <a:ext cx="3110455" cy="239279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AA73D4B-2B0E-4070-B01D-0924B4404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733" y="1412776"/>
            <a:ext cx="2741771" cy="488675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D91A79-1073-4D71-AFD2-A6B0B933B0AB}"/>
              </a:ext>
            </a:extLst>
          </p:cNvPr>
          <p:cNvSpPr txBox="1"/>
          <p:nvPr/>
        </p:nvSpPr>
        <p:spPr>
          <a:xfrm>
            <a:off x="6685841" y="6300028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Siebert+ (2017)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BC6CC1-6233-4523-88AA-FFC5AA69ADFB}"/>
              </a:ext>
            </a:extLst>
          </p:cNvPr>
          <p:cNvSpPr txBox="1"/>
          <p:nvPr/>
        </p:nvSpPr>
        <p:spPr>
          <a:xfrm>
            <a:off x="1416578" y="2245643"/>
            <a:ext cx="3752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Black (SSS17a=AT 2017gfo): this event 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Colored: other known transients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日付プレースホルダー 11">
            <a:extLst>
              <a:ext uri="{FF2B5EF4-FFF2-40B4-BE49-F238E27FC236}">
                <a16:creationId xmlns:a16="http://schemas.microsoft.com/office/drawing/2014/main" id="{FF57EE43-B924-4007-8F09-EABC1747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4CB74BE-0927-43C9-A1BF-198DE5A44A70}"/>
              </a:ext>
            </a:extLst>
          </p:cNvPr>
          <p:cNvSpPr txBox="1"/>
          <p:nvPr/>
        </p:nvSpPr>
        <p:spPr>
          <a:xfrm>
            <a:off x="336090" y="4830003"/>
            <a:ext cx="74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bright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D83E7CA-D357-46E0-81CC-AF74C09D4F03}"/>
              </a:ext>
            </a:extLst>
          </p:cNvPr>
          <p:cNvSpPr txBox="1"/>
          <p:nvPr/>
        </p:nvSpPr>
        <p:spPr>
          <a:xfrm>
            <a:off x="708692" y="570774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dim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7117DDA-E4DB-4FE6-BFD1-01FE6B63458F}"/>
              </a:ext>
            </a:extLst>
          </p:cNvPr>
          <p:cNvSpPr txBox="1"/>
          <p:nvPr/>
        </p:nvSpPr>
        <p:spPr>
          <a:xfrm>
            <a:off x="4937049" y="3890189"/>
            <a:ext cx="49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red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4B5BBDC-9D97-4658-BBBC-8ADA903A58FC}"/>
              </a:ext>
            </a:extLst>
          </p:cNvPr>
          <p:cNvSpPr txBox="1"/>
          <p:nvPr/>
        </p:nvSpPr>
        <p:spPr>
          <a:xfrm>
            <a:off x="4208700" y="5445224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blue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526316E-56AF-4F58-A2B8-6D2503336F1F}"/>
              </a:ext>
            </a:extLst>
          </p:cNvPr>
          <p:cNvSpPr txBox="1"/>
          <p:nvPr/>
        </p:nvSpPr>
        <p:spPr>
          <a:xfrm>
            <a:off x="8613403" y="5600577"/>
            <a:ext cx="49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red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88E00B0-1230-4552-B414-A778203E24BD}"/>
              </a:ext>
            </a:extLst>
          </p:cNvPr>
          <p:cNvSpPr txBox="1"/>
          <p:nvPr/>
        </p:nvSpPr>
        <p:spPr>
          <a:xfrm>
            <a:off x="6567650" y="5598223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blue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53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Kilonova</a:t>
            </a:r>
            <a:r>
              <a:rPr lang="en-US" altLang="ja-JP" dirty="0"/>
              <a:t>/macronova characteristics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For spherical ejecta </a:t>
                </a:r>
                <a:r>
                  <a:rPr kumimoji="1" lang="en-US" altLang="ja-JP" sz="2400" dirty="0"/>
                  <a:t>(Li-</a:t>
                </a:r>
                <a:r>
                  <a:rPr kumimoji="1" lang="en-US" altLang="ja-JP" sz="2400" dirty="0" err="1"/>
                  <a:t>Paczynski</a:t>
                </a:r>
                <a:r>
                  <a:rPr kumimoji="1" lang="en-US" altLang="ja-JP" sz="2400" dirty="0"/>
                  <a:t> 1998, also Arnett 1982)</a:t>
                </a:r>
              </a:p>
              <a:p>
                <a:r>
                  <a:rPr kumimoji="1" lang="en-US" altLang="ja-JP" b="0" dirty="0"/>
                  <a:t>   The peak luminosity: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peak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kumimoji="1" lang="en-US" altLang="ja-JP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r>
                  <a:rPr kumimoji="1" lang="en-US" altLang="ja-JP" b="0" dirty="0"/>
                  <a:t>   The peak time          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peak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sSup>
                      <m:sSup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−1/2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endParaRPr lang="en-US" altLang="ja-JP" sz="1200" dirty="0">
                  <a:solidFill>
                    <a:srgbClr val="0070C0"/>
                  </a:solidFill>
                </a:endParaRPr>
              </a:p>
              <a:p>
                <a:r>
                  <a:rPr lang="en-US" altLang="ja-JP" dirty="0">
                    <a:solidFill>
                      <a:srgbClr val="0070C0"/>
                    </a:solidFill>
                  </a:rPr>
                  <a:t>Heating efficiency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kumimoji="1" lang="en-US" altLang="ja-JP" dirty="0">
                    <a:solidFill>
                      <a:srgbClr val="0070C0"/>
                    </a:solidFill>
                  </a:rPr>
                  <a:t> and opacity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kumimoji="1" lang="en-US" altLang="ja-JP" dirty="0">
                    <a:solidFill>
                      <a:srgbClr val="0070C0"/>
                    </a:solidFill>
                  </a:rPr>
                  <a:t> – microphysics</a:t>
                </a:r>
              </a:p>
              <a:p>
                <a:r>
                  <a:rPr lang="en-US" altLang="ja-JP" dirty="0"/>
                  <a:t>   particularly, r-process elements have high opacity</a:t>
                </a:r>
                <a:endParaRPr kumimoji="1" lang="en-US" altLang="ja-JP" dirty="0"/>
              </a:p>
              <a:p>
                <a:r>
                  <a:rPr kumimoji="1" lang="en-US" altLang="ja-JP" dirty="0">
                    <a:solidFill>
                      <a:srgbClr val="FF0000"/>
                    </a:solidFill>
                  </a:rPr>
                  <a:t>Ejecta mass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kumimoji="1" lang="en-US" altLang="ja-JP" dirty="0">
                    <a:solidFill>
                      <a:srgbClr val="FF0000"/>
                    </a:solidFill>
                  </a:rPr>
                  <a:t> and ejecta velocity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1" lang="en-US" altLang="ja-JP" dirty="0">
                    <a:solidFill>
                      <a:srgbClr val="FF0000"/>
                    </a:solidFill>
                  </a:rPr>
                  <a:t> –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macrophysics</a:t>
                </a:r>
              </a:p>
              <a:p>
                <a:r>
                  <a:rPr lang="en-US" altLang="ja-JP" dirty="0">
                    <a:solidFill>
                      <a:srgbClr val="FF0000"/>
                    </a:solidFill>
                  </a:rPr>
                  <a:t>   </a:t>
                </a:r>
                <a:r>
                  <a:rPr lang="en-US" altLang="ja-JP" dirty="0"/>
                  <a:t>small mass and high velocity (vs supernovae)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 r="-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796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Too many lines of lanthanides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 bunch of energy levels -&gt; complex line structures</a:t>
            </a:r>
          </a:p>
          <a:p>
            <a:r>
              <a:rPr lang="en-US" altLang="ja-JP" dirty="0"/>
              <a:t>-&gt; very frequent interaction </a:t>
            </a:r>
            <a:r>
              <a:rPr kumimoji="1" lang="en-US" altLang="ja-JP" dirty="0"/>
              <a:t> -&gt; very high opacity</a:t>
            </a:r>
          </a:p>
          <a:p>
            <a:r>
              <a:rPr lang="en-US" altLang="ja-JP" dirty="0"/>
              <a:t>Especially</a:t>
            </a:r>
            <a:r>
              <a:rPr kumimoji="1" lang="en-US" altLang="ja-JP" dirty="0"/>
              <a:t>, lanthanides are very opaque to photons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037498"/>
            <a:ext cx="9073008" cy="333453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919975" y="6165304"/>
            <a:ext cx="151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Kasen+ (2013)</a:t>
            </a:r>
            <a:endParaRPr kumimoji="1" lang="ja-JP" altLang="en-US" dirty="0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EE0503C1-DCC3-4970-90DA-BF1A9D4F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8254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15BBD9CC-A661-49BC-B997-13A502864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32" y="3006244"/>
            <a:ext cx="5119919" cy="3600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63BB980-7090-4CE7-B6CF-EFE6896D6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131" y="1169246"/>
            <a:ext cx="3716365" cy="542810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156A583-C778-4155-BE2D-CBF65AF7E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Two component?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C7DE9E-3266-4349-A577-AF7DAB53C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Too bright at earlier epochs</a:t>
            </a:r>
            <a:endParaRPr kumimoji="1" lang="en-US" altLang="ja-JP" dirty="0"/>
          </a:p>
          <a:p>
            <a:r>
              <a:rPr kumimoji="1" lang="en-US" altLang="ja-JP" dirty="0">
                <a:solidFill>
                  <a:srgbClr val="0070C0"/>
                </a:solidFill>
              </a:rPr>
              <a:t>Early lanthanide-free </a:t>
            </a:r>
            <a:r>
              <a:rPr kumimoji="1" lang="en-US" altLang="ja-JP" dirty="0"/>
              <a:t>+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 </a:t>
            </a:r>
            <a:r>
              <a:rPr kumimoji="1" lang="en-US" altLang="ja-JP" dirty="0">
                <a:solidFill>
                  <a:srgbClr val="FF0000"/>
                </a:solidFill>
              </a:rPr>
              <a:t>late lanthanide </a:t>
            </a:r>
            <a:r>
              <a:rPr kumimoji="1" lang="en-US" altLang="ja-JP" dirty="0"/>
              <a:t>is very likely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0960CA-1777-4B97-9EC6-061F57419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A09AAD0-0D3E-46BA-BB10-F834FDD7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7C789B1-00F5-485B-BA08-DBB5F99B8F95}"/>
              </a:ext>
            </a:extLst>
          </p:cNvPr>
          <p:cNvSpPr txBox="1"/>
          <p:nvPr/>
        </p:nvSpPr>
        <p:spPr>
          <a:xfrm>
            <a:off x="2485446" y="5623529"/>
            <a:ext cx="11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lanthanide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642A248-93B2-4614-BA46-25B6B040712D}"/>
              </a:ext>
            </a:extLst>
          </p:cNvPr>
          <p:cNvSpPr txBox="1"/>
          <p:nvPr/>
        </p:nvSpPr>
        <p:spPr>
          <a:xfrm>
            <a:off x="4104564" y="561929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actinide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796A881-262B-42CE-B3D9-ABE83458C16C}"/>
              </a:ext>
            </a:extLst>
          </p:cNvPr>
          <p:cNvSpPr txBox="1"/>
          <p:nvPr/>
        </p:nvSpPr>
        <p:spPr>
          <a:xfrm>
            <a:off x="2319108" y="3181994"/>
            <a:ext cx="161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Tanaka+ (2017)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487556A-F49D-4676-B150-7EAC3937024A}"/>
              </a:ext>
            </a:extLst>
          </p:cNvPr>
          <p:cNvSpPr txBox="1"/>
          <p:nvPr/>
        </p:nvSpPr>
        <p:spPr>
          <a:xfrm>
            <a:off x="7178313" y="5147900"/>
            <a:ext cx="161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Tanaka+ (2017)</a:t>
            </a:r>
            <a:endParaRPr kumimoji="1" lang="ja-JP" altLang="en-US" dirty="0"/>
          </a:p>
        </p:txBody>
      </p:sp>
      <p:sp>
        <p:nvSpPr>
          <p:cNvPr id="13" name="日付プレースホルダー 12">
            <a:extLst>
              <a:ext uri="{FF2B5EF4-FFF2-40B4-BE49-F238E27FC236}">
                <a16:creationId xmlns:a16="http://schemas.microsoft.com/office/drawing/2014/main" id="{DD2FF28A-5C6E-4988-A1EC-4D8846E26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A83117-7284-434E-AC9B-0C091F50C1B9}"/>
              </a:ext>
            </a:extLst>
          </p:cNvPr>
          <p:cNvSpPr txBox="1"/>
          <p:nvPr/>
        </p:nvSpPr>
        <p:spPr>
          <a:xfrm>
            <a:off x="7308304" y="303211"/>
            <a:ext cx="1657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l</a:t>
            </a:r>
            <a:r>
              <a:rPr kumimoji="1" lang="en-US" altLang="ja-JP" dirty="0">
                <a:solidFill>
                  <a:srgbClr val="0070C0"/>
                </a:solidFill>
              </a:rPr>
              <a:t>anthanide-free</a:t>
            </a:r>
          </a:p>
          <a:p>
            <a:r>
              <a:rPr lang="en-US" altLang="ja-JP" dirty="0">
                <a:solidFill>
                  <a:srgbClr val="00B050"/>
                </a:solidFill>
              </a:rPr>
              <a:t>intermediate</a:t>
            </a:r>
          </a:p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kumimoji="1" lang="en-US" altLang="ja-JP" dirty="0">
                <a:solidFill>
                  <a:schemeClr val="accent6">
                    <a:lumMod val="75000"/>
                  </a:schemeClr>
                </a:solidFill>
              </a:rPr>
              <a:t>anthanide-rich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95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8FA5CB1-FF83-4ACB-8087-C49A7737E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819" y="2369797"/>
            <a:ext cx="3960440" cy="415106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D51FFB3-DA04-4E1B-9D24-BC150D24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Theoretical modeling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B13818-CBC7-47BC-9581-412075D3F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Likely </a:t>
            </a:r>
            <a:r>
              <a:rPr kumimoji="1" lang="en-US" altLang="ja-JP" dirty="0">
                <a:solidFill>
                  <a:srgbClr val="0070C0"/>
                </a:solidFill>
              </a:rPr>
              <a:t>fast light r-elements </a:t>
            </a:r>
            <a:r>
              <a:rPr kumimoji="1" lang="en-US" altLang="ja-JP" dirty="0"/>
              <a:t>+ </a:t>
            </a:r>
            <a:r>
              <a:rPr kumimoji="1" lang="en-US" altLang="ja-JP" dirty="0">
                <a:solidFill>
                  <a:srgbClr val="FF0000"/>
                </a:solidFill>
              </a:rPr>
              <a:t>slow heavy r-elements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/>
              <a:t>- </a:t>
            </a:r>
            <a:r>
              <a:rPr kumimoji="1" lang="en-US" altLang="ja-JP" dirty="0">
                <a:solidFill>
                  <a:srgbClr val="FF0000"/>
                </a:solidFill>
              </a:rPr>
              <a:t>the latter</a:t>
            </a:r>
            <a:r>
              <a:rPr kumimoji="1" lang="en-US" altLang="ja-JP" dirty="0"/>
              <a:t> may be dynamical ejecta or disk wind</a:t>
            </a:r>
          </a:p>
          <a:p>
            <a:r>
              <a:rPr lang="en-US" altLang="ja-JP" dirty="0"/>
              <a:t> - how </a:t>
            </a:r>
            <a:r>
              <a:rPr lang="en-US" altLang="ja-JP" dirty="0">
                <a:solidFill>
                  <a:srgbClr val="0070C0"/>
                </a:solidFill>
              </a:rPr>
              <a:t>the former </a:t>
            </a:r>
            <a:r>
              <a:rPr lang="en-US" altLang="ja-JP" dirty="0"/>
              <a:t>is generated? under debate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46716B-FF1B-4012-A4D6-4B145764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2A3837-2554-44F4-BC4A-B7B005F8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5427C21-D4C0-4D2E-866A-43CC33B58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70E5725-A0B5-4B07-8248-B77435EE6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90" y="3140968"/>
            <a:ext cx="3401519" cy="330449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796980A-5246-40E4-A278-AE6C6248FD8A}"/>
              </a:ext>
            </a:extLst>
          </p:cNvPr>
          <p:cNvSpPr txBox="1"/>
          <p:nvPr/>
        </p:nvSpPr>
        <p:spPr>
          <a:xfrm>
            <a:off x="1483188" y="3170986"/>
            <a:ext cx="151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Kasen+ (2017)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F257C84-29D2-44D9-BB23-6CD850F2C05E}"/>
              </a:ext>
            </a:extLst>
          </p:cNvPr>
          <p:cNvSpPr txBox="1"/>
          <p:nvPr/>
        </p:nvSpPr>
        <p:spPr>
          <a:xfrm>
            <a:off x="5220072" y="3140968"/>
            <a:ext cx="201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Shibata+KK</a:t>
            </a:r>
            <a:r>
              <a:rPr kumimoji="1" lang="en-US" altLang="ja-JP" dirty="0"/>
              <a:t>+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126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6CC683-24F3-401C-8EB4-117FC587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BAD41E-F94A-45BC-85EF-B621DED8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kumimoji="1" lang="en-US" altLang="ja-JP" dirty="0"/>
              <a:t>Introduction</a:t>
            </a:r>
          </a:p>
          <a:p>
            <a:pPr marL="514350" indent="-514350">
              <a:buAutoNum type="arabicPeriod"/>
            </a:pPr>
            <a:r>
              <a:rPr kumimoji="1" lang="en-US" altLang="ja-JP" dirty="0"/>
              <a:t>Short gamma-ray burst (GRB 170817A)</a:t>
            </a:r>
          </a:p>
          <a:p>
            <a:pPr marL="514350" indent="-514350">
              <a:buAutoNum type="arabicPeriod"/>
            </a:pPr>
            <a:r>
              <a:rPr lang="en-US" altLang="ja-JP" dirty="0"/>
              <a:t>r-process and </a:t>
            </a:r>
            <a:r>
              <a:rPr lang="en-US" altLang="ja-JP" dirty="0" err="1"/>
              <a:t>kil</a:t>
            </a:r>
            <a:r>
              <a:rPr kumimoji="1" lang="en-US" altLang="ja-JP" dirty="0" err="1"/>
              <a:t>onova</a:t>
            </a:r>
            <a:r>
              <a:rPr kumimoji="1" lang="en-US" altLang="ja-JP" dirty="0"/>
              <a:t>/</a:t>
            </a:r>
            <a:r>
              <a:rPr lang="en-US" altLang="ja-JP" dirty="0"/>
              <a:t>macr</a:t>
            </a:r>
            <a:r>
              <a:rPr kumimoji="1" lang="en-US" altLang="ja-JP" dirty="0"/>
              <a:t>onova (AT 2017gfo)</a:t>
            </a:r>
          </a:p>
          <a:p>
            <a:pPr marL="514350" indent="-514350">
              <a:buAutoNum type="arabicPeriod"/>
            </a:pPr>
            <a:r>
              <a:rPr lang="en-US" altLang="ja-JP" dirty="0"/>
              <a:t>Some on neutron-star properties</a:t>
            </a:r>
            <a:endParaRPr kumimoji="1" lang="en-US" altLang="ja-JP" dirty="0"/>
          </a:p>
          <a:p>
            <a:pPr marL="514350" indent="-514350">
              <a:buAutoNum type="arabicPeriod"/>
            </a:pPr>
            <a:r>
              <a:rPr kumimoji="1" lang="en-US" altLang="ja-JP" dirty="0"/>
              <a:t>Future prospect and Summary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EF7353-B69A-4889-B1D8-0E7B328A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C528DC-0A9D-4EC8-8178-5B23BBC27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6769A-A03E-4C73-AFBA-1BA4563A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8869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2CF59B-EA9E-4DC1-BD03-AF67B4C5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How to distinguish models?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3F03A5E-8B83-48C2-8A19-86A16FCEB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Two-component? Dynamical or </a:t>
            </a:r>
            <a:r>
              <a:rPr kumimoji="1" lang="en-US" altLang="ja-JP" dirty="0" err="1"/>
              <a:t>postmerger</a:t>
            </a:r>
            <a:r>
              <a:rPr kumimoji="1" lang="en-US" altLang="ja-JP" dirty="0"/>
              <a:t>?</a:t>
            </a:r>
          </a:p>
          <a:p>
            <a:r>
              <a:rPr kumimoji="1" lang="en-US" altLang="ja-JP" dirty="0"/>
              <a:t>One </a:t>
            </a:r>
            <a:r>
              <a:rPr kumimoji="1" lang="en-US" altLang="ja-JP" sz="2400" dirty="0"/>
              <a:t>(e.g., Waxman+ 2017)</a:t>
            </a:r>
            <a:r>
              <a:rPr kumimoji="1" lang="en-US" altLang="ja-JP" dirty="0"/>
              <a:t>? Three </a:t>
            </a:r>
            <a:r>
              <a:rPr kumimoji="1" lang="en-US" altLang="ja-JP" sz="2400" dirty="0"/>
              <a:t>(e.g., </a:t>
            </a:r>
            <a:r>
              <a:rPr kumimoji="1" lang="en-US" altLang="ja-JP" sz="2400" dirty="0" err="1"/>
              <a:t>Villar</a:t>
            </a:r>
            <a:r>
              <a:rPr kumimoji="1" lang="en-US" altLang="ja-JP" sz="2400" dirty="0"/>
              <a:t> et al. 2017)</a:t>
            </a:r>
            <a:r>
              <a:rPr kumimoji="1" lang="en-US" altLang="ja-JP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dirty="0"/>
              <a:t>Spatial resolution by radio observations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dirty="0"/>
              <a:t>Determine the </a:t>
            </a:r>
            <a:r>
              <a:rPr lang="en-US" altLang="ja-JP" dirty="0" err="1"/>
              <a:t>postmerger</a:t>
            </a:r>
            <a:r>
              <a:rPr lang="en-US" altLang="ja-JP" dirty="0"/>
              <a:t> remnant: BH vs NS</a:t>
            </a:r>
          </a:p>
          <a:p>
            <a:r>
              <a:rPr lang="en-US" altLang="ja-JP" dirty="0"/>
              <a:t> - GeV-</a:t>
            </a:r>
            <a:r>
              <a:rPr lang="en-US" altLang="ja-JP" dirty="0" err="1"/>
              <a:t>TeV</a:t>
            </a:r>
            <a:r>
              <a:rPr lang="en-US" altLang="ja-JP" dirty="0"/>
              <a:t> gamma rays could do </a:t>
            </a:r>
            <a:r>
              <a:rPr lang="en-US" altLang="ja-JP" sz="2400" dirty="0"/>
              <a:t>(</a:t>
            </a:r>
            <a:r>
              <a:rPr lang="en-US" altLang="ja-JP" sz="2400" dirty="0" err="1"/>
              <a:t>Murase</a:t>
            </a:r>
            <a:r>
              <a:rPr lang="en-US" altLang="ja-JP" sz="2400" dirty="0"/>
              <a:t>+ 217)</a:t>
            </a:r>
            <a:endParaRPr lang="en-US" altLang="ja-JP" dirty="0"/>
          </a:p>
          <a:p>
            <a:r>
              <a:rPr lang="en-US" altLang="ja-JP" dirty="0"/>
              <a:t>More detections seems necessary anyway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dirty="0"/>
              <a:t>Angular dependence of emission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dirty="0"/>
              <a:t>Polarization </a:t>
            </a:r>
            <a:r>
              <a:rPr lang="en-US" altLang="ja-JP" sz="2400" dirty="0"/>
              <a:t>(ND for this event: Covino+ 2017)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A0B880-6181-42C5-AAD3-536C51C9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408969F-2C14-4E1B-9844-B98682C14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EB1AEC-4FE8-45D4-A2D7-259D5C2E3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708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22910"/>
            <a:ext cx="8229600" cy="922114"/>
          </a:xfrm>
        </p:spPr>
        <p:txBody>
          <a:bodyPr>
            <a:noAutofit/>
          </a:bodyPr>
          <a:lstStyle/>
          <a:p>
            <a:r>
              <a:rPr lang="en-US" altLang="ja-JP" sz="11500" dirty="0"/>
              <a:t>4. Some on neutron-star properties</a:t>
            </a:r>
            <a:endParaRPr kumimoji="1" lang="ja-JP" altLang="en-US" sz="1150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287D65F-A35B-4C61-871E-2D8A8CA50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726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Neutron star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Remnant of massive stars</a:t>
            </a:r>
          </a:p>
          <a:p>
            <a:r>
              <a:rPr lang="en-US" altLang="ja-JP" dirty="0"/>
              <a:t>  (mass range is uncertain)</a:t>
            </a:r>
          </a:p>
          <a:p>
            <a:endParaRPr kumimoji="1" lang="en-US" altLang="ja-JP" sz="1200" dirty="0"/>
          </a:p>
          <a:p>
            <a:r>
              <a:rPr lang="en-US" altLang="ja-JP" dirty="0"/>
              <a:t>Mostly consists of neutrons</a:t>
            </a:r>
          </a:p>
          <a:p>
            <a:r>
              <a:rPr lang="en-US" altLang="ja-JP" dirty="0"/>
              <a:t>1.4 solar mass, ~10km</a:t>
            </a:r>
          </a:p>
          <a:p>
            <a:r>
              <a:rPr lang="en-US" altLang="ja-JP" dirty="0"/>
              <a:t>The density is higher than</a:t>
            </a:r>
          </a:p>
          <a:p>
            <a:r>
              <a:rPr lang="en-US" altLang="ja-JP" dirty="0"/>
              <a:t>   nuclear saturation values</a:t>
            </a:r>
          </a:p>
          <a:p>
            <a:r>
              <a:rPr kumimoji="1" lang="en-US" altLang="ja-JP" dirty="0"/>
              <a:t>       “</a:t>
            </a:r>
            <a:r>
              <a:rPr lang="en-US" altLang="ja-JP" dirty="0"/>
              <a:t>a huge nucleus”</a:t>
            </a:r>
          </a:p>
          <a:p>
            <a:r>
              <a:rPr lang="en-US" altLang="ja-JP" dirty="0"/>
              <a:t>Arena for nuclear physics</a:t>
            </a:r>
          </a:p>
          <a:p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718" y="1354931"/>
            <a:ext cx="4203786" cy="473836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084168" y="4653136"/>
            <a:ext cx="168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Lattimer</a:t>
            </a:r>
            <a:r>
              <a:rPr kumimoji="1" lang="en-US" altLang="ja-JP" dirty="0"/>
              <a:t> (2014)</a:t>
            </a:r>
            <a:endParaRPr kumimoji="1" lang="ja-JP" altLang="en-US" dirty="0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307313DE-78E8-474C-850C-87BCF295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108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Neutron-star matter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Cold, high-density, highly neutron-rich matter</a:t>
                </a:r>
              </a:p>
              <a:p>
                <a:r>
                  <a:rPr kumimoji="1" lang="en-US" altLang="ja-JP" dirty="0"/>
                  <a:t> also could be magnetized up to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m:rPr>
                        <m:nor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30" y="2492896"/>
            <a:ext cx="6901054" cy="386345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004048" y="2852936"/>
            <a:ext cx="2744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Fukushima-</a:t>
            </a:r>
            <a:r>
              <a:rPr lang="en-US" altLang="ja-JP" dirty="0" err="1"/>
              <a:t>Hatsuda</a:t>
            </a:r>
            <a:r>
              <a:rPr lang="en-US" altLang="ja-JP" dirty="0"/>
              <a:t> (2011)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668ADAA-BDCE-4AAD-B67B-0ECF5A676AFC}"/>
              </a:ext>
            </a:extLst>
          </p:cNvPr>
          <p:cNvSpPr txBox="1"/>
          <p:nvPr/>
        </p:nvSpPr>
        <p:spPr>
          <a:xfrm>
            <a:off x="6973415" y="6165304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~density</a:t>
            </a:r>
            <a:endParaRPr kumimoji="1" lang="ja-JP" altLang="en-US" dirty="0"/>
          </a:p>
        </p:txBody>
      </p:sp>
      <p:sp>
        <p:nvSpPr>
          <p:cNvPr id="10" name="日付プレースホルダー 9">
            <a:extLst>
              <a:ext uri="{FF2B5EF4-FFF2-40B4-BE49-F238E27FC236}">
                <a16:creationId xmlns:a16="http://schemas.microsoft.com/office/drawing/2014/main" id="{60EB6AAA-B8CF-405E-832C-C859BBD0F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9386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789" y="2812629"/>
            <a:ext cx="4151667" cy="378701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44" y="2775597"/>
            <a:ext cx="3425092" cy="389376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Neutron star equation of state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We want to know the realistic equation of state</a:t>
            </a:r>
            <a:r>
              <a:rPr lang="en-US" altLang="ja-JP" dirty="0"/>
              <a:t>, that uniquely determines the mass-radius relation</a:t>
            </a:r>
            <a:endParaRPr kumimoji="1"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4099" y="2412519"/>
            <a:ext cx="3811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Equation of state:</a:t>
            </a:r>
            <a:r>
              <a:rPr lang="en-US" altLang="ja-JP" sz="2000" dirty="0"/>
              <a:t> Nuclear physics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51271" y="2420888"/>
            <a:ext cx="3797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Mass-Radius relation: Astrophys</a:t>
            </a:r>
            <a:r>
              <a:rPr lang="en-US" altLang="ja-JP" sz="2000" dirty="0"/>
              <a:t>ics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19387" y="2780928"/>
            <a:ext cx="120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Özel</a:t>
            </a:r>
            <a:r>
              <a:rPr kumimoji="1" lang="en-US" altLang="ja-JP" dirty="0"/>
              <a:t>-Freire</a:t>
            </a:r>
          </a:p>
          <a:p>
            <a:r>
              <a:rPr kumimoji="1" lang="en-US" altLang="ja-JP" dirty="0"/>
              <a:t>(2016)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04048" y="5867980"/>
            <a:ext cx="192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Özel</a:t>
            </a:r>
            <a:r>
              <a:rPr kumimoji="1" lang="en-US" altLang="ja-JP" dirty="0"/>
              <a:t>-Freire (2016)</a:t>
            </a:r>
            <a:endParaRPr kumimoji="1" lang="ja-JP" alt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FF598A4-16CD-4C5A-B5C5-EEA1DA91D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1B16C7-CC54-4AD7-966F-FAB4E907E9F8}"/>
              </a:ext>
            </a:extLst>
          </p:cNvPr>
          <p:cNvSpPr txBox="1"/>
          <p:nvPr/>
        </p:nvSpPr>
        <p:spPr>
          <a:xfrm>
            <a:off x="107504" y="1052736"/>
            <a:ext cx="901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Note: not need to observe the radius, and other quantities may be fine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57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Maximum mass of neutron stars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Put a robust constraint on equation-of-state models</a:t>
            </a:r>
          </a:p>
          <a:p>
            <a:endParaRPr lang="en-US" altLang="ja-JP" dirty="0"/>
          </a:p>
          <a:p>
            <a:r>
              <a:rPr lang="en-US" altLang="ja-JP" dirty="0"/>
              <a:t>Generally,</a:t>
            </a:r>
          </a:p>
          <a:p>
            <a:r>
              <a:rPr lang="en-US" altLang="ja-JP" dirty="0"/>
              <a:t> emergence of</a:t>
            </a:r>
          </a:p>
          <a:p>
            <a:r>
              <a:rPr lang="en-US" altLang="ja-JP" dirty="0"/>
              <a:t>   exotic particles</a:t>
            </a:r>
          </a:p>
          <a:p>
            <a:r>
              <a:rPr lang="en-US" altLang="ja-JP" dirty="0"/>
              <a:t> tend to reduce the</a:t>
            </a:r>
          </a:p>
          <a:p>
            <a:r>
              <a:rPr lang="en-US" altLang="ja-JP" dirty="0"/>
              <a:t>  maximum mass</a:t>
            </a:r>
          </a:p>
          <a:p>
            <a:r>
              <a:rPr lang="en-US" altLang="ja-JP" dirty="0"/>
              <a:t> … not so preferred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9" y="2061556"/>
            <a:ext cx="5559578" cy="432116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536740" y="5589240"/>
            <a:ext cx="457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Demorest+ (2010), see also Antoniadis+ (2013)</a:t>
            </a:r>
            <a:endParaRPr kumimoji="1" lang="ja-JP" altLang="en-US" dirty="0" err="1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66150" y="3203684"/>
            <a:ext cx="204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</a:t>
            </a:r>
            <a:r>
              <a:rPr kumimoji="1" lang="en-US" altLang="ja-JP" dirty="0"/>
              <a:t>bserved maximum</a:t>
            </a:r>
            <a:endParaRPr kumimoji="1" lang="ja-JP" altLang="en-US" dirty="0" err="1"/>
          </a:p>
        </p:txBody>
      </p:sp>
      <p:sp>
        <p:nvSpPr>
          <p:cNvPr id="10" name="日付プレースホルダー 9">
            <a:extLst>
              <a:ext uri="{FF2B5EF4-FFF2-40B4-BE49-F238E27FC236}">
                <a16:creationId xmlns:a16="http://schemas.microsoft.com/office/drawing/2014/main" id="{6C0CC2E2-9604-4AB2-BF27-964BAC329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6059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C57F54-EACA-4C6E-B56E-3231DBC1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Maximum mass from GW170817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28E2CCC-5F10-4F3F-BB61-6F58B88B34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Upper limits are proposed based on assumptions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ja-JP" dirty="0"/>
                  <a:t>Optical emission rejects magnetar models</a:t>
                </a:r>
              </a:p>
              <a:p>
                <a:r>
                  <a:rPr lang="en-US" altLang="ja-JP" dirty="0"/>
                  <a:t> </a:t>
                </a:r>
                <a:r>
                  <a:rPr lang="en-US" altLang="ja-JP" dirty="0" err="1"/>
                  <a:t>Margalit</a:t>
                </a:r>
                <a:r>
                  <a:rPr lang="en-US" altLang="ja-JP" dirty="0"/>
                  <a:t>-Metzger: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≤2.17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 </a:t>
                </a:r>
                <a:r>
                  <a:rPr lang="en-US" altLang="ja-JP" dirty="0" err="1"/>
                  <a:t>Shibata+KK</a:t>
                </a:r>
                <a:r>
                  <a:rPr lang="en-US" altLang="ja-JP" dirty="0"/>
                  <a:t>+: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2.15−2.25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kumimoji="1" lang="en-US" altLang="ja-JP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A GRB jet launch calls for gravitational collapse</a:t>
                </a:r>
              </a:p>
              <a:p>
                <a:r>
                  <a:rPr kumimoji="1" lang="en-US" altLang="ja-JP" dirty="0"/>
                  <a:t> </a:t>
                </a:r>
                <a:r>
                  <a:rPr kumimoji="1" lang="en-US" altLang="ja-JP" dirty="0" err="1"/>
                  <a:t>Rezzolla</a:t>
                </a:r>
                <a:r>
                  <a:rPr kumimoji="1" lang="en-US" altLang="ja-JP" dirty="0"/>
                  <a:t>+, Ruiz+: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≤2.16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I do not think any argument is strongly convincing, but similar values are inferred anyway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28E2CCC-5F10-4F3F-BB61-6F58B88B34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48D725A-90F5-4CA1-9BDB-07EFCB6A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DF8D96-4409-4FB9-8140-AB1BAA68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E2FDA2-D3E0-4F54-99B9-F42FF48B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3451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768FF3-5D35-46C1-86CC-DC52BB8E5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Constraints on parameters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CF05B1-6EE4-4DBB-AA52-337D21470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The NS radius may be smaller than ~13-14km</a:t>
            </a:r>
          </a:p>
          <a:p>
            <a:r>
              <a:rPr kumimoji="1" lang="en-US" altLang="ja-JP" dirty="0"/>
              <a:t> - this </a:t>
            </a:r>
            <a:r>
              <a:rPr lang="en-US" altLang="ja-JP" dirty="0"/>
              <a:t>can be made tighter with better waveforms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3B77D0-C713-4FB5-8D18-4584AED5E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C18370-B21E-4D3F-BFFF-F737F70CA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FAEEAEE-D9D9-4B14-8B25-DE5E6B57E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492895"/>
            <a:ext cx="4329647" cy="403244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95B196B-43D3-4EFE-A879-F3EF069E5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796" y="2434063"/>
            <a:ext cx="4364708" cy="402726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944B155-438D-4DC3-A942-2A1F74FECBAF}"/>
              </a:ext>
            </a:extLst>
          </p:cNvPr>
          <p:cNvSpPr txBox="1"/>
          <p:nvPr/>
        </p:nvSpPr>
        <p:spPr>
          <a:xfrm>
            <a:off x="3560070" y="6156012"/>
            <a:ext cx="194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LIGO&amp;Virgo</a:t>
            </a:r>
            <a:r>
              <a:rPr kumimoji="1" lang="en-US" altLang="ja-JP" dirty="0"/>
              <a:t> (2017)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3C6389B-845F-4016-A6F6-7961A72210EA}"/>
              </a:ext>
            </a:extLst>
          </p:cNvPr>
          <p:cNvSpPr txBox="1"/>
          <p:nvPr/>
        </p:nvSpPr>
        <p:spPr>
          <a:xfrm>
            <a:off x="1331640" y="4653136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mass</a:t>
            </a:r>
            <a:endParaRPr kumimoji="1" lang="ja-JP" altLang="en-US" sz="28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2D36B80-6E75-4D09-A0A4-1790D0D79854}"/>
              </a:ext>
            </a:extLst>
          </p:cNvPr>
          <p:cNvSpPr txBox="1"/>
          <p:nvPr/>
        </p:nvSpPr>
        <p:spPr>
          <a:xfrm>
            <a:off x="6660232" y="5062174"/>
            <a:ext cx="23027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t</a:t>
            </a:r>
            <a:r>
              <a:rPr kumimoji="1" lang="en-US" altLang="ja-JP" sz="2800" dirty="0"/>
              <a:t>idal</a:t>
            </a:r>
          </a:p>
          <a:p>
            <a:r>
              <a:rPr lang="en-US" altLang="ja-JP" sz="2800" dirty="0"/>
              <a:t>  deformability</a:t>
            </a:r>
            <a:endParaRPr kumimoji="1" lang="ja-JP" altLang="en-US" sz="2800" dirty="0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18E2599E-8A2E-439C-9022-5DA915DB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4C742F71-590F-40BC-9EAB-5316D45979EE}"/>
              </a:ext>
            </a:extLst>
          </p:cNvPr>
          <p:cNvCxnSpPr/>
          <p:nvPr/>
        </p:nvCxnSpPr>
        <p:spPr>
          <a:xfrm flipH="1">
            <a:off x="2682245" y="4414228"/>
            <a:ext cx="360040" cy="40903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86433A0E-0665-447D-B49A-C6A1AA1D3A80}"/>
                  </a:ext>
                </a:extLst>
              </p:cNvPr>
              <p:cNvSpPr txBox="1"/>
              <p:nvPr/>
            </p:nvSpPr>
            <p:spPr>
              <a:xfrm>
                <a:off x="2987824" y="4078813"/>
                <a:ext cx="15074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c</a:t>
                </a:r>
                <a:r>
                  <a:rPr kumimoji="1" lang="en-US" altLang="ja-JP" dirty="0"/>
                  <a:t>hirp mass</a:t>
                </a:r>
              </a:p>
              <a:p>
                <a:r>
                  <a:rPr lang="en-US" altLang="ja-JP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variation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86433A0E-0665-447D-B49A-C6A1AA1D3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4078813"/>
                <a:ext cx="1507464" cy="646331"/>
              </a:xfrm>
              <a:prstGeom prst="rect">
                <a:avLst/>
              </a:prstGeom>
              <a:blipFill>
                <a:blip r:embed="rId4"/>
                <a:stretch>
                  <a:fillRect l="-3239" t="-4717" r="-3239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B8AC535-CCAE-4A19-8049-0655B1980F69}"/>
              </a:ext>
            </a:extLst>
          </p:cNvPr>
          <p:cNvSpPr txBox="1"/>
          <p:nvPr/>
        </p:nvSpPr>
        <p:spPr>
          <a:xfrm>
            <a:off x="4642289" y="565195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BH-BH</a:t>
            </a:r>
            <a:endParaRPr kumimoji="1" lang="ja-JP" altLang="en-US" dirty="0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3EB6B721-127D-4E71-ADF3-110B6D04062D}"/>
              </a:ext>
            </a:extLst>
          </p:cNvPr>
          <p:cNvCxnSpPr>
            <a:cxnSpLocks/>
          </p:cNvCxnSpPr>
          <p:nvPr/>
        </p:nvCxnSpPr>
        <p:spPr>
          <a:xfrm flipH="1" flipV="1">
            <a:off x="1410562" y="3238167"/>
            <a:ext cx="425134" cy="57250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4102BB-72AA-49C7-8720-E783389A4B05}"/>
              </a:ext>
            </a:extLst>
          </p:cNvPr>
          <p:cNvSpPr txBox="1"/>
          <p:nvPr/>
        </p:nvSpPr>
        <p:spPr>
          <a:xfrm>
            <a:off x="946535" y="3810674"/>
            <a:ext cx="1487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Mass ratio</a:t>
            </a:r>
          </a:p>
          <a:p>
            <a:r>
              <a:rPr lang="en-US" altLang="ja-JP" dirty="0"/>
              <a:t>         </a:t>
            </a:r>
            <a:r>
              <a:rPr kumimoji="1" lang="en-US" altLang="ja-JP" dirty="0"/>
              <a:t>variation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10471F4-E07D-4E52-9898-2065AE660BBD}"/>
              </a:ext>
            </a:extLst>
          </p:cNvPr>
          <p:cNvSpPr txBox="1"/>
          <p:nvPr/>
        </p:nvSpPr>
        <p:spPr>
          <a:xfrm>
            <a:off x="2405314" y="2636912"/>
            <a:ext cx="2022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Blue: </a:t>
            </a:r>
            <a:r>
              <a:rPr lang="en-US" altLang="ja-JP" dirty="0" err="1">
                <a:solidFill>
                  <a:srgbClr val="0070C0"/>
                </a:solidFill>
              </a:rPr>
              <a:t>astro</a:t>
            </a:r>
            <a:r>
              <a:rPr lang="en-US" altLang="ja-JP" dirty="0">
                <a:solidFill>
                  <a:srgbClr val="0070C0"/>
                </a:solidFill>
              </a:rPr>
              <a:t>. realistic</a:t>
            </a:r>
          </a:p>
          <a:p>
            <a:endParaRPr kumimoji="1" lang="en-US" altLang="ja-JP" dirty="0">
              <a:solidFill>
                <a:srgbClr val="0070C0"/>
              </a:solidFill>
            </a:endParaRPr>
          </a:p>
          <a:p>
            <a:endParaRPr lang="en-US" altLang="ja-JP" dirty="0"/>
          </a:p>
          <a:p>
            <a:r>
              <a:rPr kumimoji="1" lang="en-US" altLang="ja-JP" dirty="0">
                <a:solidFill>
                  <a:srgbClr val="FF0000"/>
                </a:solidFill>
              </a:rPr>
              <a:t>Red: conservative</a:t>
            </a:r>
          </a:p>
        </p:txBody>
      </p:sp>
    </p:spTree>
    <p:extLst>
      <p:ext uri="{BB962C8B-B14F-4D97-AF65-F5344CB8AC3E}">
        <p14:creationId xmlns:p14="http://schemas.microsoft.com/office/powerpoint/2010/main" val="817163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Quadrupolar</a:t>
            </a:r>
            <a:r>
              <a:rPr kumimoji="1" lang="en-US" altLang="ja-JP" dirty="0"/>
              <a:t> tidal deformability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Leading-order finite-size effect on orbital evolution </a:t>
                </a:r>
                <a:r>
                  <a:rPr lang="en-US" altLang="ja-JP" dirty="0"/>
                  <a:t>(strongly correlated with the neutron-star radius)</a:t>
                </a:r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ja-JP" i="1" smtClean="0">
                          <a:latin typeface="Cambria Math"/>
                          <a:ea typeface="Cambria Math"/>
                        </a:rPr>
                        <m:t>Λ</m:t>
                      </m:r>
                      <m:r>
                        <a:rPr kumimoji="1" lang="en-US" altLang="ja-JP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kumimoji="1" lang="ja-JP" altLang="en-US" b="0" i="1" smtClean="0">
                          <a:latin typeface="Cambria Math"/>
                          <a:ea typeface="Cambria Math"/>
                        </a:rPr>
                        <m:t>𝜆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ja-JP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ja-JP" i="1">
                                      <a:latin typeface="Cambria Math"/>
                                      <a:ea typeface="Cambria Math"/>
                                    </a:rPr>
                                    <m:t>𝐺𝑀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/>
                          <a:ea typeface="Cambria Math"/>
                        </a:rPr>
                        <m:t>𝑘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kumimoji="1" lang="en-US" altLang="ja-JP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1" lang="en-US" altLang="ja-JP" b="0" i="1" smtClean="0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kumimoji="1" lang="en-US" altLang="ja-JP" b="0" i="1" smtClean="0">
                                      <a:latin typeface="Cambria Math"/>
                                      <a:ea typeface="Cambria Math"/>
                                    </a:rPr>
                                    <m:t>𝐺𝑀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kumimoji="1" lang="en-US" altLang="ja-JP" dirty="0"/>
              </a:p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𝑘</m:t>
                    </m:r>
                    <m:r>
                      <a:rPr lang="en-US" altLang="ja-JP" b="0" i="1" smtClean="0">
                        <a:latin typeface="Cambria Math"/>
                      </a:rPr>
                      <m:t>~0.1</m:t>
                    </m:r>
                  </m:oMath>
                </a14:m>
                <a:r>
                  <a:rPr lang="en-US" altLang="ja-JP" dirty="0"/>
                  <a:t>: (second/electric) tidal Love number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 r="-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1237597" y="4437112"/>
            <a:ext cx="180020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/>
              <a:t>deformed</a:t>
            </a:r>
            <a:endParaRPr kumimoji="1" lang="ja-JP" altLang="en-US" sz="2000" dirty="0"/>
          </a:p>
        </p:txBody>
      </p:sp>
      <p:cxnSp>
        <p:nvCxnSpPr>
          <p:cNvPr id="10" name="直線矢印コネクタ 9"/>
          <p:cNvCxnSpPr>
            <a:stCxn id="9" idx="2"/>
          </p:cNvCxnSpPr>
          <p:nvPr/>
        </p:nvCxnSpPr>
        <p:spPr>
          <a:xfrm flipH="1">
            <a:off x="539552" y="4869160"/>
            <a:ext cx="69804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9" idx="6"/>
          </p:cNvCxnSpPr>
          <p:nvPr/>
        </p:nvCxnSpPr>
        <p:spPr>
          <a:xfrm>
            <a:off x="3037797" y="4869160"/>
            <a:ext cx="70191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stCxn id="9" idx="0"/>
          </p:cNvCxnSpPr>
          <p:nvPr/>
        </p:nvCxnSpPr>
        <p:spPr>
          <a:xfrm>
            <a:off x="2137697" y="4437112"/>
            <a:ext cx="0" cy="2677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stCxn id="9" idx="4"/>
          </p:cNvCxnSpPr>
          <p:nvPr/>
        </p:nvCxnSpPr>
        <p:spPr>
          <a:xfrm flipV="1">
            <a:off x="2137697" y="4992929"/>
            <a:ext cx="0" cy="3082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7020272" y="3933056"/>
            <a:ext cx="1728192" cy="17281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External field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4283968" y="4509120"/>
                <a:ext cx="2386679" cy="624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320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𝒬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ja-JP" sz="3200" b="0" i="1" smtClean="0">
                          <a:latin typeface="Cambria Math"/>
                        </a:rPr>
                        <m:t>=−</m:t>
                      </m:r>
                      <m:r>
                        <a:rPr kumimoji="1" lang="ja-JP" altLang="en-US" sz="3200" b="0" i="1" smtClean="0">
                          <a:latin typeface="Cambria Math"/>
                        </a:rPr>
                        <m:t>𝜆</m:t>
                      </m:r>
                      <m:sSub>
                        <m:sSub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200" b="0" i="1" smtClean="0">
                              <a:latin typeface="Cambria Math"/>
                              <a:ea typeface="Cambria Math"/>
                            </a:rPr>
                            <m:t>ℰ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kumimoji="1" lang="ja-JP" altLang="en-US" sz="3200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4509120"/>
                <a:ext cx="2386679" cy="6243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372969" y="5608300"/>
                <a:ext cx="4415055" cy="1061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sz="2400" b="0" i="1" smtClean="0">
                              <a:latin typeface="Cambria Math"/>
                            </a:rPr>
                            <m:t>𝒬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ja-JP" sz="2400" i="1" smtClean="0">
                          <a:latin typeface="Cambria Math"/>
                          <a:ea typeface="Cambria Math"/>
                        </a:rPr>
                        <m:t>≡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ja-JP" altLang="en-US" sz="240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sz="2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JP" sz="2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/>
                                      <a:ea typeface="Cambria Math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kumimoji="1" lang="en-US" altLang="ja-JP" sz="24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69" y="5608300"/>
                <a:ext cx="4415055" cy="10610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6372200" y="5689089"/>
                <a:ext cx="1984966" cy="836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/>
                              <a:ea typeface="Cambria Math"/>
                            </a:rPr>
                            <m:t>ℰ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ja-JP" sz="240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kumimoji="1" lang="ja-JP" altLang="en-US" sz="240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240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ext</m:t>
                              </m:r>
                            </m:sub>
                          </m:sSub>
                        </m:num>
                        <m:den>
                          <m:r>
                            <a:rPr kumimoji="1" lang="ja-JP" altLang="en-US" sz="24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p>
                          </m:sSup>
                          <m:r>
                            <a:rPr kumimoji="1" lang="ja-JP" altLang="en-US" sz="240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JP" sz="2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5689089"/>
                <a:ext cx="1984966" cy="8362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9096603-8C6B-4074-88F0-45F1C6B12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65018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45910C-F35E-42B1-9E94-62044874A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Representative example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E34395-F580-4AFB-B470-858696AA8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Different EOSs predict different tidal </a:t>
            </a:r>
            <a:r>
              <a:rPr kumimoji="1" lang="en-US" altLang="ja-JP" dirty="0" err="1"/>
              <a:t>deformabilities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E43C79-52EF-4E63-B286-BAC34064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053BCE-2A6E-4FEB-810C-492E8FBF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9D44D3F-B733-4043-8378-D89E777BA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16832"/>
            <a:ext cx="7920880" cy="45065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9253C1E-A9E3-4EA4-924B-4ADF44CA4179}"/>
                  </a:ext>
                </a:extLst>
              </p:cNvPr>
              <p:cNvSpPr txBox="1"/>
              <p:nvPr/>
            </p:nvSpPr>
            <p:spPr>
              <a:xfrm>
                <a:off x="2590800" y="2204864"/>
                <a:ext cx="5777928" cy="1295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0" dirty="0"/>
                  <a:t>For the EOS models computed here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1.35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⊙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13.7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13.0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12.3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11.6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11.0</m:t>
                      </m:r>
                      <m:r>
                        <m:rPr>
                          <m:nor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km</m:t>
                      </m:r>
                    </m:oMath>
                  </m:oMathPara>
                </a14:m>
                <a:endParaRPr kumimoji="1" lang="en-US" altLang="ja-JP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1.35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⊙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1211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863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607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422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289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9253C1E-A9E3-4EA4-924B-4ADF44CA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204864"/>
                <a:ext cx="5777928" cy="1295355"/>
              </a:xfrm>
              <a:prstGeom prst="rect">
                <a:avLst/>
              </a:prstGeom>
              <a:blipFill>
                <a:blip r:embed="rId3"/>
                <a:stretch>
                  <a:fillRect l="-1582" t="-37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3DA4CDC0-AE43-4138-BF8C-DA3DD05DA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971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22910"/>
            <a:ext cx="8229600" cy="922114"/>
          </a:xfrm>
        </p:spPr>
        <p:txBody>
          <a:bodyPr>
            <a:noAutofit/>
          </a:bodyPr>
          <a:lstStyle/>
          <a:p>
            <a:r>
              <a:rPr kumimoji="1" lang="en-US" altLang="ja-JP" sz="9600" dirty="0"/>
              <a:t>1. Introduction</a:t>
            </a:r>
            <a:endParaRPr kumimoji="1" lang="ja-JP" altLang="en-US" sz="960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A256283-46E7-4355-8C00-1914C4CC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34647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2C7B415-4231-4256-85B9-89F329C8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412775"/>
            <a:ext cx="5249167" cy="5089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7AE56FD-F85B-4E78-BF28-C1AA1D3EE51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ja-JP" dirty="0"/>
                  <a:t>Tight correlation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7AE56FD-F85B-4E78-BF28-C1AA1D3EE5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85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9A385BE-E4F5-481C-B3B9-48B8F4991D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GW-measured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is</a:t>
                </a:r>
              </a:p>
              <a:p>
                <a:r>
                  <a:rPr lang="en-US" altLang="ja-JP" dirty="0"/>
                  <a:t>  tightly correlated</a:t>
                </a:r>
              </a:p>
              <a:p>
                <a:r>
                  <a:rPr lang="en-US" altLang="ja-JP" dirty="0"/>
                  <a:t>    w/ the chirp mass</a:t>
                </a:r>
              </a:p>
              <a:p>
                <a:endParaRPr kumimoji="1" lang="en-US" altLang="ja-JP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1/5</m:t>
                                </m:r>
                              </m:sup>
                            </m:s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is</a:t>
                </a:r>
              </a:p>
              <a:p>
                <a:r>
                  <a:rPr lang="en-US" altLang="ja-JP" dirty="0"/>
                  <a:t>  effectively constrained</a:t>
                </a:r>
              </a:p>
              <a:p>
                <a:endParaRPr kumimoji="1" lang="en-US" altLang="ja-JP" dirty="0"/>
              </a:p>
              <a:p>
                <a:r>
                  <a:rPr lang="en-US" altLang="ja-JP" dirty="0"/>
                  <a:t>&gt;13km is not favored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9A385BE-E4F5-481C-B3B9-48B8F4991D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704" t="-12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093A21-8FB6-42D2-A619-02BBD8F3A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57D917-9251-476B-9E78-3D0D4702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777EB4-54F9-4664-9F93-2A44D657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4271DB1-EA3A-4CE7-A9C5-4859EBCD6F3D}"/>
              </a:ext>
            </a:extLst>
          </p:cNvPr>
          <p:cNvCxnSpPr>
            <a:cxnSpLocks/>
          </p:cNvCxnSpPr>
          <p:nvPr/>
        </p:nvCxnSpPr>
        <p:spPr>
          <a:xfrm flipH="1">
            <a:off x="5148064" y="2564904"/>
            <a:ext cx="144016" cy="37788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67799AD-0BF7-40D6-8FD7-E91F5D8A4299}"/>
              </a:ext>
            </a:extLst>
          </p:cNvPr>
          <p:cNvSpPr txBox="1"/>
          <p:nvPr/>
        </p:nvSpPr>
        <p:spPr>
          <a:xfrm>
            <a:off x="4716016" y="2204864"/>
            <a:ext cx="1698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Mass ratio</a:t>
            </a:r>
          </a:p>
          <a:p>
            <a:r>
              <a:rPr lang="en-US" altLang="ja-JP" dirty="0"/>
              <a:t>             variation</a:t>
            </a:r>
            <a:endParaRPr kumimoji="1" lang="ja-JP" altLang="en-US" dirty="0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6EC4C6C4-18EF-41C0-A465-1958684D1757}"/>
              </a:ext>
            </a:extLst>
          </p:cNvPr>
          <p:cNvCxnSpPr>
            <a:cxnSpLocks/>
          </p:cNvCxnSpPr>
          <p:nvPr/>
        </p:nvCxnSpPr>
        <p:spPr>
          <a:xfrm flipV="1">
            <a:off x="6553200" y="2204864"/>
            <a:ext cx="0" cy="345638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1A5071E-E08B-4969-9BC5-F2AAC7A0AB46}"/>
                  </a:ext>
                </a:extLst>
              </p:cNvPr>
              <p:cNvSpPr txBox="1"/>
              <p:nvPr/>
            </p:nvSpPr>
            <p:spPr>
              <a:xfrm>
                <a:off x="4788024" y="4365104"/>
                <a:ext cx="1846531" cy="658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GW170817:</a:t>
                </a:r>
              </a:p>
              <a:p>
                <a:r>
                  <a:rPr lang="en-US" altLang="ja-JP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=1.188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1A5071E-E08B-4969-9BC5-F2AAC7A0A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4365104"/>
                <a:ext cx="1846531" cy="658450"/>
              </a:xfrm>
              <a:prstGeom prst="rect">
                <a:avLst/>
              </a:prstGeom>
              <a:blipFill>
                <a:blip r:embed="rId5"/>
                <a:stretch>
                  <a:fillRect l="-2640" t="-4630" b="-46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49213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22910"/>
            <a:ext cx="8229600" cy="922114"/>
          </a:xfrm>
        </p:spPr>
        <p:txBody>
          <a:bodyPr>
            <a:noAutofit/>
          </a:bodyPr>
          <a:lstStyle/>
          <a:p>
            <a:r>
              <a:rPr lang="en-US" altLang="ja-JP" sz="8000" dirty="0"/>
              <a:t>5</a:t>
            </a:r>
            <a:r>
              <a:rPr kumimoji="1" lang="en-US" altLang="ja-JP" sz="8000" dirty="0"/>
              <a:t>. Future prospect and summary</a:t>
            </a:r>
            <a:endParaRPr kumimoji="1" lang="ja-JP" altLang="en-US" sz="800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047092C-9D0D-4769-A0BE-4EB4D2908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260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3755CC-6358-4F17-9971-120DE65E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High-energy neutrino upper limit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249598-27DD-4BBA-8341-5E37EAB47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No neutrino event with</a:t>
            </a:r>
          </a:p>
          <a:p>
            <a:r>
              <a:rPr lang="en-US" altLang="ja-JP" dirty="0"/>
              <a:t> time/space coincidence</a:t>
            </a:r>
          </a:p>
          <a:p>
            <a:endParaRPr lang="en-US" altLang="ja-JP" dirty="0"/>
          </a:p>
          <a:p>
            <a:r>
              <a:rPr lang="en-US" altLang="ja-JP" dirty="0"/>
              <a:t>No model is rejected</a:t>
            </a:r>
          </a:p>
          <a:p>
            <a:r>
              <a:rPr lang="en-US" altLang="ja-JP" dirty="0"/>
              <a:t> (except for on-axis ones)</a:t>
            </a:r>
          </a:p>
          <a:p>
            <a:endParaRPr kumimoji="1" lang="en-US" altLang="ja-JP" dirty="0"/>
          </a:p>
          <a:p>
            <a:r>
              <a:rPr lang="en-US" altLang="ja-JP" dirty="0"/>
              <a:t>Analyses by SK/</a:t>
            </a:r>
            <a:r>
              <a:rPr lang="en-US" altLang="ja-JP" dirty="0" err="1"/>
              <a:t>KamLAND</a:t>
            </a:r>
            <a:endParaRPr lang="en-US" altLang="ja-JP" dirty="0"/>
          </a:p>
          <a:p>
            <a:r>
              <a:rPr kumimoji="1" lang="en-US" altLang="ja-JP" dirty="0"/>
              <a:t>  are both ongoing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2BE44C-5C8B-4EA4-BF2A-57E73A2B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15C6931-AEB1-4A88-A46C-1E111937E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128A3B-3688-41E8-B084-731703AF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782BDF0-D53B-44F2-95AB-1CB1ED78D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930" y="1154869"/>
            <a:ext cx="4293570" cy="52292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45B256-2282-44CC-9D87-BDEEAB2C1062}"/>
              </a:ext>
            </a:extLst>
          </p:cNvPr>
          <p:cNvSpPr txBox="1"/>
          <p:nvPr/>
        </p:nvSpPr>
        <p:spPr>
          <a:xfrm>
            <a:off x="5264305" y="5291916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Albert+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0765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4416B3-F3C7-4BE9-A377-8FF618D70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Why don’t you observe neutrinos?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069231-DB00-4E09-BF62-824B20CB3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I know it is a</a:t>
            </a:r>
            <a:r>
              <a:rPr kumimoji="1" lang="ja-JP" altLang="en-US" dirty="0"/>
              <a:t> </a:t>
            </a:r>
            <a:r>
              <a:rPr kumimoji="1" lang="en-US" altLang="ja-JP" dirty="0"/>
              <a:t>reckless attempt, but </a:t>
            </a:r>
            <a:r>
              <a:rPr kumimoji="1" lang="en-US" altLang="ja-JP" sz="2400" dirty="0"/>
              <a:t>arXiv:1710.05922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8C16DA-18B4-4B47-8A08-01079EF5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29D5BA-7562-487E-B9E9-392DCA8EF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C7E966A-9397-4C79-A224-3F90E8BA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9144000" cy="9543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BB48108-B90B-42E2-A8F4-960DC9A97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43" y="3068960"/>
            <a:ext cx="7590713" cy="3188625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7346FC8-EA4B-46D6-AEC9-DB2C021F1F01}"/>
              </a:ext>
            </a:extLst>
          </p:cNvPr>
          <p:cNvCxnSpPr/>
          <p:nvPr/>
        </p:nvCxnSpPr>
        <p:spPr>
          <a:xfrm>
            <a:off x="776643" y="3861048"/>
            <a:ext cx="336330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7A7EF8D-2ACC-40CE-BFB4-4FD6D5FE1FFC}"/>
              </a:ext>
            </a:extLst>
          </p:cNvPr>
          <p:cNvCxnSpPr>
            <a:cxnSpLocks/>
          </p:cNvCxnSpPr>
          <p:nvPr/>
        </p:nvCxnSpPr>
        <p:spPr>
          <a:xfrm>
            <a:off x="5323491" y="5661248"/>
            <a:ext cx="304386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0EECFFC-EADD-4E14-B727-C2EABF75C660}"/>
              </a:ext>
            </a:extLst>
          </p:cNvPr>
          <p:cNvCxnSpPr>
            <a:cxnSpLocks/>
          </p:cNvCxnSpPr>
          <p:nvPr/>
        </p:nvCxnSpPr>
        <p:spPr>
          <a:xfrm>
            <a:off x="724099" y="5805264"/>
            <a:ext cx="43519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904F26E-9736-47B5-8748-3213C086DA3E}"/>
              </a:ext>
            </a:extLst>
          </p:cNvPr>
          <p:cNvCxnSpPr>
            <a:cxnSpLocks/>
          </p:cNvCxnSpPr>
          <p:nvPr/>
        </p:nvCxnSpPr>
        <p:spPr>
          <a:xfrm>
            <a:off x="3554122" y="6257585"/>
            <a:ext cx="173795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193ED94-9D87-4C27-8B93-C780E8F1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4256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88CB23-4911-41C0-9617-23EE211B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kumimoji="1" lang="en-US" altLang="ja-JP" dirty="0"/>
              <a:t>Dark age of binary neutron star merger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760955-D4C9-4361-993B-41D886428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What is ongoing in</a:t>
            </a:r>
          </a:p>
          <a:p>
            <a:r>
              <a:rPr lang="en-US" altLang="ja-JP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the 1.7s delay </a:t>
            </a:r>
            <a:r>
              <a:rPr lang="en-US" altLang="ja-JP" dirty="0"/>
              <a:t>between</a:t>
            </a:r>
          </a:p>
          <a:p>
            <a:r>
              <a:rPr kumimoji="1" lang="en-US" altLang="ja-JP" dirty="0"/>
              <a:t>  gravitational waves</a:t>
            </a:r>
            <a:endParaRPr lang="en-US" altLang="ja-JP" dirty="0"/>
          </a:p>
          <a:p>
            <a:r>
              <a:rPr kumimoji="1" lang="en-US" altLang="ja-JP" dirty="0"/>
              <a:t>   and gamma</a:t>
            </a:r>
            <a:r>
              <a:rPr lang="en-US" altLang="ja-JP" dirty="0"/>
              <a:t> rays?</a:t>
            </a:r>
          </a:p>
          <a:p>
            <a:r>
              <a:rPr lang="en-US" altLang="ja-JP" dirty="0"/>
              <a:t> - black hole formation?</a:t>
            </a:r>
          </a:p>
          <a:p>
            <a:r>
              <a:rPr kumimoji="1" lang="en-US" altLang="ja-JP" dirty="0"/>
              <a:t> - magnetar?</a:t>
            </a:r>
          </a:p>
          <a:p>
            <a:r>
              <a:rPr lang="en-US" altLang="ja-JP" dirty="0"/>
              <a:t>Only neutrinos could be</a:t>
            </a:r>
          </a:p>
          <a:p>
            <a:r>
              <a:rPr kumimoji="1" lang="en-US" altLang="ja-JP" dirty="0"/>
              <a:t>  possible messengers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B122B9-9046-40C6-8189-6914B886B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590907-875A-4F50-9232-87C2B49A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E6AA1DB-CD10-4A23-9897-9216E05D5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740" y="1040487"/>
            <a:ext cx="4500748" cy="5445224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49E390E-DC4F-4D71-A4CA-523E9ADD8B25}"/>
              </a:ext>
            </a:extLst>
          </p:cNvPr>
          <p:cNvSpPr/>
          <p:nvPr/>
        </p:nvSpPr>
        <p:spPr>
          <a:xfrm>
            <a:off x="7380312" y="1196752"/>
            <a:ext cx="576064" cy="3888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983AC8CA-A8AE-49F5-B21F-4830CFCCE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4101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dirty="0"/>
              <a:t>A short GRB 170817A is detected simultaneously with GW170817, and binary neutron stars are confirmed to drive some short gamma-ray bursts.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dirty="0"/>
              <a:t>GRB 170817A cannot be an off-axis top-hat jet, while both the cocoon and structured jet models seem to be consistent with observations.</a:t>
            </a:r>
            <a:endParaRPr kumimoji="1" lang="en-US" altLang="ja-JP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dirty="0"/>
              <a:t>The </a:t>
            </a:r>
            <a:r>
              <a:rPr lang="en-US" altLang="ja-JP" dirty="0" err="1"/>
              <a:t>kilonova</a:t>
            </a:r>
            <a:r>
              <a:rPr lang="en-US" altLang="ja-JP" dirty="0"/>
              <a:t>/macronova is generally consistent with theoretical models, but early blue emission requires explanations.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55</a:t>
            </a:fld>
            <a:endParaRPr kumimoji="1" lang="ja-JP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CE848AD-18FF-459D-BA5E-CD0F7B9E8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40042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56AB59-BE9C-4615-A9C3-22EDFDF4D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144EBD-5B3C-401F-B50A-B179C8595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A46981-E6C2-4A05-8723-790D87BA3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55366A-181A-43CF-B7F2-CFC7CDE7D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56</a:t>
            </a:fld>
            <a:endParaRPr kumimoji="1" lang="ja-JP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50C9E5-8910-4AB2-A516-E5A65721C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82883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22910"/>
            <a:ext cx="8229600" cy="922114"/>
          </a:xfrm>
        </p:spPr>
        <p:txBody>
          <a:bodyPr>
            <a:noAutofit/>
          </a:bodyPr>
          <a:lstStyle/>
          <a:p>
            <a:r>
              <a:rPr kumimoji="1" lang="en-US" altLang="ja-JP" sz="16000" dirty="0"/>
              <a:t>Appendix</a:t>
            </a:r>
            <a:endParaRPr kumimoji="1" lang="ja-JP" altLang="en-US" sz="1600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57</a:t>
            </a:fld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6B88345-86FA-468D-8176-713400821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806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Encoded physics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58</a:t>
            </a:fld>
            <a:endParaRPr kumimoji="1" lang="ja-JP" altLang="en-US"/>
          </a:p>
        </p:txBody>
      </p: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323528" y="2838222"/>
            <a:ext cx="7704856" cy="3543106"/>
            <a:chOff x="158" y="1445"/>
            <a:chExt cx="4809" cy="2788"/>
          </a:xfrm>
        </p:grpSpPr>
        <p:pic>
          <p:nvPicPr>
            <p:cNvPr id="8" name="Picture 4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" y="1842"/>
              <a:ext cx="4809" cy="2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Line 38"/>
            <p:cNvSpPr>
              <a:spLocks noChangeShapeType="1"/>
            </p:cNvSpPr>
            <p:nvPr/>
          </p:nvSpPr>
          <p:spPr bwMode="auto">
            <a:xfrm>
              <a:off x="1147" y="1627"/>
              <a:ext cx="719" cy="62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Line 39"/>
            <p:cNvSpPr>
              <a:spLocks noChangeShapeType="1"/>
            </p:cNvSpPr>
            <p:nvPr/>
          </p:nvSpPr>
          <p:spPr bwMode="auto">
            <a:xfrm>
              <a:off x="2540" y="1683"/>
              <a:ext cx="674" cy="39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Line 40"/>
            <p:cNvSpPr>
              <a:spLocks noChangeShapeType="1"/>
            </p:cNvSpPr>
            <p:nvPr/>
          </p:nvSpPr>
          <p:spPr bwMode="auto">
            <a:xfrm>
              <a:off x="3933" y="1445"/>
              <a:ext cx="80" cy="76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41"/>
            <p:cNvSpPr>
              <a:spLocks noChangeShapeType="1"/>
            </p:cNvSpPr>
            <p:nvPr/>
          </p:nvSpPr>
          <p:spPr bwMode="auto">
            <a:xfrm flipH="1">
              <a:off x="4649" y="1838"/>
              <a:ext cx="272" cy="80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 Box 42"/>
            <p:cNvSpPr txBox="1">
              <a:spLocks noChangeArrowheads="1"/>
            </p:cNvSpPr>
            <p:nvPr/>
          </p:nvSpPr>
          <p:spPr bwMode="auto">
            <a:xfrm>
              <a:off x="204" y="3964"/>
              <a:ext cx="11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ja-JP" altLang="ja-JP"/>
            </a:p>
          </p:txBody>
        </p:sp>
      </p:grpSp>
      <p:sp>
        <p:nvSpPr>
          <p:cNvPr id="14" name="円/楕円 13"/>
          <p:cNvSpPr/>
          <p:nvPr/>
        </p:nvSpPr>
        <p:spPr>
          <a:xfrm>
            <a:off x="395536" y="2204864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1619672" y="2204864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弧 15"/>
          <p:cNvSpPr/>
          <p:nvPr/>
        </p:nvSpPr>
        <p:spPr>
          <a:xfrm>
            <a:off x="755576" y="1916832"/>
            <a:ext cx="1080120" cy="432048"/>
          </a:xfrm>
          <a:prstGeom prst="arc">
            <a:avLst>
              <a:gd name="adj1" fmla="val 10549345"/>
              <a:gd name="adj2" fmla="val 0"/>
            </a:avLst>
          </a:prstGeom>
          <a:ln w="25400">
            <a:solidFill>
              <a:schemeClr val="accent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弧 16"/>
          <p:cNvSpPr/>
          <p:nvPr/>
        </p:nvSpPr>
        <p:spPr>
          <a:xfrm>
            <a:off x="755576" y="2564904"/>
            <a:ext cx="1080120" cy="432048"/>
          </a:xfrm>
          <a:prstGeom prst="arc">
            <a:avLst>
              <a:gd name="adj1" fmla="val 21567469"/>
              <a:gd name="adj2" fmla="val 10601024"/>
            </a:avLst>
          </a:prstGeom>
          <a:ln w="25400">
            <a:solidFill>
              <a:schemeClr val="accent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915816" y="2564904"/>
            <a:ext cx="936104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3635896" y="2564904"/>
            <a:ext cx="1008112" cy="43204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724128" y="1916832"/>
            <a:ext cx="1224136" cy="7920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/>
              <a:t>(H/S)MNS</a:t>
            </a:r>
            <a:endParaRPr kumimoji="1" lang="ja-JP" altLang="en-US" sz="2000" dirty="0"/>
          </a:p>
        </p:txBody>
      </p:sp>
      <p:sp>
        <p:nvSpPr>
          <p:cNvPr id="21" name="円/楕円 20"/>
          <p:cNvSpPr/>
          <p:nvPr/>
        </p:nvSpPr>
        <p:spPr>
          <a:xfrm>
            <a:off x="7956376" y="2636912"/>
            <a:ext cx="288032" cy="2880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ドーナツ 21"/>
          <p:cNvSpPr/>
          <p:nvPr/>
        </p:nvSpPr>
        <p:spPr>
          <a:xfrm>
            <a:off x="7236296" y="2348880"/>
            <a:ext cx="1728192" cy="86409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円弧 22"/>
          <p:cNvSpPr/>
          <p:nvPr/>
        </p:nvSpPr>
        <p:spPr>
          <a:xfrm>
            <a:off x="8028384" y="2636912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円弧 23"/>
          <p:cNvSpPr/>
          <p:nvPr/>
        </p:nvSpPr>
        <p:spPr>
          <a:xfrm>
            <a:off x="8100392" y="2636912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円弧 24"/>
          <p:cNvSpPr/>
          <p:nvPr/>
        </p:nvSpPr>
        <p:spPr>
          <a:xfrm>
            <a:off x="8180784" y="2636912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円弧 25"/>
          <p:cNvSpPr/>
          <p:nvPr/>
        </p:nvSpPr>
        <p:spPr>
          <a:xfrm flipH="1">
            <a:off x="7812360" y="2636912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円弧 26"/>
          <p:cNvSpPr/>
          <p:nvPr/>
        </p:nvSpPr>
        <p:spPr>
          <a:xfrm flipH="1">
            <a:off x="7884368" y="2636912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円弧 27"/>
          <p:cNvSpPr/>
          <p:nvPr/>
        </p:nvSpPr>
        <p:spPr>
          <a:xfrm flipH="1">
            <a:off x="7740352" y="2636912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559989" y="5981541"/>
            <a:ext cx="23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Hotokezaka</a:t>
            </a:r>
            <a:r>
              <a:rPr kumimoji="1" lang="en-US" altLang="ja-JP" dirty="0"/>
              <a:t>, KK+ (2011)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7504" y="1311151"/>
            <a:ext cx="354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Early </a:t>
            </a:r>
            <a:r>
              <a:rPr kumimoji="1" lang="en-US" altLang="ja-JP" sz="2400" dirty="0" err="1"/>
              <a:t>inspiral</a:t>
            </a:r>
            <a:r>
              <a:rPr kumimoji="1" lang="en-US" altLang="ja-JP" sz="2400" dirty="0"/>
              <a:t>: mass, spins…</a:t>
            </a:r>
            <a:endParaRPr kumimoji="1" lang="ja-JP" altLang="en-US" sz="24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174117" y="1733907"/>
            <a:ext cx="3478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70C0"/>
                </a:solidFill>
              </a:rPr>
              <a:t>Late </a:t>
            </a:r>
            <a:r>
              <a:rPr kumimoji="1" lang="en-US" altLang="ja-JP" sz="2400" dirty="0" err="1">
                <a:solidFill>
                  <a:srgbClr val="0070C0"/>
                </a:solidFill>
              </a:rPr>
              <a:t>inspiral</a:t>
            </a:r>
            <a:r>
              <a:rPr kumimoji="1" lang="en-US" altLang="ja-JP" sz="2400" dirty="0">
                <a:solidFill>
                  <a:srgbClr val="0070C0"/>
                </a:solidFill>
              </a:rPr>
              <a:t> and merger:</a:t>
            </a:r>
          </a:p>
          <a:p>
            <a:r>
              <a:rPr lang="en-US" altLang="ja-JP" sz="2400" dirty="0">
                <a:solidFill>
                  <a:srgbClr val="0070C0"/>
                </a:solidFill>
              </a:rPr>
              <a:t> tidal deformation, NS EOS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427984" y="1085835"/>
            <a:ext cx="4044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Remnant massive </a:t>
            </a:r>
            <a:r>
              <a:rPr kumimoji="1" lang="en-US" altLang="ja-JP" sz="2400" dirty="0">
                <a:solidFill>
                  <a:srgbClr val="FF0000"/>
                </a:solidFill>
              </a:rPr>
              <a:t>NS: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  extreme</a:t>
            </a:r>
            <a:r>
              <a:rPr kumimoji="1" lang="en-US" altLang="ja-JP" sz="2400" dirty="0">
                <a:solidFill>
                  <a:srgbClr val="FF0000"/>
                </a:solidFill>
              </a:rPr>
              <a:t> temperature/density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164288" y="1887215"/>
            <a:ext cx="1940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/>
              <a:t>Ringdown</a:t>
            </a:r>
            <a:r>
              <a:rPr lang="en-US" altLang="ja-JP" sz="2400" dirty="0"/>
              <a:t>: GR</a:t>
            </a:r>
            <a:endParaRPr kumimoji="1" lang="ja-JP" altLang="en-US" sz="2400" dirty="0"/>
          </a:p>
        </p:txBody>
      </p:sp>
      <p:sp>
        <p:nvSpPr>
          <p:cNvPr id="34" name="日付プレースホルダー 33">
            <a:extLst>
              <a:ext uri="{FF2B5EF4-FFF2-40B4-BE49-F238E27FC236}">
                <a16:creationId xmlns:a16="http://schemas.microsoft.com/office/drawing/2014/main" id="{8F08E6CC-1BE0-45F7-9D7B-31EF62B03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36986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4C5734-CE78-43D3-8800-4ABC59FF8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Hubble’s constant is determined in a novel manner</a:t>
            </a:r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EDCC51A-6071-429C-85A6-9B8DF9B86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988840"/>
            <a:ext cx="6768752" cy="446018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D5D7117-42BF-4882-8C17-51725748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Gravitational-wave cosmology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16E9AA-9C02-43BC-9227-DB07DA76A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52D4D-B753-4FFC-85FF-76211C710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59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EC4B34-7CB4-4C61-BF5E-5084846F7822}"/>
              </a:ext>
            </a:extLst>
          </p:cNvPr>
          <p:cNvSpPr txBox="1"/>
          <p:nvPr/>
        </p:nvSpPr>
        <p:spPr>
          <a:xfrm>
            <a:off x="1910251" y="6089232"/>
            <a:ext cx="20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LIGO&amp;Virgo</a:t>
            </a:r>
            <a:r>
              <a:rPr kumimoji="1" lang="en-US" altLang="ja-JP" dirty="0"/>
              <a:t>+ (2017)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0EDE545-3217-4183-8FAF-F12F32C17815}"/>
                  </a:ext>
                </a:extLst>
              </p:cNvPr>
              <p:cNvSpPr txBox="1"/>
              <p:nvPr/>
            </p:nvSpPr>
            <p:spPr>
              <a:xfrm>
                <a:off x="3976932" y="2636912"/>
                <a:ext cx="22331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𝑐𝑧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0EDE545-3217-4183-8FAF-F12F32C17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6932" y="2636912"/>
                <a:ext cx="223311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CE525EB-7C70-462A-BB53-D02D106BFBF0}"/>
              </a:ext>
            </a:extLst>
          </p:cNvPr>
          <p:cNvSpPr txBox="1"/>
          <p:nvPr/>
        </p:nvSpPr>
        <p:spPr>
          <a:xfrm>
            <a:off x="4190744" y="2996952"/>
            <a:ext cx="4701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 z: redshift from the host galaxy</a:t>
            </a:r>
          </a:p>
          <a:p>
            <a:r>
              <a:rPr lang="en-US" altLang="ja-JP" sz="2400" dirty="0"/>
              <a:t>D: distance from gravitational waves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914326F-DB25-4E28-AEB2-2E1FB5BB0E14}"/>
              </a:ext>
            </a:extLst>
          </p:cNvPr>
          <p:cNvSpPr txBox="1"/>
          <p:nvPr/>
        </p:nvSpPr>
        <p:spPr>
          <a:xfrm>
            <a:off x="5652120" y="4521894"/>
            <a:ext cx="2090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See also</a:t>
            </a:r>
          </a:p>
          <a:p>
            <a:r>
              <a:rPr lang="en-US" altLang="ja-JP" dirty="0" err="1"/>
              <a:t>Seto-Kyutoku</a:t>
            </a:r>
            <a:r>
              <a:rPr lang="en-US" altLang="ja-JP" dirty="0"/>
              <a:t> (2017)</a:t>
            </a:r>
          </a:p>
          <a:p>
            <a:r>
              <a:rPr kumimoji="1" lang="en-US" altLang="ja-JP" dirty="0"/>
              <a:t>ar</a:t>
            </a:r>
            <a:r>
              <a:rPr lang="en-US" altLang="ja-JP" dirty="0"/>
              <a:t>Xiv:1710.06424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1946663-A185-464A-88AE-C10F937BDF2E}"/>
              </a:ext>
            </a:extLst>
          </p:cNvPr>
          <p:cNvSpPr txBox="1"/>
          <p:nvPr/>
        </p:nvSpPr>
        <p:spPr>
          <a:xfrm>
            <a:off x="7740352" y="1990581"/>
            <a:ext cx="118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CMB</a:t>
            </a:r>
          </a:p>
          <a:p>
            <a:r>
              <a:rPr lang="en-US" altLang="ja-JP" dirty="0"/>
              <a:t>Supernova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EEB692E-5B85-4984-9712-B1539964C8E2}"/>
                  </a:ext>
                </a:extLst>
              </p:cNvPr>
              <p:cNvSpPr txBox="1"/>
              <p:nvPr/>
            </p:nvSpPr>
            <p:spPr>
              <a:xfrm>
                <a:off x="4039281" y="3779300"/>
                <a:ext cx="4133119" cy="441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+12</m:t>
                          </m:r>
                        </m:sup>
                      </m:sSubSup>
                      <m:r>
                        <m:rPr>
                          <m:nor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Mp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EEB692E-5B85-4984-9712-B1539964C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281" y="3779300"/>
                <a:ext cx="4133119" cy="4417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394CCDB-C962-4012-AB63-2672051BA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941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Neutron star binary coalescence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dirty="0"/>
              <a:t>Gravitational waves</a:t>
            </a:r>
          </a:p>
          <a:p>
            <a:r>
              <a:rPr lang="en-US" altLang="ja-JP" dirty="0"/>
              <a:t> - test of the theory of gravitation in a non-vacuum</a:t>
            </a:r>
          </a:p>
          <a:p>
            <a:r>
              <a:rPr lang="en-US" altLang="ja-JP" dirty="0"/>
              <a:t> - high-density matter signature: equation of state</a:t>
            </a:r>
            <a:endParaRPr kumimoji="1" lang="en-US" altLang="ja-JP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dirty="0"/>
              <a:t>Formation of a hot massive remnant (star/disk)</a:t>
            </a:r>
          </a:p>
          <a:p>
            <a:r>
              <a:rPr kumimoji="1" lang="en-US" altLang="ja-JP" dirty="0"/>
              <a:t> - central engine of </a:t>
            </a:r>
            <a:r>
              <a:rPr lang="en-US" altLang="ja-JP" dirty="0"/>
              <a:t>short gamma-ray bursts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dirty="0"/>
              <a:t>Mass ejection of neutron-rich material</a:t>
            </a:r>
            <a:endParaRPr kumimoji="1" lang="en-US" altLang="ja-JP" dirty="0"/>
          </a:p>
          <a:p>
            <a:r>
              <a:rPr lang="en-US" altLang="ja-JP" dirty="0"/>
              <a:t> - r-process nucleosynthesis</a:t>
            </a:r>
          </a:p>
          <a:p>
            <a:r>
              <a:rPr kumimoji="1" lang="en-US" altLang="ja-JP" dirty="0"/>
              <a:t> - </a:t>
            </a:r>
            <a:r>
              <a:rPr lang="en-US" altLang="ja-JP" dirty="0"/>
              <a:t>radioactively-driven “</a:t>
            </a:r>
            <a:r>
              <a:rPr lang="en-US" altLang="ja-JP" dirty="0" err="1"/>
              <a:t>kilonova</a:t>
            </a:r>
            <a:r>
              <a:rPr lang="en-US" altLang="ja-JP" dirty="0"/>
              <a:t>/macronova”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B892C84-E8AC-49EE-A84B-3D04A8F2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3747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Hubble tension?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GW-EM can examine this 3.4sigma~9% discrepancy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60</a:t>
            </a:fld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120" y="1960296"/>
            <a:ext cx="5994192" cy="449304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508104" y="2062589"/>
            <a:ext cx="3586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Freedman (2017)    a</a:t>
            </a:r>
            <a:r>
              <a:rPr lang="en-US" altLang="ja-JP" dirty="0"/>
              <a:t>dapted f</a:t>
            </a:r>
            <a:r>
              <a:rPr kumimoji="1" lang="en-US" altLang="ja-JP" dirty="0"/>
              <a:t>rom</a:t>
            </a:r>
          </a:p>
          <a:p>
            <a:r>
              <a:rPr lang="en-US" altLang="ja-JP" dirty="0"/>
              <a:t>                                     </a:t>
            </a:r>
            <a:r>
              <a:rPr kumimoji="1" lang="en-US" altLang="ja-JP" dirty="0"/>
              <a:t>Be</a:t>
            </a:r>
            <a:r>
              <a:rPr lang="en-US" altLang="ja-JP" dirty="0"/>
              <a:t>aton+ (2016)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820472" y="407707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294DF2C-7287-44E1-B38A-C4414640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44946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358157-51AD-4B02-A38D-647ED4C9D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Localization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D26568-C2B0-4132-BB04-9E11E4147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LIGO-Virgo three detectors did a good job this time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81CFF4-9C27-4002-9CAA-461907F3B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4133D-34D6-4870-B82B-5F58607F9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8DBEFE-DD9C-4F68-90C5-1ACFDB49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61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052BF9A-14E6-4F87-92AA-2B76A9AB8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451941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3650447-8030-444E-B599-1360D9B3481B}"/>
              </a:ext>
            </a:extLst>
          </p:cNvPr>
          <p:cNvSpPr txBox="1"/>
          <p:nvPr/>
        </p:nvSpPr>
        <p:spPr>
          <a:xfrm>
            <a:off x="1403648" y="3284984"/>
            <a:ext cx="68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F0"/>
                </a:solidFill>
              </a:rPr>
              <a:t>Earth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C2F2FD3-EABF-4D93-9778-A1296EC2FA16}"/>
              </a:ext>
            </a:extLst>
          </p:cNvPr>
          <p:cNvSpPr txBox="1"/>
          <p:nvPr/>
        </p:nvSpPr>
        <p:spPr>
          <a:xfrm>
            <a:off x="3203848" y="2204864"/>
            <a:ext cx="2390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Interplanetary network</a:t>
            </a:r>
          </a:p>
          <a:p>
            <a:r>
              <a:rPr lang="en-US" altLang="ja-JP" dirty="0"/>
              <a:t>by Fermi and INTEGRAL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55C80A8-FCB1-428D-8DD7-6E3B8BF5695E}"/>
              </a:ext>
            </a:extLst>
          </p:cNvPr>
          <p:cNvSpPr txBox="1"/>
          <p:nvPr/>
        </p:nvSpPr>
        <p:spPr>
          <a:xfrm>
            <a:off x="6277138" y="2852936"/>
            <a:ext cx="196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LIGO-Virgo </a:t>
            </a:r>
            <a:r>
              <a:rPr lang="en-US" altLang="ja-JP" dirty="0" err="1">
                <a:solidFill>
                  <a:srgbClr val="00B050"/>
                </a:solidFill>
              </a:rPr>
              <a:t>s</a:t>
            </a:r>
            <a:r>
              <a:rPr kumimoji="1" lang="en-US" altLang="ja-JP" dirty="0" err="1">
                <a:solidFill>
                  <a:srgbClr val="00B050"/>
                </a:solidFill>
              </a:rPr>
              <a:t>kymap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703FA81-861B-4946-9722-79782B657F6F}"/>
              </a:ext>
            </a:extLst>
          </p:cNvPr>
          <p:cNvSpPr txBox="1"/>
          <p:nvPr/>
        </p:nvSpPr>
        <p:spPr>
          <a:xfrm>
            <a:off x="4222573" y="5661248"/>
            <a:ext cx="2149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Fermi/GBM</a:t>
            </a:r>
          </a:p>
          <a:p>
            <a:r>
              <a:rPr lang="en-US" altLang="ja-JP" dirty="0">
                <a:solidFill>
                  <a:srgbClr val="7030A0"/>
                </a:solidFill>
              </a:rPr>
              <a:t>(n1,n2,n5 detectors)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4FE187-A23A-4DF1-BC09-21FE903AF406}"/>
              </a:ext>
            </a:extLst>
          </p:cNvPr>
          <p:cNvSpPr txBox="1"/>
          <p:nvPr/>
        </p:nvSpPr>
        <p:spPr>
          <a:xfrm>
            <a:off x="107504" y="6093296"/>
            <a:ext cx="18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Goldstein+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54380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541FA9-7D70-4E88-A774-CA71821A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Late rise due to relativistic beaming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85AE705-3EB8-4400-82D3-6982009A2B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Emission from </a:t>
                </a:r>
                <a:r>
                  <a:rPr lang="en-US" altLang="ja-JP" dirty="0" err="1"/>
                  <a:t>relativistically</a:t>
                </a:r>
                <a:r>
                  <a:rPr lang="en-US" altLang="ja-JP" dirty="0"/>
                  <a:t> moving material is concentrated (beamed) within an angle of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∼1/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85AE705-3EB8-4400-82D3-6982009A2B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189860-A70A-4405-82B0-CFC1E1217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263A9C7-9289-47A9-9A6B-56DDDF76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904341-AF01-460B-A27C-8019751C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62</a:t>
            </a:fld>
            <a:endParaRPr kumimoji="1" lang="ja-JP" altLang="en-US"/>
          </a:p>
        </p:txBody>
      </p:sp>
      <p:sp>
        <p:nvSpPr>
          <p:cNvPr id="7" name="部分円 6">
            <a:extLst>
              <a:ext uri="{FF2B5EF4-FFF2-40B4-BE49-F238E27FC236}">
                <a16:creationId xmlns:a16="http://schemas.microsoft.com/office/drawing/2014/main" id="{01FFA0AE-B4CA-4BE0-8C22-AB78F072006B}"/>
              </a:ext>
            </a:extLst>
          </p:cNvPr>
          <p:cNvSpPr/>
          <p:nvPr/>
        </p:nvSpPr>
        <p:spPr>
          <a:xfrm>
            <a:off x="8211" y="1916832"/>
            <a:ext cx="2880000" cy="2880000"/>
          </a:xfrm>
          <a:prstGeom prst="pie">
            <a:avLst>
              <a:gd name="adj1" fmla="val 20506189"/>
              <a:gd name="adj2" fmla="val 95927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部分円 7">
            <a:extLst>
              <a:ext uri="{FF2B5EF4-FFF2-40B4-BE49-F238E27FC236}">
                <a16:creationId xmlns:a16="http://schemas.microsoft.com/office/drawing/2014/main" id="{0382E67F-34AA-4A84-BC6E-1865B17C6509}"/>
              </a:ext>
            </a:extLst>
          </p:cNvPr>
          <p:cNvSpPr/>
          <p:nvPr/>
        </p:nvSpPr>
        <p:spPr>
          <a:xfrm>
            <a:off x="1475976" y="2277192"/>
            <a:ext cx="2880000" cy="2880000"/>
          </a:xfrm>
          <a:prstGeom prst="pie">
            <a:avLst>
              <a:gd name="adj1" fmla="val 481633"/>
              <a:gd name="adj2" fmla="val 98954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部分円 8">
            <a:extLst>
              <a:ext uri="{FF2B5EF4-FFF2-40B4-BE49-F238E27FC236}">
                <a16:creationId xmlns:a16="http://schemas.microsoft.com/office/drawing/2014/main" id="{F6E6C27D-0C38-4868-8BB0-45D381C388A0}"/>
              </a:ext>
            </a:extLst>
          </p:cNvPr>
          <p:cNvSpPr/>
          <p:nvPr/>
        </p:nvSpPr>
        <p:spPr>
          <a:xfrm>
            <a:off x="1547984" y="1890000"/>
            <a:ext cx="2880000" cy="2880000"/>
          </a:xfrm>
          <a:prstGeom prst="pie">
            <a:avLst>
              <a:gd name="adj1" fmla="val 21287022"/>
              <a:gd name="adj2" fmla="val 2465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1AAF804-4C4A-4A26-8926-20EBE839387A}"/>
              </a:ext>
            </a:extLst>
          </p:cNvPr>
          <p:cNvCxnSpPr/>
          <p:nvPr/>
        </p:nvCxnSpPr>
        <p:spPr>
          <a:xfrm flipH="1">
            <a:off x="5652120" y="3356832"/>
            <a:ext cx="1656184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50851D4A-B578-484E-AFA3-E7B37B0ABB95}"/>
              </a:ext>
            </a:extLst>
          </p:cNvPr>
          <p:cNvCxnSpPr>
            <a:cxnSpLocks/>
          </p:cNvCxnSpPr>
          <p:nvPr/>
        </p:nvCxnSpPr>
        <p:spPr>
          <a:xfrm flipH="1" flipV="1">
            <a:off x="4020550" y="4784663"/>
            <a:ext cx="720080" cy="102060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4BA7BEA-5FFF-4175-8FE4-D6FA772CCEC5}"/>
              </a:ext>
            </a:extLst>
          </p:cNvPr>
          <p:cNvSpPr txBox="1"/>
          <p:nvPr/>
        </p:nvSpPr>
        <p:spPr>
          <a:xfrm>
            <a:off x="5580113" y="3409836"/>
            <a:ext cx="3683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Observable throughout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F14AD12-3B41-42F7-B006-620C675C497B}"/>
                  </a:ext>
                </a:extLst>
              </p:cNvPr>
              <p:cNvSpPr txBox="1"/>
              <p:nvPr/>
            </p:nvSpPr>
            <p:spPr>
              <a:xfrm flipH="1">
                <a:off x="4283968" y="3769876"/>
                <a:ext cx="17194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∼1/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F14AD12-3B41-42F7-B006-620C675C4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83968" y="3769876"/>
                <a:ext cx="171945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9381B6C-74B6-4C46-A854-614CAC3B9B6E}"/>
                  </a:ext>
                </a:extLst>
              </p:cNvPr>
              <p:cNvSpPr txBox="1"/>
              <p:nvPr/>
            </p:nvSpPr>
            <p:spPr>
              <a:xfrm>
                <a:off x="899592" y="2636912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dirty="0">
                    <a:solidFill>
                      <a:srgbClr val="0070C0"/>
                    </a:solidFill>
                  </a:rPr>
                  <a:t>Jet</a:t>
                </a:r>
                <a:r>
                  <a:rPr lang="ja-JP" altLang="en-US" sz="2800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sz="2800" dirty="0">
                    <a:solidFill>
                      <a:srgbClr val="0070C0"/>
                    </a:solidFill>
                  </a:rPr>
                  <a:t>w/</a:t>
                </a:r>
                <a:r>
                  <a:rPr lang="ja-JP" altLang="en-US" sz="28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kumimoji="1" lang="ja-JP" alt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9381B6C-74B6-4C46-A854-614CAC3B9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636912"/>
                <a:ext cx="1440160" cy="523220"/>
              </a:xfrm>
              <a:prstGeom prst="rect">
                <a:avLst/>
              </a:prstGeom>
              <a:blipFill>
                <a:blip r:embed="rId4"/>
                <a:stretch>
                  <a:fillRect l="-8898" t="-11765" b="-341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2EE35D1-C0F3-4E0D-80ED-AE9E9DBFAFD0}"/>
              </a:ext>
            </a:extLst>
          </p:cNvPr>
          <p:cNvSpPr txBox="1"/>
          <p:nvPr/>
        </p:nvSpPr>
        <p:spPr>
          <a:xfrm>
            <a:off x="4860032" y="276176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</a:rPr>
              <a:t>Usual GRB observer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D5909C0-1E4D-42FA-8E2D-F0688824C867}"/>
              </a:ext>
            </a:extLst>
          </p:cNvPr>
          <p:cNvSpPr txBox="1"/>
          <p:nvPr/>
        </p:nvSpPr>
        <p:spPr>
          <a:xfrm>
            <a:off x="4164566" y="4437112"/>
            <a:ext cx="273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Off-axis observer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7" name="部分円 16">
            <a:extLst>
              <a:ext uri="{FF2B5EF4-FFF2-40B4-BE49-F238E27FC236}">
                <a16:creationId xmlns:a16="http://schemas.microsoft.com/office/drawing/2014/main" id="{A0DBB2F3-B163-4458-AA3B-96B5886B76F6}"/>
              </a:ext>
            </a:extLst>
          </p:cNvPr>
          <p:cNvSpPr/>
          <p:nvPr/>
        </p:nvSpPr>
        <p:spPr>
          <a:xfrm>
            <a:off x="1475976" y="1485104"/>
            <a:ext cx="2880000" cy="2880000"/>
          </a:xfrm>
          <a:prstGeom prst="pie">
            <a:avLst>
              <a:gd name="adj1" fmla="val 20672618"/>
              <a:gd name="adj2" fmla="val 212640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59716AE-460D-4C89-ADFE-23E5E9E8F727}"/>
                  </a:ext>
                </a:extLst>
              </p:cNvPr>
              <p:cNvSpPr txBox="1"/>
              <p:nvPr/>
            </p:nvSpPr>
            <p:spPr>
              <a:xfrm>
                <a:off x="4956654" y="4874384"/>
                <a:ext cx="3791810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/>
                  <a:t>Observable only after</a:t>
                </a:r>
              </a:p>
              <a:p>
                <a:r>
                  <a:rPr lang="en-US" altLang="ja-JP" sz="2800" dirty="0"/>
                  <a:t> the jet is decelerated to</a:t>
                </a:r>
              </a:p>
              <a:p>
                <a:r>
                  <a:rPr lang="en-US" altLang="ja-JP" sz="2800" b="0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&lt;1/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obs</m:t>
                        </m:r>
                      </m:sub>
                    </m:sSub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59716AE-460D-4C89-ADFE-23E5E9E8F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654" y="4874384"/>
                <a:ext cx="3791810" cy="1415772"/>
              </a:xfrm>
              <a:prstGeom prst="rect">
                <a:avLst/>
              </a:prstGeom>
              <a:blipFill>
                <a:blip r:embed="rId5"/>
                <a:stretch>
                  <a:fillRect l="-3215" t="-4310" r="-3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030F673-0579-404E-944C-DAA1AB0651CE}"/>
              </a:ext>
            </a:extLst>
          </p:cNvPr>
          <p:cNvSpPr txBox="1"/>
          <p:nvPr/>
        </p:nvSpPr>
        <p:spPr>
          <a:xfrm>
            <a:off x="-9916" y="3861048"/>
            <a:ext cx="4149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Emission mechanism:</a:t>
            </a:r>
          </a:p>
          <a:p>
            <a:r>
              <a:rPr lang="en-US" altLang="ja-JP" sz="2800" dirty="0"/>
              <a:t>  nonthermal synchrotron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81345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4CF13F-781B-4432-B406-DE1645501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Case of a magnetized jet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C91DD0-2FE6-4979-B201-C64D6CFCA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Similar emission may be expected even if the central engine was a massive remnant neutron star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68120A-5914-4650-96D3-968021D99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8196D8-893D-4284-A7F8-233F2C73C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AF3B248-6D92-4B29-B4E1-F7EA427C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63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833DEC4-8D5E-4F92-A2F1-BCDA7611F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348880"/>
            <a:ext cx="5177689" cy="40911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17C3C0-3F77-4C50-B410-F2F4E7D4B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348880"/>
            <a:ext cx="3754042" cy="213880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DD9A00F-DA2D-478E-85F1-52E0B5BE1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4470634"/>
            <a:ext cx="3754042" cy="199847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090157D-858F-42F2-8506-62728BFF407A}"/>
              </a:ext>
            </a:extLst>
          </p:cNvPr>
          <p:cNvSpPr txBox="1"/>
          <p:nvPr/>
        </p:nvSpPr>
        <p:spPr>
          <a:xfrm>
            <a:off x="6444208" y="5651956"/>
            <a:ext cx="189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Bromberg+ (2017)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83697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7E7E80-979F-4070-9305-B4723412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Future prospect for the inclination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FA97AC-6A3C-4F9C-86A6-905AC68B0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A distance measurement (3D localized) improves the localization accuracy by a factor of 2-3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L: LIGO Livingston, H: LIGO Hanford, V: Virgo</a:t>
            </a:r>
          </a:p>
          <a:p>
            <a:r>
              <a:rPr kumimoji="1" lang="en-US" altLang="ja-JP" dirty="0"/>
              <a:t>K: KAGRA, I: LIGO India</a:t>
            </a:r>
            <a:r>
              <a:rPr lang="en-US" altLang="ja-JP" dirty="0"/>
              <a:t>      BH-NS (NS-NS)@200Mpc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50A12B-9F5D-4673-BCA2-C78D9F7F5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006510-3F62-4BFA-80A6-697C2BFD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14B462-ED86-4FD6-AE29-1985A510C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E5F8802-5596-4210-961F-50380672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0888"/>
            <a:ext cx="9144000" cy="199928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4EB0A1D-104D-4057-83D0-6F7C67297D37}"/>
              </a:ext>
            </a:extLst>
          </p:cNvPr>
          <p:cNvSpPr txBox="1"/>
          <p:nvPr/>
        </p:nvSpPr>
        <p:spPr>
          <a:xfrm>
            <a:off x="7689526" y="4427820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Arun</a:t>
            </a:r>
            <a:r>
              <a:rPr lang="en-US" altLang="ja-JP" dirty="0"/>
              <a:t>+ (2014)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61178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335442-7580-44A8-9B68-E87EBA761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Rapid reddening of the spectrum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EF40B6-CB17-4784-BBF9-6D9F02CED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                                         features are consistent w/</a:t>
            </a:r>
          </a:p>
          <a:p>
            <a:r>
              <a:rPr lang="en-US" altLang="ja-JP" dirty="0"/>
              <a:t>                                            r-process element models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0B87BED-A77C-4B28-A2DF-71E8888C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959E47-7D2B-4992-B190-40D90341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65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41605D3-2FDF-4473-8BDF-831079AF9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2841104"/>
            <a:ext cx="5184576" cy="361223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C5FA08-207E-46E0-B353-194E1511C4DE}"/>
              </a:ext>
            </a:extLst>
          </p:cNvPr>
          <p:cNvSpPr txBox="1"/>
          <p:nvPr/>
        </p:nvSpPr>
        <p:spPr>
          <a:xfrm>
            <a:off x="4517205" y="5517232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Chornock</a:t>
            </a:r>
            <a:r>
              <a:rPr kumimoji="1" lang="en-US" altLang="ja-JP" dirty="0"/>
              <a:t>+ (2017)</a:t>
            </a:r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1B2E101-651A-4AF6-BB15-1F06BEC3E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" y="1426939"/>
            <a:ext cx="3887162" cy="515719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9FC5BB1-2F42-451E-B659-EC45366689B3}"/>
              </a:ext>
            </a:extLst>
          </p:cNvPr>
          <p:cNvSpPr txBox="1"/>
          <p:nvPr/>
        </p:nvSpPr>
        <p:spPr>
          <a:xfrm>
            <a:off x="2123728" y="1475492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McCully+ (2017)</a:t>
            </a:r>
            <a:endParaRPr kumimoji="1" lang="ja-JP" alt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C1E7D48-9407-48A0-9B23-071CE461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25635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D0ECEF-3D13-4BA6-8A28-420B1A392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Why two components?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B30541-D426-4B2F-8A81-D51614DAC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70C0"/>
                </a:solidFill>
              </a:rPr>
              <a:t>The early spectrum is blue and featureless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The late spectrum </a:t>
            </a:r>
            <a:r>
              <a:rPr lang="en-US" altLang="ja-JP" dirty="0">
                <a:solidFill>
                  <a:srgbClr val="FF0000"/>
                </a:solidFill>
              </a:rPr>
              <a:t>is red and has a broad peak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673549-B29A-4A53-9B82-1EAF309B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ED83B47-288C-4265-A20C-CD9AE6303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66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05E96DF-18AC-403E-9D8E-7729C603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506665"/>
            <a:ext cx="7164796" cy="394890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9B4FC7C-8757-414E-9436-49B92994141D}"/>
              </a:ext>
            </a:extLst>
          </p:cNvPr>
          <p:cNvSpPr txBox="1"/>
          <p:nvPr/>
        </p:nvSpPr>
        <p:spPr>
          <a:xfrm>
            <a:off x="6517526" y="3244334"/>
            <a:ext cx="151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Kasen+ (2017)</a:t>
            </a:r>
            <a:endParaRPr kumimoji="1" lang="ja-JP" alt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D9E2285-30E2-4C0A-B92A-5614412D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72085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2224A15-DA76-41F5-941E-4E1506409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856" y="3106508"/>
            <a:ext cx="3020648" cy="330358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E67B0B8-E7AA-4ED7-81BF-BFF3A9C49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Theoretical understanding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5F80B2-E4E1-40E5-994D-6C1471DE3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Likely </a:t>
            </a:r>
            <a:r>
              <a:rPr lang="en-US" altLang="ja-JP" dirty="0">
                <a:solidFill>
                  <a:srgbClr val="0070C0"/>
                </a:solidFill>
              </a:rPr>
              <a:t>fast light r-elements </a:t>
            </a:r>
            <a:r>
              <a:rPr lang="en-US" altLang="ja-JP" dirty="0"/>
              <a:t>+ </a:t>
            </a:r>
            <a:r>
              <a:rPr lang="en-US" altLang="ja-JP" dirty="0">
                <a:solidFill>
                  <a:srgbClr val="FF0000"/>
                </a:solidFill>
              </a:rPr>
              <a:t>slow heavy r-elements</a:t>
            </a:r>
          </a:p>
          <a:p>
            <a:r>
              <a:rPr lang="en-US" altLang="ja-JP" dirty="0"/>
              <a:t> - “</a:t>
            </a:r>
            <a:r>
              <a:rPr lang="en-US" altLang="ja-JP" dirty="0">
                <a:solidFill>
                  <a:srgbClr val="0070C0"/>
                </a:solidFill>
              </a:rPr>
              <a:t>light</a:t>
            </a:r>
            <a:r>
              <a:rPr lang="en-US" altLang="ja-JP" dirty="0"/>
              <a:t>” + “</a:t>
            </a:r>
            <a:r>
              <a:rPr lang="en-US" altLang="ja-JP" dirty="0">
                <a:solidFill>
                  <a:srgbClr val="FF0000"/>
                </a:solidFill>
              </a:rPr>
              <a:t>slow heavy</a:t>
            </a:r>
            <a:r>
              <a:rPr lang="en-US" altLang="ja-JP" dirty="0"/>
              <a:t>” seems necessary to me</a:t>
            </a:r>
          </a:p>
          <a:p>
            <a:r>
              <a:rPr kumimoji="1" lang="en-US" altLang="ja-JP" dirty="0"/>
              <a:t> - but their “</a:t>
            </a:r>
            <a:r>
              <a:rPr kumimoji="1" lang="en-US" altLang="ja-JP" dirty="0">
                <a:solidFill>
                  <a:srgbClr val="0070C0"/>
                </a:solidFill>
              </a:rPr>
              <a:t>squeezed dynamical</a:t>
            </a:r>
            <a:r>
              <a:rPr kumimoji="1" lang="en-US" altLang="ja-JP" dirty="0"/>
              <a:t>” seems to much…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2237A5-0CA5-4E3D-BB43-3F121DEC5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111777-E2DF-48C5-9284-2CD70A942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67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2041276-CDE4-40AD-ACE3-86C54FE80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5" y="3130022"/>
            <a:ext cx="2827913" cy="274725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D7BDB53-DD91-43A9-82E8-458F863A6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813" y="2996953"/>
            <a:ext cx="3217355" cy="347306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F49F89-D435-40BF-9D2E-8C61DFAE60A2}"/>
              </a:ext>
            </a:extLst>
          </p:cNvPr>
          <p:cNvSpPr txBox="1"/>
          <p:nvPr/>
        </p:nvSpPr>
        <p:spPr>
          <a:xfrm>
            <a:off x="7524328" y="4077072"/>
            <a:ext cx="151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Kasen+ (2017)</a:t>
            </a:r>
            <a:endParaRPr kumimoji="1" lang="ja-JP" alt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F3BA288-FC00-4F14-8CEC-9D712F3E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71443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366C198-B4B5-40FD-83D0-5533A337D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921432"/>
            <a:ext cx="4392488" cy="460391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F3A0C8B-F45D-4DA6-B89D-D5CEBA223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Kyoto numerical-relativity group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74BB37-20EC-49F6-BA1C-79253D884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 moderately large maximum-mass of neutron stars</a:t>
            </a:r>
          </a:p>
          <a:p>
            <a:r>
              <a:rPr kumimoji="1" lang="en-US" altLang="ja-JP" dirty="0"/>
              <a:t>-&gt; long-lived remnant</a:t>
            </a:r>
            <a:r>
              <a:rPr lang="en-US" altLang="ja-JP" dirty="0"/>
              <a:t> </a:t>
            </a:r>
            <a:r>
              <a:rPr kumimoji="1" lang="en-US" altLang="ja-JP" dirty="0"/>
              <a:t>massive neutron stars</a:t>
            </a:r>
          </a:p>
          <a:p>
            <a:r>
              <a:rPr lang="en-US" altLang="ja-JP" dirty="0"/>
              <a:t>-&gt; strong neutrino irradiation</a:t>
            </a:r>
          </a:p>
          <a:p>
            <a:r>
              <a:rPr lang="en-US" altLang="ja-JP" dirty="0"/>
              <a:t>-&gt; </a:t>
            </a:r>
            <a:r>
              <a:rPr lang="en-US" altLang="ja-JP" dirty="0">
                <a:solidFill>
                  <a:srgbClr val="0070C0"/>
                </a:solidFill>
              </a:rPr>
              <a:t>light r-elements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-&gt; blue </a:t>
            </a:r>
            <a:r>
              <a:rPr lang="en-US" altLang="ja-JP" dirty="0" err="1">
                <a:solidFill>
                  <a:srgbClr val="0070C0"/>
                </a:solidFill>
              </a:rPr>
              <a:t>kilonova</a:t>
            </a:r>
            <a:r>
              <a:rPr lang="en-US" altLang="ja-JP" dirty="0">
                <a:solidFill>
                  <a:srgbClr val="0070C0"/>
                </a:solidFill>
              </a:rPr>
              <a:t>!</a:t>
            </a:r>
          </a:p>
          <a:p>
            <a:r>
              <a:rPr kumimoji="1" lang="en-US" altLang="ja-JP" dirty="0"/>
              <a:t>Remnant’s </a:t>
            </a:r>
            <a:r>
              <a:rPr lang="en-US" altLang="ja-JP" dirty="0"/>
              <a:t>lifetime</a:t>
            </a:r>
          </a:p>
          <a:p>
            <a:r>
              <a:rPr kumimoji="1" lang="en-US" altLang="ja-JP" dirty="0"/>
              <a:t>  our </a:t>
            </a:r>
            <a:r>
              <a:rPr lang="en-US" altLang="ja-JP" dirty="0"/>
              <a:t>model</a:t>
            </a:r>
            <a:r>
              <a:rPr kumimoji="1" lang="en-US" altLang="ja-JP" dirty="0"/>
              <a:t>: &gt;1s</a:t>
            </a:r>
          </a:p>
          <a:p>
            <a:r>
              <a:rPr lang="en-US" altLang="ja-JP" dirty="0"/>
              <a:t>  Kasen’s model: &lt;10ms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31435E-9405-4E3B-9118-D7CD7764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894BCE-01DD-4BD9-850B-C667CA5C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68</a:t>
            </a:fld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BAE340D-69FC-4591-B9F0-249C1227C276}"/>
              </a:ext>
            </a:extLst>
          </p:cNvPr>
          <p:cNvSpPr txBox="1"/>
          <p:nvPr/>
        </p:nvSpPr>
        <p:spPr>
          <a:xfrm>
            <a:off x="5798795" y="6453336"/>
            <a:ext cx="201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Shibata+KK</a:t>
            </a:r>
            <a:r>
              <a:rPr kumimoji="1" lang="en-US" altLang="ja-JP" dirty="0"/>
              <a:t>+ (2017)</a:t>
            </a:r>
            <a:endParaRPr kumimoji="1" lang="ja-JP" altLang="en-US" dirty="0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F77EA377-745A-4954-8C5C-6819049DA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0323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B87A80-A5A2-45A5-B17C-B17B9292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Heavy-element lines?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36368B-364E-4D7F-B20E-CAEF8AB17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If true, this is a genuine proof of ongoing r-process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668E05-0438-479A-9FA9-8442AB16D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635A3B-0347-4F4F-9BDA-6954228B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69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94D6B08-E1B8-4B5F-B15A-F5E4AD07A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110" y="1948070"/>
            <a:ext cx="5832218" cy="450526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58251D9-9366-4531-8C1C-8AC2381C1F77}"/>
              </a:ext>
            </a:extLst>
          </p:cNvPr>
          <p:cNvSpPr txBox="1"/>
          <p:nvPr/>
        </p:nvSpPr>
        <p:spPr>
          <a:xfrm>
            <a:off x="2906351" y="2276872"/>
            <a:ext cx="159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Smartt+ (2017)</a:t>
            </a:r>
            <a:endParaRPr kumimoji="1" lang="ja-JP" altLang="en-US" dirty="0"/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2CED8B9D-5494-4BB3-9BD3-AE10CD069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193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Electromagnetic counterpart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EM radiation will accompany neutron star mergers</a:t>
            </a:r>
          </a:p>
          <a:p>
            <a:endParaRPr kumimoji="1" lang="en-US" altLang="ja-JP" sz="1200" dirty="0"/>
          </a:p>
          <a:p>
            <a:r>
              <a:rPr lang="en-US" altLang="ja-JP" dirty="0"/>
              <a:t>                                                     localization</a:t>
            </a:r>
          </a:p>
          <a:p>
            <a:r>
              <a:rPr kumimoji="1" lang="en-US" altLang="ja-JP" dirty="0"/>
              <a:t>                                                     - host identification</a:t>
            </a:r>
          </a:p>
          <a:p>
            <a:r>
              <a:rPr lang="en-US" altLang="ja-JP" dirty="0"/>
              <a:t>                                                     - cosmological redshift</a:t>
            </a:r>
          </a:p>
          <a:p>
            <a:endParaRPr lang="en-US" altLang="ja-JP" sz="1200" dirty="0"/>
          </a:p>
          <a:p>
            <a:r>
              <a:rPr lang="en-US" altLang="ja-JP" dirty="0"/>
              <a:t>                                                     ejecta properties</a:t>
            </a:r>
          </a:p>
          <a:p>
            <a:r>
              <a:rPr lang="en-US" altLang="ja-JP" dirty="0"/>
              <a:t>                                                     - ejection mechanism</a:t>
            </a:r>
          </a:p>
          <a:p>
            <a:r>
              <a:rPr lang="en-US" altLang="ja-JP" dirty="0"/>
              <a:t>                                                     - r-process element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6" y="1995964"/>
            <a:ext cx="4857724" cy="437721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491880" y="6011996"/>
            <a:ext cx="146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Berger (2014)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785AEEAE-72E7-46E8-8890-686915D0D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7809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41A860-5D2B-42C8-94D8-AD93008A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Definition of parameters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46756DC-9732-40FF-AE0B-83B8DD9746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Total mass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kumimoji="1" lang="en-US" altLang="ja-JP" dirty="0"/>
              </a:p>
              <a:p>
                <a:r>
                  <a:rPr kumimoji="1" lang="en-US" altLang="ja-JP" dirty="0"/>
                  <a:t>Reduced mass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kumimoji="1" lang="en-US" altLang="ja-JP" dirty="0"/>
              </a:p>
              <a:p>
                <a:r>
                  <a:rPr kumimoji="1" lang="en-US" altLang="ja-JP" dirty="0"/>
                  <a:t>Chirp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3/5</m:t>
                        </m:r>
                      </m:sup>
                    </m:sSup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2/5</m:t>
                        </m:r>
                      </m:sup>
                    </m:sSup>
                  </m:oMath>
                </a14:m>
                <a:endParaRPr lang="en-US" altLang="ja-JP" dirty="0"/>
              </a:p>
              <a:p>
                <a:r>
                  <a:rPr kumimoji="1" lang="en-US" altLang="ja-JP" dirty="0"/>
                  <a:t>Symmetric mass ratio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kumimoji="1" lang="en-US" altLang="ja-JP" dirty="0"/>
              </a:p>
              <a:p>
                <a:r>
                  <a:rPr kumimoji="1" lang="en-US" altLang="ja-JP" dirty="0"/>
                  <a:t>Binary tidal deformability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ja-JP" dirty="0"/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1+7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−31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                    </m:t>
                      </m:r>
                    </m:oMath>
                  </m:oMathPara>
                </a14:m>
                <a:endParaRPr kumimoji="1" lang="en-US" altLang="ja-JP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               −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1−4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rad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1+9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−11</m:t>
                          </m:r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en-US" altLang="ja-JP" b="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46756DC-9732-40FF-AE0B-83B8DD9746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5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8ACFF5-C980-4EA9-A748-41452A86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81B87A-5E2F-4E96-B1EB-6BC2FB21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33A714-FB33-46F3-9007-D77642F72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7655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academic\presen_files\rho_gw_H4_14_6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096852"/>
            <a:ext cx="10153128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Example</a:t>
            </a:r>
            <a:r>
              <a:rPr lang="en-US" altLang="ja-JP" dirty="0"/>
              <a:t> of the</a:t>
            </a:r>
            <a:r>
              <a:rPr kumimoji="1" lang="en-US" altLang="ja-JP" dirty="0"/>
              <a:t> binary merger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A massive rotating star can be left after merger</a:t>
            </a:r>
            <a:r>
              <a:rPr lang="en-US" altLang="ja-JP" dirty="0"/>
              <a:t>, and emit gravitational waves to collapse to a black hole</a:t>
            </a:r>
            <a:endParaRPr kumimoji="1"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627784" y="2636912"/>
                <a:ext cx="12474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kumimoji="1" lang="ja-JP" altLang="en-US" b="0" i="1" smtClean="0">
                            <a:latin typeface="Cambria Math"/>
                          </a:rPr>
                          <m:t>𝜌</m:t>
                        </m:r>
                      </m:e>
                    </m:func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(g/cc)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2636912"/>
                <a:ext cx="1247457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976" t="-8333" r="-3902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5104000" y="2924944"/>
            <a:ext cx="3356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(old) Movies by Kenta </a:t>
            </a:r>
            <a:r>
              <a:rPr kumimoji="1" lang="en-US" altLang="ja-JP" dirty="0" err="1"/>
              <a:t>Hotokezaka</a:t>
            </a:r>
            <a:endParaRPr kumimoji="1" lang="en-US" altLang="ja-JP" dirty="0"/>
          </a:p>
          <a:p>
            <a:r>
              <a:rPr lang="en-US" altLang="ja-JP" dirty="0"/>
              <a:t>Based on </a:t>
            </a:r>
            <a:r>
              <a:rPr lang="en-US" altLang="ja-JP" dirty="0" err="1"/>
              <a:t>Hotokezaka</a:t>
            </a:r>
            <a:r>
              <a:rPr lang="en-US" altLang="ja-JP" dirty="0"/>
              <a:t>, KK+ (2011)</a:t>
            </a:r>
            <a:endParaRPr kumimoji="1" lang="ja-JP" altLang="en-US" dirty="0"/>
          </a:p>
        </p:txBody>
      </p:sp>
      <p:sp>
        <p:nvSpPr>
          <p:cNvPr id="10" name="日付プレースホルダー 9">
            <a:extLst>
              <a:ext uri="{FF2B5EF4-FFF2-40B4-BE49-F238E27FC236}">
                <a16:creationId xmlns:a16="http://schemas.microsoft.com/office/drawing/2014/main" id="{2DAB8A74-EBB8-4750-9BFA-A6E15914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546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Merger dynamics of NS-NS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CTA-Japan Workshop 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2B33-AC87-4A29-80BF-5A4A0EB87F2B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453345" y="1795080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1677481" y="1795080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弧 8"/>
          <p:cNvSpPr/>
          <p:nvPr/>
        </p:nvSpPr>
        <p:spPr>
          <a:xfrm>
            <a:off x="813385" y="1507048"/>
            <a:ext cx="1080120" cy="432048"/>
          </a:xfrm>
          <a:prstGeom prst="arc">
            <a:avLst>
              <a:gd name="adj1" fmla="val 10549345"/>
              <a:gd name="adj2" fmla="val 0"/>
            </a:avLst>
          </a:prstGeom>
          <a:ln w="25400">
            <a:solidFill>
              <a:schemeClr val="accent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弧 9"/>
          <p:cNvSpPr/>
          <p:nvPr/>
        </p:nvSpPr>
        <p:spPr>
          <a:xfrm>
            <a:off x="813385" y="2155120"/>
            <a:ext cx="1080120" cy="432048"/>
          </a:xfrm>
          <a:prstGeom prst="arc">
            <a:avLst>
              <a:gd name="adj1" fmla="val 21567469"/>
              <a:gd name="adj2" fmla="val 10601024"/>
            </a:avLst>
          </a:prstGeom>
          <a:ln w="25400">
            <a:solidFill>
              <a:schemeClr val="accent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901617" y="1795080"/>
            <a:ext cx="936104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621697" y="1795080"/>
            <a:ext cx="1008112" cy="43204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5153426" y="2699951"/>
            <a:ext cx="1453989" cy="9540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/>
              <a:t>Massive, hot </a:t>
            </a:r>
            <a:r>
              <a:rPr kumimoji="1" lang="en-US" altLang="ja-JP" sz="2000" dirty="0"/>
              <a:t>NS</a:t>
            </a:r>
            <a:endParaRPr kumimoji="1" lang="ja-JP" altLang="en-US" sz="2000" dirty="0"/>
          </a:p>
        </p:txBody>
      </p:sp>
      <p:sp>
        <p:nvSpPr>
          <p:cNvPr id="14" name="円/楕円 13"/>
          <p:cNvSpPr/>
          <p:nvPr/>
        </p:nvSpPr>
        <p:spPr>
          <a:xfrm>
            <a:off x="3347864" y="4941168"/>
            <a:ext cx="288032" cy="2880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ドーナツ 14"/>
          <p:cNvSpPr/>
          <p:nvPr/>
        </p:nvSpPr>
        <p:spPr>
          <a:xfrm>
            <a:off x="2627784" y="4653136"/>
            <a:ext cx="1728192" cy="864096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円弧 15"/>
          <p:cNvSpPr/>
          <p:nvPr/>
        </p:nvSpPr>
        <p:spPr>
          <a:xfrm>
            <a:off x="3419872" y="4941168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円弧 16"/>
          <p:cNvSpPr/>
          <p:nvPr/>
        </p:nvSpPr>
        <p:spPr>
          <a:xfrm>
            <a:off x="3491880" y="4941168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円弧 17"/>
          <p:cNvSpPr/>
          <p:nvPr/>
        </p:nvSpPr>
        <p:spPr>
          <a:xfrm>
            <a:off x="3572272" y="4941168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円弧 18"/>
          <p:cNvSpPr/>
          <p:nvPr/>
        </p:nvSpPr>
        <p:spPr>
          <a:xfrm flipH="1">
            <a:off x="3203848" y="4941168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円弧 19"/>
          <p:cNvSpPr/>
          <p:nvPr/>
        </p:nvSpPr>
        <p:spPr>
          <a:xfrm flipH="1">
            <a:off x="3275856" y="4941168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円弧 20"/>
          <p:cNvSpPr/>
          <p:nvPr/>
        </p:nvSpPr>
        <p:spPr>
          <a:xfrm flipH="1">
            <a:off x="3131840" y="4941168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2397561" y="2011104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4629809" y="2339060"/>
            <a:ext cx="648553" cy="3156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H="1">
            <a:off x="1501500" y="2418845"/>
            <a:ext cx="1386690" cy="2420575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2422437" y="5517232"/>
            <a:ext cx="2149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Large-mass </a:t>
            </a:r>
            <a:r>
              <a:rPr kumimoji="1" lang="en-US" altLang="ja-JP" sz="2400" dirty="0"/>
              <a:t>disk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2826390" y="2571067"/>
                <a:ext cx="2258246" cy="488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400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400" b="0" i="0" smtClean="0">
                              <a:latin typeface="Cambria Math"/>
                            </a:rPr>
                            <m:t>crit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390" y="2571067"/>
                <a:ext cx="2258246" cy="488082"/>
              </a:xfrm>
              <a:prstGeom prst="rect">
                <a:avLst/>
              </a:prstGeom>
              <a:blipFill rotWithShape="0">
                <a:blip r:embed="rId2"/>
                <a:stretch>
                  <a:fillRect b="-11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-6533" y="2924944"/>
                <a:ext cx="2274277" cy="1226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ja-JP" sz="2400" b="0" i="0" smtClean="0">
                            <a:latin typeface="Cambria Math"/>
                          </a:rPr>
                          <m:t>total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ja-JP" sz="2400" b="0" i="0" smtClean="0">
                            <a:latin typeface="Cambria Math"/>
                          </a:rPr>
                          <m:t>crit</m:t>
                        </m:r>
                      </m:sub>
                    </m:sSub>
                  </m:oMath>
                </a14:m>
                <a:r>
                  <a:rPr lang="en-US" altLang="ja-JP" sz="2400" dirty="0"/>
                  <a:t>:</a:t>
                </a:r>
              </a:p>
              <a:p>
                <a:r>
                  <a:rPr lang="en-US" altLang="ja-JP" sz="2400" dirty="0"/>
                  <a:t>prompt collapse</a:t>
                </a:r>
              </a:p>
              <a:p>
                <a:r>
                  <a:rPr kumimoji="1" lang="en-US" altLang="ja-JP" sz="2400" dirty="0"/>
                  <a:t>(unlikely)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533" y="2924944"/>
                <a:ext cx="2274277" cy="1226746"/>
              </a:xfrm>
              <a:prstGeom prst="rect">
                <a:avLst/>
              </a:prstGeom>
              <a:blipFill rotWithShape="0">
                <a:blip r:embed="rId3"/>
                <a:stretch>
                  <a:fillRect l="-4290" t="-3483" r="-2949" b="-104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円/楕円 33"/>
          <p:cNvSpPr/>
          <p:nvPr/>
        </p:nvSpPr>
        <p:spPr>
          <a:xfrm>
            <a:off x="1043608" y="5157192"/>
            <a:ext cx="288032" cy="2880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ドーナツ 34"/>
          <p:cNvSpPr/>
          <p:nvPr/>
        </p:nvSpPr>
        <p:spPr>
          <a:xfrm>
            <a:off x="323528" y="5013176"/>
            <a:ext cx="1728192" cy="576032"/>
          </a:xfrm>
          <a:prstGeom prst="donut">
            <a:avLst>
              <a:gd name="adj" fmla="val 77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6" name="円弧 35"/>
          <p:cNvSpPr/>
          <p:nvPr/>
        </p:nvSpPr>
        <p:spPr>
          <a:xfrm>
            <a:off x="1115616" y="5157192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円弧 36"/>
          <p:cNvSpPr/>
          <p:nvPr/>
        </p:nvSpPr>
        <p:spPr>
          <a:xfrm>
            <a:off x="1187624" y="5157192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円弧 37"/>
          <p:cNvSpPr/>
          <p:nvPr/>
        </p:nvSpPr>
        <p:spPr>
          <a:xfrm>
            <a:off x="1268016" y="5157192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円弧 38"/>
          <p:cNvSpPr/>
          <p:nvPr/>
        </p:nvSpPr>
        <p:spPr>
          <a:xfrm flipH="1">
            <a:off x="899592" y="5157192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円弧 39"/>
          <p:cNvSpPr/>
          <p:nvPr/>
        </p:nvSpPr>
        <p:spPr>
          <a:xfrm flipH="1">
            <a:off x="971600" y="5157192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円弧 40"/>
          <p:cNvSpPr/>
          <p:nvPr/>
        </p:nvSpPr>
        <p:spPr>
          <a:xfrm flipH="1">
            <a:off x="827584" y="5157192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07504" y="5589240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Small-mass disk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569264" y="3544074"/>
            <a:ext cx="2044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/>
              <a:t>Hypermassive</a:t>
            </a:r>
            <a:r>
              <a:rPr kumimoji="1" lang="en-US" altLang="ja-JP" sz="2400" dirty="0"/>
              <a:t>:</a:t>
            </a:r>
          </a:p>
          <a:p>
            <a:r>
              <a:rPr lang="en-US" altLang="ja-JP" sz="2400" dirty="0"/>
              <a:t> ~100ms</a:t>
            </a:r>
          </a:p>
        </p:txBody>
      </p:sp>
      <p:sp>
        <p:nvSpPr>
          <p:cNvPr id="59" name="円/楕円 58"/>
          <p:cNvSpPr/>
          <p:nvPr/>
        </p:nvSpPr>
        <p:spPr>
          <a:xfrm>
            <a:off x="7490795" y="1570086"/>
            <a:ext cx="1054515" cy="954043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/>
          </a:p>
        </p:txBody>
      </p:sp>
      <p:sp>
        <p:nvSpPr>
          <p:cNvPr id="76" name="円/楕円 75"/>
          <p:cNvSpPr/>
          <p:nvPr/>
        </p:nvSpPr>
        <p:spPr>
          <a:xfrm>
            <a:off x="6037681" y="5343599"/>
            <a:ext cx="288032" cy="2880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ドーナツ 76"/>
          <p:cNvSpPr/>
          <p:nvPr/>
        </p:nvSpPr>
        <p:spPr>
          <a:xfrm>
            <a:off x="5317601" y="5199583"/>
            <a:ext cx="1728192" cy="576032"/>
          </a:xfrm>
          <a:prstGeom prst="donut">
            <a:avLst>
              <a:gd name="adj" fmla="val 77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8" name="円弧 77"/>
          <p:cNvSpPr/>
          <p:nvPr/>
        </p:nvSpPr>
        <p:spPr>
          <a:xfrm>
            <a:off x="6109689" y="5343599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円弧 78"/>
          <p:cNvSpPr/>
          <p:nvPr/>
        </p:nvSpPr>
        <p:spPr>
          <a:xfrm>
            <a:off x="6181697" y="5343599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円弧 79"/>
          <p:cNvSpPr/>
          <p:nvPr/>
        </p:nvSpPr>
        <p:spPr>
          <a:xfrm>
            <a:off x="6262089" y="5343599"/>
            <a:ext cx="288032" cy="288032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1" name="円弧 80"/>
          <p:cNvSpPr/>
          <p:nvPr/>
        </p:nvSpPr>
        <p:spPr>
          <a:xfrm flipH="1">
            <a:off x="5893665" y="5343599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2" name="円弧 81"/>
          <p:cNvSpPr/>
          <p:nvPr/>
        </p:nvSpPr>
        <p:spPr>
          <a:xfrm flipH="1">
            <a:off x="5965673" y="5343599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3" name="円弧 82"/>
          <p:cNvSpPr/>
          <p:nvPr/>
        </p:nvSpPr>
        <p:spPr>
          <a:xfrm flipH="1">
            <a:off x="5821657" y="5343599"/>
            <a:ext cx="288032" cy="288000"/>
          </a:xfrm>
          <a:prstGeom prst="arc">
            <a:avLst>
              <a:gd name="adj1" fmla="val 19840157"/>
              <a:gd name="adj2" fmla="val 183163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089300" y="5775647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Small-mass disk?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7327036" y="2631897"/>
            <a:ext cx="136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Stable 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テキスト ボックス 85"/>
              <p:cNvSpPr txBox="1"/>
              <p:nvPr/>
            </p:nvSpPr>
            <p:spPr>
              <a:xfrm>
                <a:off x="6300192" y="3717032"/>
                <a:ext cx="2891433" cy="12315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Supra</a:t>
                </a:r>
                <a:r>
                  <a:rPr kumimoji="1" lang="en-US" altLang="ja-JP" sz="2400" dirty="0" err="1"/>
                  <a:t>massive</a:t>
                </a:r>
                <a:r>
                  <a:rPr kumimoji="1" lang="en-US" altLang="ja-JP" sz="2400" dirty="0"/>
                  <a:t>:</a:t>
                </a:r>
              </a:p>
              <a:p>
                <a:r>
                  <a:rPr lang="en-US" altLang="ja-JP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total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rot</m:t>
                        </m:r>
                        <m:r>
                          <m:rPr>
                            <m:nor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endParaRPr kumimoji="1" lang="en-US" altLang="ja-JP" sz="2400" dirty="0"/>
              </a:p>
              <a:p>
                <a:r>
                  <a:rPr lang="en-US" altLang="ja-JP" sz="2400" dirty="0"/>
                  <a:t>     ~spin-down time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86" name="テキスト ボックス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3717032"/>
                <a:ext cx="2891433" cy="1231556"/>
              </a:xfrm>
              <a:prstGeom prst="rect">
                <a:avLst/>
              </a:prstGeom>
              <a:blipFill rotWithShape="0">
                <a:blip r:embed="rId4"/>
                <a:stretch>
                  <a:fillRect l="-3158" t="-3960" b="-1039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テキスト ボックス 86"/>
              <p:cNvSpPr txBox="1"/>
              <p:nvPr/>
            </p:nvSpPr>
            <p:spPr>
              <a:xfrm>
                <a:off x="5114531" y="1596299"/>
                <a:ext cx="2347630" cy="488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400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ja-JP" sz="2400" b="0" i="0" smtClean="0">
                              <a:latin typeface="Cambria Math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87" name="テキスト ボックス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531" y="1596299"/>
                <a:ext cx="2347630" cy="488082"/>
              </a:xfrm>
              <a:prstGeom prst="rect">
                <a:avLst/>
              </a:prstGeom>
              <a:blipFill rotWithShape="0">
                <a:blip r:embed="rId5"/>
                <a:stretch>
                  <a:fillRect b="-11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矢印コネクタ 87"/>
          <p:cNvCxnSpPr/>
          <p:nvPr/>
        </p:nvCxnSpPr>
        <p:spPr>
          <a:xfrm flipV="1">
            <a:off x="6607415" y="2267904"/>
            <a:ext cx="750332" cy="43204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矢印コネクタ 89"/>
          <p:cNvCxnSpPr/>
          <p:nvPr/>
        </p:nvCxnSpPr>
        <p:spPr>
          <a:xfrm flipH="1">
            <a:off x="4014393" y="3572984"/>
            <a:ext cx="891189" cy="105662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矢印コネクタ 96"/>
          <p:cNvCxnSpPr/>
          <p:nvPr/>
        </p:nvCxnSpPr>
        <p:spPr>
          <a:xfrm>
            <a:off x="6019800" y="3822621"/>
            <a:ext cx="155502" cy="11284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111"/>
          <p:cNvSpPr txBox="1"/>
          <p:nvPr/>
        </p:nvSpPr>
        <p:spPr>
          <a:xfrm>
            <a:off x="1907704" y="6093296"/>
            <a:ext cx="337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[See e.g., </a:t>
            </a:r>
            <a:r>
              <a:rPr kumimoji="1" lang="en-US" altLang="ja-JP" dirty="0" err="1"/>
              <a:t>Hotokeza</a:t>
            </a:r>
            <a:r>
              <a:rPr lang="en-US" altLang="ja-JP" dirty="0" err="1"/>
              <a:t>ka+KK</a:t>
            </a:r>
            <a:r>
              <a:rPr lang="en-US" altLang="ja-JP" dirty="0"/>
              <a:t>+ (2013)]</a:t>
            </a:r>
            <a:endParaRPr kumimoji="1" lang="ja-JP" altLang="en-US" dirty="0"/>
          </a:p>
        </p:txBody>
      </p:sp>
      <p:sp>
        <p:nvSpPr>
          <p:cNvPr id="24" name="日付プレースホルダー 23">
            <a:extLst>
              <a:ext uri="{FF2B5EF4-FFF2-40B4-BE49-F238E27FC236}">
                <a16:creationId xmlns:a16="http://schemas.microsoft.com/office/drawing/2014/main" id="{94759268-133A-4A27-8B36-F5524C0AF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2017/12/19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0999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11360</TotalTime>
  <Words>3026</Words>
  <Application>Microsoft Office PowerPoint</Application>
  <PresentationFormat>画面に合わせる (4:3)</PresentationFormat>
  <Paragraphs>699</Paragraphs>
  <Slides>70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70</vt:i4>
      </vt:variant>
    </vt:vector>
  </HeadingPairs>
  <TitlesOfParts>
    <vt:vector size="76" baseType="lpstr">
      <vt:lpstr>ＭＳ Ｐゴシック</vt:lpstr>
      <vt:lpstr>新細明體</vt:lpstr>
      <vt:lpstr>Arial</vt:lpstr>
      <vt:lpstr>Calibri</vt:lpstr>
      <vt:lpstr>Cambria Math</vt:lpstr>
      <vt:lpstr>Office テーマ</vt:lpstr>
      <vt:lpstr>GW170817/GRB 170817A        Koutarou Kyutoku High Energy Accelerator Research Organization (KEK), Institute of Particle and Nuclear Studies</vt:lpstr>
      <vt:lpstr>GW170817/GRB 170817A/AT 2017gfo   electromagnetic counterparts to binary neutron star mergers    Koutarou Kyutoku High Energy Accelerator Research Organization (KEK), Institute of Particle and Nuclear Studies</vt:lpstr>
      <vt:lpstr>GW170817/GRB 170817A/AT 2017gfo   electromagnetic counterparts to binary neutron star mergers: where the short GRB has gone?   Koutarou Kyutoku High Energy Accelerator Research Organization (KEK), Institute of Particle and Nuclear Studies</vt:lpstr>
      <vt:lpstr>Contents</vt:lpstr>
      <vt:lpstr>1. Introduction</vt:lpstr>
      <vt:lpstr>Neutron star binary coalescence</vt:lpstr>
      <vt:lpstr>Electromagnetic counterpart</vt:lpstr>
      <vt:lpstr>Example of the binary merger</vt:lpstr>
      <vt:lpstr>Merger dynamics of NS-NS</vt:lpstr>
      <vt:lpstr>2. Short gamma-ray burst (GRB 170817A)</vt:lpstr>
      <vt:lpstr>Short gamma-ray burst</vt:lpstr>
      <vt:lpstr>Time coincidence</vt:lpstr>
      <vt:lpstr>Scenario confirmation</vt:lpstr>
      <vt:lpstr>Other high-energy emission</vt:lpstr>
      <vt:lpstr>South Atlantic Anomaly</vt:lpstr>
      <vt:lpstr>Two component prompt emission</vt:lpstr>
      <vt:lpstr>The closest short gamma-ray burst</vt:lpstr>
      <vt:lpstr>Distance-inclination degeneracy</vt:lpstr>
      <vt:lpstr>Underluminous…</vt:lpstr>
      <vt:lpstr>Off-axis? early X/radio afterglow</vt:lpstr>
      <vt:lpstr>But … 100-day radio observation</vt:lpstr>
      <vt:lpstr>Cocoon with a chocked jet?</vt:lpstr>
      <vt:lpstr>Seemingly satisfactory</vt:lpstr>
      <vt:lpstr>X-ray at 100days</vt:lpstr>
      <vt:lpstr>Prerequisite: very fast ejecta</vt:lpstr>
      <vt:lpstr>Structured jet?</vt:lpstr>
      <vt:lpstr>Where is the short gamma-ray burst?</vt:lpstr>
      <vt:lpstr>GeV-TeV gamma ray emission?</vt:lpstr>
      <vt:lpstr>Implication to fundamental physics</vt:lpstr>
      <vt:lpstr>3. r-process and kilonova/macronova (AT 2017gfo)</vt:lpstr>
      <vt:lpstr>r-process nucleosynthesis</vt:lpstr>
      <vt:lpstr>Mass ejection from binary mergers</vt:lpstr>
      <vt:lpstr>Kilonova/macronova</vt:lpstr>
      <vt:lpstr>AT 2017gfo</vt:lpstr>
      <vt:lpstr>Uniqueness as an optical transient</vt:lpstr>
      <vt:lpstr>Kilonova/macronova characteristics</vt:lpstr>
      <vt:lpstr>Too many lines of lanthanides</vt:lpstr>
      <vt:lpstr>Two component?</vt:lpstr>
      <vt:lpstr>Theoretical modeling</vt:lpstr>
      <vt:lpstr>How to distinguish models?</vt:lpstr>
      <vt:lpstr>4. Some on neutron-star properties</vt:lpstr>
      <vt:lpstr>Neutron star</vt:lpstr>
      <vt:lpstr>Neutron-star matter</vt:lpstr>
      <vt:lpstr>Neutron star equation of state</vt:lpstr>
      <vt:lpstr>Maximum mass of neutron stars</vt:lpstr>
      <vt:lpstr>Maximum mass from GW170817</vt:lpstr>
      <vt:lpstr>Constraints on parameters</vt:lpstr>
      <vt:lpstr>Quadrupolar tidal deformability</vt:lpstr>
      <vt:lpstr>Representative example</vt:lpstr>
      <vt:lpstr>Tight correlation of Λ ̃-M_c</vt:lpstr>
      <vt:lpstr>5. Future prospect and summary</vt:lpstr>
      <vt:lpstr>High-energy neutrino upper limit</vt:lpstr>
      <vt:lpstr>Why don’t you observe neutrinos?</vt:lpstr>
      <vt:lpstr>Dark age of binary neutron star merger</vt:lpstr>
      <vt:lpstr>Summary</vt:lpstr>
      <vt:lpstr>PowerPoint プレゼンテーション</vt:lpstr>
      <vt:lpstr>Appendix</vt:lpstr>
      <vt:lpstr>Encoded physics</vt:lpstr>
      <vt:lpstr>Gravitational-wave cosmology</vt:lpstr>
      <vt:lpstr>Hubble tension?</vt:lpstr>
      <vt:lpstr>Localization</vt:lpstr>
      <vt:lpstr>Late rise due to relativistic beaming</vt:lpstr>
      <vt:lpstr>Case of a magnetized jet</vt:lpstr>
      <vt:lpstr>Future prospect for the inclination</vt:lpstr>
      <vt:lpstr>Rapid reddening of the spectrum</vt:lpstr>
      <vt:lpstr>Why two components?</vt:lpstr>
      <vt:lpstr>Theoretical understanding</vt:lpstr>
      <vt:lpstr>Kyoto numerical-relativity group</vt:lpstr>
      <vt:lpstr>Heavy-element lines?</vt:lpstr>
      <vt:lpstr>Definition of parameters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GW170817/GRB170817A</dc:title>
  <dc:creator>kyutoku</dc:creator>
  <cp:lastModifiedBy>久徳浩太郎</cp:lastModifiedBy>
  <cp:revision>1905</cp:revision>
  <dcterms:created xsi:type="dcterms:W3CDTF">2010-06-15T18:28:15Z</dcterms:created>
  <dcterms:modified xsi:type="dcterms:W3CDTF">2017-12-19T02:14:25Z</dcterms:modified>
</cp:coreProperties>
</file>