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4" r:id="rId3"/>
    <p:sldId id="350" r:id="rId4"/>
    <p:sldId id="353" r:id="rId5"/>
    <p:sldId id="351" r:id="rId6"/>
    <p:sldId id="352" r:id="rId7"/>
    <p:sldId id="354" r:id="rId8"/>
    <p:sldId id="369" r:id="rId9"/>
    <p:sldId id="374" r:id="rId10"/>
    <p:sldId id="375" r:id="rId11"/>
    <p:sldId id="363" r:id="rId12"/>
    <p:sldId id="364" r:id="rId13"/>
    <p:sldId id="365" r:id="rId14"/>
    <p:sldId id="359" r:id="rId15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62" autoAdjust="0"/>
    <p:restoredTop sz="95646" autoAdjust="0"/>
  </p:normalViewPr>
  <p:slideViewPr>
    <p:cSldViewPr snapToGrid="0" snapToObjects="1">
      <p:cViewPr>
        <p:scale>
          <a:sx n="130" d="100"/>
          <a:sy n="130" d="100"/>
        </p:scale>
        <p:origin x="-80" y="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EE0D3-E87A-6F4C-8E02-48EC472F594C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3CC72-27FF-D34D-B616-127561EB9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8697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</a:t>
            </a:r>
            <a:r>
              <a:rPr kumimoji="1" lang="en-US" altLang="zh-CN" baseline="0" dirty="0" smtClean="0"/>
              <a:t> possible sources I studied are astrophysics sources. Theoritically, there are two general ways to produce very high energy neutrinos for astrophysics sources.</a:t>
            </a:r>
          </a:p>
          <a:p>
            <a:r>
              <a:rPr kumimoji="1" lang="en-US" altLang="zh-CN" baseline="0" dirty="0" smtClean="0"/>
              <a:t>One way is the ,the other way is </a:t>
            </a:r>
            <a:endParaRPr kumimoji="1"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Both of these two procedures producing high energy neutrinos, require the very high energy protons/nuclei.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C46D3-E729-944C-A646-12008AADF926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0755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628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8294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304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8516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481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4646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809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437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2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4755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498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8E69-C178-AE44-A0E7-DC790C54CAC1}" type="datetimeFigureOut">
              <a:rPr kumimoji="1" lang="zh-CN" altLang="en-US" smtClean="0"/>
              <a:t>12/14/16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54E99-F7FB-DF49-B85F-C4ABA98B802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0853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High Energy </a:t>
            </a:r>
            <a:r>
              <a:rPr lang="en-US" altLang="zh-CN" dirty="0" smtClean="0"/>
              <a:t>Neutrinos and Gamma Rays </a:t>
            </a:r>
            <a:r>
              <a:rPr lang="en-US" altLang="zh-CN" dirty="0" smtClean="0"/>
              <a:t>from the Galactic Center</a:t>
            </a:r>
            <a:br>
              <a:rPr lang="en-US" altLang="zh-CN" dirty="0" smtClean="0"/>
            </a:b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854092" cy="175260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zh-CN" dirty="0" err="1" smtClean="0"/>
              <a:t>Haoning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He(RIKEN)</a:t>
            </a:r>
          </a:p>
          <a:p>
            <a:r>
              <a:rPr kumimoji="1" lang="en-US" altLang="zh-CN" dirty="0" smtClean="0"/>
              <a:t>Collaborators</a:t>
            </a:r>
            <a:r>
              <a:rPr kumimoji="1" lang="zh-CN" altLang="en-US" dirty="0" smtClean="0"/>
              <a:t>：</a:t>
            </a:r>
            <a:r>
              <a:rPr kumimoji="1" lang="en-US" altLang="zh-CN" dirty="0" smtClean="0"/>
              <a:t>Herman Lee, </a:t>
            </a:r>
            <a:r>
              <a:rPr kumimoji="1" lang="en-US" altLang="zh-CN" dirty="0" err="1" smtClean="0"/>
              <a:t>Nagataki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Shigehiro</a:t>
            </a:r>
            <a:r>
              <a:rPr kumimoji="1" lang="en-US" altLang="zh-CN" dirty="0" smtClean="0"/>
              <a:t>, Alexander </a:t>
            </a:r>
            <a:r>
              <a:rPr kumimoji="1" lang="en-US" altLang="zh-CN" dirty="0" err="1" smtClean="0"/>
              <a:t>Kusenko</a:t>
            </a:r>
            <a:endParaRPr kumimoji="1" lang="en-US" altLang="zh-CN" dirty="0" smtClean="0"/>
          </a:p>
          <a:p>
            <a:r>
              <a:rPr kumimoji="1" lang="en-US" altLang="zh-CN" dirty="0" smtClean="0"/>
              <a:t>2016.12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5426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231" y="285507"/>
            <a:ext cx="8569569" cy="1143000"/>
          </a:xfrm>
        </p:spPr>
        <p:txBody>
          <a:bodyPr>
            <a:normAutofit/>
          </a:bodyPr>
          <a:lstStyle/>
          <a:p>
            <a:r>
              <a:rPr kumimoji="1" lang="en-US" altLang="zh-CN" sz="2800" dirty="0" smtClean="0"/>
              <a:t>Photons spectrum produced in </a:t>
            </a:r>
            <a:r>
              <a:rPr kumimoji="1" lang="en-US" altLang="zh-CN" sz="2800" dirty="0" err="1" smtClean="0"/>
              <a:t>pp</a:t>
            </a:r>
            <a:r>
              <a:rPr kumimoji="1" lang="en-US" altLang="zh-CN" sz="2800" dirty="0" smtClean="0"/>
              <a:t> collision</a:t>
            </a:r>
            <a:br>
              <a:rPr kumimoji="1" lang="en-US" altLang="zh-CN" sz="2800" dirty="0" smtClean="0"/>
            </a:br>
            <a:r>
              <a:rPr kumimoji="1" lang="en-US" altLang="zh-CN" sz="2800" dirty="0" smtClean="0"/>
              <a:t> of protons with energy </a:t>
            </a:r>
            <a:r>
              <a:rPr kumimoji="1" lang="en-US" altLang="zh-CN" sz="2800" dirty="0" err="1" smtClean="0"/>
              <a:t>Ep</a:t>
            </a:r>
            <a:endParaRPr kumimoji="1"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924" y="1746073"/>
            <a:ext cx="3946769" cy="38540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94" y="1746073"/>
            <a:ext cx="3754314" cy="383705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98583" y="5861538"/>
            <a:ext cx="3788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Kelner</a:t>
            </a:r>
            <a:r>
              <a:rPr kumimoji="1" lang="en-US" altLang="zh-CN" dirty="0" smtClean="0"/>
              <a:t> et al. 2006,</a:t>
            </a:r>
            <a:r>
              <a:rPr lang="en-US" altLang="zh-CN" dirty="0"/>
              <a:t> </a:t>
            </a:r>
            <a:r>
              <a:rPr lang="en-US" altLang="zh-CN" dirty="0" err="1" smtClean="0"/>
              <a:t>Kafexhiu</a:t>
            </a:r>
            <a:r>
              <a:rPr lang="en-US" altLang="zh-CN" dirty="0" smtClean="0"/>
              <a:t> et al. 2014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1045308" y="5583127"/>
            <a:ext cx="454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The produced photon spectrum peak at 0.1Ep. 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4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7" y="2175957"/>
            <a:ext cx="4990278" cy="38504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72050"/>
            <a:ext cx="8229600" cy="1143000"/>
          </a:xfrm>
        </p:spPr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Gamma-Ray spectrum </a:t>
            </a:r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490204" y="2861011"/>
            <a:ext cx="112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3366FF"/>
                </a:solidFill>
              </a:rPr>
              <a:t>HESS data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>
            <a:off x="3136752" y="3211018"/>
            <a:ext cx="0" cy="408408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233485" y="3731836"/>
            <a:ext cx="1597500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3366FF"/>
                </a:solidFill>
              </a:rPr>
              <a:t>CTA south 50 h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233485" y="3084966"/>
            <a:ext cx="1480506" cy="369332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3366FF"/>
                </a:solidFill>
              </a:rPr>
              <a:t>CTA south 5 h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  <p:cxnSp>
        <p:nvCxnSpPr>
          <p:cNvPr id="16" name="直线箭头连接符 15"/>
          <p:cNvCxnSpPr/>
          <p:nvPr/>
        </p:nvCxnSpPr>
        <p:spPr>
          <a:xfrm flipH="1">
            <a:off x="3875563" y="3269632"/>
            <a:ext cx="13090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/>
          <p:cNvCxnSpPr/>
          <p:nvPr/>
        </p:nvCxnSpPr>
        <p:spPr>
          <a:xfrm flipH="1">
            <a:off x="3924408" y="3933081"/>
            <a:ext cx="13090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098301" y="4324800"/>
            <a:ext cx="28446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Total Gamma-Ray emission</a:t>
            </a:r>
            <a:endParaRPr kumimoji="1" lang="zh-CN" altLang="en-US" dirty="0"/>
          </a:p>
        </p:txBody>
      </p:sp>
      <p:cxnSp>
        <p:nvCxnSpPr>
          <p:cNvPr id="19" name="直线箭头连接符 18"/>
          <p:cNvCxnSpPr/>
          <p:nvPr/>
        </p:nvCxnSpPr>
        <p:spPr>
          <a:xfrm flipH="1">
            <a:off x="4068124" y="4509466"/>
            <a:ext cx="989694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098301" y="5223569"/>
            <a:ext cx="404569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Gamma-Ray emission from each time bin </a:t>
            </a:r>
            <a:endParaRPr kumimoji="1" lang="zh-CN" altLang="en-US" dirty="0"/>
          </a:p>
        </p:txBody>
      </p:sp>
      <p:cxnSp>
        <p:nvCxnSpPr>
          <p:cNvPr id="21" name="直线箭头连接符 20"/>
          <p:cNvCxnSpPr/>
          <p:nvPr/>
        </p:nvCxnSpPr>
        <p:spPr>
          <a:xfrm flipH="1">
            <a:off x="4068124" y="5408235"/>
            <a:ext cx="103017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52231" y="1331099"/>
            <a:ext cx="7776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Calculated Gamma-Ray spectrum integrated over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the annulus with inner and outer radii of 0.15deg</a:t>
            </a:r>
            <a:r>
              <a:rPr kumimoji="1" lang="en-US" altLang="zh-CN" dirty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and 0.45deg centered at the GC 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985" y="2075111"/>
            <a:ext cx="2313015" cy="1831947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752230" y="1026509"/>
            <a:ext cx="8088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smtClean="0"/>
              <a:t>HNR: Total </a:t>
            </a:r>
            <a:r>
              <a:rPr kumimoji="1" lang="en-US" altLang="zh-CN" dirty="0"/>
              <a:t>Energy </a:t>
            </a:r>
            <a:r>
              <a:rPr kumimoji="1" lang="en-US" altLang="zh-CN" dirty="0" smtClean="0"/>
              <a:t>of escaping </a:t>
            </a:r>
            <a:r>
              <a:rPr kumimoji="1" lang="en-US" altLang="zh-CN" dirty="0"/>
              <a:t>proton</a:t>
            </a:r>
            <a:r>
              <a:rPr kumimoji="1" lang="en-US" altLang="zh-CN" dirty="0" smtClean="0"/>
              <a:t>: ~2e51erg , 2e5 years old</a:t>
            </a:r>
            <a:endParaRPr kumimoji="1"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1117751" y="246640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preliminary</a:t>
            </a:r>
            <a:endParaRPr lang="zh-CN" altLang="en-US" dirty="0"/>
          </a:p>
        </p:txBody>
      </p:sp>
      <p:cxnSp>
        <p:nvCxnSpPr>
          <p:cNvPr id="31" name="直线箭头连接符 30"/>
          <p:cNvCxnSpPr/>
          <p:nvPr/>
        </p:nvCxnSpPr>
        <p:spPr>
          <a:xfrm>
            <a:off x="7904438" y="3084966"/>
            <a:ext cx="0" cy="451809"/>
          </a:xfrm>
          <a:prstGeom prst="straightConnector1">
            <a:avLst/>
          </a:prstGeom>
          <a:ln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7009893" y="2973095"/>
            <a:ext cx="154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chemeClr val="bg2"/>
                </a:solidFill>
              </a:rPr>
              <a:t>0.15deg  22pc</a:t>
            </a:r>
          </a:p>
          <a:p>
            <a:r>
              <a:rPr kumimoji="1" lang="en-US" altLang="zh-CN" dirty="0" smtClean="0">
                <a:solidFill>
                  <a:schemeClr val="bg2"/>
                </a:solidFill>
              </a:rPr>
              <a:t>0.45deg  66 pc</a:t>
            </a:r>
            <a:endParaRPr kumimoji="1" lang="zh-CN" altLang="en-US" dirty="0">
              <a:solidFill>
                <a:schemeClr val="bg2"/>
              </a:solidFill>
            </a:endParaRPr>
          </a:p>
        </p:txBody>
      </p:sp>
      <p:cxnSp>
        <p:nvCxnSpPr>
          <p:cNvPr id="40" name="直线箭头连接符 39"/>
          <p:cNvCxnSpPr/>
          <p:nvPr/>
        </p:nvCxnSpPr>
        <p:spPr>
          <a:xfrm flipV="1">
            <a:off x="2422772" y="4210538"/>
            <a:ext cx="19539" cy="18952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906716" y="6116318"/>
            <a:ext cx="18774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Low energy cutoff</a:t>
            </a:r>
          </a:p>
          <a:p>
            <a:r>
              <a:rPr kumimoji="1" lang="en-US" altLang="zh-CN" dirty="0" smtClean="0"/>
              <a:t>At 1 </a:t>
            </a:r>
            <a:r>
              <a:rPr kumimoji="1" lang="en-US" altLang="zh-CN" dirty="0" err="1" smtClean="0"/>
              <a:t>TeV</a:t>
            </a:r>
            <a:endParaRPr kumimoji="1" lang="zh-CN" altLang="en-US" dirty="0"/>
          </a:p>
        </p:txBody>
      </p:sp>
      <p:cxnSp>
        <p:nvCxnSpPr>
          <p:cNvPr id="42" name="直线箭头连接符 41"/>
          <p:cNvCxnSpPr/>
          <p:nvPr/>
        </p:nvCxnSpPr>
        <p:spPr>
          <a:xfrm flipV="1">
            <a:off x="3856024" y="4221087"/>
            <a:ext cx="19539" cy="189523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2984737" y="6126867"/>
            <a:ext cx="19159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High energy cutoff</a:t>
            </a:r>
          </a:p>
          <a:p>
            <a:r>
              <a:rPr kumimoji="1" lang="en-US" altLang="zh-CN" dirty="0" smtClean="0"/>
              <a:t>At 100 </a:t>
            </a:r>
            <a:r>
              <a:rPr kumimoji="1" lang="en-US" altLang="zh-CN" dirty="0" err="1" smtClean="0"/>
              <a:t>TeV</a:t>
            </a:r>
            <a:endParaRPr kumimoji="1"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3953715" y="1990862"/>
            <a:ext cx="1604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Escaping time</a:t>
            </a:r>
          </a:p>
          <a:p>
            <a:r>
              <a:rPr kumimoji="1" lang="en-US" altLang="zh-CN" dirty="0" smtClean="0"/>
              <a:t>          (Year)</a:t>
            </a:r>
          </a:p>
          <a:p>
            <a:endParaRPr kumimoji="1" lang="zh-CN" altLang="en-US" dirty="0"/>
          </a:p>
        </p:txBody>
      </p:sp>
      <p:cxnSp>
        <p:nvCxnSpPr>
          <p:cNvPr id="47" name="直线连接符 46"/>
          <p:cNvCxnSpPr/>
          <p:nvPr/>
        </p:nvCxnSpPr>
        <p:spPr>
          <a:xfrm>
            <a:off x="1377462" y="3211018"/>
            <a:ext cx="2237982" cy="813905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文本框 47"/>
          <p:cNvSpPr txBox="1"/>
          <p:nvPr/>
        </p:nvSpPr>
        <p:spPr>
          <a:xfrm>
            <a:off x="664317" y="2899355"/>
            <a:ext cx="1866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3366FF"/>
                </a:solidFill>
              </a:rPr>
              <a:t>Proton index~-2.4</a:t>
            </a:r>
            <a:endParaRPr kumimoji="1" lang="zh-CN" alt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6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2" grpId="0" animBg="1"/>
      <p:bldP spid="18" grpId="0" animBg="1"/>
      <p:bldP spid="20" grpId="0" animBg="1"/>
      <p:bldP spid="32" grpId="0"/>
      <p:bldP spid="41" grpId="0" animBg="1"/>
      <p:bldP spid="43" grpId="0" animBg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224" y="1569301"/>
            <a:ext cx="3033576" cy="165994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46" y="1977007"/>
            <a:ext cx="5676670" cy="4068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solidFill>
                  <a:srgbClr val="FF0000"/>
                </a:solidFill>
              </a:rPr>
              <a:t>Neutrino spectrum</a:t>
            </a:r>
            <a:endParaRPr kumimoji="1"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287990" y="3289351"/>
            <a:ext cx="391645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>
                <a:solidFill>
                  <a:srgbClr val="FF0000"/>
                </a:solidFill>
              </a:rPr>
              <a:t>IceCube</a:t>
            </a:r>
            <a:r>
              <a:rPr kumimoji="1" lang="en-US" altLang="zh-CN" dirty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observed average neutrino flux</a:t>
            </a:r>
          </a:p>
          <a:p>
            <a:r>
              <a:rPr kumimoji="1" lang="en-US" altLang="zh-CN" dirty="0">
                <a:solidFill>
                  <a:srgbClr val="FF0000"/>
                </a:solidFill>
              </a:rPr>
              <a:t>o</a:t>
            </a:r>
            <a:r>
              <a:rPr kumimoji="1" lang="en-US" altLang="zh-CN" dirty="0" smtClean="0">
                <a:solidFill>
                  <a:srgbClr val="FF0000"/>
                </a:solidFill>
              </a:rPr>
              <a:t>ver the whole sky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6" name="直线箭头连接符 15"/>
          <p:cNvCxnSpPr>
            <a:stCxn id="12" idx="1"/>
          </p:cNvCxnSpPr>
          <p:nvPr/>
        </p:nvCxnSpPr>
        <p:spPr>
          <a:xfrm flipH="1">
            <a:off x="3770923" y="3612517"/>
            <a:ext cx="151706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287990" y="4294554"/>
            <a:ext cx="24317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Total Neutrino emission</a:t>
            </a:r>
            <a:endParaRPr kumimoji="1" lang="zh-CN" altLang="en-US" dirty="0"/>
          </a:p>
        </p:txBody>
      </p:sp>
      <p:cxnSp>
        <p:nvCxnSpPr>
          <p:cNvPr id="19" name="直线箭头连接符 18"/>
          <p:cNvCxnSpPr/>
          <p:nvPr/>
        </p:nvCxnSpPr>
        <p:spPr>
          <a:xfrm flipH="1">
            <a:off x="3028571" y="4488038"/>
            <a:ext cx="2259419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098301" y="5047727"/>
            <a:ext cx="3737997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Neutrino emission from each time bin </a:t>
            </a:r>
            <a:endParaRPr kumimoji="1" lang="zh-CN" altLang="en-US" dirty="0"/>
          </a:p>
        </p:txBody>
      </p:sp>
      <p:cxnSp>
        <p:nvCxnSpPr>
          <p:cNvPr id="21" name="直线箭头连接符 20"/>
          <p:cNvCxnSpPr/>
          <p:nvPr/>
        </p:nvCxnSpPr>
        <p:spPr>
          <a:xfrm flipH="1">
            <a:off x="2706077" y="5267562"/>
            <a:ext cx="2344615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03385" y="1569301"/>
            <a:ext cx="5853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Calculated Neutrino spectrum averaged over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the circle with radii of 10 degree</a:t>
            </a:r>
            <a:r>
              <a:rPr kumimoji="1" lang="en-US" altLang="zh-CN" dirty="0">
                <a:solidFill>
                  <a:srgbClr val="FF0000"/>
                </a:solidFill>
              </a:rPr>
              <a:t>(1.5kpc) </a:t>
            </a:r>
            <a:r>
              <a:rPr kumimoji="1" lang="en-US" altLang="zh-CN" dirty="0" smtClean="0">
                <a:solidFill>
                  <a:srgbClr val="FF0000"/>
                </a:solidFill>
              </a:rPr>
              <a:t> centered at the GC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03385" y="4663886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preliminary</a:t>
            </a:r>
            <a:endParaRPr lang="zh-CN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767712" y="1199969"/>
            <a:ext cx="8088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 smtClean="0"/>
              <a:t>HNR: Total </a:t>
            </a:r>
            <a:r>
              <a:rPr kumimoji="1" lang="en-US" altLang="zh-CN" dirty="0"/>
              <a:t>Energy </a:t>
            </a:r>
            <a:r>
              <a:rPr kumimoji="1" lang="en-US" altLang="zh-CN" dirty="0" smtClean="0"/>
              <a:t>of escaping </a:t>
            </a:r>
            <a:r>
              <a:rPr kumimoji="1" lang="en-US" altLang="zh-CN" dirty="0"/>
              <a:t>proton</a:t>
            </a:r>
            <a:r>
              <a:rPr kumimoji="1" lang="en-US" altLang="zh-CN" dirty="0" smtClean="0"/>
              <a:t>: ~2e51erg, 2e5 years old</a:t>
            </a:r>
            <a:endParaRPr kumimoji="1"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7083778" y="2187409"/>
            <a:ext cx="183444" cy="18325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32" name="直线连接符 31"/>
          <p:cNvCxnSpPr/>
          <p:nvPr/>
        </p:nvCxnSpPr>
        <p:spPr>
          <a:xfrm>
            <a:off x="2413000" y="2215632"/>
            <a:ext cx="19538" cy="3625049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/>
          <p:nvPr/>
        </p:nvCxnSpPr>
        <p:spPr>
          <a:xfrm>
            <a:off x="2432538" y="2764692"/>
            <a:ext cx="596033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线箭头连接符 35"/>
          <p:cNvCxnSpPr/>
          <p:nvPr/>
        </p:nvCxnSpPr>
        <p:spPr>
          <a:xfrm flipH="1">
            <a:off x="1836615" y="2891690"/>
            <a:ext cx="576385" cy="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1142189" y="2520454"/>
            <a:ext cx="1210588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</a:rPr>
              <a:t>Significant</a:t>
            </a:r>
          </a:p>
          <a:p>
            <a:r>
              <a:rPr kumimoji="1" lang="en-US" altLang="zh-CN" dirty="0" smtClean="0">
                <a:solidFill>
                  <a:srgbClr val="008000"/>
                </a:solidFill>
              </a:rPr>
              <a:t>clustering? 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467557" y="2370666"/>
            <a:ext cx="1425277" cy="6463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8000"/>
                </a:solidFill>
              </a:rPr>
              <a:t>Compatible</a:t>
            </a:r>
          </a:p>
          <a:p>
            <a:r>
              <a:rPr kumimoji="1" lang="en-US" altLang="zh-CN" dirty="0" smtClean="0">
                <a:solidFill>
                  <a:srgbClr val="008000"/>
                </a:solidFill>
              </a:rPr>
              <a:t>No clustering</a:t>
            </a:r>
            <a:endParaRPr kumimoji="1" lang="zh-CN" altLang="en-US" dirty="0">
              <a:solidFill>
                <a:srgbClr val="008000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99117" y="5934670"/>
            <a:ext cx="1480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Escaping time</a:t>
            </a:r>
          </a:p>
          <a:p>
            <a:r>
              <a:rPr kumimoji="1" lang="en-US" altLang="zh-CN" dirty="0"/>
              <a:t>(</a:t>
            </a:r>
            <a:r>
              <a:rPr kumimoji="1" lang="en-US" altLang="zh-CN" dirty="0" smtClean="0"/>
              <a:t>Year)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66147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8" grpId="0" animBg="1"/>
      <p:bldP spid="38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430950"/>
            <a:ext cx="9069696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Predicted 10TeV </a:t>
            </a:r>
            <a:r>
              <a:rPr kumimoji="1" lang="en-US" altLang="zh-CN" dirty="0" err="1" smtClean="0"/>
              <a:t>IceCube</a:t>
            </a:r>
            <a:r>
              <a:rPr kumimoji="1" lang="en-US" altLang="zh-CN" dirty="0" smtClean="0"/>
              <a:t> neutrino events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0" y="2039875"/>
            <a:ext cx="5765226" cy="43278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46385" y="2471620"/>
            <a:ext cx="2172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Effective area of IC86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6409995" y="4025877"/>
            <a:ext cx="2426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/>
              <a:t>Integrated over </a:t>
            </a:r>
            <a:r>
              <a:rPr kumimoji="1" lang="en-US" altLang="zh-CN" dirty="0" smtClean="0"/>
              <a:t>5 years: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409995" y="4536726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8 neutrino events</a:t>
            </a:r>
          </a:p>
          <a:p>
            <a:r>
              <a:rPr kumimoji="1" lang="en-US" altLang="zh-CN" dirty="0"/>
              <a:t>w</a:t>
            </a:r>
            <a:r>
              <a:rPr kumimoji="1" lang="en-US" altLang="zh-CN" dirty="0" smtClean="0"/>
              <a:t>ith energy of ~1-100 </a:t>
            </a:r>
            <a:r>
              <a:rPr kumimoji="1" lang="en-US" altLang="zh-CN" dirty="0" err="1" smtClean="0"/>
              <a:t>TeV</a:t>
            </a:r>
            <a:r>
              <a:rPr kumimoji="1" lang="en-US" altLang="zh-CN" dirty="0" smtClean="0"/>
              <a:t> 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4835769" y="4601312"/>
            <a:ext cx="1436077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409995" y="2940539"/>
            <a:ext cx="17599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Total Energy of </a:t>
            </a:r>
          </a:p>
          <a:p>
            <a:r>
              <a:rPr kumimoji="1" lang="en-US" altLang="zh-CN" dirty="0" smtClean="0"/>
              <a:t>escaping proton:</a:t>
            </a:r>
          </a:p>
          <a:p>
            <a:r>
              <a:rPr kumimoji="1" lang="en-US" altLang="zh-CN" dirty="0" smtClean="0"/>
              <a:t>~2e51erg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33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2334"/>
            <a:ext cx="8229600" cy="481383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AutoNum type="alphaUcPeriod"/>
            </a:pPr>
            <a:r>
              <a:rPr lang="en-US" altLang="zh-CN" dirty="0" smtClean="0">
                <a:solidFill>
                  <a:srgbClr val="FF0000"/>
                </a:solidFill>
              </a:rPr>
              <a:t>Motivation: </a:t>
            </a:r>
            <a:r>
              <a:rPr lang="en-US" altLang="zh-CN" dirty="0" smtClean="0"/>
              <a:t>Study the contribution of a HNR to protons, gamma-rays and neutrinos in the galactic center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514350" indent="-514350">
              <a:buAutoNum type="alphaUcPeriod"/>
            </a:pPr>
            <a:r>
              <a:rPr lang="en-US" altLang="zh-CN" dirty="0" smtClean="0">
                <a:solidFill>
                  <a:srgbClr val="FF0000"/>
                </a:solidFill>
              </a:rPr>
              <a:t>Our </a:t>
            </a:r>
            <a:r>
              <a:rPr lang="en-US" altLang="zh-CN" dirty="0" err="1">
                <a:solidFill>
                  <a:srgbClr val="FF0000"/>
                </a:solidFill>
              </a:rPr>
              <a:t>metiod</a:t>
            </a:r>
            <a:r>
              <a:rPr lang="en-US" altLang="zh-CN" dirty="0">
                <a:solidFill>
                  <a:srgbClr val="FF0000"/>
                </a:solidFill>
              </a:rPr>
              <a:t> of </a:t>
            </a:r>
            <a:r>
              <a:rPr lang="en-US" altLang="zh-CN" dirty="0" smtClean="0">
                <a:solidFill>
                  <a:srgbClr val="FF0000"/>
                </a:solidFill>
              </a:rPr>
              <a:t>calculation:</a:t>
            </a:r>
          </a:p>
          <a:p>
            <a:pPr marL="0" indent="0">
              <a:buNone/>
            </a:pPr>
            <a:r>
              <a:rPr lang="en-US" altLang="zh-CN" dirty="0" smtClean="0"/>
              <a:t>            Acceleration     +      Escaping      +       Propagation       +      Interaction       +        Observation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C.         Current results: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A </a:t>
            </a:r>
            <a:r>
              <a:rPr lang="en-US" altLang="zh-CN" dirty="0"/>
              <a:t>young </a:t>
            </a:r>
            <a:r>
              <a:rPr lang="en-US" altLang="zh-CN" dirty="0" err="1"/>
              <a:t>hypernova</a:t>
            </a:r>
            <a:r>
              <a:rPr lang="en-US" altLang="zh-CN" dirty="0"/>
              <a:t> of ~1,000 years old can accelerate protons to </a:t>
            </a:r>
            <a:r>
              <a:rPr lang="en-US" altLang="zh-CN" dirty="0" err="1"/>
              <a:t>PeV</a:t>
            </a:r>
            <a:r>
              <a:rPr lang="en-US" altLang="zh-CN" dirty="0"/>
              <a:t>, indicating a cutoff of the gamma ray spectrum at about 100 </a:t>
            </a:r>
            <a:r>
              <a:rPr lang="en-US" altLang="zh-CN" dirty="0" err="1"/>
              <a:t>TeV</a:t>
            </a:r>
            <a:r>
              <a:rPr lang="en-US" altLang="zh-CN" dirty="0"/>
              <a:t>.</a:t>
            </a:r>
          </a:p>
          <a:p>
            <a:pPr marL="514350" indent="-514350">
              <a:buAutoNum type="arabicPeriod"/>
            </a:pPr>
            <a:r>
              <a:rPr lang="en-US" altLang="zh-CN" dirty="0" smtClean="0"/>
              <a:t>The </a:t>
            </a:r>
            <a:r>
              <a:rPr lang="en-US" altLang="zh-CN" dirty="0" err="1" smtClean="0"/>
              <a:t>hypernova</a:t>
            </a:r>
            <a:r>
              <a:rPr lang="en-US" altLang="zh-CN" dirty="0" smtClean="0"/>
              <a:t> </a:t>
            </a:r>
            <a:r>
              <a:rPr lang="en-US" altLang="zh-CN" dirty="0"/>
              <a:t>of ~</a:t>
            </a:r>
            <a:r>
              <a:rPr lang="en-US" altLang="zh-CN" dirty="0" smtClean="0"/>
              <a:t>2e5 </a:t>
            </a:r>
            <a:r>
              <a:rPr lang="en-US" altLang="zh-CN" dirty="0"/>
              <a:t>years old in the Galactic Center indicate a cutoff of the gamma ray spectrum at the energy of </a:t>
            </a:r>
            <a:r>
              <a:rPr lang="en-US" altLang="zh-CN" dirty="0" smtClean="0"/>
              <a:t>~100 </a:t>
            </a:r>
            <a:r>
              <a:rPr lang="en-US" altLang="zh-CN" dirty="0" err="1"/>
              <a:t>TeV</a:t>
            </a:r>
            <a:r>
              <a:rPr lang="en-US" altLang="zh-CN" dirty="0"/>
              <a:t>, and produce </a:t>
            </a:r>
            <a:r>
              <a:rPr lang="en-US" altLang="zh-CN" dirty="0" smtClean="0"/>
              <a:t>8 </a:t>
            </a:r>
            <a:r>
              <a:rPr lang="en-US" altLang="zh-CN" dirty="0"/>
              <a:t>neutrino events around the Galactic Center with energy of </a:t>
            </a:r>
            <a:r>
              <a:rPr kumimoji="1" lang="en-US" altLang="zh-CN" dirty="0"/>
              <a:t>~1-100 </a:t>
            </a:r>
            <a:r>
              <a:rPr kumimoji="1" lang="en-US" altLang="zh-CN" dirty="0" err="1"/>
              <a:t>TeV</a:t>
            </a:r>
            <a:r>
              <a:rPr lang="en-US" altLang="zh-CN" dirty="0"/>
              <a:t> that can be observed by IC86 for 5 year operation</a:t>
            </a:r>
            <a:r>
              <a:rPr lang="en-US" altLang="zh-CN" dirty="0" smtClean="0"/>
              <a:t>.</a:t>
            </a:r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D.         To do list:</a:t>
            </a:r>
          </a:p>
          <a:p>
            <a:pPr marL="0" indent="0">
              <a:buNone/>
            </a:pPr>
            <a:r>
              <a:rPr lang="en-US" altLang="zh-CN" dirty="0" smtClean="0"/>
              <a:t>1.          Study the contributions from SNRs with smaller energy and older age.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Can multi </a:t>
            </a:r>
            <a:r>
              <a:rPr lang="en-US" altLang="zh-CN" dirty="0" err="1" smtClean="0"/>
              <a:t>SNRs+A</a:t>
            </a:r>
            <a:r>
              <a:rPr lang="en-US" altLang="zh-CN" dirty="0" smtClean="0"/>
              <a:t> HNR explain the HESS observation?</a:t>
            </a:r>
          </a:p>
          <a:p>
            <a:pPr marL="0" indent="0">
              <a:buNone/>
            </a:pPr>
            <a:r>
              <a:rPr lang="en-US" altLang="zh-CN" dirty="0" smtClean="0"/>
              <a:t>2. 	  </a:t>
            </a:r>
            <a:r>
              <a:rPr lang="en-US" altLang="zh-CN" dirty="0"/>
              <a:t> </a:t>
            </a:r>
            <a:r>
              <a:rPr lang="en-US" altLang="zh-CN" dirty="0" smtClean="0"/>
              <a:t>Calculate the significance of  &lt;10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neutrinos excess in the Galactic Center</a:t>
            </a:r>
            <a:endParaRPr lang="en-US" altLang="zh-CN" dirty="0" smtClean="0"/>
          </a:p>
          <a:p>
            <a:endParaRPr lang="en-US" altLang="zh-CN" dirty="0"/>
          </a:p>
          <a:p>
            <a:pPr marL="514350" indent="-514350">
              <a:buAutoNum type="alphaUcPeriod" startAt="5"/>
            </a:pPr>
            <a:r>
              <a:rPr lang="en-US" altLang="zh-CN" dirty="0" smtClean="0">
                <a:solidFill>
                  <a:srgbClr val="FF0000"/>
                </a:solidFill>
              </a:rPr>
              <a:t>Prospect: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hypernova</a:t>
            </a:r>
            <a:r>
              <a:rPr lang="en-US" altLang="zh-CN" dirty="0" smtClean="0"/>
              <a:t> or supernova with different age </a:t>
            </a:r>
            <a:r>
              <a:rPr lang="en-US" altLang="zh-CN" dirty="0" smtClean="0"/>
              <a:t>leads to different cutoff energy of neutrinos and gamma-rays. </a:t>
            </a:r>
            <a:r>
              <a:rPr lang="en-US" altLang="zh-CN" dirty="0" smtClean="0"/>
              <a:t>The </a:t>
            </a:r>
            <a:r>
              <a:rPr lang="en-US" altLang="zh-CN" dirty="0" smtClean="0"/>
              <a:t>age of </a:t>
            </a:r>
            <a:r>
              <a:rPr lang="en-US" altLang="zh-CN" dirty="0" smtClean="0"/>
              <a:t>the </a:t>
            </a:r>
            <a:r>
              <a:rPr lang="en-US" altLang="zh-CN" dirty="0" err="1" smtClean="0"/>
              <a:t>hypernova</a:t>
            </a:r>
            <a:r>
              <a:rPr lang="en-US" altLang="zh-CN" dirty="0" smtClean="0"/>
              <a:t> can be constrained by the future observations of </a:t>
            </a:r>
            <a:r>
              <a:rPr lang="en-US" altLang="zh-CN" dirty="0" smtClean="0"/>
              <a:t>CTA and </a:t>
            </a:r>
            <a:r>
              <a:rPr lang="en-US" altLang="zh-CN" dirty="0" err="1" smtClean="0"/>
              <a:t>IceCube</a:t>
            </a:r>
            <a:r>
              <a:rPr lang="en-US" altLang="zh-CN" dirty="0" smtClean="0"/>
              <a:t>.</a:t>
            </a: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dirty="0" smtClean="0"/>
              <a:t>Thank you</a:t>
            </a:r>
            <a:r>
              <a:rPr kumimoji="1" lang="en-US" altLang="zh-CN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49301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2194" y="0"/>
            <a:ext cx="12219708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87168" y="3241398"/>
            <a:ext cx="470686" cy="497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680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348110" y="666925"/>
            <a:ext cx="6811163" cy="760482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Galactic Center Objects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131" y="4361840"/>
            <a:ext cx="2121896" cy="21168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3" y="1722906"/>
            <a:ext cx="2285007" cy="2360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669" y="4361840"/>
            <a:ext cx="3279604" cy="216776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91" y="4382661"/>
            <a:ext cx="2060837" cy="21249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18130" y="3562404"/>
            <a:ext cx="17224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chemeClr val="bg1"/>
                </a:solidFill>
              </a:rPr>
              <a:t>Dense</a:t>
            </a:r>
            <a:r>
              <a:rPr kumimoji="1" lang="zh-CN" altLang="en-US" dirty="0" smtClean="0">
                <a:solidFill>
                  <a:schemeClr val="bg1"/>
                </a:solidFill>
              </a:rPr>
              <a:t> </a:t>
            </a:r>
            <a:r>
              <a:rPr kumimoji="1" lang="en-US" altLang="zh-CN" dirty="0" smtClean="0">
                <a:solidFill>
                  <a:schemeClr val="bg1"/>
                </a:solidFill>
              </a:rPr>
              <a:t>Gas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23670" y="4440309"/>
            <a:ext cx="2606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FFFF"/>
                </a:solidFill>
              </a:rPr>
              <a:t>Supermassive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black</a:t>
            </a:r>
            <a:r>
              <a:rPr kumimoji="1" lang="zh-CN" altLang="en-US" dirty="0" smtClean="0">
                <a:solidFill>
                  <a:srgbClr val="FFFFFF"/>
                </a:solidFill>
              </a:rPr>
              <a:t> </a:t>
            </a:r>
            <a:r>
              <a:rPr kumimoji="1" lang="en-US" altLang="zh-CN" dirty="0" smtClean="0">
                <a:solidFill>
                  <a:srgbClr val="FFFFFF"/>
                </a:solidFill>
              </a:rPr>
              <a:t>hole</a:t>
            </a:r>
          </a:p>
          <a:p>
            <a:r>
              <a:rPr kumimoji="1" lang="en-US" altLang="zh-CN" dirty="0" smtClean="0">
                <a:solidFill>
                  <a:srgbClr val="FFFFFF"/>
                </a:solidFill>
              </a:rPr>
              <a:t>Sagittarius A*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791405" y="4426283"/>
            <a:ext cx="208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>
                <a:solidFill>
                  <a:srgbClr val="FFFFFF"/>
                </a:solidFill>
              </a:rPr>
              <a:t>Sgr</a:t>
            </a:r>
            <a:r>
              <a:rPr kumimoji="1" lang="en-US" altLang="zh-CN" dirty="0" smtClean="0">
                <a:solidFill>
                  <a:srgbClr val="FFFFFF"/>
                </a:solidFill>
              </a:rPr>
              <a:t> A East SNR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32138" y="4426283"/>
            <a:ext cx="179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FFFFFF"/>
                </a:solidFill>
              </a:rPr>
              <a:t>Stellar Clusters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8244" y="1569830"/>
            <a:ext cx="4816218" cy="279201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395453" y="3583841"/>
            <a:ext cx="20877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 err="1" smtClean="0">
                <a:solidFill>
                  <a:schemeClr val="bg1"/>
                </a:solidFill>
              </a:rPr>
              <a:t>TeV</a:t>
            </a:r>
            <a:r>
              <a:rPr kumimoji="1" lang="en-US" altLang="zh-CN" dirty="0" smtClean="0">
                <a:solidFill>
                  <a:schemeClr val="bg1"/>
                </a:solidFill>
              </a:rPr>
              <a:t> Galactic Ridge 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40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753" y="1278269"/>
            <a:ext cx="4583867" cy="507340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97452" y="1810861"/>
            <a:ext cx="3605850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kumimoji="1" lang="en-US" altLang="zh-CN" sz="2800" dirty="0" smtClean="0">
                <a:solidFill>
                  <a:srgbClr val="6076B4"/>
                </a:solidFill>
              </a:rPr>
              <a:t>Accelerators:</a:t>
            </a:r>
          </a:p>
          <a:p>
            <a:r>
              <a:rPr kumimoji="1" lang="en-US" altLang="zh-CN" sz="2000" dirty="0" smtClean="0"/>
              <a:t>Supernova/</a:t>
            </a:r>
            <a:r>
              <a:rPr kumimoji="1" lang="en-US" altLang="zh-CN" sz="2000" dirty="0" err="1" smtClean="0"/>
              <a:t>Hypernova</a:t>
            </a:r>
            <a:r>
              <a:rPr kumimoji="1" lang="en-US" altLang="zh-CN" sz="2000" dirty="0" smtClean="0"/>
              <a:t> Remnant</a:t>
            </a:r>
          </a:p>
          <a:p>
            <a:r>
              <a:rPr kumimoji="1" lang="en-US" altLang="zh-CN" sz="2000" dirty="0" smtClean="0"/>
              <a:t>Supermassive black hole</a:t>
            </a:r>
          </a:p>
          <a:p>
            <a:r>
              <a:rPr kumimoji="1" lang="en-US" altLang="zh-CN" sz="2000" dirty="0" smtClean="0"/>
              <a:t>Tidal disruption event</a:t>
            </a:r>
          </a:p>
          <a:p>
            <a:r>
              <a:rPr kumimoji="1" lang="mr-IN" altLang="zh-CN" sz="2000" dirty="0" smtClean="0"/>
              <a:t>…</a:t>
            </a:r>
            <a:endParaRPr kumimoji="1" lang="en-US" altLang="zh-CN" sz="2000" dirty="0" smtClean="0"/>
          </a:p>
          <a:p>
            <a:r>
              <a:rPr kumimoji="1" lang="en-US" altLang="zh-CN" sz="2800" dirty="0" smtClean="0">
                <a:solidFill>
                  <a:srgbClr val="6076B4"/>
                </a:solidFill>
              </a:rPr>
              <a:t>2. Dense environment </a:t>
            </a:r>
            <a:endParaRPr kumimoji="1" lang="en-US" altLang="zh-CN" sz="2800" dirty="0" smtClean="0">
              <a:solidFill>
                <a:srgbClr val="6076B4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5395" y="440704"/>
            <a:ext cx="6390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800" dirty="0" smtClean="0"/>
              <a:t>Two </a:t>
            </a:r>
            <a:r>
              <a:rPr kumimoji="1" lang="en-US" altLang="en-US" sz="2800" dirty="0" smtClean="0"/>
              <a:t>condition</a:t>
            </a:r>
            <a:r>
              <a:rPr kumimoji="1" lang="en-US" altLang="en-US" sz="2800" dirty="0" smtClean="0"/>
              <a:t>s to produce Neutrinos</a:t>
            </a:r>
          </a:p>
          <a:p>
            <a:r>
              <a:rPr kumimoji="1" lang="en-US" altLang="en-US" sz="2800" dirty="0" smtClean="0"/>
              <a:t> in the Galactic Center (</a:t>
            </a:r>
            <a:r>
              <a:rPr kumimoji="1" lang="en-US" altLang="en-US" sz="2800" dirty="0" err="1" smtClean="0"/>
              <a:t>pp</a:t>
            </a:r>
            <a:r>
              <a:rPr kumimoji="1" lang="en-US" altLang="en-US" sz="2800" dirty="0" smtClean="0"/>
              <a:t> collision)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862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313706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err="1" smtClean="0">
                <a:solidFill>
                  <a:srgbClr val="000000"/>
                </a:solidFill>
              </a:rPr>
              <a:t>Hypernova</a:t>
            </a:r>
            <a:r>
              <a:rPr kumimoji="1" lang="en-US" altLang="zh-CN" dirty="0" smtClean="0">
                <a:solidFill>
                  <a:srgbClr val="000000"/>
                </a:solidFill>
              </a:rPr>
              <a:t> Rate</a:t>
            </a:r>
            <a:br>
              <a:rPr kumimoji="1" lang="en-US" altLang="zh-CN" dirty="0" smtClean="0">
                <a:solidFill>
                  <a:srgbClr val="000000"/>
                </a:solidFill>
              </a:rPr>
            </a:br>
            <a:r>
              <a:rPr kumimoji="1" lang="en-US" altLang="zh-CN" dirty="0" smtClean="0">
                <a:solidFill>
                  <a:srgbClr val="000000"/>
                </a:solidFill>
              </a:rPr>
              <a:t> in the Galactic Center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4400" y="2786461"/>
            <a:ext cx="3509951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High star-formation rate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>
            <a:off x="2717068" y="3356047"/>
            <a:ext cx="0" cy="480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125415" y="3941090"/>
            <a:ext cx="3065316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High supernova rate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cxnSp>
        <p:nvCxnSpPr>
          <p:cNvPr id="11" name="直线箭头连接符 10"/>
          <p:cNvCxnSpPr/>
          <p:nvPr/>
        </p:nvCxnSpPr>
        <p:spPr>
          <a:xfrm>
            <a:off x="2724014" y="4402755"/>
            <a:ext cx="0" cy="596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25415" y="5053528"/>
            <a:ext cx="3107486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High hypernova rate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14400" y="1798629"/>
            <a:ext cx="3868818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Dense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environment in the GC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  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</p:txBody>
      </p:sp>
      <p:cxnSp>
        <p:nvCxnSpPr>
          <p:cNvPr id="19" name="直线箭头连接符 18"/>
          <p:cNvCxnSpPr/>
          <p:nvPr/>
        </p:nvCxnSpPr>
        <p:spPr>
          <a:xfrm>
            <a:off x="2717068" y="2260294"/>
            <a:ext cx="0" cy="4802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031500" y="460267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1%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25415" y="5946119"/>
            <a:ext cx="310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 smtClean="0">
                <a:solidFill>
                  <a:srgbClr val="000000"/>
                </a:solidFill>
              </a:rPr>
              <a:t>Cappelaro et al. 1999</a:t>
            </a:r>
          </a:p>
          <a:p>
            <a:pPr algn="r"/>
            <a:r>
              <a:rPr kumimoji="1" lang="en-US" altLang="zh-CN" dirty="0" smtClean="0">
                <a:solidFill>
                  <a:srgbClr val="000000"/>
                </a:solidFill>
              </a:rPr>
              <a:t> Guetta&amp; Della Valle, 2007 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24" name="直线箭头连接符 23"/>
          <p:cNvCxnSpPr/>
          <p:nvPr/>
        </p:nvCxnSpPr>
        <p:spPr>
          <a:xfrm>
            <a:off x="4327769" y="4191000"/>
            <a:ext cx="556846" cy="9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4884615" y="3375922"/>
            <a:ext cx="3065316" cy="1569660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0.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0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5 per century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in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the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region</a:t>
            </a:r>
            <a:r>
              <a:rPr kumimoji="1" lang="zh-CN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zh-CN" sz="2400" dirty="0" smtClean="0"/>
              <a:t>of </a:t>
            </a:r>
            <a:r>
              <a:rPr lang="en-US" altLang="zh-CN" sz="2400" dirty="0"/>
              <a:t>radius ~250 pc and height ~50 pc </a:t>
            </a:r>
            <a:endParaRPr lang="en-US" altLang="zh-CN" sz="2400" dirty="0"/>
          </a:p>
          <a:p>
            <a:endParaRPr kumimoji="1" lang="zh-CN" altLang="en-US" sz="2400" dirty="0">
              <a:solidFill>
                <a:srgbClr val="000000"/>
              </a:solidFill>
            </a:endParaRPr>
          </a:p>
        </p:txBody>
      </p:sp>
      <p:cxnSp>
        <p:nvCxnSpPr>
          <p:cNvPr id="26" name="直线箭头连接符 25"/>
          <p:cNvCxnSpPr/>
          <p:nvPr/>
        </p:nvCxnSpPr>
        <p:spPr>
          <a:xfrm>
            <a:off x="4327769" y="5300271"/>
            <a:ext cx="556846" cy="97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884615" y="5053528"/>
            <a:ext cx="3065316" cy="461665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1 per 20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0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,000 years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884615" y="4514334"/>
            <a:ext cx="2180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zh-CN" dirty="0" smtClean="0">
                <a:solidFill>
                  <a:srgbClr val="000000"/>
                </a:solidFill>
              </a:rPr>
              <a:t>S</a:t>
            </a:r>
            <a:r>
              <a:rPr lang="en-US" altLang="zh-CN" dirty="0" smtClean="0">
                <a:solidFill>
                  <a:srgbClr val="000000"/>
                </a:solidFill>
              </a:rPr>
              <a:t>.</a:t>
            </a:r>
            <a:r>
              <a:rPr lang="de-DE" altLang="zh-CN" dirty="0" smtClean="0">
                <a:solidFill>
                  <a:srgbClr val="000000"/>
                </a:solidFill>
              </a:rPr>
              <a:t> </a:t>
            </a:r>
            <a:r>
              <a:rPr lang="de-DE" altLang="zh-CN" dirty="0" err="1" smtClean="0">
                <a:solidFill>
                  <a:srgbClr val="000000"/>
                </a:solidFill>
              </a:rPr>
              <a:t>Schanne</a:t>
            </a:r>
            <a:r>
              <a:rPr lang="de-DE" altLang="zh-CN" dirty="0" smtClean="0">
                <a:solidFill>
                  <a:srgbClr val="000000"/>
                </a:solidFill>
              </a:rPr>
              <a:t> et al.2006 </a:t>
            </a:r>
            <a:endParaRPr lang="zh-CN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83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21" grpId="0"/>
      <p:bldP spid="22" grpId="0"/>
      <p:bldP spid="25" grpId="0" animBg="1"/>
      <p:bldP spid="27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78" y="1562976"/>
            <a:ext cx="7868112" cy="50383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38" y="241102"/>
            <a:ext cx="8911492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Non-linear Diffusive Shock Acceleration </a:t>
            </a:r>
            <a:br>
              <a:rPr kumimoji="1" lang="en-US" altLang="zh-CN" dirty="0" smtClean="0"/>
            </a:br>
            <a:r>
              <a:rPr kumimoji="1" lang="en-US" altLang="zh-CN" dirty="0" smtClean="0"/>
              <a:t>in SNR/HNR</a:t>
            </a:r>
            <a:endParaRPr kumimoji="1" lang="zh-CN" altLang="en-US" dirty="0"/>
          </a:p>
        </p:txBody>
      </p:sp>
      <p:sp>
        <p:nvSpPr>
          <p:cNvPr id="5" name="Shape 449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FFFFFF"/>
                </a:solidFill>
              </a:rPr>
              <a:t>6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7" name="Shape 451"/>
          <p:cNvSpPr/>
          <p:nvPr/>
        </p:nvSpPr>
        <p:spPr>
          <a:xfrm>
            <a:off x="3946233" y="2641541"/>
            <a:ext cx="2408536" cy="618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2145" tIns="32146" rIns="32145" bIns="32146">
            <a:spAutoFit/>
          </a:bodyPr>
          <a:lstStyle/>
          <a:p>
            <a:pPr defTabSz="642915">
              <a:defRPr sz="1800">
                <a:solidFill>
                  <a:srgbClr val="000000"/>
                </a:solidFill>
              </a:defRPr>
            </a:pPr>
            <a:r>
              <a:rPr lang="en-US" b="1" dirty="0" smtClean="0"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rPr>
              <a:t>Accelerated but trapped protons</a:t>
            </a:r>
            <a:endParaRPr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452"/>
          <p:cNvSpPr/>
          <p:nvPr/>
        </p:nvSpPr>
        <p:spPr>
          <a:xfrm flipH="1">
            <a:off x="4729653" y="2969337"/>
            <a:ext cx="167619" cy="507805"/>
          </a:xfrm>
          <a:prstGeom prst="line">
            <a:avLst/>
          </a:prstGeom>
          <a:ln w="25400">
            <a:solidFill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2145" tIns="32146" rIns="32145" bIns="32146"/>
          <a:lstStyle/>
          <a:p>
            <a:pPr defTabSz="321457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453"/>
          <p:cNvSpPr/>
          <p:nvPr/>
        </p:nvSpPr>
        <p:spPr>
          <a:xfrm>
            <a:off x="4475654" y="3569826"/>
            <a:ext cx="178732" cy="3265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2145" tIns="32146" rIns="32145" bIns="32146">
            <a:spAutoFit/>
          </a:bodyPr>
          <a:lstStyle>
            <a:lvl1pPr algn="l" defTabSz="914400">
              <a:defRPr sz="2400" b="1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1700" dirty="0"/>
              <a:t>p</a:t>
            </a:r>
          </a:p>
        </p:txBody>
      </p:sp>
      <p:sp>
        <p:nvSpPr>
          <p:cNvPr id="10" name="Shape 454"/>
          <p:cNvSpPr/>
          <p:nvPr/>
        </p:nvSpPr>
        <p:spPr>
          <a:xfrm>
            <a:off x="3859661" y="4153636"/>
            <a:ext cx="250866" cy="341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2145" tIns="32146" rIns="32145" bIns="32146">
            <a:spAutoFit/>
          </a:bodyPr>
          <a:lstStyle>
            <a:lvl1pPr algn="l" defTabSz="914400">
              <a:defRPr sz="2500" b="1">
                <a:solidFill>
                  <a:srgbClr val="000000"/>
                </a:solidFill>
                <a:uFill>
                  <a:solidFill/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>
                <a:uFillTx/>
              </a:defRPr>
            </a:pPr>
            <a:r>
              <a:rPr sz="1800" dirty="0"/>
              <a:t>e-</a:t>
            </a:r>
          </a:p>
        </p:txBody>
      </p:sp>
      <p:sp>
        <p:nvSpPr>
          <p:cNvPr id="30" name="Shape 474"/>
          <p:cNvSpPr/>
          <p:nvPr/>
        </p:nvSpPr>
        <p:spPr>
          <a:xfrm>
            <a:off x="3946233" y="4475582"/>
            <a:ext cx="147938" cy="62199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7" tIns="35717" rIns="35717" bIns="35717" anchor="ctr"/>
          <a:lstStyle/>
          <a:p>
            <a:pPr lvl="0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37" name="Group 483"/>
          <p:cNvGrpSpPr/>
          <p:nvPr/>
        </p:nvGrpSpPr>
        <p:grpSpPr>
          <a:xfrm>
            <a:off x="7811102" y="4216536"/>
            <a:ext cx="1280376" cy="518091"/>
            <a:chOff x="-104722" y="-76319"/>
            <a:chExt cx="1820978" cy="736838"/>
          </a:xfrm>
        </p:grpSpPr>
        <p:sp>
          <p:nvSpPr>
            <p:cNvPr id="38" name="Shape 481"/>
            <p:cNvSpPr/>
            <p:nvPr/>
          </p:nvSpPr>
          <p:spPr>
            <a:xfrm>
              <a:off x="-104722" y="376884"/>
              <a:ext cx="676514" cy="21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198" y="0"/>
                  </a:lnTo>
                  <a:lnTo>
                    <a:pt x="21600" y="478"/>
                  </a:lnTo>
                </a:path>
              </a:pathLst>
            </a:custGeom>
            <a:noFill/>
            <a:ln w="38100" cap="flat">
              <a:solidFill>
                <a:schemeClr val="tx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effectLst>
                    <a:outerShdw blurRad="25400" dist="23998" dir="2700000" rotWithShape="0">
                      <a:srgbClr val="000000">
                        <a:alpha val="31034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9" name="Shape 482"/>
            <p:cNvSpPr/>
            <p:nvPr/>
          </p:nvSpPr>
          <p:spPr>
            <a:xfrm>
              <a:off x="476031" y="-76319"/>
              <a:ext cx="1240225" cy="736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700" dirty="0"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rPr>
                <a:t>p</a:t>
              </a:r>
              <a:r>
                <a:rPr sz="2700" baseline="-5999" dirty="0"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rPr>
                <a:t>max</a:t>
              </a:r>
              <a:r>
                <a:rPr sz="2700" baseline="-5999" dirty="0">
                  <a:solidFill>
                    <a:srgbClr val="FF2E28"/>
                  </a:solidFill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rPr>
                <a:t> 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3267961" y="1397641"/>
            <a:ext cx="2972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</a:rPr>
              <a:t>Lee, Ellison &amp; </a:t>
            </a:r>
            <a:r>
              <a:rPr lang="en-US" altLang="zh-CN" dirty="0" err="1">
                <a:solidFill>
                  <a:srgbClr val="000000"/>
                </a:solidFill>
              </a:rPr>
              <a:t>Nagataki</a:t>
            </a:r>
            <a:r>
              <a:rPr lang="en-US" altLang="zh-CN" dirty="0">
                <a:solidFill>
                  <a:srgbClr val="000000"/>
                </a:solidFill>
              </a:rPr>
              <a:t> (2012)</a:t>
            </a:r>
            <a:endParaRPr lang="zh-CN" altLang="en-US" dirty="0">
              <a:solidFill>
                <a:srgbClr val="000000"/>
              </a:solidFill>
            </a:endParaRPr>
          </a:p>
        </p:txBody>
      </p:sp>
      <p:pic>
        <p:nvPicPr>
          <p:cNvPr id="41" name="Picture 3" descr="C:\Users\Hiro\Desktop\cas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1" y="776999"/>
            <a:ext cx="1641172" cy="143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25" y="758861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テキスト ボックス 6"/>
          <p:cNvSpPr txBox="1"/>
          <p:nvPr/>
        </p:nvSpPr>
        <p:spPr>
          <a:xfrm>
            <a:off x="7823537" y="927808"/>
            <a:ext cx="165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latin typeface="Calibri"/>
              </a:rPr>
              <a:t>S.H. Lee</a:t>
            </a:r>
          </a:p>
          <a:p>
            <a:r>
              <a:rPr lang="en-US" altLang="ja-JP" sz="1400" dirty="0" smtClean="0">
                <a:solidFill>
                  <a:prstClr val="black"/>
                </a:solidFill>
                <a:latin typeface="Calibri"/>
              </a:rPr>
              <a:t>(RIKEN</a:t>
            </a:r>
            <a:r>
              <a:rPr lang="ja-JP" altLang="en-US" sz="1400" dirty="0" smtClean="0">
                <a:solidFill>
                  <a:prstClr val="black"/>
                </a:solidFill>
                <a:latin typeface="Calibri"/>
              </a:rPr>
              <a:t>→</a:t>
            </a:r>
            <a:r>
              <a:rPr lang="en-US" altLang="ja-JP" sz="1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altLang="ja-JP" sz="1400" dirty="0" smtClean="0">
                <a:solidFill>
                  <a:prstClr val="black"/>
                </a:solidFill>
                <a:latin typeface="Calibri"/>
              </a:rPr>
              <a:t>JAXA)</a:t>
            </a:r>
            <a:endParaRPr lang="ja-JP" altLang="en-US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856547" y="6171684"/>
            <a:ext cx="138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10 TeV-1PeV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002588" y="2641541"/>
            <a:ext cx="953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Escaped 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protons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9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08" y="2472421"/>
            <a:ext cx="5379460" cy="4209732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7925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zh-CN" dirty="0" smtClean="0"/>
              <a:t>Continuous Escaping protons </a:t>
            </a:r>
            <a:br>
              <a:rPr kumimoji="1" lang="en-US" altLang="zh-CN" dirty="0" smtClean="0"/>
            </a:br>
            <a:r>
              <a:rPr kumimoji="1" lang="en-US" altLang="zh-CN" dirty="0" smtClean="0"/>
              <a:t>from a HNR of ~1e5 years old</a:t>
            </a:r>
            <a:endParaRPr kumimoji="1"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88" y="1337978"/>
            <a:ext cx="3777695" cy="9758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7586" y="1337978"/>
            <a:ext cx="2810373" cy="9758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0537" y="2303963"/>
            <a:ext cx="2306263" cy="4554037"/>
          </a:xfrm>
          <a:prstGeom prst="rect">
            <a:avLst/>
          </a:prstGeom>
        </p:spPr>
      </p:pic>
      <p:cxnSp>
        <p:nvCxnSpPr>
          <p:cNvPr id="15" name="直线箭头连接符 14"/>
          <p:cNvCxnSpPr/>
          <p:nvPr/>
        </p:nvCxnSpPr>
        <p:spPr>
          <a:xfrm flipV="1">
            <a:off x="2823308" y="3258309"/>
            <a:ext cx="498230" cy="13332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/>
          <p:cNvCxnSpPr/>
          <p:nvPr/>
        </p:nvCxnSpPr>
        <p:spPr>
          <a:xfrm flipH="1" flipV="1">
            <a:off x="2477773" y="2974132"/>
            <a:ext cx="763757" cy="284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009894" y="6231207"/>
            <a:ext cx="1480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Escaping time</a:t>
            </a:r>
          </a:p>
          <a:p>
            <a:r>
              <a:rPr kumimoji="1" lang="en-US" altLang="zh-CN" dirty="0"/>
              <a:t>(</a:t>
            </a:r>
            <a:r>
              <a:rPr kumimoji="1" lang="en-US" altLang="zh-CN" dirty="0" smtClean="0"/>
              <a:t>Year)</a:t>
            </a:r>
          </a:p>
          <a:p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1084593" y="2303963"/>
            <a:ext cx="408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Escaping proton spectra for each time bin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3241530" y="2951257"/>
            <a:ext cx="134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>
                <a:solidFill>
                  <a:srgbClr val="FF0000"/>
                </a:solidFill>
              </a:rPr>
              <a:t>PeV</a:t>
            </a:r>
            <a:r>
              <a:rPr kumimoji="1" lang="en-US" altLang="zh-CN" dirty="0" smtClean="0">
                <a:solidFill>
                  <a:srgbClr val="FF0000"/>
                </a:solidFill>
              </a:rPr>
              <a:t>(1000yr)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24538" y="2634108"/>
            <a:ext cx="15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10TeV(100kyr)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 smtClean="0"/>
              <a:t>Protons</a:t>
            </a:r>
            <a:r>
              <a:rPr kumimoji="1" lang="en-US" altLang="zh-CN" dirty="0" smtClean="0"/>
              <a:t> propagating around the Galactic Center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677" y="1690077"/>
            <a:ext cx="3352800" cy="50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123" y="1804377"/>
            <a:ext cx="2133600" cy="787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616" y="2323123"/>
            <a:ext cx="1651000" cy="355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75778" y="2335796"/>
            <a:ext cx="1957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Propagation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radius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32" y="2833188"/>
            <a:ext cx="4749138" cy="376527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03896" y="6368997"/>
            <a:ext cx="108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R</a:t>
            </a:r>
            <a:r>
              <a:rPr kumimoji="1" lang="en-US" altLang="zh-CN" dirty="0" err="1" smtClean="0"/>
              <a:t>_dif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(pc)</a:t>
            </a:r>
            <a:endParaRPr kumimoji="1"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977" y="3214076"/>
            <a:ext cx="4255256" cy="309603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12274" y="3360616"/>
            <a:ext cx="3730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The distribution of </a:t>
            </a:r>
          </a:p>
          <a:p>
            <a:r>
              <a:rPr kumimoji="1" lang="en-US" altLang="zh-CN" dirty="0" smtClean="0"/>
              <a:t>Cosmic Rays from HNR of 2e5yeas old</a:t>
            </a:r>
          </a:p>
          <a:p>
            <a:r>
              <a:rPr kumimoji="1" lang="en-US" altLang="zh-CN" dirty="0" smtClean="0"/>
              <a:t>after </a:t>
            </a:r>
            <a:r>
              <a:rPr kumimoji="1" lang="en-US" altLang="zh-CN" dirty="0" err="1" smtClean="0"/>
              <a:t>propgation</a:t>
            </a:r>
            <a:endParaRPr kumimoji="1" lang="zh-CN" altLang="en-US" dirty="0"/>
          </a:p>
        </p:txBody>
      </p:sp>
      <p:cxnSp>
        <p:nvCxnSpPr>
          <p:cNvPr id="17" name="直线连接符 16"/>
          <p:cNvCxnSpPr/>
          <p:nvPr/>
        </p:nvCxnSpPr>
        <p:spPr>
          <a:xfrm>
            <a:off x="635000" y="5011615"/>
            <a:ext cx="34094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五角星 13"/>
          <p:cNvSpPr/>
          <p:nvPr/>
        </p:nvSpPr>
        <p:spPr>
          <a:xfrm>
            <a:off x="3074050" y="4865078"/>
            <a:ext cx="240324" cy="214923"/>
          </a:xfrm>
          <a:prstGeom prst="star5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276362" y="5407607"/>
            <a:ext cx="25606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Diffusion coefficient</a:t>
            </a:r>
          </a:p>
          <a:p>
            <a:r>
              <a:rPr kumimoji="1" lang="en-US" altLang="zh-CN" dirty="0" smtClean="0"/>
              <a:t>D(10TeV)=1.5e29 cm^2/s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2556368" y="4675822"/>
            <a:ext cx="15056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R_dif~600pc</a:t>
            </a:r>
          </a:p>
          <a:p>
            <a:r>
              <a:rPr kumimoji="1" lang="en-US" altLang="zh-CN" dirty="0" smtClean="0"/>
              <a:t>T_prop~2e5yr</a:t>
            </a:r>
            <a:endParaRPr kumimoji="1"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977983" y="4668911"/>
            <a:ext cx="150564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R_dif~100pc</a:t>
            </a:r>
          </a:p>
          <a:p>
            <a:r>
              <a:rPr kumimoji="1" lang="en-US" altLang="zh-CN" dirty="0" smtClean="0"/>
              <a:t>T_prop~1e4yr</a:t>
            </a:r>
            <a:endParaRPr kumimoji="1"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1843216" y="6398030"/>
            <a:ext cx="11818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dirty="0" err="1" smtClean="0"/>
              <a:t>T_prop</a:t>
            </a:r>
            <a:r>
              <a:rPr kumimoji="1" lang="en-US" altLang="zh-CN" dirty="0" smtClean="0"/>
              <a:t>(</a:t>
            </a:r>
            <a:r>
              <a:rPr kumimoji="1" lang="en-US" altLang="zh-CN" dirty="0" err="1" smtClean="0"/>
              <a:t>yr</a:t>
            </a:r>
            <a:r>
              <a:rPr kumimoji="1" lang="en-US" altLang="zh-CN" dirty="0" smtClean="0"/>
              <a:t>)</a:t>
            </a:r>
            <a:endParaRPr kumimoji="1" lang="zh-CN" altLang="en-US" dirty="0"/>
          </a:p>
        </p:txBody>
      </p:sp>
      <p:sp>
        <p:nvSpPr>
          <p:cNvPr id="22" name="文本框 21"/>
          <p:cNvSpPr txBox="1"/>
          <p:nvPr/>
        </p:nvSpPr>
        <p:spPr>
          <a:xfrm>
            <a:off x="6556671" y="4319118"/>
            <a:ext cx="2587329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FF0000"/>
                </a:solidFill>
              </a:rPr>
              <a:t>CRs distribution indicated </a:t>
            </a:r>
          </a:p>
          <a:p>
            <a:r>
              <a:rPr kumimoji="1" lang="en-US" altLang="zh-CN" dirty="0" smtClean="0">
                <a:solidFill>
                  <a:srgbClr val="FF0000"/>
                </a:solidFill>
              </a:rPr>
              <a:t>by HESS’s model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 rot="16200000">
            <a:off x="-1210831" y="4484245"/>
            <a:ext cx="2790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Diffusion coefficient(10TeV)</a:t>
            </a:r>
          </a:p>
        </p:txBody>
      </p:sp>
      <p:cxnSp>
        <p:nvCxnSpPr>
          <p:cNvPr id="29" name="直线箭头连接符 28"/>
          <p:cNvCxnSpPr/>
          <p:nvPr/>
        </p:nvCxnSpPr>
        <p:spPr>
          <a:xfrm>
            <a:off x="6193692" y="4283946"/>
            <a:ext cx="0" cy="483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122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20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5510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zh-CN" sz="3200" dirty="0" smtClean="0"/>
              <a:t> </a:t>
            </a:r>
            <a:r>
              <a:rPr kumimoji="1" lang="en-US" altLang="zh-CN" sz="3200" dirty="0" smtClean="0"/>
              <a:t>The total </a:t>
            </a:r>
            <a:r>
              <a:rPr kumimoji="1" lang="en-US" altLang="zh-CN" sz="3200" dirty="0" smtClean="0"/>
              <a:t>gas density</a:t>
            </a: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5508" y="1795583"/>
            <a:ext cx="319782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zh-CN" sz="2400" dirty="0" smtClean="0">
                <a:solidFill>
                  <a:srgbClr val="3366FF"/>
                </a:solidFill>
              </a:rPr>
              <a:t>Components</a:t>
            </a:r>
            <a:r>
              <a:rPr kumimoji="1" lang="en-US" altLang="zh-CN" sz="2400" dirty="0" smtClean="0">
                <a:solidFill>
                  <a:srgbClr val="3366FF"/>
                </a:solidFill>
              </a:rPr>
              <a:t>:</a:t>
            </a:r>
          </a:p>
          <a:p>
            <a:pPr marL="0" indent="0" algn="ctr">
              <a:buNone/>
            </a:pPr>
            <a:r>
              <a:rPr kumimoji="1" lang="en-US" altLang="zh-CN" sz="2400" dirty="0" smtClean="0"/>
              <a:t>Neutral atomic </a:t>
            </a:r>
            <a:r>
              <a:rPr kumimoji="1" lang="en-US" altLang="zh-CN" sz="2400" dirty="0" err="1" smtClean="0"/>
              <a:t>hydrogen:</a:t>
            </a:r>
            <a:r>
              <a:rPr kumimoji="1" lang="en-US" altLang="zh-CN" sz="2400" dirty="0" err="1" smtClean="0"/>
              <a:t>HI</a:t>
            </a:r>
            <a:endParaRPr kumimoji="1" lang="en-US" altLang="zh-CN" sz="2400" dirty="0" smtClean="0"/>
          </a:p>
          <a:p>
            <a:pPr marL="0" indent="0" algn="ctr">
              <a:buNone/>
            </a:pPr>
            <a:endParaRPr kumimoji="1" lang="en-US" altLang="zh-CN" sz="2400" dirty="0" smtClean="0"/>
          </a:p>
          <a:p>
            <a:pPr marL="0" indent="0" algn="ctr">
              <a:buNone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 Ionized atomic </a:t>
            </a:r>
            <a:r>
              <a:rPr kumimoji="1" lang="en-US" altLang="zh-CN" sz="2400" dirty="0" err="1" smtClean="0"/>
              <a:t>hydrogen:</a:t>
            </a:r>
            <a:r>
              <a:rPr kumimoji="1" lang="en-US" altLang="zh-CN" sz="2400" dirty="0" err="1" smtClean="0"/>
              <a:t>HII</a:t>
            </a:r>
            <a:endParaRPr kumimoji="1" lang="en-US" altLang="zh-CN" sz="2400" dirty="0" smtClean="0"/>
          </a:p>
          <a:p>
            <a:pPr marL="0" indent="0" algn="ctr">
              <a:buNone/>
            </a:pPr>
            <a:endParaRPr kumimoji="1" lang="en-US" altLang="zh-CN" sz="2400" dirty="0" smtClean="0"/>
          </a:p>
          <a:p>
            <a:pPr marL="0" indent="0" algn="ctr">
              <a:buNone/>
            </a:pPr>
            <a:r>
              <a:rPr kumimoji="1" lang="en-US" altLang="zh-CN" sz="2400" dirty="0"/>
              <a:t> </a:t>
            </a:r>
            <a:r>
              <a:rPr kumimoji="1" lang="en-US" altLang="zh-CN" sz="2400" dirty="0" smtClean="0"/>
              <a:t>  Molecular hydrogen:</a:t>
            </a:r>
            <a:r>
              <a:rPr kumimoji="1" lang="en-US" altLang="zh-CN" sz="2400" dirty="0" smtClean="0"/>
              <a:t>H2</a:t>
            </a:r>
          </a:p>
          <a:p>
            <a:pPr marL="0" indent="0" algn="ctr">
              <a:buNone/>
            </a:pPr>
            <a:endParaRPr kumimoji="1" lang="en-US" altLang="zh-CN" sz="2400" dirty="0" smtClean="0"/>
          </a:p>
          <a:p>
            <a:pPr marL="0" indent="0" algn="ctr">
              <a:buNone/>
            </a:pPr>
            <a:r>
              <a:rPr kumimoji="1" lang="en-US" altLang="zh-CN" sz="1800" dirty="0" smtClean="0"/>
              <a:t>Nakanishi et al. 2006</a:t>
            </a:r>
            <a:endParaRPr kumimoji="1" lang="en-US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846" y="1600200"/>
            <a:ext cx="6213232" cy="496632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80692" y="1415534"/>
            <a:ext cx="536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/>
              <a:t>X=0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8667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716</Words>
  <Application>Microsoft Macintosh PowerPoint</Application>
  <PresentationFormat>全屏显示(4:3)</PresentationFormat>
  <Paragraphs>140</Paragraphs>
  <Slides>14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High Energy Neutrinos and Gamma Rays from the Galactic Center </vt:lpstr>
      <vt:lpstr>PowerPoint 演示文稿</vt:lpstr>
      <vt:lpstr>Galactic Center Objects</vt:lpstr>
      <vt:lpstr>PowerPoint 演示文稿</vt:lpstr>
      <vt:lpstr>Hypernova Rate  in the Galactic Center</vt:lpstr>
      <vt:lpstr>Non-linear Diffusive Shock Acceleration  in SNR/HNR</vt:lpstr>
      <vt:lpstr>Continuous Escaping protons  from a HNR of ~1e5 years old</vt:lpstr>
      <vt:lpstr>Protons propagating around the Galactic Center</vt:lpstr>
      <vt:lpstr> The total gas density</vt:lpstr>
      <vt:lpstr>Photons spectrum produced in pp collision  of protons with energy Ep</vt:lpstr>
      <vt:lpstr>Gamma-Ray spectrum </vt:lpstr>
      <vt:lpstr>Neutrino spectrum</vt:lpstr>
      <vt:lpstr>Predicted 10TeV IceCube neutrino events</vt:lpstr>
      <vt:lpstr>Summary</vt:lpstr>
    </vt:vector>
  </TitlesOfParts>
  <Company>NJU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Sub-PeV to PeV neutrinos  </dc:title>
  <dc:creator>wang tao</dc:creator>
  <cp:lastModifiedBy>wang tao</cp:lastModifiedBy>
  <cp:revision>586</cp:revision>
  <dcterms:created xsi:type="dcterms:W3CDTF">2016-09-28T20:55:11Z</dcterms:created>
  <dcterms:modified xsi:type="dcterms:W3CDTF">2016-12-15T08:26:26Z</dcterms:modified>
</cp:coreProperties>
</file>