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1" r:id="rId4"/>
    <p:sldId id="263" r:id="rId5"/>
    <p:sldId id="264" r:id="rId6"/>
    <p:sldId id="268" r:id="rId7"/>
    <p:sldId id="267" r:id="rId8"/>
    <p:sldId id="270" r:id="rId9"/>
    <p:sldId id="265" r:id="rId10"/>
    <p:sldId id="269" r:id="rId11"/>
    <p:sldId id="266" r:id="rId12"/>
    <p:sldId id="273" r:id="rId13"/>
    <p:sldId id="277" r:id="rId14"/>
    <p:sldId id="274" r:id="rId15"/>
    <p:sldId id="278" r:id="rId16"/>
    <p:sldId id="258" r:id="rId17"/>
    <p:sldId id="259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9" r:id="rId26"/>
    <p:sldId id="288" r:id="rId27"/>
    <p:sldId id="290" r:id="rId28"/>
    <p:sldId id="292" r:id="rId29"/>
    <p:sldId id="291" r:id="rId30"/>
    <p:sldId id="293" r:id="rId31"/>
  </p:sldIdLst>
  <p:sldSz cx="9144000" cy="6858000" type="screen4x3"/>
  <p:notesSz cx="7099300" cy="10234613"/>
  <p:custDataLst>
    <p:tags r:id="rId32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520" autoAdjust="0"/>
  </p:normalViewPr>
  <p:slideViewPr>
    <p:cSldViewPr>
      <p:cViewPr>
        <p:scale>
          <a:sx n="116" d="100"/>
          <a:sy n="116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50CB-FD39-4466-A7BC-ACCCEDDF7237}" type="datetimeFigureOut">
              <a:rPr kumimoji="1" lang="ja-JP" altLang="en-US" smtClean="0"/>
              <a:t>2014/10/2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B34B-B75F-4E82-9361-FFD94DEF23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66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50CB-FD39-4466-A7BC-ACCCEDDF7237}" type="datetimeFigureOut">
              <a:rPr kumimoji="1" lang="ja-JP" altLang="en-US" smtClean="0"/>
              <a:t>2014/10/2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B34B-B75F-4E82-9361-FFD94DEF23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321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50CB-FD39-4466-A7BC-ACCCEDDF7237}" type="datetimeFigureOut">
              <a:rPr kumimoji="1" lang="ja-JP" altLang="en-US" smtClean="0"/>
              <a:t>2014/10/2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B34B-B75F-4E82-9361-FFD94DEF23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0093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50CB-FD39-4466-A7BC-ACCCEDDF7237}" type="datetimeFigureOut">
              <a:rPr kumimoji="1" lang="ja-JP" altLang="en-US" smtClean="0"/>
              <a:t>2014/10/2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B34B-B75F-4E82-9361-FFD94DEF23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0611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50CB-FD39-4466-A7BC-ACCCEDDF7237}" type="datetimeFigureOut">
              <a:rPr kumimoji="1" lang="ja-JP" altLang="en-US" smtClean="0"/>
              <a:t>2014/10/2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B34B-B75F-4E82-9361-FFD94DEF23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5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50CB-FD39-4466-A7BC-ACCCEDDF7237}" type="datetimeFigureOut">
              <a:rPr kumimoji="1" lang="ja-JP" altLang="en-US" smtClean="0"/>
              <a:t>2014/10/2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B34B-B75F-4E82-9361-FFD94DEF23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459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50CB-FD39-4466-A7BC-ACCCEDDF7237}" type="datetimeFigureOut">
              <a:rPr kumimoji="1" lang="ja-JP" altLang="en-US" smtClean="0"/>
              <a:t>2014/10/2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B34B-B75F-4E82-9361-FFD94DEF23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091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50CB-FD39-4466-A7BC-ACCCEDDF7237}" type="datetimeFigureOut">
              <a:rPr kumimoji="1" lang="ja-JP" altLang="en-US" smtClean="0"/>
              <a:t>2014/10/2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B34B-B75F-4E82-9361-FFD94DEF23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929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50CB-FD39-4466-A7BC-ACCCEDDF7237}" type="datetimeFigureOut">
              <a:rPr kumimoji="1" lang="ja-JP" altLang="en-US" smtClean="0"/>
              <a:t>2014/10/2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B34B-B75F-4E82-9361-FFD94DEF23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608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50CB-FD39-4466-A7BC-ACCCEDDF7237}" type="datetimeFigureOut">
              <a:rPr kumimoji="1" lang="ja-JP" altLang="en-US" smtClean="0"/>
              <a:t>2014/10/2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B34B-B75F-4E82-9361-FFD94DEF23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8273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50CB-FD39-4466-A7BC-ACCCEDDF7237}" type="datetimeFigureOut">
              <a:rPr kumimoji="1" lang="ja-JP" altLang="en-US" smtClean="0"/>
              <a:t>2014/10/2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B34B-B75F-4E82-9361-FFD94DEF23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8220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B50CB-FD39-4466-A7BC-ACCCEDDF7237}" type="datetimeFigureOut">
              <a:rPr kumimoji="1" lang="ja-JP" altLang="en-US" smtClean="0"/>
              <a:t>2014/10/2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AB34B-B75F-4E82-9361-FFD94DEF23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4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792162"/>
          </a:xfrm>
        </p:spPr>
        <p:txBody>
          <a:bodyPr>
            <a:normAutofit fontScale="90000"/>
          </a:bodyPr>
          <a:lstStyle/>
          <a:p>
            <a:r>
              <a:rPr kumimoji="1" lang="en-US" altLang="ja-JP" sz="3200" dirty="0" smtClean="0"/>
              <a:t>  </a:t>
            </a:r>
            <a:r>
              <a:rPr lang="en-US" altLang="ja-JP" sz="3200" b="1" dirty="0" err="1" smtClean="0">
                <a:solidFill>
                  <a:srgbClr val="002060"/>
                </a:solidFill>
              </a:rPr>
              <a:t>Excl</a:t>
            </a:r>
            <a:r>
              <a:rPr lang="en-US" altLang="ja-JP" sz="3200" b="1" dirty="0" smtClean="0">
                <a:solidFill>
                  <a:srgbClr val="002060"/>
                </a:solidFill>
              </a:rPr>
              <a:t> </a:t>
            </a:r>
            <a:r>
              <a:rPr lang="en-US" altLang="ja-JP" sz="3200" b="1" dirty="0" err="1">
                <a:solidFill>
                  <a:srgbClr val="002060"/>
                </a:solidFill>
              </a:rPr>
              <a:t>s</a:t>
            </a:r>
            <a:r>
              <a:rPr lang="en-US" altLang="ja-JP" sz="3200" b="1" dirty="0" err="1" smtClean="0">
                <a:solidFill>
                  <a:srgbClr val="002060"/>
                </a:solidFill>
              </a:rPr>
              <a:t>imul</a:t>
            </a:r>
            <a:r>
              <a:rPr lang="en-US" altLang="ja-JP" sz="3200" b="1" dirty="0" smtClean="0">
                <a:solidFill>
                  <a:srgbClr val="002060"/>
                </a:solidFill>
              </a:rPr>
              <a:t> of primary CR interactions in atmosphere</a:t>
            </a:r>
            <a:endParaRPr kumimoji="1" lang="ja-JP" altLang="en-US" sz="32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97804" y="1143000"/>
            <a:ext cx="44499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Progress report: </a:t>
            </a:r>
            <a:r>
              <a:rPr lang="en-US" altLang="ja-JP" dirty="0"/>
              <a:t>2</a:t>
            </a:r>
            <a:r>
              <a:rPr kumimoji="1" lang="en-US" altLang="ja-JP" dirty="0" smtClean="0"/>
              <a:t> October 2014</a:t>
            </a:r>
          </a:p>
          <a:p>
            <a:pPr algn="ctr"/>
            <a:r>
              <a:rPr lang="en-US" altLang="ja-JP" dirty="0" smtClean="0"/>
              <a:t>CTA-Japan Meeting</a:t>
            </a:r>
            <a:endParaRPr kumimoji="1" lang="en-US" altLang="ja-JP" dirty="0" smtClean="0"/>
          </a:p>
          <a:p>
            <a:pPr algn="ctr"/>
            <a:r>
              <a:rPr lang="en-US" altLang="ja-JP" b="1" dirty="0" smtClean="0">
                <a:solidFill>
                  <a:srgbClr val="009900"/>
                </a:solidFill>
              </a:rPr>
              <a:t>Tune Kamae </a:t>
            </a:r>
            <a:r>
              <a:rPr lang="en-US" altLang="ja-JP" dirty="0" smtClean="0"/>
              <a:t>(Univ. of Tokyo and SLAC/KIPAC) </a:t>
            </a:r>
          </a:p>
          <a:p>
            <a:pPr algn="ctr"/>
            <a:r>
              <a:rPr lang="en-US" altLang="ja-JP" b="1" dirty="0" smtClean="0">
                <a:solidFill>
                  <a:srgbClr val="009900"/>
                </a:solidFill>
              </a:rPr>
              <a:t>Yasushi Nara </a:t>
            </a:r>
            <a:r>
              <a:rPr lang="en-US" altLang="ja-JP" dirty="0" smtClean="0"/>
              <a:t>(Akita International </a:t>
            </a:r>
            <a:r>
              <a:rPr lang="en-US" altLang="ja-JP" dirty="0" err="1" smtClean="0"/>
              <a:t>Univ</a:t>
            </a:r>
            <a:r>
              <a:rPr lang="en-US" altLang="ja-JP" dirty="0" smtClean="0"/>
              <a:t>) </a:t>
            </a:r>
            <a:endParaRPr kumimoji="1" lang="ja-JP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9257" y="2590800"/>
            <a:ext cx="81070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FF0000"/>
                </a:solidFill>
              </a:rPr>
              <a:t>Technical Goals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ja-JP" dirty="0" smtClean="0"/>
              <a:t>Simulate, exclusively, CR-atmosphere interaction for primary p, alpha, CNO, Si, Fe 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ja-JP" dirty="0" smtClean="0"/>
              <a:t>The above requires </a:t>
            </a:r>
            <a:r>
              <a:rPr lang="en-US" altLang="ja-JP" dirty="0" smtClean="0"/>
              <a:t>simulation </a:t>
            </a:r>
            <a:r>
              <a:rPr lang="en-US" altLang="ja-JP" dirty="0" smtClean="0"/>
              <a:t>of (pion, e, </a:t>
            </a:r>
            <a:r>
              <a:rPr lang="en-US" altLang="ja-JP" dirty="0" smtClean="0">
                <a:latin typeface="Symbol" panose="05050102010706020507" pitchFamily="18" charset="2"/>
              </a:rPr>
              <a:t>m</a:t>
            </a:r>
            <a:r>
              <a:rPr lang="en-US" altLang="ja-JP" dirty="0" smtClean="0"/>
              <a:t>, </a:t>
            </a:r>
            <a:r>
              <a:rPr lang="en-US" altLang="ja-JP" dirty="0" smtClean="0">
                <a:latin typeface="Symbol" panose="05050102010706020507" pitchFamily="18" charset="2"/>
              </a:rPr>
              <a:t>g</a:t>
            </a:r>
            <a:r>
              <a:rPr lang="en-US" altLang="ja-JP" dirty="0" smtClean="0"/>
              <a:t>, p</a:t>
            </a:r>
            <a:r>
              <a:rPr lang="en-US" altLang="ja-JP" dirty="0"/>
              <a:t>, </a:t>
            </a:r>
            <a:r>
              <a:rPr lang="en-US" altLang="ja-JP" dirty="0" smtClean="0"/>
              <a:t>n, alpha) + (N, O) interaction</a:t>
            </a:r>
            <a:endParaRPr lang="en-US" altLang="ja-JP" dirty="0"/>
          </a:p>
        </p:txBody>
      </p:sp>
      <p:sp>
        <p:nvSpPr>
          <p:cNvPr id="6" name="TextBox 5"/>
          <p:cNvSpPr txBox="1"/>
          <p:nvPr/>
        </p:nvSpPr>
        <p:spPr>
          <a:xfrm>
            <a:off x="1052848" y="3810000"/>
            <a:ext cx="69233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b="1" dirty="0" smtClean="0">
                <a:solidFill>
                  <a:srgbClr val="FF0000"/>
                </a:solidFill>
              </a:rPr>
              <a:t>Data used or to be used</a:t>
            </a:r>
            <a:endParaRPr kumimoji="1" lang="en-US" altLang="ja-JP" dirty="0" smtClean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kumimoji="1" lang="en-US" altLang="ja-JP" dirty="0" smtClean="0"/>
              <a:t>Legacy data </a:t>
            </a:r>
            <a:r>
              <a:rPr lang="en-US" altLang="ja-JP" dirty="0" smtClean="0"/>
              <a:t>compiled in LB and other archives: KE of proton &lt; 50GeV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ja-JP" dirty="0" err="1" smtClean="0"/>
              <a:t>Fermilab</a:t>
            </a:r>
            <a:r>
              <a:rPr lang="en-US" altLang="ja-JP" dirty="0" smtClean="0"/>
              <a:t> Fixed Target, ISR, SPS, </a:t>
            </a:r>
            <a:r>
              <a:rPr lang="en-US" altLang="ja-JP" dirty="0" err="1" smtClean="0"/>
              <a:t>Tevatron</a:t>
            </a:r>
            <a:r>
              <a:rPr lang="en-US" altLang="ja-JP" dirty="0" smtClean="0"/>
              <a:t>, LHC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ja-JP" b="1" dirty="0" err="1" smtClean="0">
                <a:solidFill>
                  <a:srgbClr val="009900"/>
                </a:solidFill>
              </a:rPr>
              <a:t>FermiGST</a:t>
            </a:r>
            <a:r>
              <a:rPr kumimoji="1" lang="en-US" altLang="ja-JP" b="1" dirty="0" smtClean="0">
                <a:solidFill>
                  <a:srgbClr val="009900"/>
                </a:solidFill>
              </a:rPr>
              <a:t>-Earth Rim, Accelerator neutrino beams,  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ja-JP" b="1" dirty="0" smtClean="0">
                <a:solidFill>
                  <a:srgbClr val="009900"/>
                </a:solidFill>
              </a:rPr>
              <a:t>Air shower experiments (</a:t>
            </a:r>
            <a:r>
              <a:rPr lang="en-US" altLang="ja-JP" b="1" dirty="0" err="1" smtClean="0">
                <a:solidFill>
                  <a:srgbClr val="009900"/>
                </a:solidFill>
              </a:rPr>
              <a:t>muons</a:t>
            </a:r>
            <a:r>
              <a:rPr lang="en-US" altLang="ja-JP" b="1" dirty="0" smtClean="0">
                <a:solidFill>
                  <a:srgbClr val="009900"/>
                </a:solidFill>
              </a:rPr>
              <a:t>)</a:t>
            </a:r>
            <a:endParaRPr kumimoji="1" lang="en-US" altLang="ja-JP" b="1" dirty="0" smtClean="0">
              <a:solidFill>
                <a:srgbClr val="0099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5867400"/>
            <a:ext cx="810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Acknowledgements:  Konstantin Goulianos and Robert </a:t>
            </a:r>
            <a:r>
              <a:rPr lang="en-US" altLang="ja-JP" dirty="0" smtClean="0"/>
              <a:t>Ciesielski of </a:t>
            </a:r>
            <a:r>
              <a:rPr lang="en-US" altLang="ja-JP" dirty="0" err="1" smtClean="0"/>
              <a:t>Rockefellar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Univ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4667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p</a:t>
            </a:r>
            <a:r>
              <a:rPr kumimoji="1" lang="en-US" altLang="ja-JP" sz="3600" dirty="0" smtClean="0"/>
              <a:t>p &gt; Charged Multiplicity (JAM)</a:t>
            </a:r>
            <a:endParaRPr kumimoji="1" lang="ja-JP" altLang="en-US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594915"/>
            <a:ext cx="4199877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00400"/>
            <a:ext cx="4405313" cy="347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43199" y="2167237"/>
            <a:ext cx="127631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KE=100GeV</a:t>
            </a:r>
            <a:endParaRPr kumimoji="1" lang="ja-JP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67600" y="3645929"/>
            <a:ext cx="9880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KE=1TeV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327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29600" cy="712498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p</a:t>
            </a:r>
            <a:r>
              <a:rPr kumimoji="1" lang="en-US" altLang="ja-JP" dirty="0" smtClean="0"/>
              <a:t>p&gt; N charged prong: </a:t>
            </a:r>
            <a:r>
              <a:rPr kumimoji="1" lang="en-US" altLang="ja-JP" dirty="0" err="1" smtClean="0"/>
              <a:t>Exp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dat</a:t>
            </a:r>
            <a:r>
              <a:rPr kumimoji="1" lang="en-US" altLang="ja-JP" dirty="0" smtClean="0"/>
              <a:t> vs JAM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87136"/>
            <a:ext cx="7620000" cy="587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88924" y="1197916"/>
            <a:ext cx="609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JAM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77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152400"/>
            <a:ext cx="8229600" cy="868362"/>
          </a:xfrm>
        </p:spPr>
        <p:txBody>
          <a:bodyPr/>
          <a:lstStyle/>
          <a:p>
            <a:r>
              <a:rPr kumimoji="1" lang="en-US" altLang="ja-JP" sz="3600" dirty="0" err="1" smtClean="0"/>
              <a:t>pHe</a:t>
            </a:r>
            <a:r>
              <a:rPr kumimoji="1" lang="en-US" altLang="ja-JP" sz="3600" dirty="0" smtClean="0"/>
              <a:t> &gt; </a:t>
            </a:r>
            <a:r>
              <a:rPr kumimoji="1" lang="en-US" altLang="ja-JP" sz="3600" dirty="0" err="1" smtClean="0"/>
              <a:t>pions</a:t>
            </a:r>
            <a:r>
              <a:rPr kumimoji="1" lang="en-US" altLang="ja-JP" sz="3600" dirty="0" smtClean="0"/>
              <a:t> (JAM)</a:t>
            </a:r>
            <a:endParaRPr kumimoji="1" lang="ja-JP" alt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6991350" cy="547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80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ja-JP" sz="3600" dirty="0" err="1" smtClean="0">
                <a:solidFill>
                  <a:prstClr val="black"/>
                </a:solidFill>
              </a:rPr>
              <a:t>pHe</a:t>
            </a:r>
            <a:r>
              <a:rPr lang="en-US" altLang="ja-JP" sz="3600" dirty="0" smtClean="0">
                <a:solidFill>
                  <a:prstClr val="black"/>
                </a:solidFill>
              </a:rPr>
              <a:t> </a:t>
            </a:r>
            <a:r>
              <a:rPr lang="en-US" altLang="ja-JP" sz="3600" dirty="0">
                <a:solidFill>
                  <a:prstClr val="black"/>
                </a:solidFill>
              </a:rPr>
              <a:t>&gt; Charged Multiplicity (JAM)</a:t>
            </a:r>
            <a:endParaRPr kumimoji="1" lang="ja-JP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3910012" cy="2938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3048000"/>
            <a:ext cx="4562475" cy="3440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91032" y="1905000"/>
            <a:ext cx="127631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KE=100GeV</a:t>
            </a:r>
            <a:endParaRPr kumimoji="1" lang="ja-JP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86600" y="3472934"/>
            <a:ext cx="9880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KE=1TeV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4389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kumimoji="1" lang="en-US" altLang="ja-JP" sz="3600" dirty="0" err="1" smtClean="0"/>
              <a:t>pHe</a:t>
            </a:r>
            <a:r>
              <a:rPr kumimoji="1" lang="en-US" altLang="ja-JP" sz="3600" dirty="0" smtClean="0"/>
              <a:t> &gt; N charge prongs (JAM)</a:t>
            </a:r>
            <a:endParaRPr kumimoji="1" lang="ja-JP" alt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6815138" cy="5385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19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No major issues but many minor issues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2142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Eta prod higher in </a:t>
            </a:r>
            <a:r>
              <a:rPr kumimoji="1" lang="en-US" altLang="ja-JP" dirty="0" err="1" smtClean="0"/>
              <a:t>pn</a:t>
            </a:r>
            <a:r>
              <a:rPr kumimoji="1" lang="en-US" altLang="ja-JP" dirty="0" smtClean="0"/>
              <a:t> near </a:t>
            </a:r>
            <a:r>
              <a:rPr kumimoji="1" lang="en-US" altLang="ja-JP" dirty="0" err="1" smtClean="0"/>
              <a:t>thres</a:t>
            </a:r>
            <a:endParaRPr kumimoji="1" lang="ja-JP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752600"/>
            <a:ext cx="3448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Teis</a:t>
            </a:r>
            <a:r>
              <a:rPr kumimoji="1" lang="en-US" altLang="ja-JP" dirty="0" smtClean="0"/>
              <a:t> et al; Z. </a:t>
            </a:r>
            <a:r>
              <a:rPr kumimoji="1" lang="en-US" altLang="ja-JP" dirty="0" err="1" smtClean="0"/>
              <a:t>Physik</a:t>
            </a:r>
            <a:r>
              <a:rPr kumimoji="1" lang="en-US" altLang="ja-JP" dirty="0" smtClean="0"/>
              <a:t> 1997</a:t>
            </a:r>
          </a:p>
          <a:p>
            <a:r>
              <a:rPr lang="en-US" altLang="ja-JP" dirty="0" err="1" smtClean="0"/>
              <a:t>Klaja</a:t>
            </a:r>
            <a:r>
              <a:rPr lang="en-US" altLang="ja-JP" dirty="0" smtClean="0"/>
              <a:t>  et al; arXiv:1003.4378 (2010)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63" y="2819399"/>
            <a:ext cx="4715334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14600"/>
            <a:ext cx="4086225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15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44562"/>
          </a:xfrm>
        </p:spPr>
        <p:txBody>
          <a:bodyPr>
            <a:normAutofit/>
          </a:bodyPr>
          <a:lstStyle/>
          <a:p>
            <a:r>
              <a:rPr lang="en-US" altLang="ja-JP" sz="4000" dirty="0" smtClean="0"/>
              <a:t>More </a:t>
            </a:r>
            <a:r>
              <a:rPr lang="en-US" altLang="ja-JP" sz="4000" dirty="0" smtClean="0">
                <a:latin typeface="Symbol" panose="05050102010706020507" pitchFamily="18" charset="2"/>
              </a:rPr>
              <a:t>h</a:t>
            </a:r>
            <a:r>
              <a:rPr lang="en-US" altLang="ja-JP" sz="4000" dirty="0" smtClean="0"/>
              <a:t> in </a:t>
            </a:r>
            <a:r>
              <a:rPr lang="en-US" altLang="ja-JP" sz="4000" dirty="0" err="1" smtClean="0"/>
              <a:t>pn</a:t>
            </a:r>
            <a:r>
              <a:rPr lang="en-US" altLang="ja-JP" sz="4000" dirty="0" smtClean="0"/>
              <a:t>: </a:t>
            </a:r>
            <a:r>
              <a:rPr lang="en-US" altLang="ja-JP" sz="4000" dirty="0"/>
              <a:t>s</a:t>
            </a:r>
            <a:r>
              <a:rPr kumimoji="1" lang="en-US" altLang="ja-JP" sz="4000" dirty="0" smtClean="0"/>
              <a:t>ome other mechanism?</a:t>
            </a:r>
            <a:endParaRPr kumimoji="1" lang="ja-JP" altLang="en-US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631507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13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kumimoji="1" lang="en-US" altLang="ja-JP" dirty="0" smtClean="0"/>
              <a:t>Pythia8 Mini Bias </a:t>
            </a:r>
            <a:r>
              <a:rPr kumimoji="1" lang="en-US" altLang="ja-JP" dirty="0" err="1" smtClean="0"/>
              <a:t>Rockefellar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90800"/>
            <a:ext cx="729615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96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kumimoji="1" lang="en-US" altLang="ja-JP" sz="3600" b="1" dirty="0" smtClean="0">
                <a:solidFill>
                  <a:srgbClr val="002060"/>
                </a:solidFill>
              </a:rPr>
              <a:t>CMS data and Pythia8MBR</a:t>
            </a:r>
            <a:endParaRPr kumimoji="1" lang="ja-JP" altLang="en-US" sz="36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43" y="2362200"/>
            <a:ext cx="8471060" cy="367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1389446"/>
            <a:ext cx="4821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CMS SD2 sample reproduced well by Pythia8MBR</a:t>
            </a:r>
            <a:endParaRPr kumimoji="1" lang="ja-JP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8673" y="2009335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SD2 all</a:t>
            </a:r>
            <a:endParaRPr kumimoji="1" lang="ja-JP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86200" y="1985311"/>
            <a:ext cx="179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Remove non-diff</a:t>
            </a:r>
            <a:endParaRPr kumimoji="1" lang="ja-JP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05600" y="1992868"/>
            <a:ext cx="1591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Tag</a:t>
            </a:r>
            <a:r>
              <a:rPr kumimoji="1" lang="en-US" altLang="ja-JP" dirty="0" smtClean="0"/>
              <a:t> double-diff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2530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kumimoji="1" lang="en-US" altLang="ja-JP" sz="3600" b="1" dirty="0" smtClean="0">
                <a:solidFill>
                  <a:srgbClr val="002060"/>
                </a:solidFill>
              </a:rPr>
              <a:t>JAM and Pythia8 MBR</a:t>
            </a:r>
            <a:endParaRPr kumimoji="1" lang="ja-JP" alt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143000"/>
            <a:ext cx="8229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kumimoji="1" lang="en-US" altLang="ja-JP" dirty="0" smtClean="0"/>
              <a:t>Below KE &lt; </a:t>
            </a:r>
            <a:r>
              <a:rPr lang="en-US" altLang="ja-JP" dirty="0" smtClean="0"/>
              <a:t>10</a:t>
            </a:r>
            <a:r>
              <a:rPr kumimoji="1" lang="en-US" altLang="ja-JP" dirty="0" smtClean="0"/>
              <a:t>0GeV</a:t>
            </a:r>
            <a:r>
              <a:rPr kumimoji="1" lang="en-US" altLang="ja-JP" dirty="0" smtClean="0"/>
              <a:t>: Resonance productions based on Quantum Molecular Dynamics (QMD) models (RQMD and </a:t>
            </a:r>
            <a:r>
              <a:rPr kumimoji="1" lang="en-US" altLang="ja-JP" dirty="0" err="1" smtClean="0"/>
              <a:t>UrQMD</a:t>
            </a:r>
            <a:r>
              <a:rPr kumimoji="1" lang="en-US" altLang="ja-JP" dirty="0" smtClean="0"/>
              <a:t> variants)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ja-JP" dirty="0" smtClean="0">
                <a:cs typeface="Arial" charset="0"/>
              </a:rPr>
              <a:t>Nuclear </a:t>
            </a:r>
            <a:r>
              <a:rPr lang="en-US" altLang="ja-JP" dirty="0" smtClean="0">
                <a:cs typeface="Arial" charset="0"/>
              </a:rPr>
              <a:t>part is simulated in a sequence of collisions with “shadowing” effects</a:t>
            </a:r>
            <a:endParaRPr lang="en-US" altLang="ja-JP" dirty="0">
              <a:cs typeface="Arial" charset="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ja-JP" dirty="0" smtClean="0">
                <a:cs typeface="Arial" charset="0"/>
              </a:rPr>
              <a:t>KE &gt; </a:t>
            </a:r>
            <a:r>
              <a:rPr lang="en-US" altLang="ja-JP" dirty="0" smtClean="0">
                <a:cs typeface="Arial" charset="0"/>
              </a:rPr>
              <a:t>50-100GeV</a:t>
            </a:r>
            <a:r>
              <a:rPr lang="en-US" altLang="ja-JP" dirty="0" smtClean="0">
                <a:cs typeface="Arial" charset="0"/>
              </a:rPr>
              <a:t>: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ja-JP" dirty="0" smtClean="0">
                <a:cs typeface="Arial" charset="0"/>
              </a:rPr>
              <a:t>Choice 1: HIJING </a:t>
            </a:r>
            <a:r>
              <a:rPr lang="en-US" altLang="ja-JP" dirty="0" smtClean="0">
                <a:cs typeface="Arial" charset="0"/>
              </a:rPr>
              <a:t>model (</a:t>
            </a:r>
            <a:r>
              <a:rPr lang="en-US" altLang="ja-JP" dirty="0" err="1" smtClean="0">
                <a:cs typeface="Arial" charset="0"/>
              </a:rPr>
              <a:t>perturbative</a:t>
            </a:r>
            <a:r>
              <a:rPr lang="en-US" altLang="ja-JP" dirty="0" smtClean="0">
                <a:cs typeface="Arial" charset="0"/>
              </a:rPr>
              <a:t> QCD extended to </a:t>
            </a:r>
            <a:r>
              <a:rPr lang="en-US" altLang="ja-JP" dirty="0" err="1" smtClean="0">
                <a:cs typeface="Arial" charset="0"/>
              </a:rPr>
              <a:t>pA</a:t>
            </a:r>
            <a:r>
              <a:rPr lang="en-US" altLang="ja-JP" dirty="0" smtClean="0">
                <a:cs typeface="Arial" charset="0"/>
              </a:rPr>
              <a:t> and AA</a:t>
            </a:r>
            <a:r>
              <a:rPr lang="en-US" altLang="ja-JP" dirty="0" smtClean="0">
                <a:cs typeface="Arial" charset="0"/>
              </a:rPr>
              <a:t>) has been tried but </a:t>
            </a:r>
            <a:r>
              <a:rPr lang="en-US" altLang="ja-JP" b="1" u="sng" dirty="0" smtClean="0">
                <a:solidFill>
                  <a:srgbClr val="FF0000"/>
                </a:solidFill>
                <a:cs typeface="Arial" charset="0"/>
              </a:rPr>
              <a:t>abandoned because </a:t>
            </a:r>
            <a:r>
              <a:rPr lang="en-US" altLang="ja-JP" b="1" u="sng" dirty="0" smtClean="0">
                <a:solidFill>
                  <a:srgbClr val="FF0000"/>
                </a:solidFill>
                <a:cs typeface="Arial" charset="0"/>
              </a:rPr>
              <a:t>the codes are not maintained anymore</a:t>
            </a:r>
            <a:r>
              <a:rPr lang="en-US" altLang="ja-JP" dirty="0" smtClean="0">
                <a:cs typeface="Arial" charset="0"/>
              </a:rPr>
              <a:t>. Also the model is known to violate, often, the energy-momentum conservation. </a:t>
            </a:r>
            <a:endParaRPr lang="en-US" altLang="ja-JP" dirty="0" smtClean="0">
              <a:cs typeface="Arial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ja-JP" dirty="0" smtClean="0">
                <a:cs typeface="Arial" charset="0"/>
              </a:rPr>
              <a:t>X</a:t>
            </a:r>
            <a:r>
              <a:rPr lang="en-US" altLang="ja-JP" dirty="0" smtClean="0">
                <a:cs typeface="Arial" charset="0"/>
              </a:rPr>
              <a:t>. N. Wang and M. </a:t>
            </a:r>
            <a:r>
              <a:rPr lang="en-US" altLang="ja-JP" dirty="0" err="1" smtClean="0">
                <a:cs typeface="Arial" charset="0"/>
              </a:rPr>
              <a:t>Gyulassy</a:t>
            </a:r>
            <a:r>
              <a:rPr lang="en-US" altLang="ja-JP" dirty="0">
                <a:cs typeface="Arial" charset="0"/>
              </a:rPr>
              <a:t>;</a:t>
            </a:r>
            <a:r>
              <a:rPr lang="en-US" altLang="ja-JP" dirty="0" smtClean="0">
                <a:cs typeface="Arial" charset="0"/>
              </a:rPr>
              <a:t> Phys. Rev. D44 (1991) 3501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ja-JP" dirty="0" smtClean="0">
                <a:cs typeface="Arial" charset="0"/>
              </a:rPr>
              <a:t>X</a:t>
            </a:r>
            <a:r>
              <a:rPr lang="en-US" altLang="ja-JP" dirty="0" smtClean="0">
                <a:cs typeface="Arial" charset="0"/>
              </a:rPr>
              <a:t>. N. Wang; Physics Report 280 (1997) </a:t>
            </a:r>
            <a:r>
              <a:rPr lang="en-US" altLang="ja-JP" dirty="0" smtClean="0">
                <a:cs typeface="Arial" charset="0"/>
              </a:rPr>
              <a:t>287</a:t>
            </a:r>
            <a:endParaRPr lang="en-US" altLang="ja-JP" dirty="0" smtClean="0">
              <a:cs typeface="Arial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altLang="ja-JP" dirty="0" smtClean="0">
                <a:cs typeface="Arial" charset="0"/>
              </a:rPr>
              <a:t>Choice 2: Pythia </a:t>
            </a:r>
            <a:r>
              <a:rPr lang="en-US" altLang="ja-JP" dirty="0" smtClean="0">
                <a:cs typeface="Arial" charset="0"/>
              </a:rPr>
              <a:t>8 Minimum Bias </a:t>
            </a:r>
            <a:r>
              <a:rPr lang="en-US" altLang="ja-JP" dirty="0" smtClean="0">
                <a:cs typeface="Arial" charset="0"/>
              </a:rPr>
              <a:t>Rockefeller reproduces the minimum-bias events in a widest energy range from </a:t>
            </a:r>
            <a:r>
              <a:rPr lang="en-US" altLang="ja-JP" dirty="0" err="1" smtClean="0">
                <a:cs typeface="Arial" charset="0"/>
              </a:rPr>
              <a:t>Ecm</a:t>
            </a:r>
            <a:r>
              <a:rPr lang="en-US" altLang="ja-JP" dirty="0" smtClean="0">
                <a:cs typeface="Arial" charset="0"/>
              </a:rPr>
              <a:t>=10GeV to LHC energies. However it has been developed only for single particle collisions and </a:t>
            </a:r>
            <a:r>
              <a:rPr lang="en-US" altLang="ja-JP" b="1" u="sng" dirty="0" smtClean="0">
                <a:solidFill>
                  <a:srgbClr val="FF0000"/>
                </a:solidFill>
                <a:cs typeface="Arial" charset="0"/>
              </a:rPr>
              <a:t>need </a:t>
            </a:r>
            <a:r>
              <a:rPr lang="en-US" altLang="ja-JP" b="1" u="sng" dirty="0" smtClean="0">
                <a:solidFill>
                  <a:srgbClr val="FF0000"/>
                </a:solidFill>
                <a:cs typeface="Arial" charset="0"/>
              </a:rPr>
              <a:t>to be </a:t>
            </a:r>
            <a:r>
              <a:rPr lang="en-US" altLang="ja-JP" b="1" u="sng" dirty="0" smtClean="0">
                <a:solidFill>
                  <a:srgbClr val="FF0000"/>
                </a:solidFill>
                <a:cs typeface="Arial" charset="0"/>
              </a:rPr>
              <a:t>extended to include light-to-medium nuclei.</a:t>
            </a:r>
            <a:endParaRPr lang="en-US" altLang="ja-JP" b="1" u="sng" dirty="0" smtClean="0">
              <a:solidFill>
                <a:srgbClr val="FF0000"/>
              </a:solidFill>
              <a:cs typeface="Arial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ja-JP" dirty="0" smtClean="0">
                <a:cs typeface="Arial" charset="0"/>
              </a:rPr>
              <a:t>Pythia</a:t>
            </a:r>
            <a:r>
              <a:rPr lang="en-US" altLang="ja-JP" dirty="0" smtClean="0">
                <a:cs typeface="Arial" charset="0"/>
              </a:rPr>
              <a:t>: T. </a:t>
            </a:r>
            <a:r>
              <a:rPr lang="en-US" altLang="ja-JP" dirty="0" err="1" smtClean="0">
                <a:cs typeface="Arial" charset="0"/>
              </a:rPr>
              <a:t>Sjostrand</a:t>
            </a:r>
            <a:r>
              <a:rPr lang="en-US" altLang="ja-JP" dirty="0" smtClean="0">
                <a:cs typeface="Arial" charset="0"/>
              </a:rPr>
              <a:t>; Comp. Phys. Comm. 82 (1994) 74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ja-JP" dirty="0" smtClean="0">
                <a:cs typeface="Arial" charset="0"/>
              </a:rPr>
              <a:t>Pythia </a:t>
            </a:r>
            <a:r>
              <a:rPr lang="en-US" altLang="ja-JP" dirty="0" smtClean="0">
                <a:cs typeface="Arial" charset="0"/>
              </a:rPr>
              <a:t>8: </a:t>
            </a:r>
            <a:r>
              <a:rPr lang="en-US" altLang="ja-JP" dirty="0">
                <a:cs typeface="Arial" charset="0"/>
              </a:rPr>
              <a:t>T. </a:t>
            </a:r>
            <a:r>
              <a:rPr lang="en-US" altLang="ja-JP" dirty="0" err="1" smtClean="0">
                <a:cs typeface="Arial" charset="0"/>
              </a:rPr>
              <a:t>Sjostrand</a:t>
            </a:r>
            <a:r>
              <a:rPr lang="en-US" altLang="ja-JP" dirty="0" smtClean="0">
                <a:cs typeface="Arial" charset="0"/>
              </a:rPr>
              <a:t>; Pythia8.1 Tutorial (Nov-Dec 2007)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ja-JP" dirty="0" smtClean="0">
                <a:cs typeface="Arial" charset="0"/>
              </a:rPr>
              <a:t>R</a:t>
            </a:r>
            <a:r>
              <a:rPr lang="en-US" altLang="ja-JP" dirty="0">
                <a:cs typeface="Arial" charset="0"/>
              </a:rPr>
              <a:t>. </a:t>
            </a:r>
            <a:r>
              <a:rPr lang="en-US" altLang="ja-JP" dirty="0" smtClean="0">
                <a:cs typeface="Arial" charset="0"/>
              </a:rPr>
              <a:t>Ciesielski and K. Goulianos; </a:t>
            </a:r>
            <a:r>
              <a:rPr lang="en-US" altLang="ja-JP" dirty="0" err="1" smtClean="0">
                <a:cs typeface="Arial" charset="0"/>
              </a:rPr>
              <a:t>arXiv</a:t>
            </a:r>
            <a:r>
              <a:rPr lang="en-US" altLang="ja-JP" dirty="0" smtClean="0">
                <a:cs typeface="Arial" charset="0"/>
              </a:rPr>
              <a:t> 1205.1446 </a:t>
            </a:r>
            <a:r>
              <a:rPr lang="en-US" altLang="ja-JP" dirty="0">
                <a:cs typeface="Arial" charset="0"/>
              </a:rPr>
              <a:t>(Aug </a:t>
            </a:r>
            <a:r>
              <a:rPr lang="en-US" altLang="ja-JP" dirty="0" smtClean="0">
                <a:cs typeface="Arial" charset="0"/>
              </a:rPr>
              <a:t>2012) “MBR Monte Carlo </a:t>
            </a:r>
            <a:r>
              <a:rPr lang="en-US" altLang="ja-JP" dirty="0" smtClean="0">
                <a:cs typeface="Arial" charset="0"/>
              </a:rPr>
              <a:t>Simulation</a:t>
            </a:r>
            <a:r>
              <a:rPr lang="en-US" altLang="ja-JP" dirty="0" smtClean="0">
                <a:cs typeface="Arial" charset="0"/>
              </a:rPr>
              <a:t>”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ja-JP" dirty="0" smtClean="0">
                <a:cs typeface="Arial" charset="0"/>
              </a:rPr>
              <a:t> Pythia </a:t>
            </a:r>
            <a:r>
              <a:rPr lang="en-US" altLang="ja-JP" dirty="0" smtClean="0">
                <a:cs typeface="Arial" charset="0"/>
              </a:rPr>
              <a:t>8 MBR: R. Ciesielski; </a:t>
            </a:r>
            <a:r>
              <a:rPr lang="en-US" altLang="ja-JP" dirty="0" err="1" smtClean="0">
                <a:cs typeface="Arial" charset="0"/>
              </a:rPr>
              <a:t>Revent</a:t>
            </a:r>
            <a:r>
              <a:rPr lang="en-US" altLang="ja-JP" dirty="0" smtClean="0">
                <a:cs typeface="Arial" charset="0"/>
              </a:rPr>
              <a:t> developments on diffraction in Pythia8 </a:t>
            </a:r>
            <a:r>
              <a:rPr lang="en-US" altLang="ja-JP" dirty="0" smtClean="0">
                <a:cs typeface="Arial" charset="0"/>
              </a:rPr>
              <a:t>(</a:t>
            </a:r>
            <a:r>
              <a:rPr lang="en-US" altLang="ja-JP" dirty="0" smtClean="0">
                <a:cs typeface="Arial" charset="0"/>
              </a:rPr>
              <a:t>Dec 2012 CERN)</a:t>
            </a:r>
            <a:endParaRPr lang="en-US" altLang="ja-JP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93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0421"/>
          </a:xfrm>
        </p:spPr>
        <p:txBody>
          <a:bodyPr>
            <a:normAutofit/>
          </a:bodyPr>
          <a:lstStyle/>
          <a:p>
            <a:r>
              <a:rPr kumimoji="1" lang="en-US" altLang="ja-JP" sz="3000" b="1" dirty="0" smtClean="0">
                <a:solidFill>
                  <a:srgbClr val="002060"/>
                </a:solidFill>
              </a:rPr>
              <a:t>Pythia8 MBR tot cross-sec: p/p-bar, pi+/Pi-,K+/K-</a:t>
            </a:r>
            <a:endParaRPr kumimoji="1" lang="ja-JP" altLang="en-US" sz="3000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568309" cy="526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80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kumimoji="1" lang="en-US" altLang="ja-JP" sz="4000" b="1" dirty="0" smtClean="0">
                <a:solidFill>
                  <a:srgbClr val="002060"/>
                </a:solidFill>
              </a:rPr>
              <a:t>Pythia8 MBR vs LHC</a:t>
            </a:r>
            <a:endParaRPr kumimoji="1" lang="ja-JP" altLang="en-US" sz="4000" b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8947023" cy="509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23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b="1" dirty="0" smtClean="0">
                <a:solidFill>
                  <a:srgbClr val="002060"/>
                </a:solidFill>
              </a:rPr>
              <a:t>Pythia MBR vs Pythia8 4C (default)</a:t>
            </a:r>
            <a:endParaRPr kumimoji="1" lang="ja-JP" altLang="en-US" b="1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73628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64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b="1" dirty="0" smtClean="0">
                <a:solidFill>
                  <a:srgbClr val="002060"/>
                </a:solidFill>
              </a:rPr>
              <a:t>Pythia MBR vs Pythia8 4C (default)</a:t>
            </a:r>
            <a:endParaRPr kumimoji="1" lang="ja-JP" altLang="en-US" b="1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505063" cy="546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20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b="1" dirty="0" smtClean="0">
                <a:solidFill>
                  <a:srgbClr val="002060"/>
                </a:solidFill>
              </a:rPr>
              <a:t>Merit of Pythia8 MBR</a:t>
            </a:r>
            <a:endParaRPr kumimoji="1" lang="ja-JP" alt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971800"/>
            <a:ext cx="86380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FF0000"/>
                </a:solidFill>
              </a:rPr>
              <a:t>Pythia8 MBR reproduces experimental data better at LHC energies</a:t>
            </a:r>
          </a:p>
          <a:p>
            <a:pPr algn="ctr"/>
            <a:r>
              <a:rPr lang="en-US" altLang="ja-JP" sz="2400" b="1" dirty="0">
                <a:solidFill>
                  <a:srgbClr val="FF0000"/>
                </a:solidFill>
              </a:rPr>
              <a:t>a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nd </a:t>
            </a:r>
          </a:p>
          <a:p>
            <a:pPr algn="ctr"/>
            <a:r>
              <a:rPr kumimoji="1" lang="en-US" altLang="ja-JP" sz="2400" b="1" dirty="0" smtClean="0">
                <a:solidFill>
                  <a:srgbClr val="FF0000"/>
                </a:solidFill>
              </a:rPr>
              <a:t>reproduces experimental data at </a:t>
            </a:r>
            <a:r>
              <a:rPr kumimoji="1" lang="en-US" altLang="ja-JP" sz="2400" b="1" dirty="0" err="1" smtClean="0">
                <a:solidFill>
                  <a:srgbClr val="FF0000"/>
                </a:solidFill>
              </a:rPr>
              <a:t>Tevatron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87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kumimoji="1" lang="en-US" altLang="ja-JP" sz="3200" b="1" dirty="0" smtClean="0">
                <a:solidFill>
                  <a:srgbClr val="002060"/>
                </a:solidFill>
              </a:rPr>
              <a:t>Pythia8 MBR vs other simulators (CMS data)</a:t>
            </a:r>
            <a:endParaRPr kumimoji="1" lang="ja-JP" altLang="en-US" sz="3200" b="1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599"/>
            <a:ext cx="5438775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53200" y="1406610"/>
            <a:ext cx="20459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Note:</a:t>
            </a:r>
          </a:p>
          <a:p>
            <a:r>
              <a:rPr lang="en-US" altLang="ja-JP" dirty="0" smtClean="0"/>
              <a:t>Most simulators are not </a:t>
            </a:r>
            <a:r>
              <a:rPr lang="en-US" altLang="ja-JP" dirty="0" err="1" smtClean="0"/>
              <a:t>firmaly</a:t>
            </a:r>
            <a:r>
              <a:rPr lang="en-US" altLang="ja-JP" dirty="0" smtClean="0"/>
              <a:t> based on QCD and include several arbitrary parameters.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7835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0000" cy="1143000"/>
          </a:xfrm>
        </p:spPr>
        <p:txBody>
          <a:bodyPr>
            <a:normAutofit fontScale="90000"/>
          </a:bodyPr>
          <a:lstStyle/>
          <a:p>
            <a:r>
              <a:rPr lang="en-US" altLang="ja-JP" sz="4000" b="1" dirty="0" smtClean="0">
                <a:solidFill>
                  <a:srgbClr val="002060"/>
                </a:solidFill>
              </a:rPr>
              <a:t>Current Status of Pythia8 MBR </a:t>
            </a:r>
            <a:r>
              <a:rPr lang="en-US" altLang="ja-JP" sz="4000" b="1" dirty="0" err="1" smtClean="0">
                <a:solidFill>
                  <a:srgbClr val="002060"/>
                </a:solidFill>
              </a:rPr>
              <a:t>Sim</a:t>
            </a:r>
            <a:endParaRPr kumimoji="1" lang="ja-JP" altLang="en-US" sz="4000" b="1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"/>
            <a:ext cx="4341971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87" y="3124200"/>
            <a:ext cx="4333399" cy="332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2128837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31% of events includes </a:t>
            </a:r>
            <a:r>
              <a:rPr kumimoji="1" lang="en-US" altLang="ja-JP" dirty="0" smtClean="0">
                <a:latin typeface="Symbol" panose="05050102010706020507" pitchFamily="18" charset="2"/>
              </a:rPr>
              <a:t>g</a:t>
            </a:r>
            <a:r>
              <a:rPr kumimoji="1" lang="en-US" altLang="ja-JP" dirty="0" smtClean="0"/>
              <a:t> come from non-pi0 at KE=1TeV</a:t>
            </a:r>
            <a:endParaRPr kumimoji="1" lang="ja-JP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51389" y="40386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Nearly 40</a:t>
            </a:r>
            <a:r>
              <a:rPr kumimoji="1" lang="en-US" altLang="ja-JP" dirty="0" smtClean="0"/>
              <a:t>% of events </a:t>
            </a:r>
            <a:r>
              <a:rPr lang="en-US" altLang="ja-JP" dirty="0" smtClean="0"/>
              <a:t>are diff events and </a:t>
            </a:r>
            <a:r>
              <a:rPr lang="en-US" altLang="ja-JP" b="1" u="sng" dirty="0" smtClean="0">
                <a:solidFill>
                  <a:srgbClr val="FF0000"/>
                </a:solidFill>
              </a:rPr>
              <a:t>their charged multiplicity is low</a:t>
            </a:r>
            <a:r>
              <a:rPr lang="en-US" altLang="ja-JP" dirty="0" smtClean="0"/>
              <a:t>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2122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25" y="457200"/>
            <a:ext cx="8305801" cy="792162"/>
          </a:xfrm>
        </p:spPr>
        <p:txBody>
          <a:bodyPr>
            <a:normAutofit/>
          </a:bodyPr>
          <a:lstStyle/>
          <a:p>
            <a:r>
              <a:rPr lang="en-US" altLang="ja-JP" sz="3600" b="1" dirty="0" smtClean="0">
                <a:solidFill>
                  <a:srgbClr val="002060"/>
                </a:solidFill>
              </a:rPr>
              <a:t>Current Status of Pythia8 MBR </a:t>
            </a:r>
            <a:r>
              <a:rPr lang="en-US" altLang="ja-JP" sz="3600" b="1" dirty="0" err="1" smtClean="0">
                <a:solidFill>
                  <a:srgbClr val="002060"/>
                </a:solidFill>
              </a:rPr>
              <a:t>Sim</a:t>
            </a:r>
            <a:endParaRPr kumimoji="1" lang="ja-JP" altLang="en-US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53510"/>
            <a:ext cx="6058567" cy="468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1371600"/>
            <a:ext cx="8517653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002060"/>
                </a:solidFill>
              </a:rPr>
              <a:t>E</a:t>
            </a:r>
            <a:r>
              <a:rPr lang="en-US" altLang="ja-JP" sz="2400" b="1" dirty="0" smtClean="0">
                <a:solidFill>
                  <a:srgbClr val="002060"/>
                </a:solidFill>
              </a:rPr>
              <a:t>nergetic </a:t>
            </a:r>
            <a:r>
              <a:rPr lang="en-US" altLang="ja-JP" sz="2400" b="1" dirty="0">
                <a:solidFill>
                  <a:srgbClr val="002060"/>
                </a:solidFill>
                <a:latin typeface="Symbol" panose="05050102010706020507" pitchFamily="18" charset="2"/>
              </a:rPr>
              <a:t>g</a:t>
            </a:r>
            <a:r>
              <a:rPr lang="en-US" altLang="ja-JP" sz="2400" b="1" dirty="0">
                <a:solidFill>
                  <a:srgbClr val="002060"/>
                </a:solidFill>
              </a:rPr>
              <a:t>’s are from single diff and accompany few or no pi+/pi-</a:t>
            </a:r>
            <a:endParaRPr kumimoji="1" lang="ja-JP" alt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25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altLang="ja-JP" sz="4000" b="1" dirty="0">
                <a:solidFill>
                  <a:srgbClr val="002060"/>
                </a:solidFill>
              </a:rPr>
              <a:t>Current Status of Pythia8 MBR </a:t>
            </a:r>
            <a:r>
              <a:rPr lang="en-US" altLang="ja-JP" sz="4000" b="1" dirty="0" err="1">
                <a:solidFill>
                  <a:srgbClr val="002060"/>
                </a:solidFill>
              </a:rPr>
              <a:t>Sim</a:t>
            </a:r>
            <a:endParaRPr kumimoji="1" lang="ja-JP" altLang="en-US" sz="4000" dirty="0"/>
          </a:p>
        </p:txBody>
      </p:sp>
      <p:grpSp>
        <p:nvGrpSpPr>
          <p:cNvPr id="8" name="Group 7"/>
          <p:cNvGrpSpPr/>
          <p:nvPr/>
        </p:nvGrpSpPr>
        <p:grpSpPr>
          <a:xfrm>
            <a:off x="609600" y="1371600"/>
            <a:ext cx="7735330" cy="5120640"/>
            <a:chOff x="609600" y="1524000"/>
            <a:chExt cx="7735330" cy="5120640"/>
          </a:xfrm>
        </p:grpSpPr>
        <p:grpSp>
          <p:nvGrpSpPr>
            <p:cNvPr id="4" name="Group 3"/>
            <p:cNvGrpSpPr/>
            <p:nvPr/>
          </p:nvGrpSpPr>
          <p:grpSpPr>
            <a:xfrm>
              <a:off x="609600" y="1524000"/>
              <a:ext cx="7735330" cy="5120640"/>
              <a:chOff x="1371600" y="1524000"/>
              <a:chExt cx="7735330" cy="5120640"/>
            </a:xfrm>
          </p:grpSpPr>
          <p:pic>
            <p:nvPicPr>
              <p:cNvPr id="1024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1600" y="1524000"/>
                <a:ext cx="6807518" cy="5120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Rounded Rectangle 2"/>
              <p:cNvSpPr/>
              <p:nvPr/>
            </p:nvSpPr>
            <p:spPr>
              <a:xfrm>
                <a:off x="6629400" y="3505200"/>
                <a:ext cx="1371600" cy="2133600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49530" y="1905000"/>
                <a:ext cx="2057400" cy="120032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b="1" dirty="0">
                    <a:solidFill>
                      <a:srgbClr val="002060"/>
                    </a:solidFill>
                  </a:rPr>
                  <a:t>E</a:t>
                </a:r>
                <a:r>
                  <a:rPr lang="en-US" altLang="ja-JP" b="1" dirty="0" smtClean="0">
                    <a:solidFill>
                      <a:srgbClr val="002060"/>
                    </a:solidFill>
                  </a:rPr>
                  <a:t>nergetic </a:t>
                </a:r>
                <a:r>
                  <a:rPr lang="en-US" altLang="ja-JP" b="1" dirty="0">
                    <a:solidFill>
                      <a:srgbClr val="002060"/>
                    </a:solidFill>
                    <a:latin typeface="Symbol" panose="05050102010706020507" pitchFamily="18" charset="2"/>
                  </a:rPr>
                  <a:t>g</a:t>
                </a:r>
                <a:r>
                  <a:rPr lang="en-US" altLang="ja-JP" b="1" dirty="0">
                    <a:solidFill>
                      <a:srgbClr val="002060"/>
                    </a:solidFill>
                  </a:rPr>
                  <a:t>’s are from single diff </a:t>
                </a:r>
                <a:r>
                  <a:rPr lang="en-US" altLang="ja-JP" b="1" dirty="0" smtClean="0">
                    <a:solidFill>
                      <a:srgbClr val="002060"/>
                    </a:solidFill>
                  </a:rPr>
                  <a:t>and may no accompany pi</a:t>
                </a:r>
                <a:r>
                  <a:rPr lang="en-US" altLang="ja-JP" b="1" dirty="0">
                    <a:solidFill>
                      <a:srgbClr val="002060"/>
                    </a:solidFill>
                  </a:rPr>
                  <a:t>+/pi-</a:t>
                </a:r>
                <a:endParaRPr kumimoji="1" lang="ja-JP" altLang="en-US" b="1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7" name="Down Arrow 6"/>
            <p:cNvSpPr/>
            <p:nvPr/>
          </p:nvSpPr>
          <p:spPr>
            <a:xfrm>
              <a:off x="6553200" y="3105329"/>
              <a:ext cx="152400" cy="399871"/>
            </a:xfrm>
            <a:prstGeom prst="down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92708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/>
          </a:bodyPr>
          <a:lstStyle/>
          <a:p>
            <a:r>
              <a:rPr kumimoji="1" lang="en-US" altLang="ja-JP" sz="3600" b="1" dirty="0" smtClean="0">
                <a:solidFill>
                  <a:srgbClr val="002060"/>
                </a:solidFill>
              </a:rPr>
              <a:t>Combining JAM and Pythia8MBR</a:t>
            </a:r>
            <a:endParaRPr kumimoji="1" lang="ja-JP" altLang="en-US" sz="3600" b="1" dirty="0">
              <a:solidFill>
                <a:srgbClr val="00206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7308056" cy="553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91400" y="29718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Pythia8MBR</a:t>
            </a:r>
          </a:p>
          <a:p>
            <a:r>
              <a:rPr lang="en-US" altLang="ja-JP" dirty="0" smtClean="0"/>
              <a:t>predicts </a:t>
            </a:r>
          </a:p>
          <a:p>
            <a:r>
              <a:rPr lang="en-US" altLang="ja-JP" dirty="0" smtClean="0"/>
              <a:t>3-4mb for </a:t>
            </a:r>
          </a:p>
          <a:p>
            <a:r>
              <a:rPr lang="en-US" altLang="ja-JP" dirty="0" smtClean="0"/>
              <a:t>2 prong </a:t>
            </a:r>
            <a:r>
              <a:rPr lang="en-US" altLang="ja-JP" dirty="0" err="1" smtClean="0"/>
              <a:t>evnts</a:t>
            </a:r>
            <a:r>
              <a:rPr lang="en-US" altLang="ja-JP" dirty="0" smtClean="0"/>
              <a:t>.</a:t>
            </a:r>
            <a:endParaRPr kumimoji="1" lang="ja-JP" altLang="en-US" dirty="0"/>
          </a:p>
        </p:txBody>
      </p:sp>
      <p:sp>
        <p:nvSpPr>
          <p:cNvPr id="4" name="Right Arrow 3"/>
          <p:cNvSpPr/>
          <p:nvPr/>
        </p:nvSpPr>
        <p:spPr>
          <a:xfrm flipH="1">
            <a:off x="6400800" y="3352800"/>
            <a:ext cx="990600" cy="45720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08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altLang="ja-JP" dirty="0"/>
              <a:t>p</a:t>
            </a:r>
            <a:r>
              <a:rPr kumimoji="1" lang="en-US" altLang="ja-JP" dirty="0" smtClean="0"/>
              <a:t>p &gt;Inelastic: Resonance region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8523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68362"/>
          </a:xfrm>
        </p:spPr>
        <p:txBody>
          <a:bodyPr>
            <a:normAutofit/>
          </a:bodyPr>
          <a:lstStyle/>
          <a:p>
            <a:r>
              <a:rPr lang="en-US" altLang="ja-JP" sz="3600" b="1" dirty="0" smtClean="0">
                <a:solidFill>
                  <a:srgbClr val="002060"/>
                </a:solidFill>
              </a:rPr>
              <a:t>Work to be done</a:t>
            </a:r>
            <a:endParaRPr kumimoji="1" lang="ja-JP" alt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600200"/>
            <a:ext cx="83058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kumimoji="1" lang="en-US" altLang="ja-JP" sz="2400" dirty="0" smtClean="0"/>
              <a:t> Extension of Pythia8 MBR to (</a:t>
            </a:r>
            <a:r>
              <a:rPr lang="en-US" altLang="ja-JP" sz="2400" dirty="0" smtClean="0"/>
              <a:t>pion</a:t>
            </a:r>
            <a:r>
              <a:rPr lang="en-US" altLang="ja-JP" sz="2400" dirty="0"/>
              <a:t>, e, </a:t>
            </a:r>
            <a:r>
              <a:rPr lang="en-US" altLang="ja-JP" sz="2400" dirty="0">
                <a:latin typeface="Symbol" panose="05050102010706020507" pitchFamily="18" charset="2"/>
              </a:rPr>
              <a:t>m</a:t>
            </a:r>
            <a:r>
              <a:rPr lang="en-US" altLang="ja-JP" sz="2400" dirty="0"/>
              <a:t>, </a:t>
            </a:r>
            <a:r>
              <a:rPr lang="en-US" altLang="ja-JP" sz="2400" dirty="0">
                <a:latin typeface="Symbol" panose="05050102010706020507" pitchFamily="18" charset="2"/>
              </a:rPr>
              <a:t>g</a:t>
            </a:r>
            <a:r>
              <a:rPr lang="en-US" altLang="ja-JP" sz="2400" dirty="0"/>
              <a:t>, p, n, alpha) + (N, O</a:t>
            </a:r>
            <a:r>
              <a:rPr lang="en-US" altLang="ja-JP" sz="2400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ja-JP" sz="2400" dirty="0" smtClean="0"/>
              <a:t> Test against </a:t>
            </a:r>
            <a:r>
              <a:rPr lang="en-US" altLang="ja-JP" sz="2400" b="1" dirty="0" err="1">
                <a:solidFill>
                  <a:srgbClr val="009900"/>
                </a:solidFill>
              </a:rPr>
              <a:t>FermiGST</a:t>
            </a:r>
            <a:r>
              <a:rPr lang="en-US" altLang="ja-JP" sz="2400" b="1" dirty="0">
                <a:solidFill>
                  <a:srgbClr val="009900"/>
                </a:solidFill>
              </a:rPr>
              <a:t>-Earth </a:t>
            </a:r>
            <a:r>
              <a:rPr lang="en-US" altLang="ja-JP" sz="2400" b="1" dirty="0" smtClean="0">
                <a:solidFill>
                  <a:srgbClr val="009900"/>
                </a:solidFill>
              </a:rPr>
              <a:t>Rim </a:t>
            </a:r>
            <a:r>
              <a:rPr lang="en-US" altLang="ja-JP" sz="2400" b="1" dirty="0" smtClean="0">
                <a:solidFill>
                  <a:srgbClr val="009900"/>
                </a:solidFill>
                <a:latin typeface="Symbol" panose="05050102010706020507" pitchFamily="18" charset="2"/>
              </a:rPr>
              <a:t>g</a:t>
            </a:r>
            <a:r>
              <a:rPr lang="en-US" altLang="ja-JP" sz="2400" b="1" dirty="0" smtClean="0">
                <a:solidFill>
                  <a:srgbClr val="009900"/>
                </a:solidFill>
              </a:rPr>
              <a:t>-rays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ja-JP" sz="2400" b="1" dirty="0" smtClean="0">
                <a:solidFill>
                  <a:srgbClr val="009900"/>
                </a:solidFill>
              </a:rPr>
              <a:t>Angular distribution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ja-JP" sz="2400" b="1" dirty="0" smtClean="0">
                <a:solidFill>
                  <a:srgbClr val="009900"/>
                </a:solidFill>
              </a:rPr>
              <a:t>Rigidity cut-off dependence</a:t>
            </a: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ja-JP" sz="2400" dirty="0" smtClean="0"/>
              <a:t>Test against </a:t>
            </a:r>
            <a:r>
              <a:rPr lang="en-US" altLang="ja-JP" sz="2400" b="1" dirty="0" smtClean="0">
                <a:solidFill>
                  <a:srgbClr val="009900"/>
                </a:solidFill>
              </a:rPr>
              <a:t>accelerator </a:t>
            </a:r>
            <a:r>
              <a:rPr lang="en-US" altLang="ja-JP" sz="2400" b="1" dirty="0">
                <a:solidFill>
                  <a:srgbClr val="009900"/>
                </a:solidFill>
              </a:rPr>
              <a:t>neutrino </a:t>
            </a:r>
            <a:r>
              <a:rPr lang="en-US" altLang="ja-JP" sz="2400" b="1" dirty="0" smtClean="0">
                <a:solidFill>
                  <a:srgbClr val="009900"/>
                </a:solidFill>
              </a:rPr>
              <a:t>beams (</a:t>
            </a:r>
            <a:r>
              <a:rPr lang="en-US" altLang="ja-JP" sz="2400" b="1" dirty="0" err="1" smtClean="0">
                <a:solidFill>
                  <a:srgbClr val="009900"/>
                </a:solidFill>
              </a:rPr>
              <a:t>pAl</a:t>
            </a:r>
            <a:r>
              <a:rPr lang="en-US" altLang="ja-JP" sz="2400" b="1" dirty="0" smtClean="0">
                <a:solidFill>
                  <a:srgbClr val="009900"/>
                </a:solidFill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ja-JP" sz="2400" b="1" dirty="0" smtClean="0">
                <a:solidFill>
                  <a:srgbClr val="FF0000"/>
                </a:solidFill>
              </a:rPr>
              <a:t>This work will open up a new venue to study primary CR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ja-JP" sz="2400" b="1" dirty="0" smtClean="0">
                <a:solidFill>
                  <a:srgbClr val="009900"/>
                </a:solidFill>
              </a:rPr>
              <a:t>Neutrino detectors (</a:t>
            </a:r>
            <a:r>
              <a:rPr lang="en-US" altLang="ja-JP" sz="2400" b="1" dirty="0" err="1" smtClean="0">
                <a:solidFill>
                  <a:srgbClr val="009900"/>
                </a:solidFill>
              </a:rPr>
              <a:t>muon</a:t>
            </a:r>
            <a:r>
              <a:rPr lang="en-US" altLang="ja-JP" sz="2400" b="1" dirty="0" smtClean="0">
                <a:solidFill>
                  <a:srgbClr val="009900"/>
                </a:solidFill>
              </a:rPr>
              <a:t> bundles)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ja-JP" sz="2400" b="1" dirty="0" smtClean="0">
                <a:solidFill>
                  <a:srgbClr val="009900"/>
                </a:solidFill>
              </a:rPr>
              <a:t>CTA including background studies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ja-JP" sz="2400" b="1" dirty="0" smtClean="0">
                <a:solidFill>
                  <a:srgbClr val="009900"/>
                </a:solidFill>
              </a:rPr>
              <a:t>Air shower arrays (HAWC, Tibet, TA, Auger)</a:t>
            </a:r>
          </a:p>
        </p:txBody>
      </p:sp>
    </p:spTree>
    <p:extLst>
      <p:ext uri="{BB962C8B-B14F-4D97-AF65-F5344CB8AC3E}">
        <p14:creationId xmlns:p14="http://schemas.microsoft.com/office/powerpoint/2010/main" val="667296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600" dirty="0" smtClean="0"/>
              <a:t>OBE Resonance Excitation Models</a:t>
            </a:r>
            <a:endParaRPr kumimoji="1" lang="ja-JP" alt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693420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20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altLang="ja-JP" dirty="0"/>
              <a:t>p</a:t>
            </a:r>
            <a:r>
              <a:rPr lang="en-US" altLang="ja-JP" dirty="0" smtClean="0"/>
              <a:t>p&gt;NN2</a:t>
            </a:r>
            <a:r>
              <a:rPr lang="en-US" altLang="ja-JP" dirty="0" smtClean="0">
                <a:latin typeface="Symbol" panose="05050102010706020507" pitchFamily="18" charset="2"/>
              </a:rPr>
              <a:t>p </a:t>
            </a:r>
            <a:r>
              <a:rPr lang="en-US" altLang="ja-JP" dirty="0" smtClean="0">
                <a:latin typeface="+mn-lt"/>
              </a:rPr>
              <a:t>by</a:t>
            </a:r>
            <a:r>
              <a:rPr lang="en-US" altLang="ja-JP" dirty="0" smtClean="0">
                <a:latin typeface="Symbol" panose="05050102010706020507" pitchFamily="18" charset="2"/>
              </a:rPr>
              <a:t> </a:t>
            </a:r>
            <a:r>
              <a:rPr lang="en-US" altLang="ja-JP" dirty="0" err="1" smtClean="0"/>
              <a:t>Teis</a:t>
            </a:r>
            <a:r>
              <a:rPr lang="en-US" altLang="ja-JP" dirty="0" smtClean="0"/>
              <a:t> et al</a:t>
            </a:r>
            <a:endParaRPr kumimoji="1" lang="ja-JP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449" y="3165389"/>
            <a:ext cx="673417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305050" y="1710959"/>
            <a:ext cx="4857750" cy="1413241"/>
            <a:chOff x="685800" y="1981200"/>
            <a:chExt cx="4857750" cy="141324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981200"/>
              <a:ext cx="485775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725" y="3013441"/>
              <a:ext cx="4695825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7" y="1066800"/>
            <a:ext cx="50482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8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4696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Baryon Resonance Excitation: pp (JAM)</a:t>
            </a:r>
            <a:endParaRPr kumimoji="1" lang="ja-JP" alt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3491726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342" y="914400"/>
            <a:ext cx="3772595" cy="291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32654"/>
            <a:ext cx="3501697" cy="268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205" y="3832654"/>
            <a:ext cx="3664867" cy="280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87225" y="2101334"/>
            <a:ext cx="853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D(1232)</a:t>
            </a:r>
            <a:endParaRPr kumimoji="1" lang="ja-JP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828800" y="4724400"/>
            <a:ext cx="853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D(1232)</a:t>
            </a:r>
            <a:endParaRPr kumimoji="1" lang="ja-JP" alt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2524897"/>
            <a:ext cx="718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N* res</a:t>
            </a:r>
            <a:endParaRPr kumimoji="1" lang="ja-JP" alt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705600" y="5659796"/>
            <a:ext cx="910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Higher D</a:t>
            </a:r>
            <a:endParaRPr kumimoji="1" lang="ja-JP" alt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781800" y="2514600"/>
            <a:ext cx="910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Higher D</a:t>
            </a:r>
            <a:endParaRPr kumimoji="1" lang="ja-JP" alt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333999" y="5659796"/>
            <a:ext cx="718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N* res</a:t>
            </a:r>
            <a:endParaRPr kumimoji="1" lang="ja-JP" alt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197078" y="5495441"/>
            <a:ext cx="718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N* res</a:t>
            </a:r>
            <a:endParaRPr kumimoji="1" lang="ja-JP" alt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1197078" y="2710649"/>
            <a:ext cx="859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N(1440)</a:t>
            </a:r>
            <a:endParaRPr kumimoji="1" lang="ja-JP" alt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588936" y="1178004"/>
            <a:ext cx="1217000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KE=0.4GeV</a:t>
            </a:r>
          </a:p>
          <a:p>
            <a:r>
              <a:rPr lang="en-US" altLang="ja-JP" dirty="0" err="1" smtClean="0"/>
              <a:t>s</a:t>
            </a:r>
            <a:r>
              <a:rPr kumimoji="1" lang="en-US" altLang="ja-JP" dirty="0" err="1" smtClean="0"/>
              <a:t>ld</a:t>
            </a:r>
            <a:r>
              <a:rPr lang="en-US" altLang="ja-JP" dirty="0" smtClean="0"/>
              <a:t>: </a:t>
            </a:r>
            <a:r>
              <a:rPr lang="en-US" altLang="ja-JP" dirty="0" err="1" smtClean="0"/>
              <a:t>proj</a:t>
            </a:r>
            <a:endParaRPr lang="en-US" altLang="ja-JP" dirty="0" smtClean="0"/>
          </a:p>
          <a:p>
            <a:r>
              <a:rPr kumimoji="1" lang="en-US" altLang="ja-JP" dirty="0" err="1" smtClean="0"/>
              <a:t>Dsh</a:t>
            </a:r>
            <a:r>
              <a:rPr kumimoji="1" lang="en-US" altLang="ja-JP" dirty="0" smtClean="0"/>
              <a:t>: </a:t>
            </a:r>
            <a:r>
              <a:rPr kumimoji="1" lang="en-US" altLang="ja-JP" dirty="0" err="1" smtClean="0"/>
              <a:t>tgt</a:t>
            </a:r>
            <a:endParaRPr kumimoji="1" lang="ja-JP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705600" y="1295400"/>
            <a:ext cx="1217000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KE=5.0GeV</a:t>
            </a:r>
          </a:p>
          <a:p>
            <a:r>
              <a:rPr lang="en-US" altLang="ja-JP" dirty="0" err="1" smtClean="0"/>
              <a:t>s</a:t>
            </a:r>
            <a:r>
              <a:rPr kumimoji="1" lang="en-US" altLang="ja-JP" dirty="0" err="1" smtClean="0"/>
              <a:t>ld</a:t>
            </a:r>
            <a:r>
              <a:rPr lang="en-US" altLang="ja-JP" dirty="0" smtClean="0"/>
              <a:t>: </a:t>
            </a:r>
            <a:r>
              <a:rPr lang="en-US" altLang="ja-JP" dirty="0" err="1" smtClean="0"/>
              <a:t>proj</a:t>
            </a:r>
            <a:endParaRPr lang="en-US" altLang="ja-JP" dirty="0" smtClean="0"/>
          </a:p>
          <a:p>
            <a:r>
              <a:rPr kumimoji="1" lang="en-US" altLang="ja-JP" dirty="0" err="1" smtClean="0"/>
              <a:t>Dsh</a:t>
            </a:r>
            <a:r>
              <a:rPr kumimoji="1" lang="en-US" altLang="ja-JP" dirty="0" smtClean="0"/>
              <a:t>: </a:t>
            </a:r>
            <a:r>
              <a:rPr kumimoji="1" lang="en-US" altLang="ja-JP" dirty="0" err="1" smtClean="0"/>
              <a:t>tgt</a:t>
            </a:r>
            <a:endParaRPr kumimoji="1" lang="ja-JP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646644" y="4137565"/>
            <a:ext cx="1159292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KE=20GeV</a:t>
            </a:r>
          </a:p>
          <a:p>
            <a:r>
              <a:rPr lang="en-US" altLang="ja-JP" dirty="0" err="1" smtClean="0"/>
              <a:t>s</a:t>
            </a:r>
            <a:r>
              <a:rPr kumimoji="1" lang="en-US" altLang="ja-JP" dirty="0" err="1" smtClean="0"/>
              <a:t>ld</a:t>
            </a:r>
            <a:r>
              <a:rPr lang="en-US" altLang="ja-JP" dirty="0" smtClean="0"/>
              <a:t>: </a:t>
            </a:r>
            <a:r>
              <a:rPr lang="en-US" altLang="ja-JP" dirty="0" err="1" smtClean="0"/>
              <a:t>proj</a:t>
            </a:r>
            <a:endParaRPr lang="en-US" altLang="ja-JP" dirty="0" smtClean="0"/>
          </a:p>
          <a:p>
            <a:r>
              <a:rPr kumimoji="1" lang="en-US" altLang="ja-JP" dirty="0" err="1" smtClean="0"/>
              <a:t>Dsh</a:t>
            </a:r>
            <a:r>
              <a:rPr kumimoji="1" lang="en-US" altLang="ja-JP" dirty="0" smtClean="0"/>
              <a:t>: </a:t>
            </a:r>
            <a:r>
              <a:rPr kumimoji="1" lang="en-US" altLang="ja-JP" dirty="0" err="1" smtClean="0"/>
              <a:t>tgt</a:t>
            </a:r>
            <a:endParaRPr kumimoji="1" lang="ja-JP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820054" y="4251922"/>
            <a:ext cx="988091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KE=1TeV</a:t>
            </a:r>
          </a:p>
          <a:p>
            <a:r>
              <a:rPr lang="en-US" altLang="ja-JP" dirty="0" err="1" smtClean="0"/>
              <a:t>s</a:t>
            </a:r>
            <a:r>
              <a:rPr kumimoji="1" lang="en-US" altLang="ja-JP" dirty="0" err="1" smtClean="0"/>
              <a:t>ld</a:t>
            </a:r>
            <a:r>
              <a:rPr lang="en-US" altLang="ja-JP" dirty="0" smtClean="0"/>
              <a:t>: </a:t>
            </a:r>
            <a:r>
              <a:rPr lang="en-US" altLang="ja-JP" dirty="0" err="1" smtClean="0"/>
              <a:t>proj</a:t>
            </a:r>
            <a:endParaRPr lang="en-US" altLang="ja-JP" dirty="0" smtClean="0"/>
          </a:p>
          <a:p>
            <a:r>
              <a:rPr kumimoji="1" lang="en-US" altLang="ja-JP" dirty="0" err="1" smtClean="0"/>
              <a:t>Dsh</a:t>
            </a:r>
            <a:r>
              <a:rPr kumimoji="1" lang="en-US" altLang="ja-JP" dirty="0" smtClean="0"/>
              <a:t>: </a:t>
            </a:r>
            <a:r>
              <a:rPr kumimoji="1" lang="en-US" altLang="ja-JP" dirty="0" err="1" smtClean="0"/>
              <a:t>tgt</a:t>
            </a:r>
            <a:endParaRPr kumimoji="1" lang="ja-JP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791200" y="1126123"/>
            <a:ext cx="853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D(1232)</a:t>
            </a:r>
            <a:endParaRPr kumimoji="1" lang="ja-JP" alt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5791199" y="5237591"/>
            <a:ext cx="853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D(1232)</a:t>
            </a:r>
            <a:endParaRPr kumimoji="1" lang="ja-JP" alt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2626049" y="5513976"/>
            <a:ext cx="910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Higher D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13290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6824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Baryon res &amp; </a:t>
            </a:r>
            <a:r>
              <a:rPr kumimoji="1" lang="en-US" altLang="ja-JP" sz="3600" dirty="0" err="1" smtClean="0"/>
              <a:t>N</a:t>
            </a:r>
            <a:r>
              <a:rPr kumimoji="1" lang="en-US" altLang="ja-JP" sz="3600" baseline="-25000" dirty="0" err="1" smtClean="0"/>
              <a:t>av</a:t>
            </a:r>
            <a:r>
              <a:rPr kumimoji="1" lang="en-US" altLang="ja-JP" sz="3600" dirty="0" smtClean="0"/>
              <a:t>(</a:t>
            </a:r>
            <a:r>
              <a:rPr kumimoji="1" lang="en-US" altLang="ja-JP" sz="3600" dirty="0" err="1" smtClean="0">
                <a:latin typeface="Symbol" panose="05050102010706020507" pitchFamily="18" charset="2"/>
              </a:rPr>
              <a:t>p</a:t>
            </a:r>
            <a:r>
              <a:rPr kumimoji="1" lang="en-US" altLang="ja-JP" sz="3600" dirty="0" err="1" smtClean="0"/>
              <a:t>,K,</a:t>
            </a:r>
            <a:r>
              <a:rPr kumimoji="1" lang="en-US" altLang="ja-JP" sz="3600" dirty="0" err="1" smtClean="0">
                <a:latin typeface="Symbol" panose="05050102010706020507" pitchFamily="18" charset="2"/>
              </a:rPr>
              <a:t>h</a:t>
            </a:r>
            <a:r>
              <a:rPr kumimoji="1" lang="en-US" altLang="ja-JP" sz="3600" dirty="0" smtClean="0"/>
              <a:t>) : JAM</a:t>
            </a:r>
            <a:r>
              <a:rPr lang="en-US" altLang="ja-JP" sz="3600" dirty="0"/>
              <a:t> </a:t>
            </a:r>
            <a:r>
              <a:rPr lang="en-US" altLang="ja-JP" sz="3600" dirty="0" smtClean="0"/>
              <a:t>pp</a:t>
            </a:r>
            <a:endParaRPr kumimoji="1" lang="ja-JP" alt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11462"/>
            <a:ext cx="7439025" cy="560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19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92162"/>
          </a:xfrm>
        </p:spPr>
        <p:txBody>
          <a:bodyPr/>
          <a:lstStyle/>
          <a:p>
            <a:r>
              <a:rPr lang="en-US" altLang="ja-JP" dirty="0"/>
              <a:t>p</a:t>
            </a:r>
            <a:r>
              <a:rPr kumimoji="1" lang="en-US" altLang="ja-JP" dirty="0" smtClean="0"/>
              <a:t>p&gt; pion multiplicity: JAM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4" y="1524000"/>
            <a:ext cx="4043266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12428"/>
            <a:ext cx="4143374" cy="316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50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3753"/>
          </a:xfrm>
        </p:spPr>
        <p:txBody>
          <a:bodyPr/>
          <a:lstStyle/>
          <a:p>
            <a:r>
              <a:rPr lang="en-US" altLang="ja-JP" dirty="0" smtClean="0"/>
              <a:t>p</a:t>
            </a:r>
            <a:r>
              <a:rPr kumimoji="1" lang="en-US" altLang="ja-JP" dirty="0" smtClean="0"/>
              <a:t>p &gt; </a:t>
            </a:r>
            <a:r>
              <a:rPr lang="en-US" altLang="ja-JP" dirty="0" err="1" smtClean="0"/>
              <a:t>p</a:t>
            </a:r>
            <a:r>
              <a:rPr kumimoji="1" lang="en-US" altLang="ja-JP" dirty="0" err="1" smtClean="0"/>
              <a:t>ions</a:t>
            </a:r>
            <a:r>
              <a:rPr lang="en-US" altLang="ja-JP" dirty="0" smtClean="0"/>
              <a:t>: </a:t>
            </a:r>
            <a:r>
              <a:rPr lang="en-US" altLang="ja-JP" dirty="0" err="1" smtClean="0"/>
              <a:t>Exp</a:t>
            </a:r>
            <a:r>
              <a:rPr lang="en-US" altLang="ja-JP" dirty="0" smtClean="0"/>
              <a:t> data vs. JAM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38391"/>
            <a:ext cx="7124700" cy="556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34466" y="1282354"/>
            <a:ext cx="174509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Data and JAM    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39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838b16d1592cce4da74d71774f9189a9d4d53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814</Words>
  <Application>Microsoft Office PowerPoint</Application>
  <PresentationFormat>On-screen Show (4:3)</PresentationFormat>
  <Paragraphs>111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  Excl simul of primary CR interactions in atmosphere</vt:lpstr>
      <vt:lpstr>JAM and Pythia8 MBR</vt:lpstr>
      <vt:lpstr>pp &gt;Inelastic: Resonance region</vt:lpstr>
      <vt:lpstr>OBE Resonance Excitation Models</vt:lpstr>
      <vt:lpstr>pp&gt;NN2p by Teis et al</vt:lpstr>
      <vt:lpstr>Baryon Resonance Excitation: pp (JAM)</vt:lpstr>
      <vt:lpstr>Baryon res &amp; Nav(p,K,h) : JAM pp</vt:lpstr>
      <vt:lpstr>pp&gt; pion multiplicity: JAM</vt:lpstr>
      <vt:lpstr>pp &gt; pions: Exp data vs. JAM</vt:lpstr>
      <vt:lpstr>pp &gt; Charged Multiplicity (JAM)</vt:lpstr>
      <vt:lpstr>pp&gt; N charged prong: Exp dat vs JAM</vt:lpstr>
      <vt:lpstr>pHe &gt; pions (JAM)</vt:lpstr>
      <vt:lpstr>pHe &gt; Charged Multiplicity (JAM)</vt:lpstr>
      <vt:lpstr>pHe &gt; N charge prongs (JAM)</vt:lpstr>
      <vt:lpstr>No major issues but many minor issues</vt:lpstr>
      <vt:lpstr>Eta prod higher in pn near thres</vt:lpstr>
      <vt:lpstr>More h in pn: some other mechanism?</vt:lpstr>
      <vt:lpstr>Pythia8 Mini Bias Rockefellar</vt:lpstr>
      <vt:lpstr>CMS data and Pythia8MBR</vt:lpstr>
      <vt:lpstr>Pythia8 MBR tot cross-sec: p/p-bar, pi+/Pi-,K+/K-</vt:lpstr>
      <vt:lpstr>Pythia8 MBR vs LHC</vt:lpstr>
      <vt:lpstr>Pythia MBR vs Pythia8 4C (default)</vt:lpstr>
      <vt:lpstr>Pythia MBR vs Pythia8 4C (default)</vt:lpstr>
      <vt:lpstr>Merit of Pythia8 MBR</vt:lpstr>
      <vt:lpstr>Pythia8 MBR vs other simulators (CMS data)</vt:lpstr>
      <vt:lpstr>Current Status of Pythia8 MBR Sim</vt:lpstr>
      <vt:lpstr>Current Status of Pythia8 MBR Sim</vt:lpstr>
      <vt:lpstr>Current Status of Pythia8 MBR Sim</vt:lpstr>
      <vt:lpstr>Combining JAM and Pythia8MBR</vt:lpstr>
      <vt:lpstr>Work to be done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 Production in CR ISM Interaction</dc:title>
  <dc:creator>kamae</dc:creator>
  <cp:lastModifiedBy>kamae</cp:lastModifiedBy>
  <cp:revision>53</cp:revision>
  <cp:lastPrinted>2014-02-19T06:51:55Z</cp:lastPrinted>
  <dcterms:created xsi:type="dcterms:W3CDTF">2014-02-12T06:49:06Z</dcterms:created>
  <dcterms:modified xsi:type="dcterms:W3CDTF">2014-10-02T14:14:20Z</dcterms:modified>
</cp:coreProperties>
</file>