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0" r:id="rId1"/>
  </p:sldMasterIdLst>
  <p:handoutMasterIdLst>
    <p:handoutMasterId r:id="rId27"/>
  </p:handoutMasterIdLst>
  <p:sldIdLst>
    <p:sldId id="312" r:id="rId2"/>
    <p:sldId id="257" r:id="rId3"/>
    <p:sldId id="258" r:id="rId4"/>
    <p:sldId id="259" r:id="rId5"/>
    <p:sldId id="305" r:id="rId6"/>
    <p:sldId id="308" r:id="rId7"/>
    <p:sldId id="301" r:id="rId8"/>
    <p:sldId id="309" r:id="rId9"/>
    <p:sldId id="304" r:id="rId10"/>
    <p:sldId id="278" r:id="rId11"/>
    <p:sldId id="310" r:id="rId12"/>
    <p:sldId id="261" r:id="rId13"/>
    <p:sldId id="286" r:id="rId14"/>
    <p:sldId id="277" r:id="rId15"/>
    <p:sldId id="289" r:id="rId16"/>
    <p:sldId id="282" r:id="rId17"/>
    <p:sldId id="283" r:id="rId18"/>
    <p:sldId id="281" r:id="rId19"/>
    <p:sldId id="264" r:id="rId20"/>
    <p:sldId id="294" r:id="rId21"/>
    <p:sldId id="292" r:id="rId22"/>
    <p:sldId id="267" r:id="rId23"/>
    <p:sldId id="273" r:id="rId24"/>
    <p:sldId id="293" r:id="rId25"/>
    <p:sldId id="271" r:id="rId2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66"/>
    <a:srgbClr val="6CAF38"/>
    <a:srgbClr val="613DF9"/>
    <a:srgbClr val="75A2C1"/>
    <a:srgbClr val="37A0FF"/>
    <a:srgbClr val="49D1CD"/>
    <a:srgbClr val="C43FFF"/>
    <a:srgbClr val="4E41FD"/>
    <a:srgbClr val="9F5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5" autoAdjust="0"/>
    <p:restoredTop sz="94660"/>
  </p:normalViewPr>
  <p:slideViewPr>
    <p:cSldViewPr snapToGrid="0">
      <p:cViewPr varScale="1">
        <p:scale>
          <a:sx n="66" d="100"/>
          <a:sy n="66" d="100"/>
        </p:scale>
        <p:origin x="684"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5C192C7-2EC7-4723-B721-FE297A6DFD54}" type="datetimeFigureOut">
              <a:rPr kumimoji="1" lang="ja-JP" altLang="en-US" smtClean="0"/>
              <a:t>2014/10/6</a:t>
            </a:fld>
            <a:endParaRPr kumimoji="1" lang="ja-JP" altLang="en-US"/>
          </a:p>
        </p:txBody>
      </p:sp>
      <p:sp>
        <p:nvSpPr>
          <p:cNvPr id="4" name="フッター プレースホルダー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6A1C532-6666-4010-B9F0-A9BD69E2F305}" type="slidenum">
              <a:rPr kumimoji="1" lang="ja-JP" altLang="en-US" smtClean="0"/>
              <a:t>‹#›</a:t>
            </a:fld>
            <a:endParaRPr kumimoji="1" lang="ja-JP" altLang="en-US"/>
          </a:p>
        </p:txBody>
      </p:sp>
    </p:spTree>
    <p:extLst>
      <p:ext uri="{BB962C8B-B14F-4D97-AF65-F5344CB8AC3E}">
        <p14:creationId xmlns:p14="http://schemas.microsoft.com/office/powerpoint/2010/main" val="223665650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B61BEF0D-F0BB-DE4B-95CE-6DB70DBA9567}" type="datetimeFigureOut">
              <a:rPr lang="en-US" smtClean="0"/>
              <a:pPr/>
              <a:t>10/6/2014</a:t>
            </a:fld>
            <a:endParaRPr lang="en-US" dirty="0"/>
          </a:p>
        </p:txBody>
      </p:sp>
      <p:sp>
        <p:nvSpPr>
          <p:cNvPr id="5" name="Footer Placeholder 4"/>
          <p:cNvSpPr>
            <a:spLocks noGrp="1"/>
          </p:cNvSpPr>
          <p:nvPr>
            <p:ph type="ftr" sz="quarter" idx="11"/>
          </p:nvPr>
        </p:nvSpPr>
        <p:spPr>
          <a:xfrm>
            <a:off x="2743973" y="5870576"/>
            <a:ext cx="3932137" cy="377825"/>
          </a:xfrm>
        </p:spPr>
        <p:txBody>
          <a:bodyPr/>
          <a:lstStyle/>
          <a:p>
            <a:endParaRPr lang="en-US" dirty="0"/>
          </a:p>
        </p:txBody>
      </p:sp>
      <p:sp>
        <p:nvSpPr>
          <p:cNvPr id="6" name="Slide Number Placeholder 5"/>
          <p:cNvSpPr>
            <a:spLocks noGrp="1"/>
          </p:cNvSpPr>
          <p:nvPr>
            <p:ph type="sldNum" sz="quarter" idx="12"/>
          </p:nvPr>
        </p:nvSpPr>
        <p:spPr>
          <a:xfrm>
            <a:off x="8040685" y="5870576"/>
            <a:ext cx="417516"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4907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ja-JP" altLang="en-US" smtClean="0"/>
              <a:t>図を追加</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10/6/2014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1157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10/6/2014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868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10/6/2014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6886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10/6/2014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3900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10/6/2014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3627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ja-JP" altLang="en-US" smtClean="0"/>
              <a:t>マスター タイトルの書式設定</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10/6/2014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199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2608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0002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324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10/6/2014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8746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6504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3396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147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10/6/2014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066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10/6/2014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0314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ja-JP" altLang="en-US" smtClean="0"/>
              <a:t>マスター タイトルの書式設定</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ja-JP" altLang="en-US" smtClean="0"/>
              <a:t>図を追加</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10/6/2014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8026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10/6/2014</a:t>
            </a:fld>
            <a:endParaRPr lang="en-US" dirty="0"/>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7942957"/>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Lst>
  <p:txStyles>
    <p:titleStyle>
      <a:lvl1pPr algn="l" defTabSz="457200" rtl="0" eaLnBrk="1" latinLnBrk="0" hangingPunct="1">
        <a:spcBef>
          <a:spcPct val="0"/>
        </a:spcBef>
        <a:buNone/>
        <a:defRPr kumimoji="1" sz="32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25.gif"/></Relationships>
</file>

<file path=ppt/slides/_rels/slide1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1.gif"/></Relationships>
</file>

<file path=ppt/slides/_rels/slide1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0.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2.gif"/><Relationship Id="rId5" Type="http://schemas.openxmlformats.org/officeDocument/2006/relationships/image" Target="../media/image41.gif"/><Relationship Id="rId4" Type="http://schemas.openxmlformats.org/officeDocument/2006/relationships/image" Target="../media/image40.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74519" y="1119123"/>
            <a:ext cx="7987309" cy="2074020"/>
          </a:xfrm>
        </p:spPr>
        <p:txBody>
          <a:bodyPr>
            <a:normAutofit fontScale="90000"/>
          </a:bodyPr>
          <a:lstStyle/>
          <a:p>
            <a:pPr algn="l"/>
            <a:r>
              <a:rPr lang="en-US" altLang="ja-JP" sz="34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Direct Cherenkov</a:t>
            </a:r>
            <a:r>
              <a:rPr lang="ja-JP" altLang="en-US" sz="34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光を用いた宇宙線</a:t>
            </a:r>
            <a:r>
              <a:rPr lang="en-US" altLang="ja-JP" sz="34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
            </a:r>
            <a:br>
              <a:rPr lang="en-US" altLang="ja-JP" sz="34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br>
            <a:r>
              <a:rPr lang="ja-JP" altLang="en-US" sz="34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重元素スペクトル計測：</a:t>
            </a:r>
            <a:r>
              <a:rPr lang="en-US" altLang="ja-JP" sz="34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
            </a:r>
            <a:br>
              <a:rPr lang="en-US" altLang="ja-JP" sz="34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br>
            <a:r>
              <a:rPr lang="en-US" altLang="ja-JP" sz="34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CTA</a:t>
            </a:r>
            <a:r>
              <a:rPr lang="ja-JP" altLang="en-US" sz="34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アレイでの</a:t>
            </a:r>
            <a:r>
              <a:rPr lang="en-US" altLang="ja-JP" sz="34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MC</a:t>
            </a:r>
            <a:r>
              <a:rPr lang="ja-JP" altLang="en-US" sz="34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シミュレーション</a:t>
            </a:r>
            <a:r>
              <a:rPr lang="ja-JP" altLang="en-US" sz="34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評価</a:t>
            </a:r>
            <a:endParaRPr kumimoji="1" lang="ja-JP" altLang="en-US" sz="34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endParaRPr>
          </a:p>
        </p:txBody>
      </p:sp>
      <p:sp>
        <p:nvSpPr>
          <p:cNvPr id="3" name="サブタイトル 2"/>
          <p:cNvSpPr>
            <a:spLocks noGrp="1"/>
          </p:cNvSpPr>
          <p:nvPr>
            <p:ph type="subTitle" idx="1"/>
          </p:nvPr>
        </p:nvSpPr>
        <p:spPr>
          <a:xfrm>
            <a:off x="474519" y="3706861"/>
            <a:ext cx="8336972" cy="1322339"/>
          </a:xfrm>
        </p:spPr>
        <p:txBody>
          <a:bodyPr>
            <a:noAutofit/>
          </a:bodyPr>
          <a:lstStyle/>
          <a:p>
            <a:pPr algn="l"/>
            <a:r>
              <a:rPr lang="ja-JP" altLang="en-US" sz="2400" cap="none" dirty="0" smtClean="0">
                <a:latin typeface="メイリオ" panose="020B0604030504040204" pitchFamily="50" charset="-128"/>
                <a:ea typeface="メイリオ" panose="020B0604030504040204" pitchFamily="50" charset="-128"/>
              </a:rPr>
              <a:t>大石 理子</a:t>
            </a:r>
            <a:r>
              <a:rPr lang="en-US" altLang="ja-JP" sz="2400" cap="none" dirty="0" smtClean="0">
                <a:latin typeface="メイリオ" panose="020B0604030504040204" pitchFamily="50" charset="-128"/>
                <a:ea typeface="メイリオ" panose="020B0604030504040204" pitchFamily="50" charset="-128"/>
              </a:rPr>
              <a:t>(</a:t>
            </a:r>
            <a:r>
              <a:rPr lang="ja-JP" altLang="en-US" sz="2400" cap="none" dirty="0" smtClean="0">
                <a:latin typeface="メイリオ" panose="020B0604030504040204" pitchFamily="50" charset="-128"/>
                <a:ea typeface="メイリオ" panose="020B0604030504040204" pitchFamily="50" charset="-128"/>
              </a:rPr>
              <a:t>東大宇宙線研</a:t>
            </a:r>
            <a:r>
              <a:rPr lang="en-US" altLang="ja-JP" sz="2400" cap="none" dirty="0" smtClean="0">
                <a:latin typeface="メイリオ" panose="020B0604030504040204" pitchFamily="50" charset="-128"/>
                <a:ea typeface="メイリオ" panose="020B0604030504040204" pitchFamily="50" charset="-128"/>
              </a:rPr>
              <a:t>),</a:t>
            </a:r>
            <a:r>
              <a:rPr lang="ja-JP" altLang="en-US" sz="2400" cap="none" dirty="0" smtClean="0">
                <a:latin typeface="メイリオ" panose="020B0604030504040204" pitchFamily="50" charset="-128"/>
                <a:ea typeface="メイリオ" panose="020B0604030504040204" pitchFamily="50" charset="-128"/>
              </a:rPr>
              <a:t>　</a:t>
            </a:r>
            <a:r>
              <a:rPr lang="en-US" altLang="ja-JP" sz="2400" cap="none" dirty="0" smtClean="0">
                <a:latin typeface="メイリオ" panose="020B0604030504040204" pitchFamily="50" charset="-128"/>
                <a:ea typeface="メイリオ" panose="020B0604030504040204" pitchFamily="50" charset="-128"/>
              </a:rPr>
              <a:t>CTA-Japan </a:t>
            </a:r>
            <a:r>
              <a:rPr lang="en-US" altLang="ja-JP" sz="2400" cap="none" dirty="0" smtClean="0">
                <a:latin typeface="メイリオ" panose="020B0604030504040204" pitchFamily="50" charset="-128"/>
                <a:ea typeface="メイリオ" panose="020B0604030504040204" pitchFamily="50" charset="-128"/>
              </a:rPr>
              <a:t>MC WP</a:t>
            </a:r>
          </a:p>
          <a:p>
            <a:pPr algn="l"/>
            <a:r>
              <a:rPr lang="en-US" altLang="ja-JP" sz="2400" cap="none" dirty="0" smtClean="0">
                <a:latin typeface="メイリオ" panose="020B0604030504040204" pitchFamily="50" charset="-128"/>
                <a:ea typeface="メイリオ" panose="020B0604030504040204" pitchFamily="50" charset="-128"/>
              </a:rPr>
              <a:t> </a:t>
            </a:r>
            <a:endParaRPr kumimoji="1" lang="ja-JP" altLang="en-US" sz="2400" cap="none"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769257" y="4702630"/>
            <a:ext cx="7431314" cy="369332"/>
          </a:xfrm>
          <a:prstGeom prst="rect">
            <a:avLst/>
          </a:prstGeom>
          <a:noFill/>
        </p:spPr>
        <p:txBody>
          <a:bodyPr wrap="square" rtlCol="0">
            <a:spAutoFit/>
          </a:bodyPr>
          <a:lstStyle/>
          <a:p>
            <a:r>
              <a:rPr kumimoji="1" lang="en-US" altLang="ja-JP" dirty="0" smtClean="0"/>
              <a:t>2014/10/03  CTA</a:t>
            </a:r>
            <a:r>
              <a:rPr kumimoji="1" lang="ja-JP" altLang="en-US" dirty="0" smtClean="0"/>
              <a:t>研究会「高エネルギーガンマ線でみる極限</a:t>
            </a:r>
            <a:r>
              <a:rPr kumimoji="1" lang="ja-JP" altLang="en-US" smtClean="0"/>
              <a:t>宇宙」</a:t>
            </a:r>
            <a:endParaRPr kumimoji="1" lang="en-US" altLang="ja-JP" dirty="0" smtClean="0"/>
          </a:p>
        </p:txBody>
      </p:sp>
    </p:spTree>
    <p:extLst>
      <p:ext uri="{BB962C8B-B14F-4D97-AF65-F5344CB8AC3E}">
        <p14:creationId xmlns:p14="http://schemas.microsoft.com/office/powerpoint/2010/main" val="3707565796"/>
      </p:ext>
    </p:extLst>
  </p:cSld>
  <p:clrMapOvr>
    <a:masterClrMapping/>
  </p:clrMapOvr>
  <mc:AlternateContent xmlns:mc="http://schemas.openxmlformats.org/markup-compatibility/2006" xmlns:p14="http://schemas.microsoft.com/office/powerpoint/2010/main">
    <mc:Choice Requires="p14">
      <p:transition spd="slow" p14:dur="2000" advTm="3328"/>
    </mc:Choice>
    <mc:Fallback xmlns="">
      <p:transition spd="slow" advTm="332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0944" y="-202817"/>
            <a:ext cx="8148517" cy="1466071"/>
          </a:xfrm>
        </p:spPr>
        <p:txBody>
          <a:bodyPr>
            <a:normAutofit/>
          </a:bodyPr>
          <a:lstStyle/>
          <a:p>
            <a:r>
              <a:rPr lang="en-US" altLang="ja-JP"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DC</a:t>
            </a:r>
            <a:r>
              <a:rPr lang="ja-JP" altLang="en-US"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検出手法とハドロン</a:t>
            </a:r>
            <a:r>
              <a:rPr lang="ja-JP" altLang="en-US"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相互作用モデルの影響</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61" y="3697017"/>
            <a:ext cx="4695215" cy="2908587"/>
          </a:xfrm>
          <a:prstGeom prst="rect">
            <a:avLst/>
          </a:prstGeom>
          <a:ln>
            <a:noFill/>
          </a:ln>
          <a:effectLst>
            <a:outerShdw blurRad="292100" dist="139700" dir="2700000" algn="tl" rotWithShape="0">
              <a:srgbClr val="333333">
                <a:alpha val="65000"/>
              </a:srgbClr>
            </a:outerShdw>
          </a:effectLst>
        </p:spPr>
      </p:pic>
      <p:sp>
        <p:nvSpPr>
          <p:cNvPr id="3" name="テキスト ボックス 2"/>
          <p:cNvSpPr txBox="1"/>
          <p:nvPr/>
        </p:nvSpPr>
        <p:spPr>
          <a:xfrm>
            <a:off x="339435" y="782327"/>
            <a:ext cx="8307922" cy="2554545"/>
          </a:xfrm>
          <a:prstGeom prst="rect">
            <a:avLst/>
          </a:prstGeom>
          <a:noFill/>
        </p:spPr>
        <p:txBody>
          <a:bodyPr wrap="square" rtlCol="0">
            <a:spAutoFit/>
          </a:bodyPr>
          <a:lstStyle/>
          <a:p>
            <a:pPr marL="285750" indent="-285750">
              <a:buClr>
                <a:schemeClr val="tx1"/>
              </a:buClr>
              <a:buFont typeface="Wingdings" panose="05000000000000000000" pitchFamily="2" charset="2"/>
              <a:buChar char="u"/>
            </a:pPr>
            <a:r>
              <a:rPr kumimoji="1" lang="ja-JP" altLang="en-US" sz="2000" dirty="0" smtClean="0">
                <a:solidFill>
                  <a:srgbClr val="FFC000"/>
                </a:solidFill>
              </a:rPr>
              <a:t>エネルギー推定</a:t>
            </a:r>
            <a:r>
              <a:rPr kumimoji="1" lang="ja-JP" altLang="en-US" sz="2000" dirty="0" smtClean="0"/>
              <a:t>は</a:t>
            </a:r>
            <a:r>
              <a:rPr kumimoji="1" lang="en-US" altLang="ja-JP" sz="2000" dirty="0" smtClean="0"/>
              <a:t>EAS</a:t>
            </a:r>
            <a:r>
              <a:rPr kumimoji="1" lang="ja-JP" altLang="en-US" sz="2000" dirty="0" smtClean="0"/>
              <a:t>光を使用するため、シミュレーション中のハドロン相互作用モデルの不定性の影響を受ける</a:t>
            </a:r>
            <a:endParaRPr kumimoji="1" lang="en-US" altLang="ja-JP" sz="2000" dirty="0"/>
          </a:p>
          <a:p>
            <a:pPr marL="285750" indent="-285750">
              <a:buClr>
                <a:schemeClr val="tx1"/>
              </a:buClr>
              <a:buFont typeface="Wingdings" panose="05000000000000000000" pitchFamily="2" charset="2"/>
              <a:buChar char="u"/>
            </a:pPr>
            <a:r>
              <a:rPr kumimoji="1" lang="en-US" altLang="ja-JP" sz="2000" dirty="0" smtClean="0"/>
              <a:t>Direct Cherenkov</a:t>
            </a:r>
            <a:r>
              <a:rPr kumimoji="1" lang="ja-JP" altLang="en-US" sz="2000" dirty="0" smtClean="0"/>
              <a:t>光放出は非弾性散乱を起こした時点で終了する         →</a:t>
            </a:r>
            <a:r>
              <a:rPr kumimoji="1" lang="ja-JP" altLang="en-US" sz="2000" dirty="0" smtClean="0">
                <a:solidFill>
                  <a:srgbClr val="FFC000"/>
                </a:solidFill>
              </a:rPr>
              <a:t>有効面積の推定</a:t>
            </a:r>
            <a:r>
              <a:rPr kumimoji="1" lang="ja-JP" altLang="en-US" sz="2000" dirty="0" smtClean="0"/>
              <a:t>はシミュレーション中の非弾性散乱断面積の不定性の影響を受ける</a:t>
            </a:r>
            <a:endParaRPr kumimoji="1" lang="en-US" altLang="ja-JP" sz="2000" dirty="0" smtClean="0"/>
          </a:p>
          <a:p>
            <a:pPr marL="285750" indent="-285750">
              <a:buClr>
                <a:schemeClr val="tx1"/>
              </a:buClr>
              <a:buFont typeface="Wingdings" panose="05000000000000000000" pitchFamily="2" charset="2"/>
              <a:buChar char="u"/>
            </a:pPr>
            <a:r>
              <a:rPr kumimoji="1" lang="en-US" altLang="ja-JP" sz="2000" dirty="0" smtClean="0"/>
              <a:t>CTA</a:t>
            </a:r>
            <a:r>
              <a:rPr kumimoji="1" lang="ja-JP" altLang="en-US" sz="2000" dirty="0" err="1" smtClean="0"/>
              <a:t>での</a:t>
            </a:r>
            <a:r>
              <a:rPr kumimoji="1" lang="en-US" altLang="ja-JP" sz="2000" dirty="0" smtClean="0"/>
              <a:t>hadron interaction model</a:t>
            </a:r>
            <a:r>
              <a:rPr kumimoji="1" lang="ja-JP" altLang="en-US" sz="2000" dirty="0" smtClean="0"/>
              <a:t>のデフォルト設定は </a:t>
            </a:r>
            <a:r>
              <a:rPr kumimoji="1" lang="en-US" altLang="ja-JP" sz="2000" dirty="0" smtClean="0"/>
              <a:t>(&gt;80GeV /nucleon</a:t>
            </a:r>
            <a:r>
              <a:rPr kumimoji="1" lang="ja-JP" altLang="en-US" sz="2000" dirty="0" smtClean="0"/>
              <a:t>の領域で</a:t>
            </a:r>
            <a:r>
              <a:rPr kumimoji="1" lang="en-US" altLang="ja-JP" sz="2000" dirty="0" smtClean="0"/>
              <a:t>) </a:t>
            </a:r>
            <a:r>
              <a:rPr kumimoji="1" lang="en-US" altLang="ja-JP" sz="2000" dirty="0" smtClean="0">
                <a:solidFill>
                  <a:srgbClr val="FFC000"/>
                </a:solidFill>
              </a:rPr>
              <a:t>QGSJET-II-03</a:t>
            </a:r>
          </a:p>
          <a:p>
            <a:pPr marL="285750" indent="-285750">
              <a:buClr>
                <a:schemeClr val="tx1"/>
              </a:buClr>
              <a:buFont typeface="Wingdings" panose="05000000000000000000" pitchFamily="2" charset="2"/>
              <a:buChar char="u"/>
            </a:pPr>
            <a:endParaRPr kumimoji="1" lang="ja-JP" altLang="en-US" sz="2000" dirty="0"/>
          </a:p>
        </p:txBody>
      </p:sp>
      <p:sp>
        <p:nvSpPr>
          <p:cNvPr id="6" name="テキスト ボックス 5"/>
          <p:cNvSpPr txBox="1"/>
          <p:nvPr/>
        </p:nvSpPr>
        <p:spPr>
          <a:xfrm>
            <a:off x="513927" y="2952584"/>
            <a:ext cx="4113158" cy="660646"/>
          </a:xfrm>
          <a:prstGeom prst="rect">
            <a:avLst/>
          </a:prstGeom>
          <a:solidFill>
            <a:srgbClr val="89173D">
              <a:alpha val="50196"/>
            </a:srgbClr>
          </a:solidFill>
        </p:spPr>
        <p:txBody>
          <a:bodyPr wrap="square" rtlCol="0">
            <a:spAutoFit/>
          </a:bodyPr>
          <a:lstStyle/>
          <a:p>
            <a:r>
              <a:rPr kumimoji="1" lang="en-US" altLang="ja-JP" dirty="0" smtClean="0"/>
              <a:t>QGSJET </a:t>
            </a:r>
            <a:r>
              <a:rPr kumimoji="1" lang="ja-JP" altLang="en-US" dirty="0" smtClean="0"/>
              <a:t>の</a:t>
            </a:r>
            <a:r>
              <a:rPr kumimoji="1" lang="en-US" altLang="ja-JP" dirty="0" smtClean="0"/>
              <a:t>Air-</a:t>
            </a:r>
            <a:r>
              <a:rPr kumimoji="1" lang="ja-JP" altLang="en-US" dirty="0" smtClean="0"/>
              <a:t>宇宙線原子核の非弾性散乱断面積</a:t>
            </a:r>
            <a:endParaRPr kumimoji="1" lang="ja-JP" altLang="en-US" dirty="0"/>
          </a:p>
        </p:txBody>
      </p:sp>
      <p:sp>
        <p:nvSpPr>
          <p:cNvPr id="7" name="テキスト ボックス 6"/>
          <p:cNvSpPr txBox="1"/>
          <p:nvPr/>
        </p:nvSpPr>
        <p:spPr>
          <a:xfrm>
            <a:off x="2341400" y="5941623"/>
            <a:ext cx="2329227" cy="369332"/>
          </a:xfrm>
          <a:prstGeom prst="rect">
            <a:avLst/>
          </a:prstGeom>
          <a:noFill/>
        </p:spPr>
        <p:txBody>
          <a:bodyPr wrap="none" rtlCol="0">
            <a:spAutoFit/>
          </a:bodyPr>
          <a:lstStyle/>
          <a:p>
            <a:r>
              <a:rPr kumimoji="1" lang="en-US" altLang="ja-JP" dirty="0" smtClean="0">
                <a:solidFill>
                  <a:schemeClr val="bg1">
                    <a:lumMod val="95000"/>
                    <a:lumOff val="5000"/>
                  </a:schemeClr>
                </a:solidFill>
              </a:rPr>
              <a:t>CORSIKA Physics Guide</a:t>
            </a:r>
            <a:endParaRPr kumimoji="1" lang="ja-JP" altLang="en-US" dirty="0">
              <a:solidFill>
                <a:schemeClr val="bg1">
                  <a:lumMod val="95000"/>
                  <a:lumOff val="5000"/>
                </a:schemeClr>
              </a:solidFill>
            </a:endParaRPr>
          </a:p>
        </p:txBody>
      </p:sp>
      <p:sp>
        <p:nvSpPr>
          <p:cNvPr id="8" name="テキスト ボックス 7"/>
          <p:cNvSpPr txBox="1"/>
          <p:nvPr/>
        </p:nvSpPr>
        <p:spPr>
          <a:xfrm>
            <a:off x="5033143" y="2705664"/>
            <a:ext cx="3672270" cy="923330"/>
          </a:xfrm>
          <a:prstGeom prst="rect">
            <a:avLst/>
          </a:prstGeom>
          <a:solidFill>
            <a:srgbClr val="89173D">
              <a:alpha val="50196"/>
            </a:srgbClr>
          </a:solidFill>
        </p:spPr>
        <p:txBody>
          <a:bodyPr wrap="square" rtlCol="0">
            <a:spAutoFit/>
          </a:bodyPr>
          <a:lstStyle/>
          <a:p>
            <a:r>
              <a:rPr kumimoji="1" lang="ja-JP" altLang="en-US" dirty="0" smtClean="0"/>
              <a:t>左記断面積と大気モデル（後述）を用いて計算された</a:t>
            </a:r>
            <a:endParaRPr kumimoji="1" lang="en-US" altLang="ja-JP" dirty="0" smtClean="0"/>
          </a:p>
          <a:p>
            <a:r>
              <a:rPr kumimoji="1" lang="en-US" altLang="ja-JP" dirty="0" smtClean="0"/>
              <a:t>First interaction height</a:t>
            </a:r>
            <a:r>
              <a:rPr kumimoji="1" lang="ja-JP" altLang="en-US" dirty="0" smtClean="0"/>
              <a:t>　分布</a:t>
            </a:r>
            <a:endParaRPr kumimoji="1" lang="ja-JP" altLang="en-US" dirty="0"/>
          </a:p>
        </p:txBody>
      </p:sp>
      <p:sp>
        <p:nvSpPr>
          <p:cNvPr id="9" name="テキスト ボックス 8"/>
          <p:cNvSpPr txBox="1"/>
          <p:nvPr/>
        </p:nvSpPr>
        <p:spPr>
          <a:xfrm>
            <a:off x="6751251" y="4603382"/>
            <a:ext cx="184731" cy="338554"/>
          </a:xfrm>
          <a:prstGeom prst="rect">
            <a:avLst/>
          </a:prstGeom>
          <a:noFill/>
        </p:spPr>
        <p:txBody>
          <a:bodyPr wrap="none" rtlCol="0">
            <a:spAutoFit/>
          </a:bodyPr>
          <a:lstStyle/>
          <a:p>
            <a:endParaRPr kumimoji="1" lang="ja-JP" altLang="en-US" sz="1600" dirty="0">
              <a:solidFill>
                <a:srgbClr val="FF0000"/>
              </a:solidFill>
              <a:latin typeface="+mn-ea"/>
            </a:endParaRPr>
          </a:p>
        </p:txBody>
      </p:sp>
      <p:pic>
        <p:nvPicPr>
          <p:cNvPr id="10" name="図 9"/>
          <p:cNvPicPr>
            <a:picLocks noChangeAspect="1"/>
          </p:cNvPicPr>
          <p:nvPr/>
        </p:nvPicPr>
        <p:blipFill rotWithShape="1">
          <a:blip r:embed="rId3">
            <a:extLst>
              <a:ext uri="{28A0092B-C50C-407E-A947-70E740481C1C}">
                <a14:useLocalDpi xmlns:a14="http://schemas.microsoft.com/office/drawing/2010/main" val="0"/>
              </a:ext>
            </a:extLst>
          </a:blip>
          <a:srcRect l="1168" t="-879" r="5463" b="4225"/>
          <a:stretch/>
        </p:blipFill>
        <p:spPr>
          <a:xfrm>
            <a:off x="4801415" y="3682503"/>
            <a:ext cx="4470400" cy="2888344"/>
          </a:xfrm>
          <a:prstGeom prst="rect">
            <a:avLst/>
          </a:prstGeom>
        </p:spPr>
      </p:pic>
      <p:cxnSp>
        <p:nvCxnSpPr>
          <p:cNvPr id="11" name="直線コネクタ 10"/>
          <p:cNvCxnSpPr/>
          <p:nvPr/>
        </p:nvCxnSpPr>
        <p:spPr>
          <a:xfrm flipV="1">
            <a:off x="6935982" y="4441371"/>
            <a:ext cx="451789" cy="145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7462533" y="4256706"/>
            <a:ext cx="1197251" cy="369332"/>
          </a:xfrm>
          <a:prstGeom prst="rect">
            <a:avLst/>
          </a:prstGeom>
          <a:noFill/>
        </p:spPr>
        <p:txBody>
          <a:bodyPr wrap="none" rtlCol="0">
            <a:spAutoFit/>
          </a:bodyPr>
          <a:lstStyle/>
          <a:p>
            <a:r>
              <a:rPr kumimoji="1" lang="en-US" altLang="ja-JP" dirty="0" smtClean="0">
                <a:solidFill>
                  <a:srgbClr val="FF0000"/>
                </a:solidFill>
              </a:rPr>
              <a:t>Iron (z=26)</a:t>
            </a:r>
            <a:endParaRPr kumimoji="1" lang="ja-JP" altLang="en-US" dirty="0">
              <a:solidFill>
                <a:srgbClr val="FF0000"/>
              </a:solidFill>
            </a:endParaRPr>
          </a:p>
        </p:txBody>
      </p:sp>
      <p:cxnSp>
        <p:nvCxnSpPr>
          <p:cNvPr id="13" name="直線コネクタ 12"/>
          <p:cNvCxnSpPr/>
          <p:nvPr/>
        </p:nvCxnSpPr>
        <p:spPr>
          <a:xfrm flipV="1">
            <a:off x="6957756" y="4709884"/>
            <a:ext cx="451789" cy="14515"/>
          </a:xfrm>
          <a:prstGeom prst="line">
            <a:avLst/>
          </a:prstGeom>
          <a:ln w="28575">
            <a:solidFill>
              <a:srgbClr val="613DF9"/>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7498821" y="4510704"/>
            <a:ext cx="1423467" cy="646331"/>
          </a:xfrm>
          <a:prstGeom prst="rect">
            <a:avLst/>
          </a:prstGeom>
          <a:noFill/>
        </p:spPr>
        <p:txBody>
          <a:bodyPr wrap="none" rtlCol="0">
            <a:spAutoFit/>
          </a:bodyPr>
          <a:lstStyle/>
          <a:p>
            <a:r>
              <a:rPr kumimoji="1" lang="en-US" altLang="ja-JP" dirty="0" smtClean="0">
                <a:solidFill>
                  <a:srgbClr val="613DF9"/>
                </a:solidFill>
              </a:rPr>
              <a:t>Silicon (z=14)</a:t>
            </a:r>
          </a:p>
          <a:p>
            <a:endParaRPr kumimoji="1" lang="ja-JP" altLang="en-US" dirty="0">
              <a:solidFill>
                <a:srgbClr val="FF0000"/>
              </a:solidFill>
            </a:endParaRPr>
          </a:p>
        </p:txBody>
      </p:sp>
      <p:sp>
        <p:nvSpPr>
          <p:cNvPr id="15" name="テキスト ボックス 14"/>
          <p:cNvSpPr txBox="1"/>
          <p:nvPr/>
        </p:nvSpPr>
        <p:spPr>
          <a:xfrm>
            <a:off x="7477050" y="4808247"/>
            <a:ext cx="1398332" cy="646331"/>
          </a:xfrm>
          <a:prstGeom prst="rect">
            <a:avLst/>
          </a:prstGeom>
          <a:noFill/>
        </p:spPr>
        <p:txBody>
          <a:bodyPr wrap="none" rtlCol="0">
            <a:spAutoFit/>
          </a:bodyPr>
          <a:lstStyle/>
          <a:p>
            <a:r>
              <a:rPr kumimoji="1" lang="en-US" altLang="ja-JP" dirty="0" smtClean="0">
                <a:solidFill>
                  <a:schemeClr val="bg1"/>
                </a:solidFill>
              </a:rPr>
              <a:t>Oxygen (z=8)</a:t>
            </a:r>
          </a:p>
          <a:p>
            <a:endParaRPr kumimoji="1" lang="ja-JP" altLang="en-US" dirty="0">
              <a:solidFill>
                <a:srgbClr val="FF0000"/>
              </a:solidFill>
            </a:endParaRPr>
          </a:p>
        </p:txBody>
      </p:sp>
      <p:cxnSp>
        <p:nvCxnSpPr>
          <p:cNvPr id="16" name="直線コネクタ 15"/>
          <p:cNvCxnSpPr/>
          <p:nvPr/>
        </p:nvCxnSpPr>
        <p:spPr>
          <a:xfrm flipV="1">
            <a:off x="6979530" y="4978397"/>
            <a:ext cx="451789" cy="14515"/>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933504"/>
      </p:ext>
    </p:extLst>
  </p:cSld>
  <p:clrMapOvr>
    <a:masterClrMapping/>
  </p:clrMapOvr>
  <mc:AlternateContent xmlns:mc="http://schemas.openxmlformats.org/markup-compatibility/2006" xmlns:p14="http://schemas.microsoft.com/office/powerpoint/2010/main">
    <mc:Choice Requires="p14">
      <p:transition spd="slow" p14:dur="2000" advTm="101891"/>
    </mc:Choice>
    <mc:Fallback xmlns="">
      <p:transition spd="slow" advTm="10189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246744"/>
            <a:ext cx="8365334" cy="1198130"/>
          </a:xfrm>
        </p:spPr>
        <p:txBody>
          <a:bodyPr>
            <a:normAutofit/>
          </a:bodyPr>
          <a:lstStyle/>
          <a:p>
            <a:r>
              <a:rPr lang="en-US" altLang="ja-JP"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Direct </a:t>
            </a:r>
            <a:r>
              <a:rPr lang="en-US" altLang="ja-JP"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Cherenkov</a:t>
            </a:r>
            <a:r>
              <a:rPr lang="ja-JP" altLang="en-US"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手法</a:t>
            </a:r>
            <a:r>
              <a:rPr lang="ja-JP" altLang="en-US" sz="3000" u="sng"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以外の</a:t>
            </a:r>
            <a:r>
              <a:rPr lang="ja-JP" altLang="en-US"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化学組成計測手法</a:t>
            </a:r>
            <a:endParaRPr lang="ja-JP" altLang="en-US"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l="5598" t="-806"/>
          <a:stretch/>
        </p:blipFill>
        <p:spPr>
          <a:xfrm>
            <a:off x="4538718" y="3131906"/>
            <a:ext cx="4283815" cy="3629029"/>
          </a:xfrm>
          <a:prstGeom prst="rect">
            <a:avLst/>
          </a:prstGeom>
          <a:effectLst>
            <a:outerShdw blurRad="50800" dist="38100" dir="5400000" algn="t" rotWithShape="0">
              <a:prstClr val="black">
                <a:alpha val="40000"/>
              </a:prstClr>
            </a:outerShdw>
          </a:effectLst>
        </p:spPr>
      </p:pic>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6056" t="403"/>
          <a:stretch/>
        </p:blipFill>
        <p:spPr>
          <a:xfrm>
            <a:off x="384004" y="3169233"/>
            <a:ext cx="3959396" cy="3585486"/>
          </a:xfrm>
          <a:prstGeom prst="rect">
            <a:avLst/>
          </a:prstGeom>
          <a:effectLst>
            <a:outerShdw blurRad="50800" dist="38100" dir="5400000" algn="t" rotWithShape="0">
              <a:prstClr val="black">
                <a:alpha val="40000"/>
              </a:prstClr>
            </a:outerShdw>
          </a:effectLst>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629" y="1444874"/>
            <a:ext cx="5602514" cy="1832173"/>
          </a:xfrm>
          <a:prstGeom prst="rect">
            <a:avLst/>
          </a:prstGeom>
        </p:spPr>
      </p:pic>
      <p:sp>
        <p:nvSpPr>
          <p:cNvPr id="7" name="テキスト ボックス 6"/>
          <p:cNvSpPr txBox="1"/>
          <p:nvPr/>
        </p:nvSpPr>
        <p:spPr>
          <a:xfrm>
            <a:off x="6085113" y="1417328"/>
            <a:ext cx="2840201" cy="369332"/>
          </a:xfrm>
          <a:prstGeom prst="rect">
            <a:avLst/>
          </a:prstGeom>
          <a:noFill/>
        </p:spPr>
        <p:txBody>
          <a:bodyPr wrap="none" rtlCol="0">
            <a:spAutoFit/>
          </a:bodyPr>
          <a:lstStyle/>
          <a:p>
            <a:r>
              <a:rPr kumimoji="1" lang="en-US" altLang="ja-JP" dirty="0" smtClean="0"/>
              <a:t>(</a:t>
            </a:r>
            <a:r>
              <a:rPr kumimoji="1" lang="en-US" altLang="ja-JP" dirty="0" err="1" smtClean="0"/>
              <a:t>Plyasheshnikov</a:t>
            </a:r>
            <a:r>
              <a:rPr kumimoji="1" lang="en-US" altLang="ja-JP" dirty="0" smtClean="0"/>
              <a:t> et al., 1998)</a:t>
            </a:r>
            <a:endParaRPr kumimoji="1" lang="ja-JP" altLang="en-US" dirty="0"/>
          </a:p>
        </p:txBody>
      </p:sp>
      <p:sp>
        <p:nvSpPr>
          <p:cNvPr id="3" name="テキスト ボックス 2"/>
          <p:cNvSpPr txBox="1"/>
          <p:nvPr/>
        </p:nvSpPr>
        <p:spPr>
          <a:xfrm>
            <a:off x="6168573" y="1826725"/>
            <a:ext cx="2669658" cy="923330"/>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dirty="0" smtClean="0"/>
              <a:t>イメージパラメータの分布の違いを利用した組成計測法</a:t>
            </a:r>
            <a:endParaRPr kumimoji="1" lang="ja-JP" altLang="en-US" dirty="0"/>
          </a:p>
        </p:txBody>
      </p:sp>
    </p:spTree>
    <p:extLst>
      <p:ext uri="{BB962C8B-B14F-4D97-AF65-F5344CB8AC3E}">
        <p14:creationId xmlns:p14="http://schemas.microsoft.com/office/powerpoint/2010/main" val="209422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7091" y="0"/>
            <a:ext cx="7772400" cy="1456267"/>
          </a:xfrm>
        </p:spPr>
        <p:txBody>
          <a:bodyPr>
            <a:normAutofit/>
          </a:bodyPr>
          <a:lstStyle/>
          <a:p>
            <a:r>
              <a:rPr lang="ja-JP" altLang="en-US"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過去の</a:t>
            </a:r>
            <a:r>
              <a:rPr lang="en-US" altLang="ja-JP"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IACT</a:t>
            </a:r>
            <a:r>
              <a:rPr lang="ja-JP" altLang="en-US" sz="3000" cap="none" dirty="0" err="1"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での</a:t>
            </a:r>
            <a:r>
              <a:rPr lang="ja-JP" altLang="en-US"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測定結果</a:t>
            </a:r>
            <a:r>
              <a:rPr lang="en-US" altLang="ja-JP"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
            </a:r>
            <a:br>
              <a:rPr lang="en-US" altLang="ja-JP"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br>
            <a:r>
              <a:rPr lang="en-US" altLang="ja-JP"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  </a:t>
            </a:r>
            <a:endParaRPr lang="ja-JP" altLang="en-US"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91" y="2950463"/>
            <a:ext cx="4165141" cy="3685864"/>
          </a:xfrm>
          <a:prstGeom prst="rect">
            <a:avLst/>
          </a:prstGeom>
          <a:ln>
            <a:noFill/>
          </a:ln>
          <a:effectLst>
            <a:outerShdw blurRad="292100" dist="139700" dir="2700000" algn="tl" rotWithShape="0">
              <a:srgbClr val="333333">
                <a:alpha val="65000"/>
              </a:srgbClr>
            </a:outerShdw>
          </a:effectLst>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261" y="3105716"/>
            <a:ext cx="4466034" cy="3352800"/>
          </a:xfrm>
          <a:prstGeom prst="rect">
            <a:avLst/>
          </a:prstGeom>
          <a:ln>
            <a:noFill/>
          </a:ln>
          <a:effectLst>
            <a:outerShdw blurRad="292100" dist="139700" dir="2700000" algn="tl" rotWithShape="0">
              <a:srgbClr val="333333">
                <a:alpha val="65000"/>
              </a:srgbClr>
            </a:outerShdw>
          </a:effectLst>
        </p:spPr>
      </p:pic>
      <p:sp>
        <p:nvSpPr>
          <p:cNvPr id="3" name="正方形/長方形 2"/>
          <p:cNvSpPr/>
          <p:nvPr/>
        </p:nvSpPr>
        <p:spPr>
          <a:xfrm>
            <a:off x="542177" y="890740"/>
            <a:ext cx="8358653" cy="1323439"/>
          </a:xfrm>
          <a:prstGeom prst="rect">
            <a:avLst/>
          </a:prstGeom>
        </p:spPr>
        <p:txBody>
          <a:bodyPr wrap="square">
            <a:spAutoFit/>
          </a:bodyPr>
          <a:lstStyle/>
          <a:p>
            <a:pPr marL="285750" indent="-285750">
              <a:buFont typeface="Wingdings" panose="05000000000000000000" pitchFamily="2" charset="2"/>
              <a:buChar char="u"/>
            </a:pPr>
            <a:r>
              <a:rPr lang="en-US" altLang="ja-JP" sz="2000" dirty="0" smtClean="0"/>
              <a:t>H.E.S.S.</a:t>
            </a:r>
            <a:r>
              <a:rPr lang="ja-JP" altLang="en-US" sz="2000" dirty="0" smtClean="0"/>
              <a:t>による観測    </a:t>
            </a:r>
            <a:r>
              <a:rPr lang="en-US" altLang="ja-JP" sz="2000" dirty="0" err="1" smtClean="0">
                <a:solidFill>
                  <a:srgbClr val="FFC000"/>
                </a:solidFill>
              </a:rPr>
              <a:t>Aharonian</a:t>
            </a:r>
            <a:r>
              <a:rPr lang="en-US" altLang="ja-JP" sz="2000" dirty="0" smtClean="0">
                <a:solidFill>
                  <a:srgbClr val="FFC000"/>
                </a:solidFill>
              </a:rPr>
              <a:t> et al., Phys. Rev. D 75 042004 (2007)  </a:t>
            </a:r>
          </a:p>
          <a:p>
            <a:pPr marL="285750" indent="-285750">
              <a:buFont typeface="Wingdings" panose="05000000000000000000" pitchFamily="2" charset="2"/>
              <a:buChar char="u"/>
            </a:pPr>
            <a:r>
              <a:rPr lang="en-US" altLang="ja-JP" sz="2000" dirty="0" smtClean="0"/>
              <a:t>12m</a:t>
            </a:r>
            <a:r>
              <a:rPr lang="ja-JP" altLang="en-US" sz="2000" dirty="0" smtClean="0"/>
              <a:t>口径望遠鏡</a:t>
            </a:r>
            <a:r>
              <a:rPr lang="en-US" altLang="ja-JP" sz="2000" dirty="0" smtClean="0"/>
              <a:t>4</a:t>
            </a:r>
            <a:r>
              <a:rPr lang="ja-JP" altLang="en-US" sz="2000" dirty="0" smtClean="0"/>
              <a:t>台の系</a:t>
            </a:r>
            <a:endParaRPr lang="en-US" altLang="ja-JP" sz="2000" dirty="0" smtClean="0"/>
          </a:p>
          <a:p>
            <a:pPr marL="285750" indent="-285750">
              <a:buFont typeface="Wingdings" panose="05000000000000000000" pitchFamily="2" charset="2"/>
              <a:buChar char="u"/>
            </a:pPr>
            <a:r>
              <a:rPr lang="en-US" altLang="ja-JP" sz="2000" dirty="0" smtClean="0"/>
              <a:t>2004</a:t>
            </a:r>
            <a:r>
              <a:rPr lang="ja-JP" altLang="en-US" sz="2000" dirty="0" smtClean="0"/>
              <a:t>年</a:t>
            </a:r>
            <a:r>
              <a:rPr lang="en-US" altLang="ja-JP" sz="2000" dirty="0" smtClean="0"/>
              <a:t>-2006</a:t>
            </a:r>
            <a:r>
              <a:rPr lang="ja-JP" altLang="en-US" sz="2000" dirty="0" smtClean="0"/>
              <a:t>年に取得されたデータのうち </a:t>
            </a:r>
            <a:r>
              <a:rPr lang="en-US" altLang="ja-JP" sz="2000" dirty="0" smtClean="0"/>
              <a:t>z&lt;22 </a:t>
            </a:r>
            <a:r>
              <a:rPr lang="en-US" altLang="ja-JP" sz="2000" dirty="0" err="1" smtClean="0"/>
              <a:t>deg</a:t>
            </a:r>
            <a:r>
              <a:rPr lang="ja-JP" altLang="en-US" sz="2000" dirty="0" smtClean="0"/>
              <a:t>のものを選択</a:t>
            </a:r>
            <a:endParaRPr lang="en-US" altLang="ja-JP" sz="2000" dirty="0" smtClean="0"/>
          </a:p>
          <a:p>
            <a:r>
              <a:rPr lang="ja-JP" altLang="en-US" sz="2000" dirty="0" smtClean="0"/>
              <a:t>→　正味観測時間　</a:t>
            </a:r>
            <a:r>
              <a:rPr lang="en-US" altLang="ja-JP" sz="2000" dirty="0" smtClean="0">
                <a:solidFill>
                  <a:srgbClr val="FFC000"/>
                </a:solidFill>
              </a:rPr>
              <a:t>357</a:t>
            </a:r>
            <a:r>
              <a:rPr lang="en-US" altLang="ja-JP" sz="2000" dirty="0" smtClean="0"/>
              <a:t> hours, </a:t>
            </a:r>
            <a:r>
              <a:rPr lang="ja-JP" altLang="en-US" sz="2000" dirty="0" smtClean="0"/>
              <a:t> </a:t>
            </a:r>
            <a:r>
              <a:rPr lang="en-US" altLang="ja-JP" sz="2000" dirty="0" smtClean="0"/>
              <a:t>DC event </a:t>
            </a:r>
            <a:r>
              <a:rPr lang="ja-JP" altLang="en-US" sz="2000" dirty="0" smtClean="0"/>
              <a:t>解析（後述）後　</a:t>
            </a:r>
            <a:r>
              <a:rPr lang="en-US" altLang="ja-JP" sz="2000" dirty="0" smtClean="0">
                <a:solidFill>
                  <a:srgbClr val="FFC000"/>
                </a:solidFill>
              </a:rPr>
              <a:t>1899</a:t>
            </a:r>
            <a:r>
              <a:rPr lang="ja-JP" altLang="en-US" sz="2000" dirty="0" smtClean="0"/>
              <a:t> </a:t>
            </a:r>
            <a:r>
              <a:rPr lang="en-US" altLang="ja-JP" sz="2000" dirty="0" smtClean="0"/>
              <a:t>events </a:t>
            </a:r>
          </a:p>
        </p:txBody>
      </p:sp>
      <p:sp>
        <p:nvSpPr>
          <p:cNvPr id="6" name="テキスト ボックス 5"/>
          <p:cNvSpPr txBox="1"/>
          <p:nvPr/>
        </p:nvSpPr>
        <p:spPr>
          <a:xfrm>
            <a:off x="468999" y="2265337"/>
            <a:ext cx="3917813" cy="646331"/>
          </a:xfrm>
          <a:prstGeom prst="rect">
            <a:avLst/>
          </a:prstGeom>
          <a:solidFill>
            <a:srgbClr val="89173D">
              <a:alpha val="49804"/>
            </a:srgbClr>
          </a:solidFill>
        </p:spPr>
        <p:txBody>
          <a:bodyPr wrap="square" rtlCol="0">
            <a:spAutoFit/>
          </a:bodyPr>
          <a:lstStyle/>
          <a:p>
            <a:r>
              <a:rPr kumimoji="1" lang="en-US" altLang="ja-JP" dirty="0" smtClean="0">
                <a:solidFill>
                  <a:schemeClr val="tx1">
                    <a:lumMod val="85000"/>
                  </a:schemeClr>
                </a:solidFill>
              </a:rPr>
              <a:t>4</a:t>
            </a:r>
            <a:r>
              <a:rPr kumimoji="1" lang="ja-JP" altLang="en-US" dirty="0" smtClean="0">
                <a:solidFill>
                  <a:schemeClr val="tx1">
                    <a:lumMod val="85000"/>
                  </a:schemeClr>
                </a:solidFill>
              </a:rPr>
              <a:t>台の</a:t>
            </a:r>
            <a:r>
              <a:rPr kumimoji="1" lang="en-US" altLang="ja-JP" dirty="0" smtClean="0">
                <a:solidFill>
                  <a:schemeClr val="tx1">
                    <a:lumMod val="85000"/>
                  </a:schemeClr>
                </a:solidFill>
              </a:rPr>
              <a:t>H.E.S.S.</a:t>
            </a:r>
            <a:r>
              <a:rPr kumimoji="1" lang="ja-JP" altLang="en-US" dirty="0" smtClean="0">
                <a:solidFill>
                  <a:schemeClr val="tx1">
                    <a:lumMod val="85000"/>
                  </a:schemeClr>
                </a:solidFill>
              </a:rPr>
              <a:t>望遠鏡に同時に</a:t>
            </a:r>
            <a:r>
              <a:rPr kumimoji="1" lang="en-US" altLang="ja-JP" dirty="0" smtClean="0">
                <a:solidFill>
                  <a:schemeClr val="tx1">
                    <a:lumMod val="85000"/>
                  </a:schemeClr>
                </a:solidFill>
              </a:rPr>
              <a:t>Direct Cherenkov</a:t>
            </a:r>
            <a:r>
              <a:rPr kumimoji="1" lang="ja-JP" altLang="en-US" dirty="0" smtClean="0">
                <a:solidFill>
                  <a:schemeClr val="tx1">
                    <a:lumMod val="85000"/>
                  </a:schemeClr>
                </a:solidFill>
              </a:rPr>
              <a:t>が入ったイベント例</a:t>
            </a:r>
            <a:endParaRPr kumimoji="1" lang="ja-JP" altLang="en-US" dirty="0">
              <a:solidFill>
                <a:schemeClr val="tx1">
                  <a:lumMod val="85000"/>
                </a:schemeClr>
              </a:solidFill>
            </a:endParaRPr>
          </a:p>
        </p:txBody>
      </p:sp>
      <p:sp>
        <p:nvSpPr>
          <p:cNvPr id="7" name="テキスト ボックス 6"/>
          <p:cNvSpPr txBox="1"/>
          <p:nvPr/>
        </p:nvSpPr>
        <p:spPr>
          <a:xfrm>
            <a:off x="4635725" y="2304132"/>
            <a:ext cx="4265105" cy="646331"/>
          </a:xfrm>
          <a:prstGeom prst="rect">
            <a:avLst/>
          </a:prstGeom>
          <a:solidFill>
            <a:srgbClr val="89173D">
              <a:alpha val="49804"/>
            </a:srgbClr>
          </a:solidFill>
        </p:spPr>
        <p:txBody>
          <a:bodyPr wrap="square" rtlCol="0">
            <a:spAutoFit/>
          </a:bodyPr>
          <a:lstStyle/>
          <a:p>
            <a:r>
              <a:rPr kumimoji="1" lang="en-US" altLang="ja-JP" dirty="0" smtClean="0">
                <a:solidFill>
                  <a:schemeClr val="tx1">
                    <a:lumMod val="85000"/>
                  </a:schemeClr>
                </a:solidFill>
              </a:rPr>
              <a:t>H.E.S.S.</a:t>
            </a:r>
            <a:r>
              <a:rPr kumimoji="1" lang="ja-JP" altLang="en-US" dirty="0" smtClean="0">
                <a:solidFill>
                  <a:schemeClr val="tx1">
                    <a:lumMod val="85000"/>
                  </a:schemeClr>
                </a:solidFill>
              </a:rPr>
              <a:t>による</a:t>
            </a:r>
            <a:r>
              <a:rPr kumimoji="1" lang="en-US" altLang="ja-JP" dirty="0" smtClean="0">
                <a:solidFill>
                  <a:schemeClr val="tx1">
                    <a:lumMod val="85000"/>
                  </a:schemeClr>
                </a:solidFill>
              </a:rPr>
              <a:t>sub-</a:t>
            </a:r>
            <a:r>
              <a:rPr kumimoji="1" lang="en-US" altLang="ja-JP" dirty="0" err="1" smtClean="0">
                <a:solidFill>
                  <a:schemeClr val="tx1">
                    <a:lumMod val="85000"/>
                  </a:schemeClr>
                </a:solidFill>
              </a:rPr>
              <a:t>PeV</a:t>
            </a:r>
            <a:r>
              <a:rPr kumimoji="1" lang="ja-JP" altLang="en-US" dirty="0" smtClean="0">
                <a:solidFill>
                  <a:schemeClr val="tx1">
                    <a:lumMod val="85000"/>
                  </a:schemeClr>
                </a:solidFill>
              </a:rPr>
              <a:t>領域の鉄スペクトルの測定結果と飛翔体実験結果の比較</a:t>
            </a:r>
            <a:endParaRPr kumimoji="1" lang="ja-JP" altLang="en-US" dirty="0">
              <a:solidFill>
                <a:schemeClr val="tx1">
                  <a:lumMod val="85000"/>
                </a:schemeClr>
              </a:solidFill>
            </a:endParaRPr>
          </a:p>
        </p:txBody>
      </p:sp>
      <p:sp>
        <p:nvSpPr>
          <p:cNvPr id="8" name="テキスト ボックス 7"/>
          <p:cNvSpPr txBox="1"/>
          <p:nvPr/>
        </p:nvSpPr>
        <p:spPr>
          <a:xfrm>
            <a:off x="5247266" y="5366478"/>
            <a:ext cx="3653564" cy="646331"/>
          </a:xfrm>
          <a:prstGeom prst="rect">
            <a:avLst/>
          </a:prstGeom>
          <a:noFill/>
        </p:spPr>
        <p:txBody>
          <a:bodyPr wrap="none" rtlCol="0">
            <a:spAutoFit/>
          </a:bodyPr>
          <a:lstStyle/>
          <a:p>
            <a:r>
              <a:rPr kumimoji="1" lang="en-US" altLang="ja-JP" dirty="0" smtClean="0">
                <a:solidFill>
                  <a:srgbClr val="00B050"/>
                </a:solidFill>
              </a:rPr>
              <a:t>2007</a:t>
            </a:r>
            <a:r>
              <a:rPr kumimoji="1" lang="ja-JP" altLang="en-US" dirty="0" smtClean="0">
                <a:solidFill>
                  <a:srgbClr val="00B050"/>
                </a:solidFill>
              </a:rPr>
              <a:t>年時点でこのエネルギー領域</a:t>
            </a:r>
            <a:endParaRPr kumimoji="1" lang="en-US" altLang="ja-JP" dirty="0" smtClean="0">
              <a:solidFill>
                <a:srgbClr val="00B050"/>
              </a:solidFill>
            </a:endParaRPr>
          </a:p>
          <a:p>
            <a:r>
              <a:rPr kumimoji="1" lang="ja-JP" altLang="en-US" dirty="0" smtClean="0">
                <a:solidFill>
                  <a:srgbClr val="00B050"/>
                </a:solidFill>
              </a:rPr>
              <a:t>では最高精度の計測</a:t>
            </a:r>
            <a:endParaRPr kumimoji="1" lang="ja-JP" altLang="en-US" dirty="0">
              <a:solidFill>
                <a:srgbClr val="00B050"/>
              </a:solidFill>
            </a:endParaRPr>
          </a:p>
        </p:txBody>
      </p:sp>
    </p:spTree>
    <p:extLst>
      <p:ext uri="{BB962C8B-B14F-4D97-AF65-F5344CB8AC3E}">
        <p14:creationId xmlns:p14="http://schemas.microsoft.com/office/powerpoint/2010/main" val="2318046047"/>
      </p:ext>
    </p:extLst>
  </p:cSld>
  <p:clrMapOvr>
    <a:masterClrMapping/>
  </p:clrMapOvr>
  <mc:AlternateContent xmlns:mc="http://schemas.openxmlformats.org/markup-compatibility/2006" xmlns:p14="http://schemas.microsoft.com/office/powerpoint/2010/main">
    <mc:Choice Requires="p14">
      <p:transition spd="slow" p14:dur="2000" advTm="26064"/>
    </mc:Choice>
    <mc:Fallback xmlns="">
      <p:transition spd="slow" advTm="26064"/>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1714" y="-101594"/>
            <a:ext cx="7772400" cy="1456267"/>
          </a:xfrm>
        </p:spPr>
        <p:txBody>
          <a:bodyPr>
            <a:normAutofit/>
          </a:bodyPr>
          <a:lstStyle/>
          <a:p>
            <a:r>
              <a:rPr lang="en-US" altLang="ja-JP"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VERITAS</a:t>
            </a:r>
            <a:r>
              <a:rPr lang="ja-JP" altLang="en-US" sz="3000" cap="none" dirty="0" err="1">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での</a:t>
            </a:r>
            <a:r>
              <a:rPr lang="ja-JP" altLang="en-US"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観測例</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2298334"/>
            <a:ext cx="4569772" cy="4327435"/>
          </a:xfrm>
          <a:prstGeom prst="rect">
            <a:avLst/>
          </a:prstGeom>
          <a:ln>
            <a:noFill/>
          </a:ln>
          <a:effectLst>
            <a:outerShdw blurRad="292100" dist="139700" dir="2700000" algn="tl" rotWithShape="0">
              <a:srgbClr val="333333">
                <a:alpha val="65000"/>
              </a:srgbClr>
            </a:outerShdw>
          </a:effectLst>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0268" y="3730734"/>
            <a:ext cx="3394075" cy="2409715"/>
          </a:xfrm>
          <a:prstGeom prst="rect">
            <a:avLst/>
          </a:prstGeom>
          <a:ln>
            <a:noFill/>
          </a:ln>
          <a:effectLst>
            <a:outerShdw blurRad="292100" dist="139700" dir="2700000" algn="tl" rotWithShape="0">
              <a:srgbClr val="333333">
                <a:alpha val="65000"/>
              </a:srgbClr>
            </a:outerShdw>
          </a:effectLst>
        </p:spPr>
      </p:pic>
      <p:sp>
        <p:nvSpPr>
          <p:cNvPr id="6" name="テキスト ボックス 5"/>
          <p:cNvSpPr txBox="1"/>
          <p:nvPr/>
        </p:nvSpPr>
        <p:spPr>
          <a:xfrm>
            <a:off x="5590268" y="2090057"/>
            <a:ext cx="2973161" cy="430887"/>
          </a:xfrm>
          <a:prstGeom prst="rect">
            <a:avLst/>
          </a:prstGeom>
          <a:noFill/>
        </p:spPr>
        <p:txBody>
          <a:bodyPr wrap="square" rtlCol="0">
            <a:spAutoFit/>
          </a:bodyPr>
          <a:lstStyle/>
          <a:p>
            <a:r>
              <a:rPr kumimoji="1" lang="en-US" altLang="ja-JP" sz="2200" dirty="0" smtClean="0"/>
              <a:t>(</a:t>
            </a:r>
            <a:r>
              <a:rPr kumimoji="1" lang="en-US" altLang="ja-JP" sz="2200" dirty="0" err="1" smtClean="0"/>
              <a:t>Wissel</a:t>
            </a:r>
            <a:r>
              <a:rPr kumimoji="1" lang="en-US" altLang="ja-JP" sz="2200" dirty="0" smtClean="0"/>
              <a:t> et al., 2007)</a:t>
            </a:r>
            <a:endParaRPr kumimoji="1" lang="ja-JP" altLang="en-US" sz="2200" dirty="0"/>
          </a:p>
        </p:txBody>
      </p:sp>
      <p:sp>
        <p:nvSpPr>
          <p:cNvPr id="7" name="テキスト ボックス 6"/>
          <p:cNvSpPr txBox="1"/>
          <p:nvPr/>
        </p:nvSpPr>
        <p:spPr>
          <a:xfrm>
            <a:off x="457200" y="943429"/>
            <a:ext cx="7786914" cy="646331"/>
          </a:xfrm>
          <a:prstGeom prst="rect">
            <a:avLst/>
          </a:prstGeom>
          <a:noFill/>
        </p:spPr>
        <p:txBody>
          <a:bodyPr wrap="square" rtlCol="0">
            <a:spAutoFit/>
          </a:bodyPr>
          <a:lstStyle/>
          <a:p>
            <a:pPr marL="285750" indent="-285750">
              <a:buFont typeface="Wingdings" panose="05000000000000000000" pitchFamily="2" charset="2"/>
              <a:buChar char="u"/>
            </a:pPr>
            <a:r>
              <a:rPr kumimoji="1" lang="en-US" altLang="ja-JP" dirty="0" smtClean="0"/>
              <a:t>12m</a:t>
            </a:r>
            <a:r>
              <a:rPr kumimoji="1" lang="ja-JP" altLang="en-US" dirty="0" smtClean="0"/>
              <a:t>口径望遠鏡</a:t>
            </a:r>
            <a:r>
              <a:rPr kumimoji="1" lang="en-US" altLang="ja-JP" dirty="0" smtClean="0"/>
              <a:t>4</a:t>
            </a:r>
            <a:r>
              <a:rPr kumimoji="1" lang="ja-JP" altLang="en-US" dirty="0" smtClean="0"/>
              <a:t>台の系</a:t>
            </a:r>
            <a:endParaRPr kumimoji="1" lang="en-US" altLang="ja-JP" dirty="0" smtClean="0"/>
          </a:p>
          <a:p>
            <a:pPr marL="285750" indent="-285750">
              <a:buFont typeface="Wingdings" panose="05000000000000000000" pitchFamily="2" charset="2"/>
              <a:buChar char="u"/>
            </a:pPr>
            <a:r>
              <a:rPr kumimoji="1" lang="en-US" altLang="ja-JP" dirty="0" smtClean="0"/>
              <a:t>2ns</a:t>
            </a:r>
            <a:r>
              <a:rPr kumimoji="1" lang="ja-JP" altLang="en-US" dirty="0" smtClean="0"/>
              <a:t>の時間分解能</a:t>
            </a:r>
            <a:endParaRPr kumimoji="1" lang="ja-JP" altLang="en-US" dirty="0"/>
          </a:p>
        </p:txBody>
      </p:sp>
      <p:sp>
        <p:nvSpPr>
          <p:cNvPr id="8" name="テキスト ボックス 7"/>
          <p:cNvSpPr txBox="1"/>
          <p:nvPr/>
        </p:nvSpPr>
        <p:spPr>
          <a:xfrm>
            <a:off x="628657" y="1539623"/>
            <a:ext cx="3917813" cy="646331"/>
          </a:xfrm>
          <a:prstGeom prst="rect">
            <a:avLst/>
          </a:prstGeom>
          <a:solidFill>
            <a:srgbClr val="89173D">
              <a:alpha val="49804"/>
            </a:srgbClr>
          </a:solidFill>
        </p:spPr>
        <p:txBody>
          <a:bodyPr wrap="square" rtlCol="0">
            <a:spAutoFit/>
          </a:bodyPr>
          <a:lstStyle/>
          <a:p>
            <a:r>
              <a:rPr kumimoji="1" lang="en-US" altLang="ja-JP" dirty="0" smtClean="0">
                <a:solidFill>
                  <a:schemeClr val="tx1">
                    <a:lumMod val="85000"/>
                  </a:schemeClr>
                </a:solidFill>
              </a:rPr>
              <a:t>4</a:t>
            </a:r>
            <a:r>
              <a:rPr kumimoji="1" lang="ja-JP" altLang="en-US" dirty="0" smtClean="0">
                <a:solidFill>
                  <a:schemeClr val="tx1">
                    <a:lumMod val="85000"/>
                  </a:schemeClr>
                </a:solidFill>
              </a:rPr>
              <a:t>台の望遠鏡に同時に</a:t>
            </a:r>
            <a:r>
              <a:rPr kumimoji="1" lang="en-US" altLang="ja-JP" dirty="0" smtClean="0">
                <a:solidFill>
                  <a:schemeClr val="tx1">
                    <a:lumMod val="85000"/>
                  </a:schemeClr>
                </a:solidFill>
              </a:rPr>
              <a:t>Direct Cherenkov</a:t>
            </a:r>
            <a:r>
              <a:rPr kumimoji="1" lang="ja-JP" altLang="en-US" dirty="0" smtClean="0">
                <a:solidFill>
                  <a:schemeClr val="tx1">
                    <a:lumMod val="85000"/>
                  </a:schemeClr>
                </a:solidFill>
              </a:rPr>
              <a:t>が入ったイベント例</a:t>
            </a:r>
            <a:endParaRPr kumimoji="1" lang="ja-JP" altLang="en-US" dirty="0">
              <a:solidFill>
                <a:schemeClr val="tx1">
                  <a:lumMod val="85000"/>
                </a:schemeClr>
              </a:solidFill>
            </a:endParaRPr>
          </a:p>
        </p:txBody>
      </p:sp>
      <p:sp>
        <p:nvSpPr>
          <p:cNvPr id="9" name="テキスト ボックス 8"/>
          <p:cNvSpPr txBox="1"/>
          <p:nvPr/>
        </p:nvSpPr>
        <p:spPr>
          <a:xfrm>
            <a:off x="5590268" y="2613452"/>
            <a:ext cx="3370027" cy="923330"/>
          </a:xfrm>
          <a:prstGeom prst="rect">
            <a:avLst/>
          </a:prstGeom>
          <a:solidFill>
            <a:srgbClr val="89173D">
              <a:alpha val="49804"/>
            </a:srgbClr>
          </a:solidFill>
        </p:spPr>
        <p:txBody>
          <a:bodyPr wrap="square" rtlCol="0">
            <a:spAutoFit/>
          </a:bodyPr>
          <a:lstStyle/>
          <a:p>
            <a:r>
              <a:rPr kumimoji="1" lang="en-US" altLang="ja-JP" dirty="0" smtClean="0">
                <a:solidFill>
                  <a:schemeClr val="tx1">
                    <a:lumMod val="85000"/>
                  </a:schemeClr>
                </a:solidFill>
              </a:rPr>
              <a:t>DC</a:t>
            </a:r>
            <a:r>
              <a:rPr kumimoji="1" lang="ja-JP" altLang="en-US" dirty="0" smtClean="0">
                <a:solidFill>
                  <a:schemeClr val="tx1">
                    <a:lumMod val="85000"/>
                  </a:schemeClr>
                </a:solidFill>
              </a:rPr>
              <a:t>信号と</a:t>
            </a:r>
            <a:r>
              <a:rPr kumimoji="1" lang="en-US" altLang="ja-JP" dirty="0" smtClean="0">
                <a:solidFill>
                  <a:schemeClr val="tx1">
                    <a:lumMod val="85000"/>
                  </a:schemeClr>
                </a:solidFill>
              </a:rPr>
              <a:t>EAS</a:t>
            </a:r>
            <a:r>
              <a:rPr kumimoji="1" lang="ja-JP" altLang="en-US" dirty="0" smtClean="0">
                <a:solidFill>
                  <a:schemeClr val="tx1">
                    <a:lumMod val="85000"/>
                  </a:schemeClr>
                </a:solidFill>
              </a:rPr>
              <a:t>に対するピクセルの信号幅のシミュレーション結果</a:t>
            </a:r>
            <a:endParaRPr kumimoji="1" lang="ja-JP" altLang="en-US" dirty="0">
              <a:solidFill>
                <a:schemeClr val="tx1">
                  <a:lumMod val="85000"/>
                </a:schemeClr>
              </a:solidFill>
            </a:endParaRPr>
          </a:p>
        </p:txBody>
      </p:sp>
    </p:spTree>
    <p:extLst>
      <p:ext uri="{BB962C8B-B14F-4D97-AF65-F5344CB8AC3E}">
        <p14:creationId xmlns:p14="http://schemas.microsoft.com/office/powerpoint/2010/main" val="1946124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7371" y="-87413"/>
            <a:ext cx="7750052" cy="1456267"/>
          </a:xfrm>
        </p:spPr>
        <p:txBody>
          <a:bodyPr>
            <a:normAutofit/>
          </a:bodyPr>
          <a:lstStyle/>
          <a:p>
            <a:r>
              <a:rPr lang="en-US" altLang="ja-JP"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CTA</a:t>
            </a:r>
            <a:r>
              <a:rPr lang="ja-JP" altLang="en-US" sz="3000" cap="none" dirty="0" err="1"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での</a:t>
            </a:r>
            <a:r>
              <a:rPr lang="en-US" altLang="ja-JP"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Direct Cherenkov</a:t>
            </a:r>
            <a:r>
              <a:rPr lang="ja-JP" altLang="en-US"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観測</a:t>
            </a:r>
            <a:r>
              <a:rPr lang="en-US" altLang="ja-JP"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a:t>
            </a:r>
            <a:r>
              <a:rPr lang="ja-JP" altLang="en-US"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大気</a:t>
            </a:r>
            <a:r>
              <a:rPr lang="ja-JP" altLang="en-US"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モデル</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846" y="3599498"/>
            <a:ext cx="3493793" cy="3060000"/>
          </a:xfrm>
          <a:prstGeom prst="rect">
            <a:avLst/>
          </a:prstGeom>
          <a:ln>
            <a:noFill/>
          </a:ln>
          <a:effectLst>
            <a:outerShdw blurRad="292100" dist="139700" dir="2700000" algn="tl" rotWithShape="0">
              <a:srgbClr val="333333">
                <a:alpha val="65000"/>
              </a:srgbClr>
            </a:outerShdw>
          </a:effectLst>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9573" y="3599498"/>
            <a:ext cx="3493793" cy="3060000"/>
          </a:xfrm>
          <a:prstGeom prst="rect">
            <a:avLst/>
          </a:prstGeom>
          <a:ln>
            <a:noFill/>
          </a:ln>
          <a:effectLst>
            <a:outerShdw blurRad="292100" dist="139700" dir="2700000" algn="tl" rotWithShape="0">
              <a:srgbClr val="333333">
                <a:alpha val="65000"/>
              </a:srgbClr>
            </a:outerShdw>
          </a:effectLst>
        </p:spPr>
      </p:pic>
      <p:sp>
        <p:nvSpPr>
          <p:cNvPr id="6" name="テキスト ボックス 5"/>
          <p:cNvSpPr txBox="1"/>
          <p:nvPr/>
        </p:nvSpPr>
        <p:spPr>
          <a:xfrm>
            <a:off x="623536" y="2880632"/>
            <a:ext cx="3483103" cy="646331"/>
          </a:xfrm>
          <a:prstGeom prst="rect">
            <a:avLst/>
          </a:prstGeom>
          <a:solidFill>
            <a:srgbClr val="89173D">
              <a:alpha val="49804"/>
            </a:srgbClr>
          </a:solidFill>
        </p:spPr>
        <p:txBody>
          <a:bodyPr wrap="square" rtlCol="0">
            <a:spAutoFit/>
          </a:bodyPr>
          <a:lstStyle/>
          <a:p>
            <a:r>
              <a:rPr kumimoji="1" lang="ja-JP" altLang="en-US" dirty="0" smtClean="0">
                <a:solidFill>
                  <a:schemeClr val="tx1">
                    <a:lumMod val="85000"/>
                  </a:schemeClr>
                </a:solidFill>
              </a:rPr>
              <a:t>外部大気モデル中の屈折率と海抜高度の設定値</a:t>
            </a:r>
            <a:endParaRPr kumimoji="1" lang="ja-JP" altLang="en-US" dirty="0">
              <a:solidFill>
                <a:schemeClr val="tx1">
                  <a:lumMod val="85000"/>
                </a:schemeClr>
              </a:solidFill>
            </a:endParaRPr>
          </a:p>
        </p:txBody>
      </p:sp>
      <p:sp>
        <p:nvSpPr>
          <p:cNvPr id="7" name="テキスト ボックス 6"/>
          <p:cNvSpPr txBox="1"/>
          <p:nvPr/>
        </p:nvSpPr>
        <p:spPr>
          <a:xfrm>
            <a:off x="4914583" y="2603763"/>
            <a:ext cx="3734742" cy="923330"/>
          </a:xfrm>
          <a:prstGeom prst="rect">
            <a:avLst/>
          </a:prstGeom>
          <a:solidFill>
            <a:srgbClr val="89173D">
              <a:alpha val="49804"/>
            </a:srgbClr>
          </a:solidFill>
        </p:spPr>
        <p:txBody>
          <a:bodyPr wrap="square" rtlCol="0">
            <a:spAutoFit/>
          </a:bodyPr>
          <a:lstStyle/>
          <a:p>
            <a:r>
              <a:rPr kumimoji="1" lang="en-US" altLang="ja-JP" dirty="0" smtClean="0">
                <a:solidFill>
                  <a:schemeClr val="tx1">
                    <a:lumMod val="85000"/>
                  </a:schemeClr>
                </a:solidFill>
              </a:rPr>
              <a:t>Aar</a:t>
            </a:r>
            <a:r>
              <a:rPr kumimoji="1" lang="ja-JP" altLang="en-US" dirty="0" smtClean="0">
                <a:solidFill>
                  <a:schemeClr val="tx1">
                    <a:lumMod val="85000"/>
                  </a:schemeClr>
                </a:solidFill>
              </a:rPr>
              <a:t>の大気モデル下での</a:t>
            </a:r>
            <a:r>
              <a:rPr kumimoji="1" lang="en-US" altLang="ja-JP" dirty="0" smtClean="0">
                <a:solidFill>
                  <a:schemeClr val="tx1">
                    <a:lumMod val="85000"/>
                  </a:schemeClr>
                </a:solidFill>
              </a:rPr>
              <a:t>Direct Cherenkov</a:t>
            </a:r>
            <a:r>
              <a:rPr kumimoji="1" lang="ja-JP" altLang="en-US" dirty="0" smtClean="0">
                <a:solidFill>
                  <a:schemeClr val="tx1">
                    <a:lumMod val="85000"/>
                  </a:schemeClr>
                </a:solidFill>
              </a:rPr>
              <a:t>光の発生高度と地表面</a:t>
            </a:r>
            <a:r>
              <a:rPr kumimoji="1" lang="en-US" altLang="ja-JP" dirty="0" smtClean="0">
                <a:solidFill>
                  <a:schemeClr val="tx1">
                    <a:lumMod val="85000"/>
                  </a:schemeClr>
                </a:solidFill>
              </a:rPr>
              <a:t>(1640m </a:t>
            </a:r>
            <a:r>
              <a:rPr kumimoji="1" lang="en-US" altLang="ja-JP" dirty="0" err="1" smtClean="0">
                <a:solidFill>
                  <a:schemeClr val="tx1">
                    <a:lumMod val="85000"/>
                  </a:schemeClr>
                </a:solidFill>
              </a:rPr>
              <a:t>a.s.l</a:t>
            </a:r>
            <a:r>
              <a:rPr kumimoji="1" lang="en-US" altLang="ja-JP" dirty="0" smtClean="0">
                <a:solidFill>
                  <a:schemeClr val="tx1">
                    <a:lumMod val="85000"/>
                  </a:schemeClr>
                </a:solidFill>
              </a:rPr>
              <a:t>.)</a:t>
            </a:r>
            <a:r>
              <a:rPr kumimoji="1" lang="ja-JP" altLang="en-US" dirty="0" err="1" smtClean="0">
                <a:solidFill>
                  <a:schemeClr val="tx1">
                    <a:lumMod val="85000"/>
                  </a:schemeClr>
                </a:solidFill>
              </a:rPr>
              <a:t>での</a:t>
            </a:r>
            <a:r>
              <a:rPr kumimoji="1" lang="ja-JP" altLang="en-US" dirty="0" smtClean="0">
                <a:solidFill>
                  <a:schemeClr val="tx1">
                    <a:lumMod val="85000"/>
                  </a:schemeClr>
                </a:solidFill>
              </a:rPr>
              <a:t>リング半径の関係</a:t>
            </a:r>
            <a:endParaRPr kumimoji="1" lang="ja-JP" altLang="en-US" dirty="0">
              <a:solidFill>
                <a:schemeClr val="tx1">
                  <a:lumMod val="85000"/>
                </a:schemeClr>
              </a:solidFill>
            </a:endParaRPr>
          </a:p>
        </p:txBody>
      </p:sp>
      <p:sp>
        <p:nvSpPr>
          <p:cNvPr id="8" name="テキスト ボックス 7"/>
          <p:cNvSpPr txBox="1"/>
          <p:nvPr/>
        </p:nvSpPr>
        <p:spPr>
          <a:xfrm>
            <a:off x="5691947" y="3924056"/>
            <a:ext cx="997389" cy="369332"/>
          </a:xfrm>
          <a:prstGeom prst="rect">
            <a:avLst/>
          </a:prstGeom>
          <a:noFill/>
        </p:spPr>
        <p:txBody>
          <a:bodyPr wrap="none" rtlCol="0">
            <a:spAutoFit/>
          </a:bodyPr>
          <a:lstStyle/>
          <a:p>
            <a:r>
              <a:rPr kumimoji="1" lang="ja-JP" altLang="en-US" dirty="0" smtClean="0">
                <a:solidFill>
                  <a:schemeClr val="bg1">
                    <a:lumMod val="95000"/>
                    <a:lumOff val="5000"/>
                  </a:schemeClr>
                </a:solidFill>
              </a:rPr>
              <a:t>鉄</a:t>
            </a:r>
            <a:r>
              <a:rPr kumimoji="1" lang="en-US" altLang="ja-JP" dirty="0" smtClean="0">
                <a:solidFill>
                  <a:schemeClr val="bg1">
                    <a:lumMod val="95000"/>
                    <a:lumOff val="5000"/>
                  </a:schemeClr>
                </a:solidFill>
              </a:rPr>
              <a:t>(z=26)</a:t>
            </a:r>
            <a:endParaRPr kumimoji="1" lang="ja-JP" altLang="en-US" dirty="0">
              <a:solidFill>
                <a:schemeClr val="bg1">
                  <a:lumMod val="95000"/>
                  <a:lumOff val="5000"/>
                </a:schemeClr>
              </a:solidFill>
            </a:endParaRPr>
          </a:p>
        </p:txBody>
      </p:sp>
      <p:sp>
        <p:nvSpPr>
          <p:cNvPr id="10" name="テキスト ボックス 9"/>
          <p:cNvSpPr txBox="1"/>
          <p:nvPr/>
        </p:nvSpPr>
        <p:spPr>
          <a:xfrm>
            <a:off x="582866" y="886595"/>
            <a:ext cx="8203811" cy="1754326"/>
          </a:xfrm>
          <a:prstGeom prst="rect">
            <a:avLst/>
          </a:prstGeom>
          <a:noFill/>
        </p:spPr>
        <p:txBody>
          <a:bodyPr wrap="square" rtlCol="0">
            <a:spAutoFit/>
          </a:bodyPr>
          <a:lstStyle/>
          <a:p>
            <a:pPr marL="285750" indent="-285750">
              <a:buFont typeface="Wingdings" panose="05000000000000000000" pitchFamily="2" charset="2"/>
              <a:buChar char="u"/>
            </a:pPr>
            <a:r>
              <a:rPr kumimoji="1" lang="en-US" altLang="ja-JP" dirty="0" smtClean="0"/>
              <a:t>CTA</a:t>
            </a:r>
            <a:r>
              <a:rPr kumimoji="1" lang="ja-JP" altLang="en-US" dirty="0" smtClean="0"/>
              <a:t>のシミュレーションコードは</a:t>
            </a:r>
            <a:r>
              <a:rPr kumimoji="1" lang="en-US" altLang="ja-JP" dirty="0" smtClean="0">
                <a:solidFill>
                  <a:srgbClr val="FFC000"/>
                </a:solidFill>
              </a:rPr>
              <a:t>CORSIKA</a:t>
            </a:r>
            <a:r>
              <a:rPr kumimoji="1" lang="ja-JP" altLang="en-US" dirty="0" smtClean="0"/>
              <a:t>に</a:t>
            </a:r>
            <a:r>
              <a:rPr kumimoji="1" lang="ja-JP" altLang="en-US" dirty="0" smtClean="0">
                <a:solidFill>
                  <a:srgbClr val="FFC000"/>
                </a:solidFill>
              </a:rPr>
              <a:t>装置記述部</a:t>
            </a:r>
            <a:r>
              <a:rPr kumimoji="1" lang="en-US" altLang="ja-JP" dirty="0" smtClean="0"/>
              <a:t>(</a:t>
            </a:r>
            <a:r>
              <a:rPr kumimoji="1" lang="en-US" altLang="ja-JP" dirty="0" err="1" smtClean="0"/>
              <a:t>sim_telarray</a:t>
            </a:r>
            <a:r>
              <a:rPr kumimoji="1" lang="en-US" altLang="ja-JP" dirty="0" smtClean="0"/>
              <a:t>)</a:t>
            </a:r>
            <a:r>
              <a:rPr kumimoji="1" lang="ja-JP" altLang="en-US" dirty="0" smtClean="0"/>
              <a:t>を組み合わせたもの</a:t>
            </a:r>
            <a:endParaRPr kumimoji="1" lang="en-US" altLang="ja-JP" dirty="0" smtClean="0"/>
          </a:p>
          <a:p>
            <a:pPr marL="285750" indent="-285750">
              <a:buFont typeface="Wingdings" panose="05000000000000000000" pitchFamily="2" charset="2"/>
              <a:buChar char="u"/>
            </a:pPr>
            <a:r>
              <a:rPr kumimoji="1" lang="en-US" altLang="ja-JP" dirty="0" smtClean="0"/>
              <a:t>CORSIKA</a:t>
            </a:r>
            <a:r>
              <a:rPr kumimoji="1" lang="ja-JP" altLang="en-US" dirty="0" smtClean="0"/>
              <a:t>に候補サイトごとに</a:t>
            </a:r>
            <a:r>
              <a:rPr kumimoji="1" lang="ja-JP" altLang="en-US" dirty="0" smtClean="0">
                <a:solidFill>
                  <a:srgbClr val="FFC000"/>
                </a:solidFill>
              </a:rPr>
              <a:t>外部</a:t>
            </a:r>
            <a:r>
              <a:rPr kumimoji="1" lang="ja-JP" altLang="en-US" dirty="0" smtClean="0"/>
              <a:t>大気モデルを取り込んでいる</a:t>
            </a:r>
            <a:endParaRPr kumimoji="1" lang="en-US" altLang="ja-JP" dirty="0" smtClean="0"/>
          </a:p>
          <a:p>
            <a:pPr marL="285750" indent="-285750">
              <a:buFont typeface="Wingdings" panose="05000000000000000000" pitchFamily="2" charset="2"/>
              <a:buChar char="u"/>
            </a:pPr>
            <a:r>
              <a:rPr kumimoji="1" lang="ja-JP" altLang="en-US" dirty="0" smtClean="0"/>
              <a:t>海抜 </a:t>
            </a:r>
            <a:r>
              <a:rPr kumimoji="1" lang="en-US" altLang="ja-JP" dirty="0" smtClean="0"/>
              <a:t>0-30km</a:t>
            </a:r>
            <a:r>
              <a:rPr kumimoji="1" lang="ja-JP" altLang="en-US" dirty="0" smtClean="0"/>
              <a:t>までは</a:t>
            </a:r>
            <a:r>
              <a:rPr kumimoji="1" lang="en-US" altLang="ja-JP" dirty="0" smtClean="0"/>
              <a:t>1km</a:t>
            </a:r>
            <a:r>
              <a:rPr kumimoji="1" lang="ja-JP" altLang="en-US" dirty="0" smtClean="0"/>
              <a:t>刻み</a:t>
            </a:r>
            <a:r>
              <a:rPr kumimoji="1" lang="en-US" altLang="ja-JP" dirty="0" smtClean="0"/>
              <a:t>､30-50km</a:t>
            </a:r>
            <a:r>
              <a:rPr kumimoji="1" lang="ja-JP" altLang="en-US" dirty="0" smtClean="0"/>
              <a:t>は</a:t>
            </a:r>
            <a:r>
              <a:rPr kumimoji="1" lang="en-US" altLang="ja-JP" dirty="0" smtClean="0"/>
              <a:t>2km</a:t>
            </a:r>
            <a:r>
              <a:rPr kumimoji="1" lang="ja-JP" altLang="en-US" dirty="0" smtClean="0"/>
              <a:t>刻み、</a:t>
            </a:r>
            <a:r>
              <a:rPr kumimoji="1" lang="en-US" altLang="ja-JP" dirty="0" smtClean="0"/>
              <a:t>50-120km</a:t>
            </a:r>
            <a:r>
              <a:rPr kumimoji="1" lang="ja-JP" altLang="en-US" dirty="0" smtClean="0"/>
              <a:t>は</a:t>
            </a:r>
            <a:r>
              <a:rPr kumimoji="1" lang="en-US" altLang="ja-JP" dirty="0" smtClean="0"/>
              <a:t>5km</a:t>
            </a:r>
            <a:r>
              <a:rPr kumimoji="1" lang="ja-JP" altLang="en-US" dirty="0" smtClean="0"/>
              <a:t>刻みのデータを</a:t>
            </a:r>
            <a:r>
              <a:rPr kumimoji="1" lang="en-US" altLang="ja-JP" dirty="0" smtClean="0"/>
              <a:t>interpolation</a:t>
            </a:r>
          </a:p>
          <a:p>
            <a:pPr marL="285750" indent="-285750">
              <a:buFont typeface="Wingdings" panose="05000000000000000000" pitchFamily="2" charset="2"/>
              <a:buChar char="u"/>
            </a:pPr>
            <a:r>
              <a:rPr kumimoji="1" lang="en-US" altLang="ja-JP" dirty="0" smtClean="0"/>
              <a:t>CORSIKA</a:t>
            </a:r>
            <a:r>
              <a:rPr kumimoji="1" lang="ja-JP" altLang="en-US" dirty="0" smtClean="0"/>
              <a:t>中の</a:t>
            </a:r>
            <a:r>
              <a:rPr kumimoji="1" lang="en-US" altLang="ja-JP" dirty="0" smtClean="0"/>
              <a:t>Cherenkov</a:t>
            </a:r>
            <a:r>
              <a:rPr kumimoji="1" lang="ja-JP" altLang="en-US" dirty="0" smtClean="0"/>
              <a:t>光発光高度の刻みは </a:t>
            </a:r>
            <a:r>
              <a:rPr kumimoji="1" lang="en-US" altLang="ja-JP" dirty="0" smtClean="0"/>
              <a:t>h&gt;10km</a:t>
            </a:r>
            <a:r>
              <a:rPr kumimoji="1" lang="ja-JP" altLang="en-US" dirty="0" smtClean="0"/>
              <a:t>の領域で約</a:t>
            </a:r>
            <a:r>
              <a:rPr kumimoji="1" lang="en-US" altLang="ja-JP" dirty="0" smtClean="0"/>
              <a:t>12cm</a:t>
            </a:r>
            <a:r>
              <a:rPr kumimoji="1" lang="ja-JP" altLang="en-US" dirty="0" smtClean="0"/>
              <a:t>と細かい</a:t>
            </a:r>
            <a:endParaRPr kumimoji="1" lang="ja-JP" altLang="en-US" dirty="0"/>
          </a:p>
        </p:txBody>
      </p:sp>
    </p:spTree>
    <p:extLst>
      <p:ext uri="{BB962C8B-B14F-4D97-AF65-F5344CB8AC3E}">
        <p14:creationId xmlns:p14="http://schemas.microsoft.com/office/powerpoint/2010/main" val="2202365277"/>
      </p:ext>
    </p:extLst>
  </p:cSld>
  <p:clrMapOvr>
    <a:masterClrMapping/>
  </p:clrMapOvr>
  <mc:AlternateContent xmlns:mc="http://schemas.openxmlformats.org/markup-compatibility/2006" xmlns:p14="http://schemas.microsoft.com/office/powerpoint/2010/main">
    <mc:Choice Requires="p14">
      <p:transition spd="slow" p14:dur="2000" advTm="614"/>
    </mc:Choice>
    <mc:Fallback xmlns="">
      <p:transition spd="slow" advTm="614"/>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9769" y="-101599"/>
            <a:ext cx="8280401" cy="1349827"/>
          </a:xfrm>
        </p:spPr>
        <p:txBody>
          <a:bodyPr>
            <a:normAutofit/>
          </a:bodyPr>
          <a:lstStyle/>
          <a:p>
            <a:r>
              <a:rPr lang="en-US" altLang="ja-JP"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First interaction height</a:t>
            </a:r>
            <a:r>
              <a:rPr lang="ja-JP" altLang="en-US"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と地上での光量分布</a:t>
            </a: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0992" y="1468360"/>
            <a:ext cx="2250629" cy="2160000"/>
          </a:xfrm>
          <a:prstGeom prst="rect">
            <a:avLst/>
          </a:prstGeom>
        </p:spPr>
      </p:pic>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6648" y="1468360"/>
            <a:ext cx="2250629" cy="2160000"/>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2877" y="1468360"/>
            <a:ext cx="2250629" cy="2160000"/>
          </a:xfrm>
          <a:prstGeom prst="rect">
            <a:avLst/>
          </a:prstGeom>
        </p:spPr>
      </p:pic>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472" y="1468360"/>
            <a:ext cx="2250629" cy="2160000"/>
          </a:xfrm>
          <a:prstGeom prst="rect">
            <a:avLst/>
          </a:prstGeom>
        </p:spPr>
      </p:pic>
      <p:pic>
        <p:nvPicPr>
          <p:cNvPr id="14" name="図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3049" y="3753796"/>
            <a:ext cx="6406243" cy="2993872"/>
          </a:xfrm>
          <a:prstGeom prst="rect">
            <a:avLst/>
          </a:prstGeom>
        </p:spPr>
      </p:pic>
      <p:sp>
        <p:nvSpPr>
          <p:cNvPr id="15" name="テキスト ボックス 14"/>
          <p:cNvSpPr txBox="1"/>
          <p:nvPr/>
        </p:nvSpPr>
        <p:spPr>
          <a:xfrm>
            <a:off x="528924" y="1727200"/>
            <a:ext cx="1303562" cy="369332"/>
          </a:xfrm>
          <a:prstGeom prst="rect">
            <a:avLst/>
          </a:prstGeom>
          <a:noFill/>
        </p:spPr>
        <p:txBody>
          <a:bodyPr wrap="none" rtlCol="0">
            <a:spAutoFit/>
          </a:bodyPr>
          <a:lstStyle/>
          <a:p>
            <a:r>
              <a:rPr kumimoji="1" lang="en-US" altLang="ja-JP" smtClean="0">
                <a:solidFill>
                  <a:schemeClr val="bg1"/>
                </a:solidFill>
              </a:rPr>
              <a:t>FIH=35</a:t>
            </a:r>
            <a:r>
              <a:rPr kumimoji="1" lang="ja-JP" altLang="en-US" dirty="0" smtClean="0">
                <a:solidFill>
                  <a:schemeClr val="bg1"/>
                </a:solidFill>
              </a:rPr>
              <a:t>ｋｍ</a:t>
            </a:r>
            <a:endParaRPr kumimoji="1" lang="ja-JP" altLang="en-US" dirty="0">
              <a:solidFill>
                <a:schemeClr val="bg1"/>
              </a:solidFill>
            </a:endParaRPr>
          </a:p>
        </p:txBody>
      </p:sp>
      <p:sp>
        <p:nvSpPr>
          <p:cNvPr id="16" name="テキスト ボックス 15"/>
          <p:cNvSpPr txBox="1"/>
          <p:nvPr/>
        </p:nvSpPr>
        <p:spPr>
          <a:xfrm>
            <a:off x="2713326" y="1719943"/>
            <a:ext cx="1303562" cy="369332"/>
          </a:xfrm>
          <a:prstGeom prst="rect">
            <a:avLst/>
          </a:prstGeom>
          <a:noFill/>
        </p:spPr>
        <p:txBody>
          <a:bodyPr wrap="none" rtlCol="0">
            <a:spAutoFit/>
          </a:bodyPr>
          <a:lstStyle/>
          <a:p>
            <a:r>
              <a:rPr kumimoji="1" lang="en-US" altLang="ja-JP" dirty="0" smtClean="0">
                <a:solidFill>
                  <a:schemeClr val="bg1"/>
                </a:solidFill>
              </a:rPr>
              <a:t>FIH=30</a:t>
            </a:r>
            <a:r>
              <a:rPr kumimoji="1" lang="ja-JP" altLang="en-US" dirty="0" smtClean="0">
                <a:solidFill>
                  <a:schemeClr val="bg1"/>
                </a:solidFill>
              </a:rPr>
              <a:t>ｋｍ</a:t>
            </a:r>
            <a:endParaRPr kumimoji="1" lang="ja-JP" altLang="en-US" dirty="0">
              <a:solidFill>
                <a:schemeClr val="bg1"/>
              </a:solidFill>
            </a:endParaRPr>
          </a:p>
        </p:txBody>
      </p:sp>
      <p:sp>
        <p:nvSpPr>
          <p:cNvPr id="17" name="テキスト ボックス 16"/>
          <p:cNvSpPr txBox="1"/>
          <p:nvPr/>
        </p:nvSpPr>
        <p:spPr>
          <a:xfrm>
            <a:off x="4999326" y="1727200"/>
            <a:ext cx="1303562" cy="369332"/>
          </a:xfrm>
          <a:prstGeom prst="rect">
            <a:avLst/>
          </a:prstGeom>
          <a:noFill/>
        </p:spPr>
        <p:txBody>
          <a:bodyPr wrap="none" rtlCol="0">
            <a:spAutoFit/>
          </a:bodyPr>
          <a:lstStyle/>
          <a:p>
            <a:r>
              <a:rPr kumimoji="1" lang="en-US" altLang="ja-JP" dirty="0" smtClean="0">
                <a:solidFill>
                  <a:schemeClr val="bg1"/>
                </a:solidFill>
              </a:rPr>
              <a:t>FIH=25</a:t>
            </a:r>
            <a:r>
              <a:rPr kumimoji="1" lang="ja-JP" altLang="en-US" dirty="0" smtClean="0">
                <a:solidFill>
                  <a:schemeClr val="bg1"/>
                </a:solidFill>
              </a:rPr>
              <a:t>ｋｍ</a:t>
            </a:r>
            <a:endParaRPr kumimoji="1" lang="ja-JP" altLang="en-US" dirty="0">
              <a:solidFill>
                <a:schemeClr val="bg1"/>
              </a:solidFill>
            </a:endParaRPr>
          </a:p>
        </p:txBody>
      </p:sp>
      <p:sp>
        <p:nvSpPr>
          <p:cNvPr id="18" name="テキスト ボックス 17"/>
          <p:cNvSpPr txBox="1"/>
          <p:nvPr/>
        </p:nvSpPr>
        <p:spPr>
          <a:xfrm>
            <a:off x="7270814" y="1719942"/>
            <a:ext cx="1303562" cy="369332"/>
          </a:xfrm>
          <a:prstGeom prst="rect">
            <a:avLst/>
          </a:prstGeom>
          <a:noFill/>
        </p:spPr>
        <p:txBody>
          <a:bodyPr wrap="none" rtlCol="0">
            <a:spAutoFit/>
          </a:bodyPr>
          <a:lstStyle/>
          <a:p>
            <a:r>
              <a:rPr kumimoji="1" lang="en-US" altLang="ja-JP" dirty="0" smtClean="0">
                <a:solidFill>
                  <a:schemeClr val="bg1"/>
                </a:solidFill>
              </a:rPr>
              <a:t>FIH=20</a:t>
            </a:r>
            <a:r>
              <a:rPr kumimoji="1" lang="ja-JP" altLang="en-US" dirty="0" smtClean="0">
                <a:solidFill>
                  <a:schemeClr val="bg1"/>
                </a:solidFill>
              </a:rPr>
              <a:t>ｋｍ</a:t>
            </a:r>
            <a:endParaRPr kumimoji="1" lang="ja-JP" altLang="en-US" dirty="0">
              <a:solidFill>
                <a:schemeClr val="bg1"/>
              </a:solidFill>
            </a:endParaRPr>
          </a:p>
        </p:txBody>
      </p:sp>
      <p:sp>
        <p:nvSpPr>
          <p:cNvPr id="20" name="テキスト ボックス 19"/>
          <p:cNvSpPr txBox="1"/>
          <p:nvPr/>
        </p:nvSpPr>
        <p:spPr>
          <a:xfrm>
            <a:off x="528924" y="1063937"/>
            <a:ext cx="8281246" cy="369332"/>
          </a:xfrm>
          <a:prstGeom prst="rect">
            <a:avLst/>
          </a:prstGeom>
          <a:solidFill>
            <a:srgbClr val="89173D">
              <a:alpha val="49804"/>
            </a:srgbClr>
          </a:solidFill>
        </p:spPr>
        <p:txBody>
          <a:bodyPr wrap="square" rtlCol="0">
            <a:spAutoFit/>
          </a:bodyPr>
          <a:lstStyle/>
          <a:p>
            <a:r>
              <a:rPr kumimoji="1" lang="en-US" altLang="ja-JP" dirty="0" smtClean="0">
                <a:solidFill>
                  <a:schemeClr val="tx1">
                    <a:lumMod val="85000"/>
                  </a:schemeClr>
                </a:solidFill>
              </a:rPr>
              <a:t>First interaction height</a:t>
            </a:r>
            <a:r>
              <a:rPr kumimoji="1" lang="ja-JP" altLang="en-US" dirty="0" smtClean="0">
                <a:solidFill>
                  <a:schemeClr val="tx1">
                    <a:lumMod val="85000"/>
                  </a:schemeClr>
                </a:solidFill>
              </a:rPr>
              <a:t>と観測地平面での</a:t>
            </a:r>
            <a:r>
              <a:rPr kumimoji="1" lang="en-US" altLang="ja-JP" dirty="0" smtClean="0">
                <a:solidFill>
                  <a:schemeClr val="tx1">
                    <a:lumMod val="85000"/>
                  </a:schemeClr>
                </a:solidFill>
              </a:rPr>
              <a:t>Direct Cherenkov</a:t>
            </a:r>
            <a:r>
              <a:rPr kumimoji="1" lang="ja-JP" altLang="en-US" dirty="0" smtClean="0">
                <a:solidFill>
                  <a:schemeClr val="tx1">
                    <a:lumMod val="85000"/>
                  </a:schemeClr>
                </a:solidFill>
              </a:rPr>
              <a:t>光密度分布 </a:t>
            </a:r>
            <a:r>
              <a:rPr kumimoji="1" lang="en-US" altLang="ja-JP" dirty="0" smtClean="0">
                <a:solidFill>
                  <a:schemeClr val="tx1">
                    <a:lumMod val="85000"/>
                  </a:schemeClr>
                </a:solidFill>
              </a:rPr>
              <a:t>(50 </a:t>
            </a:r>
            <a:r>
              <a:rPr kumimoji="1" lang="en-US" altLang="ja-JP" dirty="0" err="1" smtClean="0">
                <a:solidFill>
                  <a:schemeClr val="tx1">
                    <a:lumMod val="85000"/>
                  </a:schemeClr>
                </a:solidFill>
              </a:rPr>
              <a:t>TeV</a:t>
            </a:r>
            <a:r>
              <a:rPr kumimoji="1" lang="en-US" altLang="ja-JP" dirty="0" smtClean="0">
                <a:solidFill>
                  <a:schemeClr val="tx1">
                    <a:lumMod val="85000"/>
                  </a:schemeClr>
                </a:solidFill>
              </a:rPr>
              <a:t> iron)</a:t>
            </a:r>
            <a:endParaRPr kumimoji="1" lang="ja-JP" altLang="en-US" dirty="0">
              <a:solidFill>
                <a:schemeClr val="tx1">
                  <a:lumMod val="85000"/>
                </a:schemeClr>
              </a:solidFill>
            </a:endParaRPr>
          </a:p>
        </p:txBody>
      </p:sp>
      <p:sp>
        <p:nvSpPr>
          <p:cNvPr id="22" name="テキスト ボックス 21"/>
          <p:cNvSpPr txBox="1"/>
          <p:nvPr/>
        </p:nvSpPr>
        <p:spPr>
          <a:xfrm rot="16200000">
            <a:off x="5158985" y="4426857"/>
            <a:ext cx="1303562" cy="369332"/>
          </a:xfrm>
          <a:prstGeom prst="rect">
            <a:avLst/>
          </a:prstGeom>
          <a:noFill/>
        </p:spPr>
        <p:txBody>
          <a:bodyPr wrap="none" rtlCol="0">
            <a:spAutoFit/>
          </a:bodyPr>
          <a:lstStyle/>
          <a:p>
            <a:r>
              <a:rPr kumimoji="1" lang="en-US" altLang="ja-JP" dirty="0" smtClean="0">
                <a:solidFill>
                  <a:schemeClr val="bg1"/>
                </a:solidFill>
              </a:rPr>
              <a:t>FIH=20</a:t>
            </a:r>
            <a:r>
              <a:rPr kumimoji="1" lang="ja-JP" altLang="en-US" dirty="0" smtClean="0">
                <a:solidFill>
                  <a:schemeClr val="bg1"/>
                </a:solidFill>
              </a:rPr>
              <a:t>ｋｍ</a:t>
            </a:r>
            <a:endParaRPr kumimoji="1" lang="ja-JP" altLang="en-US" dirty="0">
              <a:solidFill>
                <a:schemeClr val="bg1"/>
              </a:solidFill>
            </a:endParaRPr>
          </a:p>
        </p:txBody>
      </p:sp>
      <p:sp>
        <p:nvSpPr>
          <p:cNvPr id="23" name="テキスト ボックス 22"/>
          <p:cNvSpPr txBox="1"/>
          <p:nvPr/>
        </p:nvSpPr>
        <p:spPr>
          <a:xfrm rot="16200000">
            <a:off x="4382471" y="4579257"/>
            <a:ext cx="1303562" cy="369332"/>
          </a:xfrm>
          <a:prstGeom prst="rect">
            <a:avLst/>
          </a:prstGeom>
          <a:noFill/>
        </p:spPr>
        <p:txBody>
          <a:bodyPr wrap="none" rtlCol="0">
            <a:spAutoFit/>
          </a:bodyPr>
          <a:lstStyle/>
          <a:p>
            <a:r>
              <a:rPr kumimoji="1" lang="en-US" altLang="ja-JP" dirty="0" smtClean="0">
                <a:solidFill>
                  <a:schemeClr val="bg1"/>
                </a:solidFill>
              </a:rPr>
              <a:t>FIH=25</a:t>
            </a:r>
            <a:r>
              <a:rPr kumimoji="1" lang="ja-JP" altLang="en-US" dirty="0" smtClean="0">
                <a:solidFill>
                  <a:schemeClr val="bg1"/>
                </a:solidFill>
              </a:rPr>
              <a:t>ｋｍ</a:t>
            </a:r>
            <a:endParaRPr kumimoji="1" lang="ja-JP" altLang="en-US" dirty="0">
              <a:solidFill>
                <a:schemeClr val="bg1"/>
              </a:solidFill>
            </a:endParaRPr>
          </a:p>
        </p:txBody>
      </p:sp>
      <p:sp>
        <p:nvSpPr>
          <p:cNvPr id="24" name="テキスト ボックス 23"/>
          <p:cNvSpPr txBox="1"/>
          <p:nvPr/>
        </p:nvSpPr>
        <p:spPr>
          <a:xfrm rot="16200000">
            <a:off x="3722071" y="4731657"/>
            <a:ext cx="1303562" cy="369332"/>
          </a:xfrm>
          <a:prstGeom prst="rect">
            <a:avLst/>
          </a:prstGeom>
          <a:noFill/>
        </p:spPr>
        <p:txBody>
          <a:bodyPr wrap="none" rtlCol="0">
            <a:spAutoFit/>
          </a:bodyPr>
          <a:lstStyle/>
          <a:p>
            <a:r>
              <a:rPr kumimoji="1" lang="en-US" altLang="ja-JP" dirty="0" smtClean="0">
                <a:solidFill>
                  <a:schemeClr val="bg1"/>
                </a:solidFill>
              </a:rPr>
              <a:t>FIH=30</a:t>
            </a:r>
            <a:r>
              <a:rPr kumimoji="1" lang="ja-JP" altLang="en-US" dirty="0" smtClean="0">
                <a:solidFill>
                  <a:schemeClr val="bg1"/>
                </a:solidFill>
              </a:rPr>
              <a:t>ｋｍ</a:t>
            </a:r>
            <a:endParaRPr kumimoji="1" lang="ja-JP" altLang="en-US" dirty="0">
              <a:solidFill>
                <a:schemeClr val="bg1"/>
              </a:solidFill>
            </a:endParaRPr>
          </a:p>
        </p:txBody>
      </p:sp>
      <p:sp>
        <p:nvSpPr>
          <p:cNvPr id="25" name="テキスト ボックス 24"/>
          <p:cNvSpPr txBox="1"/>
          <p:nvPr/>
        </p:nvSpPr>
        <p:spPr>
          <a:xfrm rot="16200000">
            <a:off x="3061673" y="4884057"/>
            <a:ext cx="1303562" cy="369332"/>
          </a:xfrm>
          <a:prstGeom prst="rect">
            <a:avLst/>
          </a:prstGeom>
          <a:noFill/>
        </p:spPr>
        <p:txBody>
          <a:bodyPr wrap="none" rtlCol="0">
            <a:spAutoFit/>
          </a:bodyPr>
          <a:lstStyle/>
          <a:p>
            <a:r>
              <a:rPr kumimoji="1" lang="en-US" altLang="ja-JP" dirty="0" smtClean="0">
                <a:solidFill>
                  <a:schemeClr val="bg1"/>
                </a:solidFill>
              </a:rPr>
              <a:t>FIH=35</a:t>
            </a:r>
            <a:r>
              <a:rPr kumimoji="1" lang="ja-JP" altLang="en-US" dirty="0" smtClean="0">
                <a:solidFill>
                  <a:schemeClr val="bg1"/>
                </a:solidFill>
              </a:rPr>
              <a:t>ｋｍ</a:t>
            </a:r>
            <a:endParaRPr kumimoji="1" lang="ja-JP" altLang="en-US" dirty="0">
              <a:solidFill>
                <a:schemeClr val="bg1"/>
              </a:solidFill>
            </a:endParaRPr>
          </a:p>
        </p:txBody>
      </p:sp>
    </p:spTree>
    <p:extLst>
      <p:ext uri="{BB962C8B-B14F-4D97-AF65-F5344CB8AC3E}">
        <p14:creationId xmlns:p14="http://schemas.microsoft.com/office/powerpoint/2010/main" val="1890539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546" y="-31978"/>
            <a:ext cx="8811494" cy="1178828"/>
          </a:xfrm>
        </p:spPr>
        <p:txBody>
          <a:bodyPr>
            <a:normAutofit/>
          </a:bodyPr>
          <a:lstStyle/>
          <a:p>
            <a:r>
              <a:rPr lang="en-US" altLang="ja-JP"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CTA</a:t>
            </a:r>
            <a:r>
              <a:rPr lang="ja-JP" altLang="en-US" sz="3000" cap="none" dirty="0" err="1"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での</a:t>
            </a:r>
            <a:r>
              <a:rPr lang="en-US" altLang="ja-JP"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Direct Cherenkov</a:t>
            </a:r>
            <a:r>
              <a:rPr lang="ja-JP" altLang="en-US"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観測：大気モデル</a:t>
            </a:r>
            <a:r>
              <a:rPr lang="en-US" altLang="ja-JP"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(2)</a:t>
            </a:r>
            <a:endParaRPr lang="ja-JP" altLang="en-US"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endParaRP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129" y="2966417"/>
            <a:ext cx="3940577" cy="3649662"/>
          </a:xfrm>
          <a:prstGeom prst="rect">
            <a:avLst/>
          </a:prstGeom>
          <a:ln>
            <a:noFill/>
          </a:ln>
          <a:effectLst>
            <a:outerShdw blurRad="292100" dist="139700" dir="2700000" algn="tl" rotWithShape="0">
              <a:srgbClr val="333333">
                <a:alpha val="65000"/>
              </a:srgbClr>
            </a:outerShdw>
          </a:effectLst>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1892" y="2986885"/>
            <a:ext cx="4596626" cy="3640281"/>
          </a:xfrm>
          <a:prstGeom prst="rect">
            <a:avLst/>
          </a:prstGeom>
          <a:ln>
            <a:noFill/>
          </a:ln>
          <a:effectLst>
            <a:outerShdw blurRad="292100" dist="139700" dir="2700000" algn="tl" rotWithShape="0">
              <a:srgbClr val="333333">
                <a:alpha val="65000"/>
              </a:srgbClr>
            </a:outerShdw>
          </a:effectLst>
        </p:spPr>
      </p:pic>
      <p:sp>
        <p:nvSpPr>
          <p:cNvPr id="6" name="正方形/長方形 5"/>
          <p:cNvSpPr/>
          <p:nvPr/>
        </p:nvSpPr>
        <p:spPr>
          <a:xfrm>
            <a:off x="1738745" y="2966417"/>
            <a:ext cx="1371600" cy="2755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83438" y="1676882"/>
            <a:ext cx="3729957" cy="1200329"/>
          </a:xfrm>
          <a:prstGeom prst="rect">
            <a:avLst/>
          </a:prstGeom>
          <a:solidFill>
            <a:srgbClr val="89173D">
              <a:alpha val="50196"/>
            </a:srgbClr>
          </a:solidFill>
        </p:spPr>
        <p:txBody>
          <a:bodyPr wrap="square" rtlCol="0">
            <a:spAutoFit/>
          </a:bodyPr>
          <a:lstStyle/>
          <a:p>
            <a:r>
              <a:rPr kumimoji="1" lang="en-US" altLang="ja-JP" dirty="0" smtClean="0"/>
              <a:t>First interaction point</a:t>
            </a:r>
            <a:r>
              <a:rPr kumimoji="1" lang="ja-JP" altLang="en-US" dirty="0" smtClean="0"/>
              <a:t>の分布を取り込んだ地表面での</a:t>
            </a:r>
            <a:r>
              <a:rPr kumimoji="1" lang="en-US" altLang="ja-JP" dirty="0" smtClean="0"/>
              <a:t>Direct Cherenkov</a:t>
            </a:r>
            <a:r>
              <a:rPr kumimoji="1" lang="ja-JP" altLang="en-US" dirty="0" smtClean="0"/>
              <a:t>光の積算分布</a:t>
            </a:r>
            <a:r>
              <a:rPr kumimoji="1" lang="en-US" altLang="ja-JP" dirty="0" smtClean="0"/>
              <a:t>(Iron z=26, E</a:t>
            </a:r>
            <a:r>
              <a:rPr kumimoji="1" lang="ja-JP" altLang="en-US" dirty="0" smtClean="0"/>
              <a:t>冪乗スペクトル</a:t>
            </a:r>
            <a:r>
              <a:rPr kumimoji="1" lang="en-US" altLang="ja-JP" dirty="0" smtClean="0"/>
              <a:t>)</a:t>
            </a:r>
            <a:endParaRPr kumimoji="1" lang="ja-JP" altLang="en-US" dirty="0"/>
          </a:p>
        </p:txBody>
      </p:sp>
      <p:sp>
        <p:nvSpPr>
          <p:cNvPr id="8" name="テキスト ボックス 7"/>
          <p:cNvSpPr txBox="1"/>
          <p:nvPr/>
        </p:nvSpPr>
        <p:spPr>
          <a:xfrm>
            <a:off x="4835227" y="1955465"/>
            <a:ext cx="3729957" cy="923330"/>
          </a:xfrm>
          <a:prstGeom prst="rect">
            <a:avLst/>
          </a:prstGeom>
          <a:solidFill>
            <a:srgbClr val="89173D">
              <a:alpha val="50196"/>
            </a:srgbClr>
          </a:solidFill>
        </p:spPr>
        <p:txBody>
          <a:bodyPr wrap="square" rtlCol="0">
            <a:spAutoFit/>
          </a:bodyPr>
          <a:lstStyle/>
          <a:p>
            <a:r>
              <a:rPr kumimoji="1" lang="ja-JP" altLang="en-US" dirty="0" smtClean="0"/>
              <a:t>コア位置からの距離と一定半径円内で積分した光量</a:t>
            </a:r>
            <a:endParaRPr kumimoji="1" lang="en-US" altLang="ja-JP" dirty="0" smtClean="0"/>
          </a:p>
          <a:p>
            <a:r>
              <a:rPr kumimoji="1" lang="en-US" altLang="ja-JP" dirty="0" smtClean="0"/>
              <a:t>(Iron, 17TeV)</a:t>
            </a:r>
            <a:endParaRPr kumimoji="1" lang="ja-JP" altLang="en-US" dirty="0"/>
          </a:p>
        </p:txBody>
      </p:sp>
      <p:sp>
        <p:nvSpPr>
          <p:cNvPr id="9" name="テキスト ボックス 8"/>
          <p:cNvSpPr txBox="1"/>
          <p:nvPr/>
        </p:nvSpPr>
        <p:spPr>
          <a:xfrm>
            <a:off x="7716678" y="3611880"/>
            <a:ext cx="861133" cy="923330"/>
          </a:xfrm>
          <a:prstGeom prst="rect">
            <a:avLst/>
          </a:prstGeom>
          <a:noFill/>
        </p:spPr>
        <p:txBody>
          <a:bodyPr wrap="none" rtlCol="0">
            <a:spAutoFit/>
          </a:bodyPr>
          <a:lstStyle/>
          <a:p>
            <a:r>
              <a:rPr kumimoji="1" lang="en-US" altLang="ja-JP" dirty="0" smtClean="0">
                <a:solidFill>
                  <a:schemeClr val="bg1"/>
                </a:solidFill>
              </a:rPr>
              <a:t>D=23m</a:t>
            </a:r>
          </a:p>
          <a:p>
            <a:r>
              <a:rPr kumimoji="1" lang="en-US" altLang="ja-JP" dirty="0" smtClean="0">
                <a:solidFill>
                  <a:srgbClr val="FF0000"/>
                </a:solidFill>
              </a:rPr>
              <a:t>D=12m</a:t>
            </a:r>
          </a:p>
          <a:p>
            <a:r>
              <a:rPr kumimoji="1" lang="en-US" altLang="ja-JP" dirty="0" smtClean="0">
                <a:solidFill>
                  <a:srgbClr val="92D050"/>
                </a:solidFill>
              </a:rPr>
              <a:t>D=4m</a:t>
            </a:r>
            <a:endParaRPr kumimoji="1" lang="ja-JP" altLang="en-US" dirty="0">
              <a:solidFill>
                <a:srgbClr val="92D050"/>
              </a:solidFill>
            </a:endParaRPr>
          </a:p>
        </p:txBody>
      </p:sp>
      <p:sp>
        <p:nvSpPr>
          <p:cNvPr id="11" name="テキスト ボックス 10"/>
          <p:cNvSpPr txBox="1"/>
          <p:nvPr/>
        </p:nvSpPr>
        <p:spPr>
          <a:xfrm>
            <a:off x="413418" y="951979"/>
            <a:ext cx="7826777" cy="707886"/>
          </a:xfrm>
          <a:prstGeom prst="rect">
            <a:avLst/>
          </a:prstGeom>
          <a:noFill/>
        </p:spPr>
        <p:txBody>
          <a:bodyPr wrap="square" rtlCol="0">
            <a:spAutoFit/>
          </a:bodyPr>
          <a:lstStyle/>
          <a:p>
            <a:pPr marL="285750" indent="-285750">
              <a:buFont typeface="Wingdings" panose="05000000000000000000" pitchFamily="2" charset="2"/>
              <a:buChar char="u"/>
            </a:pPr>
            <a:r>
              <a:rPr kumimoji="1" lang="en-US" altLang="ja-JP" sz="2000" dirty="0" smtClean="0"/>
              <a:t>Direct Cherenkov</a:t>
            </a:r>
            <a:r>
              <a:rPr kumimoji="1" lang="ja-JP" altLang="en-US" sz="2000" dirty="0" smtClean="0"/>
              <a:t>放射部分のみを取り扱う</a:t>
            </a:r>
            <a:r>
              <a:rPr kumimoji="1" lang="en-US" altLang="ja-JP" sz="2000" dirty="0" smtClean="0"/>
              <a:t>simple </a:t>
            </a:r>
            <a:r>
              <a:rPr kumimoji="1" lang="ja-JP" altLang="en-US" sz="2000" dirty="0" smtClean="0"/>
              <a:t>な</a:t>
            </a:r>
            <a:r>
              <a:rPr kumimoji="1" lang="en-US" altLang="ja-JP" sz="2000" dirty="0" smtClean="0"/>
              <a:t>simulator</a:t>
            </a:r>
            <a:r>
              <a:rPr kumimoji="1" lang="ja-JP" altLang="en-US" sz="2000" dirty="0" smtClean="0"/>
              <a:t>を作って光量を試算</a:t>
            </a:r>
            <a:endParaRPr kumimoji="1" lang="en-US" altLang="ja-JP" sz="2000" dirty="0" smtClean="0"/>
          </a:p>
        </p:txBody>
      </p:sp>
      <p:cxnSp>
        <p:nvCxnSpPr>
          <p:cNvPr id="10" name="直線コネクタ 9"/>
          <p:cNvCxnSpPr/>
          <p:nvPr/>
        </p:nvCxnSpPr>
        <p:spPr>
          <a:xfrm>
            <a:off x="7382434" y="3778623"/>
            <a:ext cx="322730"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7386917" y="4078940"/>
            <a:ext cx="322730"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7391400" y="4338916"/>
            <a:ext cx="322730" cy="1"/>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4053758" y="3183911"/>
            <a:ext cx="151200" cy="33741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61419066"/>
      </p:ext>
    </p:extLst>
  </p:cSld>
  <p:clrMapOvr>
    <a:masterClrMapping/>
  </p:clrMapOvr>
  <mc:AlternateContent xmlns:mc="http://schemas.openxmlformats.org/markup-compatibility/2006" xmlns:p14="http://schemas.microsoft.com/office/powerpoint/2010/main">
    <mc:Choice Requires="p14">
      <p:transition spd="slow" p14:dur="2000" advTm="491"/>
    </mc:Choice>
    <mc:Fallback xmlns="">
      <p:transition spd="slow" advTm="49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8655" y="78086"/>
            <a:ext cx="8195758" cy="1295052"/>
          </a:xfrm>
        </p:spPr>
        <p:txBody>
          <a:bodyPr>
            <a:normAutofit/>
          </a:bodyPr>
          <a:lstStyle/>
          <a:p>
            <a:r>
              <a:rPr lang="en-US" altLang="ja-JP"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CTA</a:t>
            </a:r>
            <a:r>
              <a:rPr lang="ja-JP" altLang="en-US" sz="3000" cap="none" dirty="0" err="1"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での</a:t>
            </a:r>
            <a:r>
              <a:rPr lang="en-US" altLang="ja-JP"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Direct </a:t>
            </a:r>
            <a:r>
              <a:rPr lang="en-US" altLang="ja-JP" sz="3000" cap="none" dirty="0" err="1"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Cherekov</a:t>
            </a:r>
            <a:r>
              <a:rPr lang="ja-JP" altLang="en-US"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光観測：アレイ配置</a:t>
            </a:r>
            <a:endParaRPr lang="ja-JP" altLang="en-US"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56" y="2814012"/>
            <a:ext cx="3751049" cy="3600000"/>
          </a:xfrm>
          <a:prstGeom prst="rect">
            <a:avLst/>
          </a:prstGeom>
          <a:ln>
            <a:noFill/>
          </a:ln>
          <a:effectLst>
            <a:outerShdw blurRad="292100" dist="139700" dir="2700000" algn="tl" rotWithShape="0">
              <a:srgbClr val="333333">
                <a:alpha val="65000"/>
              </a:srgbClr>
            </a:outerShdw>
          </a:effectLst>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628" y="2821102"/>
            <a:ext cx="3751049" cy="3600000"/>
          </a:xfrm>
          <a:prstGeom prst="rect">
            <a:avLst/>
          </a:prstGeom>
          <a:ln>
            <a:noFill/>
          </a:ln>
          <a:effectLst>
            <a:outerShdw blurRad="292100" dist="139700" dir="2700000" algn="tl" rotWithShape="0">
              <a:srgbClr val="333333">
                <a:alpha val="65000"/>
              </a:srgbClr>
            </a:outerShdw>
          </a:effectLst>
        </p:spPr>
      </p:pic>
      <p:sp>
        <p:nvSpPr>
          <p:cNvPr id="7" name="テキスト ボックス 6"/>
          <p:cNvSpPr txBox="1"/>
          <p:nvPr/>
        </p:nvSpPr>
        <p:spPr>
          <a:xfrm>
            <a:off x="386126" y="1051312"/>
            <a:ext cx="8520545" cy="1938992"/>
          </a:xfrm>
          <a:prstGeom prst="rect">
            <a:avLst/>
          </a:prstGeom>
          <a:noFill/>
        </p:spPr>
        <p:txBody>
          <a:bodyPr wrap="square" rtlCol="0">
            <a:spAutoFit/>
          </a:bodyPr>
          <a:lstStyle/>
          <a:p>
            <a:pPr marL="342900" indent="-342900">
              <a:buClr>
                <a:schemeClr val="tx1"/>
              </a:buClr>
              <a:buFont typeface="Wingdings" panose="05000000000000000000" pitchFamily="2" charset="2"/>
              <a:buChar char="u"/>
            </a:pPr>
            <a:r>
              <a:rPr kumimoji="1" lang="en-US" altLang="ja-JP" sz="2000" dirty="0" smtClean="0"/>
              <a:t>CTA</a:t>
            </a:r>
            <a:r>
              <a:rPr kumimoji="1" lang="ja-JP" altLang="en-US" sz="2000" dirty="0" smtClean="0"/>
              <a:t>アレイの構成の詳細 →前の講演</a:t>
            </a:r>
            <a:endParaRPr kumimoji="1" lang="en-US" altLang="ja-JP" sz="2000" dirty="0" smtClean="0"/>
          </a:p>
          <a:p>
            <a:pPr marL="342900" indent="-342900">
              <a:buClr>
                <a:schemeClr val="tx1"/>
              </a:buClr>
              <a:buFont typeface="Wingdings" panose="05000000000000000000" pitchFamily="2" charset="2"/>
              <a:buChar char="u"/>
            </a:pPr>
            <a:r>
              <a:rPr kumimoji="1" lang="en-US" altLang="ja-JP" sz="2000" dirty="0" smtClean="0">
                <a:solidFill>
                  <a:srgbClr val="FFC000"/>
                </a:solidFill>
              </a:rPr>
              <a:t>MST(</a:t>
            </a:r>
            <a:r>
              <a:rPr kumimoji="1" lang="ja-JP" altLang="en-US" sz="2000" dirty="0" smtClean="0">
                <a:solidFill>
                  <a:srgbClr val="FFC000"/>
                </a:solidFill>
              </a:rPr>
              <a:t>中口径望遠鏡</a:t>
            </a:r>
            <a:r>
              <a:rPr kumimoji="1" lang="en-US" altLang="ja-JP" sz="2000" dirty="0" smtClean="0">
                <a:solidFill>
                  <a:srgbClr val="FFC000"/>
                </a:solidFill>
              </a:rPr>
              <a:t>)</a:t>
            </a:r>
            <a:r>
              <a:rPr kumimoji="1" lang="ja-JP" altLang="en-US" sz="2000" dirty="0" smtClean="0"/>
              <a:t>が</a:t>
            </a:r>
            <a:r>
              <a:rPr kumimoji="1" lang="en-US" altLang="ja-JP" sz="2000" dirty="0" smtClean="0"/>
              <a:t>H.E.S.S.</a:t>
            </a:r>
            <a:r>
              <a:rPr kumimoji="1" lang="ja-JP" altLang="en-US" sz="2000" dirty="0" smtClean="0"/>
              <a:t>望遠鏡のサイズに相当　台数</a:t>
            </a:r>
            <a:r>
              <a:rPr kumimoji="1" lang="en-US" altLang="ja-JP" sz="2000" dirty="0" smtClean="0"/>
              <a:t>4 </a:t>
            </a:r>
            <a:r>
              <a:rPr kumimoji="1" lang="ja-JP" altLang="en-US" sz="2000" dirty="0" smtClean="0"/>
              <a:t>→</a:t>
            </a:r>
            <a:r>
              <a:rPr kumimoji="1" lang="en-US" altLang="ja-JP" sz="2000" dirty="0" smtClean="0"/>
              <a:t>25</a:t>
            </a:r>
            <a:r>
              <a:rPr kumimoji="1" lang="ja-JP" altLang="en-US" sz="2000" dirty="0" smtClean="0"/>
              <a:t> </a:t>
            </a:r>
            <a:endParaRPr kumimoji="1" lang="en-US" altLang="ja-JP" sz="2000" dirty="0" smtClean="0"/>
          </a:p>
          <a:p>
            <a:pPr>
              <a:buClr>
                <a:schemeClr val="tx1"/>
              </a:buClr>
            </a:pPr>
            <a:r>
              <a:rPr kumimoji="1" lang="ja-JP" altLang="en-US" sz="2000" dirty="0"/>
              <a:t>　 </a:t>
            </a:r>
            <a:r>
              <a:rPr kumimoji="1" lang="ja-JP" altLang="en-US" sz="2000" dirty="0" smtClean="0"/>
              <a:t>→有効面積の拡大</a:t>
            </a:r>
            <a:endParaRPr kumimoji="1" lang="en-US" altLang="ja-JP" sz="2000" dirty="0"/>
          </a:p>
          <a:p>
            <a:pPr marL="342900" indent="-342900">
              <a:buClr>
                <a:schemeClr val="tx1"/>
              </a:buClr>
              <a:buFont typeface="Wingdings" panose="05000000000000000000" pitchFamily="2" charset="2"/>
              <a:buChar char="u"/>
            </a:pPr>
            <a:r>
              <a:rPr kumimoji="1" lang="en-US" altLang="ja-JP" sz="2000" dirty="0" smtClean="0">
                <a:solidFill>
                  <a:srgbClr val="FFC000"/>
                </a:solidFill>
              </a:rPr>
              <a:t>LST(</a:t>
            </a:r>
            <a:r>
              <a:rPr kumimoji="1" lang="ja-JP" altLang="en-US" sz="2000" dirty="0" smtClean="0">
                <a:solidFill>
                  <a:srgbClr val="FFC000"/>
                </a:solidFill>
              </a:rPr>
              <a:t>大口径望遠鏡</a:t>
            </a:r>
            <a:r>
              <a:rPr kumimoji="1" lang="en-US" altLang="ja-JP" sz="2000" dirty="0" smtClean="0">
                <a:solidFill>
                  <a:srgbClr val="FFC000"/>
                </a:solidFill>
              </a:rPr>
              <a:t>)</a:t>
            </a:r>
            <a:r>
              <a:rPr kumimoji="1" lang="ja-JP" altLang="en-US" sz="2000" dirty="0"/>
              <a:t>の</a:t>
            </a:r>
            <a:r>
              <a:rPr kumimoji="1" lang="en-US" altLang="ja-JP" sz="2000" dirty="0" smtClean="0"/>
              <a:t>23m</a:t>
            </a:r>
            <a:r>
              <a:rPr kumimoji="1" lang="ja-JP" altLang="en-US" sz="2000" dirty="0" smtClean="0"/>
              <a:t>反射鏡</a:t>
            </a:r>
            <a:r>
              <a:rPr kumimoji="1" lang="en-US" altLang="ja-JP" sz="2000" dirty="0" smtClean="0"/>
              <a:t> </a:t>
            </a:r>
            <a:r>
              <a:rPr kumimoji="1" lang="ja-JP" altLang="en-US" sz="2000" dirty="0" smtClean="0"/>
              <a:t>→ 集光力は </a:t>
            </a:r>
            <a:r>
              <a:rPr kumimoji="1" lang="en-US" altLang="ja-JP" sz="2000" dirty="0" smtClean="0"/>
              <a:t>H.E.S.S.</a:t>
            </a:r>
            <a:r>
              <a:rPr kumimoji="1" lang="ja-JP" altLang="en-US" sz="2000" dirty="0" smtClean="0"/>
              <a:t>の</a:t>
            </a:r>
            <a:r>
              <a:rPr kumimoji="1" lang="en-US" altLang="ja-JP" sz="2000" dirty="0" smtClean="0"/>
              <a:t>3.6</a:t>
            </a:r>
            <a:r>
              <a:rPr kumimoji="1" lang="ja-JP" altLang="en-US" sz="2000" dirty="0" smtClean="0"/>
              <a:t>倍、より</a:t>
            </a:r>
            <a:r>
              <a:rPr kumimoji="1" lang="ja-JP" altLang="en-US" sz="2000" dirty="0" smtClean="0">
                <a:solidFill>
                  <a:srgbClr val="FFC000"/>
                </a:solidFill>
              </a:rPr>
              <a:t>軽い元素</a:t>
            </a:r>
            <a:r>
              <a:rPr kumimoji="1" lang="en-US" altLang="ja-JP" sz="2000" dirty="0" smtClean="0">
                <a:solidFill>
                  <a:srgbClr val="FFC000"/>
                </a:solidFill>
              </a:rPr>
              <a:t>(Si</a:t>
            </a:r>
            <a:r>
              <a:rPr kumimoji="1" lang="ja-JP" altLang="en-US" sz="2000" dirty="0" smtClean="0">
                <a:solidFill>
                  <a:srgbClr val="FFC000"/>
                </a:solidFill>
              </a:rPr>
              <a:t>など）</a:t>
            </a:r>
            <a:r>
              <a:rPr kumimoji="1" lang="ja-JP" altLang="en-US" sz="2000" dirty="0" smtClean="0"/>
              <a:t>の検出確率が向上する</a:t>
            </a:r>
            <a:endParaRPr kumimoji="1" lang="en-US" altLang="ja-JP" sz="2000" dirty="0" smtClean="0"/>
          </a:p>
          <a:p>
            <a:pPr>
              <a:buClr>
                <a:schemeClr val="tx1"/>
              </a:buClr>
            </a:pPr>
            <a:r>
              <a:rPr kumimoji="1" lang="ja-JP" altLang="en-US" sz="2000" dirty="0"/>
              <a:t>　</a:t>
            </a:r>
            <a:r>
              <a:rPr kumimoji="1" lang="ja-JP" altLang="en-US" sz="2000" dirty="0" smtClean="0"/>
              <a:t>　</a:t>
            </a:r>
            <a:endParaRPr kumimoji="1" lang="ja-JP" altLang="en-US" sz="2000" dirty="0"/>
          </a:p>
        </p:txBody>
      </p:sp>
      <p:sp>
        <p:nvSpPr>
          <p:cNvPr id="8" name="テキスト ボックス 7"/>
          <p:cNvSpPr txBox="1"/>
          <p:nvPr/>
        </p:nvSpPr>
        <p:spPr>
          <a:xfrm>
            <a:off x="3032760" y="6044680"/>
            <a:ext cx="609462" cy="369332"/>
          </a:xfrm>
          <a:prstGeom prst="rect">
            <a:avLst/>
          </a:prstGeom>
          <a:noFill/>
        </p:spPr>
        <p:txBody>
          <a:bodyPr wrap="none" rtlCol="0">
            <a:spAutoFit/>
          </a:bodyPr>
          <a:lstStyle/>
          <a:p>
            <a:r>
              <a:rPr kumimoji="1" lang="en-US" altLang="ja-JP" dirty="0">
                <a:solidFill>
                  <a:schemeClr val="bg1"/>
                </a:solidFill>
              </a:rPr>
              <a:t>x</a:t>
            </a:r>
            <a:r>
              <a:rPr kumimoji="1" lang="en-US" altLang="ja-JP" dirty="0" smtClean="0">
                <a:solidFill>
                  <a:schemeClr val="bg1"/>
                </a:solidFill>
              </a:rPr>
              <a:t>(m)</a:t>
            </a:r>
            <a:endParaRPr kumimoji="1" lang="ja-JP" altLang="en-US" dirty="0">
              <a:solidFill>
                <a:schemeClr val="bg1"/>
              </a:solidFill>
            </a:endParaRPr>
          </a:p>
        </p:txBody>
      </p:sp>
      <p:sp>
        <p:nvSpPr>
          <p:cNvPr id="9" name="テキスト ボックス 8"/>
          <p:cNvSpPr txBox="1"/>
          <p:nvPr/>
        </p:nvSpPr>
        <p:spPr>
          <a:xfrm rot="16200000">
            <a:off x="78991" y="2767208"/>
            <a:ext cx="614271" cy="369332"/>
          </a:xfrm>
          <a:prstGeom prst="rect">
            <a:avLst/>
          </a:prstGeom>
          <a:noFill/>
        </p:spPr>
        <p:txBody>
          <a:bodyPr wrap="none" rtlCol="0">
            <a:spAutoFit/>
          </a:bodyPr>
          <a:lstStyle/>
          <a:p>
            <a:r>
              <a:rPr kumimoji="1" lang="en-US" altLang="ja-JP" dirty="0" smtClean="0">
                <a:solidFill>
                  <a:schemeClr val="bg1"/>
                </a:solidFill>
              </a:rPr>
              <a:t>y(m)</a:t>
            </a:r>
            <a:endParaRPr kumimoji="1" lang="ja-JP" altLang="en-US" dirty="0">
              <a:solidFill>
                <a:schemeClr val="bg1"/>
              </a:solidFill>
            </a:endParaRPr>
          </a:p>
        </p:txBody>
      </p:sp>
      <p:sp>
        <p:nvSpPr>
          <p:cNvPr id="10" name="テキスト ボックス 9"/>
          <p:cNvSpPr txBox="1"/>
          <p:nvPr/>
        </p:nvSpPr>
        <p:spPr>
          <a:xfrm>
            <a:off x="4239131" y="2625886"/>
            <a:ext cx="4771114" cy="923330"/>
          </a:xfrm>
          <a:prstGeom prst="rect">
            <a:avLst/>
          </a:prstGeom>
          <a:solidFill>
            <a:srgbClr val="89173D">
              <a:alpha val="50196"/>
            </a:srgbClr>
          </a:solidFill>
        </p:spPr>
        <p:txBody>
          <a:bodyPr wrap="none" rtlCol="0">
            <a:spAutoFit/>
          </a:bodyPr>
          <a:lstStyle/>
          <a:p>
            <a:r>
              <a:rPr kumimoji="1" lang="en-US" altLang="ja-JP" dirty="0" smtClean="0"/>
              <a:t>CTA</a:t>
            </a:r>
            <a:r>
              <a:rPr kumimoji="1" lang="ja-JP" altLang="en-US" dirty="0" smtClean="0"/>
              <a:t>のシミュレーションコード</a:t>
            </a:r>
            <a:r>
              <a:rPr kumimoji="1" lang="en-US" altLang="ja-JP" dirty="0" smtClean="0"/>
              <a:t>(“Production 2”</a:t>
            </a:r>
          </a:p>
          <a:p>
            <a:r>
              <a:rPr kumimoji="1" lang="en-US" altLang="ja-JP" dirty="0" smtClean="0"/>
              <a:t>Phase) </a:t>
            </a:r>
            <a:r>
              <a:rPr kumimoji="1" lang="ja-JP" altLang="en-US" dirty="0" smtClean="0"/>
              <a:t>中での望遠鏡配置</a:t>
            </a:r>
            <a:endParaRPr kumimoji="1" lang="en-US" altLang="ja-JP" dirty="0" smtClean="0"/>
          </a:p>
          <a:p>
            <a:r>
              <a:rPr kumimoji="1" lang="en-US" altLang="ja-JP" dirty="0" smtClean="0"/>
              <a:t>(</a:t>
            </a:r>
            <a:r>
              <a:rPr kumimoji="1" lang="ja-JP" altLang="en-US" dirty="0" smtClean="0"/>
              <a:t>複数のアレイ候補の重ね合わせ）</a:t>
            </a:r>
            <a:endParaRPr kumimoji="1" lang="ja-JP" altLang="en-US" dirty="0"/>
          </a:p>
        </p:txBody>
      </p:sp>
      <p:sp>
        <p:nvSpPr>
          <p:cNvPr id="11" name="左矢印 10"/>
          <p:cNvSpPr/>
          <p:nvPr/>
        </p:nvSpPr>
        <p:spPr>
          <a:xfrm>
            <a:off x="3810000" y="3438653"/>
            <a:ext cx="394856" cy="188467"/>
          </a:xfrm>
          <a:prstGeom prst="leftArrow">
            <a:avLst/>
          </a:prstGeom>
          <a:solidFill>
            <a:srgbClr val="8917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55646" y="6347860"/>
            <a:ext cx="3757991" cy="379412"/>
          </a:xfrm>
          <a:prstGeom prst="rect">
            <a:avLst/>
          </a:prstGeom>
          <a:solidFill>
            <a:schemeClr val="tx1"/>
          </a:solidFill>
        </p:spPr>
        <p:txBody>
          <a:bodyPr wrap="square" rtlCol="0">
            <a:spAutoFit/>
          </a:bodyPr>
          <a:lstStyle/>
          <a:p>
            <a:endParaRPr kumimoji="1" lang="ja-JP" altLang="en-US" dirty="0"/>
          </a:p>
        </p:txBody>
      </p:sp>
      <p:sp>
        <p:nvSpPr>
          <p:cNvPr id="14" name="円/楕円 13"/>
          <p:cNvSpPr/>
          <p:nvPr/>
        </p:nvSpPr>
        <p:spPr>
          <a:xfrm>
            <a:off x="3093720" y="6480264"/>
            <a:ext cx="76200" cy="76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2438400" y="6480264"/>
            <a:ext cx="76200" cy="76200"/>
          </a:xfrm>
          <a:prstGeom prst="ellipse">
            <a:avLst/>
          </a:prstGeom>
          <a:solidFill>
            <a:srgbClr val="2A0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1554480" y="6480264"/>
            <a:ext cx="76200" cy="76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746760" y="6480264"/>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856231" y="6334908"/>
            <a:ext cx="545849" cy="369332"/>
          </a:xfrm>
          <a:prstGeom prst="rect">
            <a:avLst/>
          </a:prstGeom>
          <a:noFill/>
        </p:spPr>
        <p:txBody>
          <a:bodyPr wrap="square" rtlCol="0">
            <a:spAutoFit/>
          </a:bodyPr>
          <a:lstStyle/>
          <a:p>
            <a:r>
              <a:rPr kumimoji="1" lang="en-US" altLang="ja-JP" dirty="0" smtClean="0">
                <a:solidFill>
                  <a:schemeClr val="bg1"/>
                </a:solidFill>
              </a:rPr>
              <a:t>LST</a:t>
            </a:r>
            <a:endParaRPr kumimoji="1" lang="ja-JP" altLang="en-US" dirty="0">
              <a:solidFill>
                <a:schemeClr val="bg1"/>
              </a:solidFill>
            </a:endParaRPr>
          </a:p>
        </p:txBody>
      </p:sp>
      <p:sp>
        <p:nvSpPr>
          <p:cNvPr id="20" name="テキスト ボックス 19"/>
          <p:cNvSpPr txBox="1"/>
          <p:nvPr/>
        </p:nvSpPr>
        <p:spPr>
          <a:xfrm>
            <a:off x="1663951" y="6319669"/>
            <a:ext cx="639298" cy="369332"/>
          </a:xfrm>
          <a:prstGeom prst="rect">
            <a:avLst/>
          </a:prstGeom>
          <a:noFill/>
        </p:spPr>
        <p:txBody>
          <a:bodyPr wrap="square" rtlCol="0">
            <a:spAutoFit/>
          </a:bodyPr>
          <a:lstStyle/>
          <a:p>
            <a:r>
              <a:rPr kumimoji="1" lang="en-US" altLang="ja-JP" dirty="0">
                <a:solidFill>
                  <a:schemeClr val="bg1"/>
                </a:solidFill>
              </a:rPr>
              <a:t>M</a:t>
            </a:r>
            <a:r>
              <a:rPr kumimoji="1" lang="en-US" altLang="ja-JP" dirty="0" smtClean="0">
                <a:solidFill>
                  <a:schemeClr val="bg1"/>
                </a:solidFill>
              </a:rPr>
              <a:t>ST</a:t>
            </a:r>
            <a:endParaRPr kumimoji="1" lang="ja-JP" altLang="en-US" dirty="0">
              <a:solidFill>
                <a:schemeClr val="bg1"/>
              </a:solidFill>
            </a:endParaRPr>
          </a:p>
        </p:txBody>
      </p:sp>
      <p:sp>
        <p:nvSpPr>
          <p:cNvPr id="21" name="テキスト ボックス 20"/>
          <p:cNvSpPr txBox="1"/>
          <p:nvPr/>
        </p:nvSpPr>
        <p:spPr>
          <a:xfrm>
            <a:off x="2517390" y="6243469"/>
            <a:ext cx="652529" cy="523220"/>
          </a:xfrm>
          <a:prstGeom prst="rect">
            <a:avLst/>
          </a:prstGeom>
          <a:noFill/>
        </p:spPr>
        <p:txBody>
          <a:bodyPr wrap="square" rtlCol="0">
            <a:spAutoFit/>
          </a:bodyPr>
          <a:lstStyle/>
          <a:p>
            <a:r>
              <a:rPr kumimoji="1" lang="en-US" altLang="ja-JP" sz="1400" dirty="0" smtClean="0">
                <a:solidFill>
                  <a:schemeClr val="bg1"/>
                </a:solidFill>
              </a:rPr>
              <a:t>DC-SST</a:t>
            </a:r>
            <a:endParaRPr kumimoji="1" lang="ja-JP" altLang="en-US" sz="1400" dirty="0">
              <a:solidFill>
                <a:schemeClr val="bg1"/>
              </a:solidFill>
            </a:endParaRPr>
          </a:p>
        </p:txBody>
      </p:sp>
      <p:sp>
        <p:nvSpPr>
          <p:cNvPr id="22" name="テキスト ボックス 21"/>
          <p:cNvSpPr txBox="1"/>
          <p:nvPr/>
        </p:nvSpPr>
        <p:spPr>
          <a:xfrm>
            <a:off x="3279390" y="6258709"/>
            <a:ext cx="652529" cy="523220"/>
          </a:xfrm>
          <a:prstGeom prst="rect">
            <a:avLst/>
          </a:prstGeom>
          <a:noFill/>
        </p:spPr>
        <p:txBody>
          <a:bodyPr wrap="square" rtlCol="0">
            <a:spAutoFit/>
          </a:bodyPr>
          <a:lstStyle/>
          <a:p>
            <a:r>
              <a:rPr kumimoji="1" lang="en-US" altLang="ja-JP" sz="1400" dirty="0">
                <a:solidFill>
                  <a:schemeClr val="bg1"/>
                </a:solidFill>
              </a:rPr>
              <a:t>S</a:t>
            </a:r>
            <a:r>
              <a:rPr kumimoji="1" lang="en-US" altLang="ja-JP" sz="1400" dirty="0" smtClean="0">
                <a:solidFill>
                  <a:schemeClr val="bg1"/>
                </a:solidFill>
              </a:rPr>
              <a:t>C-SST </a:t>
            </a:r>
            <a:endParaRPr kumimoji="1" lang="ja-JP" altLang="en-US" sz="1400" dirty="0">
              <a:solidFill>
                <a:schemeClr val="bg1"/>
              </a:solidFill>
            </a:endParaRPr>
          </a:p>
        </p:txBody>
      </p:sp>
      <p:sp>
        <p:nvSpPr>
          <p:cNvPr id="23" name="テキスト ボックス 22"/>
          <p:cNvSpPr txBox="1"/>
          <p:nvPr/>
        </p:nvSpPr>
        <p:spPr>
          <a:xfrm>
            <a:off x="4700133" y="3557293"/>
            <a:ext cx="2340705" cy="276999"/>
          </a:xfrm>
          <a:prstGeom prst="rect">
            <a:avLst/>
          </a:prstGeom>
          <a:noFill/>
        </p:spPr>
        <p:txBody>
          <a:bodyPr wrap="none" rtlCol="0">
            <a:spAutoFit/>
          </a:bodyPr>
          <a:lstStyle/>
          <a:p>
            <a:r>
              <a:rPr kumimoji="1" lang="en-US" altLang="ja-JP" sz="1200" dirty="0" smtClean="0"/>
              <a:t>*1</a:t>
            </a:r>
            <a:r>
              <a:rPr kumimoji="1" lang="ja-JP" altLang="en-US" sz="1200" dirty="0" smtClean="0"/>
              <a:t>部の望遠鏡は省略されている</a:t>
            </a:r>
            <a:endParaRPr kumimoji="1" lang="ja-JP" altLang="en-US" sz="1200" dirty="0"/>
          </a:p>
        </p:txBody>
      </p:sp>
      <p:sp>
        <p:nvSpPr>
          <p:cNvPr id="24" name="テキスト ボックス 23"/>
          <p:cNvSpPr txBox="1"/>
          <p:nvPr/>
        </p:nvSpPr>
        <p:spPr>
          <a:xfrm>
            <a:off x="4236414" y="3819748"/>
            <a:ext cx="4526586" cy="369332"/>
          </a:xfrm>
          <a:prstGeom prst="rect">
            <a:avLst/>
          </a:prstGeom>
          <a:noFill/>
        </p:spPr>
        <p:txBody>
          <a:bodyPr wrap="square" rtlCol="0">
            <a:spAutoFit/>
          </a:bodyPr>
          <a:lstStyle/>
          <a:p>
            <a:r>
              <a:rPr kumimoji="1" lang="ja-JP" altLang="en-US" dirty="0" smtClean="0"/>
              <a:t>この配置でのテスト生成データ</a:t>
            </a:r>
            <a:r>
              <a:rPr kumimoji="1" lang="en-US" altLang="ja-JP" dirty="0" smtClean="0"/>
              <a:t>(z=20 </a:t>
            </a:r>
            <a:r>
              <a:rPr kumimoji="1" lang="en-US" altLang="ja-JP" dirty="0" err="1" smtClean="0"/>
              <a:t>deg</a:t>
            </a:r>
            <a:r>
              <a:rPr kumimoji="1" lang="en-US" altLang="ja-JP" dirty="0" smtClean="0"/>
              <a:t>)</a:t>
            </a:r>
            <a:endParaRPr kumimoji="1" lang="ja-JP" altLang="en-US" dirty="0"/>
          </a:p>
        </p:txBody>
      </p:sp>
      <p:graphicFrame>
        <p:nvGraphicFramePr>
          <p:cNvPr id="25" name="表 24"/>
          <p:cNvGraphicFramePr>
            <a:graphicFrameLocks noGrp="1"/>
          </p:cNvGraphicFramePr>
          <p:nvPr>
            <p:extLst>
              <p:ext uri="{D42A27DB-BD31-4B8C-83A1-F6EECF244321}">
                <p14:modId xmlns:p14="http://schemas.microsoft.com/office/powerpoint/2010/main" val="1682095831"/>
              </p:ext>
            </p:extLst>
          </p:nvPr>
        </p:nvGraphicFramePr>
        <p:xfrm>
          <a:off x="4303885" y="4155561"/>
          <a:ext cx="4282440" cy="2468880"/>
        </p:xfrm>
        <a:graphic>
          <a:graphicData uri="http://schemas.openxmlformats.org/drawingml/2006/table">
            <a:tbl>
              <a:tblPr firstRow="1" bandRow="1">
                <a:tableStyleId>{17292A2E-F333-43FB-9621-5CBBE7FDCDCB}</a:tableStyleId>
              </a:tblPr>
              <a:tblGrid>
                <a:gridCol w="2141220"/>
                <a:gridCol w="2141220"/>
              </a:tblGrid>
              <a:tr h="345679">
                <a:tc>
                  <a:txBody>
                    <a:bodyPr/>
                    <a:lstStyle/>
                    <a:p>
                      <a:r>
                        <a:rPr kumimoji="1" lang="en-US" altLang="ja-JP" dirty="0" smtClean="0"/>
                        <a:t>Parameter</a:t>
                      </a:r>
                      <a:endParaRPr kumimoji="1" lang="ja-JP" altLang="en-US" dirty="0"/>
                    </a:p>
                  </a:txBody>
                  <a:tcPr/>
                </a:tc>
                <a:tc>
                  <a:txBody>
                    <a:bodyPr/>
                    <a:lstStyle/>
                    <a:p>
                      <a:r>
                        <a:rPr kumimoji="1" lang="en-US" altLang="ja-JP" dirty="0" smtClean="0"/>
                        <a:t>Set</a:t>
                      </a:r>
                      <a:r>
                        <a:rPr kumimoji="1" lang="en-US" altLang="ja-JP" baseline="0" dirty="0" smtClean="0"/>
                        <a:t> value</a:t>
                      </a:r>
                      <a:endParaRPr kumimoji="1" lang="ja-JP" altLang="en-US" dirty="0"/>
                    </a:p>
                  </a:txBody>
                  <a:tcPr/>
                </a:tc>
              </a:tr>
              <a:tr h="345679">
                <a:tc>
                  <a:txBody>
                    <a:bodyPr/>
                    <a:lstStyle/>
                    <a:p>
                      <a:r>
                        <a:rPr kumimoji="1" lang="en-US" altLang="ja-JP" dirty="0" smtClean="0"/>
                        <a:t>Site</a:t>
                      </a:r>
                      <a:endParaRPr kumimoji="1" lang="ja-JP" altLang="en-US" dirty="0"/>
                    </a:p>
                  </a:txBody>
                  <a:tcPr/>
                </a:tc>
                <a:tc>
                  <a:txBody>
                    <a:bodyPr/>
                    <a:lstStyle/>
                    <a:p>
                      <a:r>
                        <a:rPr kumimoji="1" lang="en-US" altLang="ja-JP" dirty="0" smtClean="0"/>
                        <a:t>Aar (1640m </a:t>
                      </a:r>
                      <a:r>
                        <a:rPr kumimoji="1" lang="en-US" altLang="ja-JP" dirty="0" err="1" smtClean="0"/>
                        <a:t>a.s.l</a:t>
                      </a:r>
                      <a:r>
                        <a:rPr kumimoji="1" lang="en-US" altLang="ja-JP" dirty="0" smtClean="0"/>
                        <a:t>.)</a:t>
                      </a:r>
                      <a:endParaRPr kumimoji="1" lang="ja-JP" altLang="en-US" dirty="0"/>
                    </a:p>
                  </a:txBody>
                  <a:tcPr/>
                </a:tc>
              </a:tr>
              <a:tr h="345679">
                <a:tc>
                  <a:txBody>
                    <a:bodyPr/>
                    <a:lstStyle/>
                    <a:p>
                      <a:r>
                        <a:rPr kumimoji="1" lang="en-US" altLang="ja-JP" dirty="0" smtClean="0"/>
                        <a:t>Particle</a:t>
                      </a:r>
                      <a:endParaRPr kumimoji="1" lang="ja-JP" altLang="en-US" dirty="0"/>
                    </a:p>
                  </a:txBody>
                  <a:tcPr/>
                </a:tc>
                <a:tc>
                  <a:txBody>
                    <a:bodyPr/>
                    <a:lstStyle/>
                    <a:p>
                      <a:r>
                        <a:rPr kumimoji="1" lang="en-US" altLang="ja-JP" dirty="0" smtClean="0"/>
                        <a:t>Iron (z=26, A=56)</a:t>
                      </a:r>
                      <a:endParaRPr kumimoji="1" lang="ja-JP" altLang="en-US" dirty="0"/>
                    </a:p>
                  </a:txBody>
                  <a:tcPr/>
                </a:tc>
              </a:tr>
              <a:tr h="345679">
                <a:tc>
                  <a:txBody>
                    <a:bodyPr/>
                    <a:lstStyle/>
                    <a:p>
                      <a:r>
                        <a:rPr kumimoji="1" lang="en-US" altLang="ja-JP" dirty="0" smtClean="0"/>
                        <a:t>Energy</a:t>
                      </a:r>
                      <a:endParaRPr kumimoji="1" lang="ja-JP" altLang="en-US" dirty="0"/>
                    </a:p>
                  </a:txBody>
                  <a:tcPr/>
                </a:tc>
                <a:tc>
                  <a:txBody>
                    <a:bodyPr/>
                    <a:lstStyle/>
                    <a:p>
                      <a:r>
                        <a:rPr kumimoji="1" lang="en-US" altLang="ja-JP" dirty="0" smtClean="0"/>
                        <a:t>5TeV – 1 </a:t>
                      </a:r>
                      <a:r>
                        <a:rPr kumimoji="1" lang="en-US" altLang="ja-JP" dirty="0" err="1" smtClean="0"/>
                        <a:t>PeV</a:t>
                      </a:r>
                      <a:r>
                        <a:rPr kumimoji="1" lang="en-US" altLang="ja-JP" dirty="0" smtClean="0"/>
                        <a:t>,</a:t>
                      </a:r>
                      <a:r>
                        <a:rPr kumimoji="1" lang="en-US" altLang="ja-JP" baseline="0" dirty="0" smtClean="0"/>
                        <a:t> </a:t>
                      </a:r>
                    </a:p>
                    <a:p>
                      <a:r>
                        <a:rPr kumimoji="1" lang="en-US" altLang="ja-JP" baseline="0" dirty="0" smtClean="0"/>
                        <a:t>power-law(-2.0)</a:t>
                      </a:r>
                      <a:endParaRPr kumimoji="1" lang="ja-JP" altLang="en-US" dirty="0"/>
                    </a:p>
                  </a:txBody>
                  <a:tcPr/>
                </a:tc>
              </a:tr>
              <a:tr h="345679">
                <a:tc>
                  <a:txBody>
                    <a:bodyPr/>
                    <a:lstStyle/>
                    <a:p>
                      <a:r>
                        <a:rPr kumimoji="1" lang="en-US" altLang="ja-JP" dirty="0" smtClean="0"/>
                        <a:t>Core scatter area</a:t>
                      </a:r>
                      <a:endParaRPr kumimoji="1" lang="ja-JP" altLang="en-US" dirty="0"/>
                    </a:p>
                  </a:txBody>
                  <a:tcPr/>
                </a:tc>
                <a:tc>
                  <a:txBody>
                    <a:bodyPr/>
                    <a:lstStyle/>
                    <a:p>
                      <a:r>
                        <a:rPr kumimoji="1" lang="en-US" altLang="ja-JP" dirty="0" smtClean="0"/>
                        <a:t>&lt;850m</a:t>
                      </a:r>
                      <a:endParaRPr kumimoji="1" lang="ja-JP" altLang="en-US" dirty="0"/>
                    </a:p>
                  </a:txBody>
                  <a:tcPr/>
                </a:tc>
              </a:tr>
              <a:tr h="345679">
                <a:tc>
                  <a:txBody>
                    <a:bodyPr/>
                    <a:lstStyle/>
                    <a:p>
                      <a:r>
                        <a:rPr kumimoji="1" lang="en-US" altLang="ja-JP" dirty="0" smtClean="0"/>
                        <a:t>Arrival</a:t>
                      </a:r>
                      <a:r>
                        <a:rPr kumimoji="1" lang="en-US" altLang="ja-JP" baseline="0" dirty="0" smtClean="0"/>
                        <a:t> direction</a:t>
                      </a:r>
                      <a:endParaRPr kumimoji="1" lang="ja-JP" altLang="en-US" dirty="0"/>
                    </a:p>
                  </a:txBody>
                  <a:tcPr/>
                </a:tc>
                <a:tc>
                  <a:txBody>
                    <a:bodyPr/>
                    <a:lstStyle/>
                    <a:p>
                      <a:r>
                        <a:rPr kumimoji="1" lang="en-US" altLang="ja-JP" dirty="0" smtClean="0"/>
                        <a:t>0</a:t>
                      </a:r>
                      <a:r>
                        <a:rPr kumimoji="1" lang="en-US" altLang="ja-JP" dirty="0" smtClean="0">
                          <a:sym typeface="Symbol" panose="05050102010706020507" pitchFamily="18" charset="2"/>
                        </a:rPr>
                        <a:t></a:t>
                      </a:r>
                      <a:r>
                        <a:rPr kumimoji="1" lang="en-US" altLang="ja-JP" dirty="0" smtClean="0"/>
                        <a:t>-10</a:t>
                      </a:r>
                      <a:r>
                        <a:rPr kumimoji="1" lang="en-US" altLang="ja-JP" dirty="0" smtClean="0">
                          <a:sym typeface="Symbol" panose="05050102010706020507" pitchFamily="18" charset="2"/>
                        </a:rPr>
                        <a:t></a:t>
                      </a:r>
                      <a:r>
                        <a:rPr kumimoji="1" lang="en-US" altLang="ja-JP" dirty="0" smtClean="0"/>
                        <a:t> uniform</a:t>
                      </a:r>
                      <a:endParaRPr kumimoji="1" lang="ja-JP" altLang="en-US" dirty="0"/>
                    </a:p>
                  </a:txBody>
                  <a:tcPr/>
                </a:tc>
              </a:tr>
            </a:tbl>
          </a:graphicData>
        </a:graphic>
      </p:graphicFrame>
    </p:spTree>
    <p:custDataLst>
      <p:tags r:id="rId1"/>
    </p:custDataLst>
    <p:extLst>
      <p:ext uri="{BB962C8B-B14F-4D97-AF65-F5344CB8AC3E}">
        <p14:creationId xmlns:p14="http://schemas.microsoft.com/office/powerpoint/2010/main" val="352993694"/>
      </p:ext>
    </p:extLst>
  </p:cSld>
  <p:clrMapOvr>
    <a:masterClrMapping/>
  </p:clrMapOvr>
  <mc:AlternateContent xmlns:mc="http://schemas.openxmlformats.org/markup-compatibility/2006" xmlns:p14="http://schemas.microsoft.com/office/powerpoint/2010/main">
    <mc:Choice Requires="p14">
      <p:transition spd="slow" p14:dur="2000" advTm="73665"/>
    </mc:Choice>
    <mc:Fallback xmlns="">
      <p:transition spd="slow" advTm="736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5767" y="-277091"/>
            <a:ext cx="8229600" cy="1436242"/>
          </a:xfrm>
        </p:spPr>
        <p:txBody>
          <a:bodyPr>
            <a:normAutofit/>
          </a:bodyPr>
          <a:lstStyle/>
          <a:p>
            <a:r>
              <a:rPr lang="en-US" altLang="ja-JP"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CTA-LST/MST</a:t>
            </a:r>
            <a:r>
              <a:rPr lang="ja-JP" altLang="en-US" sz="3000" cap="none" dirty="0" err="1"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での</a:t>
            </a:r>
            <a:r>
              <a:rPr lang="en-US" altLang="ja-JP"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DC</a:t>
            </a:r>
            <a:r>
              <a:rPr lang="ja-JP" altLang="en-US"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イベント例</a:t>
            </a:r>
            <a:r>
              <a:rPr lang="en-US" altLang="ja-JP"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(Fe 50TeV)</a:t>
            </a:r>
            <a:endParaRPr lang="ja-JP" altLang="en-US"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79175"/>
            <a:ext cx="3754080" cy="5306292"/>
          </a:xfrm>
          <a:prstGeom prst="rect">
            <a:avLst/>
          </a:prstGeom>
          <a:ln>
            <a:noFill/>
          </a:ln>
          <a:effectLst>
            <a:outerShdw blurRad="292100" dist="139700" dir="2700000" algn="tl" rotWithShape="0">
              <a:srgbClr val="333333">
                <a:alpha val="65000"/>
              </a:srgbClr>
            </a:outerShdw>
          </a:effectLst>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8443" y="1193031"/>
            <a:ext cx="3744277" cy="5292436"/>
          </a:xfrm>
          <a:prstGeom prst="rect">
            <a:avLst/>
          </a:prstGeom>
          <a:ln>
            <a:noFill/>
          </a:ln>
          <a:effectLst>
            <a:outerShdw blurRad="292100" dist="139700" dir="2700000" algn="tl" rotWithShape="0">
              <a:srgbClr val="333333">
                <a:alpha val="65000"/>
              </a:srgbClr>
            </a:outerShdw>
          </a:effectLst>
        </p:spPr>
      </p:pic>
      <p:cxnSp>
        <p:nvCxnSpPr>
          <p:cNvPr id="6" name="直線矢印コネクタ 5"/>
          <p:cNvCxnSpPr/>
          <p:nvPr/>
        </p:nvCxnSpPr>
        <p:spPr>
          <a:xfrm>
            <a:off x="1662545" y="3214255"/>
            <a:ext cx="692728" cy="7342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282994" y="2844923"/>
            <a:ext cx="940001" cy="369332"/>
          </a:xfrm>
          <a:prstGeom prst="rect">
            <a:avLst/>
          </a:prstGeom>
          <a:noFill/>
        </p:spPr>
        <p:txBody>
          <a:bodyPr wrap="none" rtlCol="0">
            <a:spAutoFit/>
          </a:bodyPr>
          <a:lstStyle/>
          <a:p>
            <a:r>
              <a:rPr kumimoji="1" lang="en-US" altLang="ja-JP" dirty="0" smtClean="0"/>
              <a:t>DC pixel</a:t>
            </a:r>
            <a:endParaRPr kumimoji="1" lang="ja-JP" altLang="en-US" dirty="0"/>
          </a:p>
        </p:txBody>
      </p:sp>
      <p:cxnSp>
        <p:nvCxnSpPr>
          <p:cNvPr id="8" name="直線矢印コネクタ 7"/>
          <p:cNvCxnSpPr/>
          <p:nvPr/>
        </p:nvCxnSpPr>
        <p:spPr>
          <a:xfrm>
            <a:off x="6170554" y="3366655"/>
            <a:ext cx="374064" cy="6788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6090514" y="2997323"/>
            <a:ext cx="940001" cy="369332"/>
          </a:xfrm>
          <a:prstGeom prst="rect">
            <a:avLst/>
          </a:prstGeom>
          <a:noFill/>
        </p:spPr>
        <p:txBody>
          <a:bodyPr wrap="none" rtlCol="0">
            <a:spAutoFit/>
          </a:bodyPr>
          <a:lstStyle/>
          <a:p>
            <a:r>
              <a:rPr kumimoji="1" lang="en-US" altLang="ja-JP" dirty="0" smtClean="0"/>
              <a:t>DC pixel</a:t>
            </a:r>
            <a:endParaRPr kumimoji="1" lang="ja-JP" altLang="en-US" dirty="0"/>
          </a:p>
        </p:txBody>
      </p:sp>
      <p:sp>
        <p:nvSpPr>
          <p:cNvPr id="11" name="テキスト ボックス 10"/>
          <p:cNvSpPr txBox="1"/>
          <p:nvPr/>
        </p:nvSpPr>
        <p:spPr>
          <a:xfrm>
            <a:off x="1953491" y="5064669"/>
            <a:ext cx="893193" cy="369332"/>
          </a:xfrm>
          <a:prstGeom prst="rect">
            <a:avLst/>
          </a:prstGeom>
          <a:noFill/>
        </p:spPr>
        <p:txBody>
          <a:bodyPr wrap="none" rtlCol="0">
            <a:spAutoFit/>
          </a:bodyPr>
          <a:lstStyle/>
          <a:p>
            <a:r>
              <a:rPr kumimoji="1" lang="ja-JP" altLang="en-US" dirty="0"/>
              <a:t> </a:t>
            </a:r>
            <a:r>
              <a:rPr kumimoji="1" lang="en-US" altLang="ja-JP" dirty="0" smtClean="0"/>
              <a:t>d=73m</a:t>
            </a:r>
            <a:endParaRPr kumimoji="1" lang="ja-JP" altLang="en-US" dirty="0"/>
          </a:p>
        </p:txBody>
      </p:sp>
      <p:sp>
        <p:nvSpPr>
          <p:cNvPr id="14" name="テキスト ボックス 13"/>
          <p:cNvSpPr txBox="1"/>
          <p:nvPr/>
        </p:nvSpPr>
        <p:spPr>
          <a:xfrm>
            <a:off x="6497776" y="5092379"/>
            <a:ext cx="893193" cy="369332"/>
          </a:xfrm>
          <a:prstGeom prst="rect">
            <a:avLst/>
          </a:prstGeom>
          <a:noFill/>
        </p:spPr>
        <p:txBody>
          <a:bodyPr wrap="none" rtlCol="0">
            <a:spAutoFit/>
          </a:bodyPr>
          <a:lstStyle/>
          <a:p>
            <a:r>
              <a:rPr kumimoji="1" lang="ja-JP" altLang="en-US" dirty="0"/>
              <a:t> </a:t>
            </a:r>
            <a:r>
              <a:rPr kumimoji="1" lang="en-US" altLang="ja-JP" dirty="0" smtClean="0"/>
              <a:t>d=86m</a:t>
            </a:r>
            <a:endParaRPr kumimoji="1" lang="ja-JP" altLang="en-US" dirty="0"/>
          </a:p>
        </p:txBody>
      </p:sp>
      <p:sp>
        <p:nvSpPr>
          <p:cNvPr id="15" name="テキスト ボックス 14"/>
          <p:cNvSpPr txBox="1"/>
          <p:nvPr/>
        </p:nvSpPr>
        <p:spPr>
          <a:xfrm>
            <a:off x="2095287" y="671344"/>
            <a:ext cx="609599" cy="461665"/>
          </a:xfrm>
          <a:prstGeom prst="rect">
            <a:avLst/>
          </a:prstGeom>
          <a:solidFill>
            <a:srgbClr val="89173D">
              <a:alpha val="50196"/>
            </a:srgbClr>
          </a:solidFill>
        </p:spPr>
        <p:txBody>
          <a:bodyPr wrap="square" rtlCol="0">
            <a:spAutoFit/>
          </a:bodyPr>
          <a:lstStyle/>
          <a:p>
            <a:r>
              <a:rPr kumimoji="1" lang="en-US" altLang="ja-JP" sz="2400" dirty="0" smtClean="0"/>
              <a:t>LST</a:t>
            </a:r>
            <a:endParaRPr kumimoji="1" lang="ja-JP" altLang="en-US" sz="2400" dirty="0"/>
          </a:p>
        </p:txBody>
      </p:sp>
      <p:sp>
        <p:nvSpPr>
          <p:cNvPr id="16" name="テキスト ボックス 15"/>
          <p:cNvSpPr txBox="1"/>
          <p:nvPr/>
        </p:nvSpPr>
        <p:spPr>
          <a:xfrm>
            <a:off x="6050425" y="657490"/>
            <a:ext cx="772608" cy="475519"/>
          </a:xfrm>
          <a:prstGeom prst="rect">
            <a:avLst/>
          </a:prstGeom>
          <a:solidFill>
            <a:srgbClr val="89173D">
              <a:alpha val="50196"/>
            </a:srgbClr>
          </a:solidFill>
        </p:spPr>
        <p:txBody>
          <a:bodyPr wrap="square" rtlCol="0">
            <a:spAutoFit/>
          </a:bodyPr>
          <a:lstStyle/>
          <a:p>
            <a:r>
              <a:rPr kumimoji="1" lang="en-US" altLang="ja-JP" sz="2400" dirty="0"/>
              <a:t>M</a:t>
            </a:r>
            <a:r>
              <a:rPr kumimoji="1" lang="en-US" altLang="ja-JP" sz="2400" dirty="0" smtClean="0"/>
              <a:t>ST</a:t>
            </a:r>
            <a:endParaRPr kumimoji="1" lang="ja-JP" altLang="en-US" sz="2400" dirty="0"/>
          </a:p>
        </p:txBody>
      </p:sp>
      <p:cxnSp>
        <p:nvCxnSpPr>
          <p:cNvPr id="10" name="直線コネクタ 9"/>
          <p:cNvCxnSpPr/>
          <p:nvPr/>
        </p:nvCxnSpPr>
        <p:spPr>
          <a:xfrm>
            <a:off x="1662545" y="5634318"/>
            <a:ext cx="1403384" cy="0"/>
          </a:xfrm>
          <a:prstGeom prst="line">
            <a:avLst/>
          </a:prstGeom>
          <a:ln>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998017" y="5548469"/>
            <a:ext cx="721672" cy="307777"/>
          </a:xfrm>
          <a:prstGeom prst="rect">
            <a:avLst/>
          </a:prstGeom>
          <a:noFill/>
        </p:spPr>
        <p:txBody>
          <a:bodyPr wrap="none" rtlCol="0">
            <a:spAutoFit/>
          </a:bodyPr>
          <a:lstStyle/>
          <a:p>
            <a:r>
              <a:rPr kumimoji="1" lang="en-US" altLang="ja-JP" sz="1400" dirty="0" smtClean="0">
                <a:solidFill>
                  <a:srgbClr val="37A0FF"/>
                </a:solidFill>
              </a:rPr>
              <a:t>2.0 </a:t>
            </a:r>
            <a:r>
              <a:rPr kumimoji="1" lang="en-US" altLang="ja-JP" sz="1400" dirty="0" err="1" smtClean="0">
                <a:solidFill>
                  <a:srgbClr val="37A0FF"/>
                </a:solidFill>
              </a:rPr>
              <a:t>deg</a:t>
            </a:r>
            <a:endParaRPr kumimoji="1" lang="ja-JP" altLang="en-US" sz="1400" dirty="0">
              <a:solidFill>
                <a:srgbClr val="37A0FF"/>
              </a:solidFill>
            </a:endParaRPr>
          </a:p>
        </p:txBody>
      </p:sp>
      <p:cxnSp>
        <p:nvCxnSpPr>
          <p:cNvPr id="17" name="直線コネクタ 16"/>
          <p:cNvCxnSpPr/>
          <p:nvPr/>
        </p:nvCxnSpPr>
        <p:spPr>
          <a:xfrm>
            <a:off x="5805569" y="5634318"/>
            <a:ext cx="1628097" cy="0"/>
          </a:xfrm>
          <a:prstGeom prst="line">
            <a:avLst/>
          </a:prstGeom>
          <a:ln>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6259457" y="5551885"/>
            <a:ext cx="721672" cy="307777"/>
          </a:xfrm>
          <a:prstGeom prst="rect">
            <a:avLst/>
          </a:prstGeom>
          <a:noFill/>
        </p:spPr>
        <p:txBody>
          <a:bodyPr wrap="none" rtlCol="0">
            <a:spAutoFit/>
          </a:bodyPr>
          <a:lstStyle/>
          <a:p>
            <a:r>
              <a:rPr kumimoji="1" lang="en-US" altLang="ja-JP" sz="1400" dirty="0">
                <a:solidFill>
                  <a:srgbClr val="37A0FF"/>
                </a:solidFill>
              </a:rPr>
              <a:t>4</a:t>
            </a:r>
            <a:r>
              <a:rPr kumimoji="1" lang="en-US" altLang="ja-JP" sz="1400" dirty="0" smtClean="0">
                <a:solidFill>
                  <a:srgbClr val="37A0FF"/>
                </a:solidFill>
              </a:rPr>
              <a:t>.0 </a:t>
            </a:r>
            <a:r>
              <a:rPr kumimoji="1" lang="en-US" altLang="ja-JP" sz="1400" dirty="0" err="1" smtClean="0">
                <a:solidFill>
                  <a:srgbClr val="37A0FF"/>
                </a:solidFill>
              </a:rPr>
              <a:t>deg</a:t>
            </a:r>
            <a:endParaRPr kumimoji="1" lang="ja-JP" altLang="en-US" sz="1400" dirty="0">
              <a:solidFill>
                <a:srgbClr val="37A0FF"/>
              </a:solidFill>
            </a:endParaRPr>
          </a:p>
        </p:txBody>
      </p:sp>
    </p:spTree>
    <p:extLst>
      <p:ext uri="{BB962C8B-B14F-4D97-AF65-F5344CB8AC3E}">
        <p14:creationId xmlns:p14="http://schemas.microsoft.com/office/powerpoint/2010/main" val="4123369285"/>
      </p:ext>
    </p:extLst>
  </p:cSld>
  <p:clrMapOvr>
    <a:masterClrMapping/>
  </p:clrMapOvr>
  <mc:AlternateContent xmlns:mc="http://schemas.openxmlformats.org/markup-compatibility/2006" xmlns:p14="http://schemas.microsoft.com/office/powerpoint/2010/main">
    <mc:Choice Requires="p14">
      <p:transition spd="slow" p14:dur="2000" advTm="15044"/>
    </mc:Choice>
    <mc:Fallback xmlns="">
      <p:transition spd="slow" advTm="15044"/>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4908" y="110839"/>
            <a:ext cx="8021781" cy="1341104"/>
          </a:xfrm>
        </p:spPr>
        <p:txBody>
          <a:bodyPr>
            <a:normAutofit/>
          </a:bodyPr>
          <a:lstStyle/>
          <a:p>
            <a:r>
              <a:rPr lang="en-US" altLang="ja-JP"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Direct Cherenkov </a:t>
            </a:r>
            <a:r>
              <a:rPr lang="en-US" altLang="ja-JP"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event</a:t>
            </a:r>
            <a:r>
              <a:rPr lang="ja-JP" altLang="en-US"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の選別方法</a:t>
            </a:r>
            <a:r>
              <a:rPr lang="en-US" altLang="ja-JP"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a:t>
            </a:r>
            <a:br>
              <a:rPr lang="en-US" altLang="ja-JP"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br>
            <a:r>
              <a:rPr lang="en-US" altLang="ja-JP"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H.E.S.S.</a:t>
            </a:r>
            <a:r>
              <a:rPr lang="ja-JP" altLang="en-US"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の場合</a:t>
            </a:r>
            <a:endParaRPr lang="ja-JP" altLang="en-US"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15709" t="13385" r="12738" b="12860"/>
          <a:stretch/>
        </p:blipFill>
        <p:spPr>
          <a:xfrm>
            <a:off x="4330776" y="992241"/>
            <a:ext cx="4397587" cy="4489681"/>
          </a:xfrm>
          <a:prstGeom prst="rect">
            <a:avLst/>
          </a:prstGeom>
          <a:ln>
            <a:noFill/>
          </a:ln>
          <a:effectLst>
            <a:outerShdw blurRad="292100" dist="139700" dir="2700000" algn="tl" rotWithShape="0">
              <a:srgbClr val="333333">
                <a:alpha val="65000"/>
              </a:srgbClr>
            </a:outerShdw>
          </a:effectLst>
        </p:spPr>
      </p:pic>
      <p:cxnSp>
        <p:nvCxnSpPr>
          <p:cNvPr id="5" name="直線コネクタ 4"/>
          <p:cNvCxnSpPr/>
          <p:nvPr/>
        </p:nvCxnSpPr>
        <p:spPr>
          <a:xfrm flipV="1">
            <a:off x="5541818" y="1595054"/>
            <a:ext cx="2840182" cy="2108070"/>
          </a:xfrm>
          <a:prstGeom prst="line">
            <a:avLst/>
          </a:prstGeom>
          <a:ln w="38100">
            <a:solidFill>
              <a:srgbClr val="80FA3C"/>
            </a:solidFill>
            <a:prstDash val="sysDot"/>
          </a:ln>
        </p:spPr>
        <p:style>
          <a:lnRef idx="1">
            <a:schemeClr val="accent1"/>
          </a:lnRef>
          <a:fillRef idx="0">
            <a:schemeClr val="accent1"/>
          </a:fillRef>
          <a:effectRef idx="0">
            <a:schemeClr val="accent1"/>
          </a:effectRef>
          <a:fontRef idx="minor">
            <a:schemeClr val="tx1"/>
          </a:fontRef>
        </p:style>
      </p:cxnSp>
      <p:sp>
        <p:nvSpPr>
          <p:cNvPr id="6" name="星 5 5"/>
          <p:cNvSpPr/>
          <p:nvPr/>
        </p:nvSpPr>
        <p:spPr>
          <a:xfrm>
            <a:off x="6220691" y="3038103"/>
            <a:ext cx="249381" cy="16625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円/楕円 9"/>
          <p:cNvSpPr/>
          <p:nvPr/>
        </p:nvSpPr>
        <p:spPr>
          <a:xfrm>
            <a:off x="5832757" y="2622470"/>
            <a:ext cx="1039097" cy="955965"/>
          </a:xfrm>
          <a:prstGeom prst="ellipse">
            <a:avLst/>
          </a:prstGeom>
          <a:noFill/>
          <a:ln w="38100">
            <a:solidFill>
              <a:srgbClr val="80F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円/楕円 10"/>
          <p:cNvSpPr/>
          <p:nvPr/>
        </p:nvSpPr>
        <p:spPr>
          <a:xfrm>
            <a:off x="5931130" y="1961607"/>
            <a:ext cx="1695950" cy="1690251"/>
          </a:xfrm>
          <a:prstGeom prst="ellipse">
            <a:avLst/>
          </a:prstGeom>
          <a:noFill/>
          <a:ln w="38100">
            <a:solidFill>
              <a:srgbClr val="80F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2" name="直線コネクタ 11"/>
          <p:cNvCxnSpPr/>
          <p:nvPr/>
        </p:nvCxnSpPr>
        <p:spPr>
          <a:xfrm flipV="1">
            <a:off x="5375563" y="1456504"/>
            <a:ext cx="2840182" cy="2108070"/>
          </a:xfrm>
          <a:prstGeom prst="line">
            <a:avLst/>
          </a:prstGeom>
          <a:ln w="28575">
            <a:solidFill>
              <a:srgbClr val="80FA3C"/>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5666508" y="1775161"/>
            <a:ext cx="2840182" cy="2108070"/>
          </a:xfrm>
          <a:prstGeom prst="line">
            <a:avLst/>
          </a:prstGeom>
          <a:ln w="28575">
            <a:solidFill>
              <a:srgbClr val="80FA3C"/>
            </a:solidFill>
          </a:ln>
        </p:spPr>
        <p:style>
          <a:lnRef idx="1">
            <a:schemeClr val="accent1"/>
          </a:lnRef>
          <a:fillRef idx="0">
            <a:schemeClr val="accent1"/>
          </a:fillRef>
          <a:effectRef idx="0">
            <a:schemeClr val="accent1"/>
          </a:effectRef>
          <a:fontRef idx="minor">
            <a:schemeClr val="tx1"/>
          </a:fontRef>
        </p:style>
      </p:cxnSp>
      <p:sp>
        <p:nvSpPr>
          <p:cNvPr id="14" name="星 5 13"/>
          <p:cNvSpPr/>
          <p:nvPr/>
        </p:nvSpPr>
        <p:spPr>
          <a:xfrm>
            <a:off x="4447306" y="5106630"/>
            <a:ext cx="277091" cy="20783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4726285" y="5022219"/>
            <a:ext cx="1149927" cy="461665"/>
          </a:xfrm>
          <a:prstGeom prst="rect">
            <a:avLst/>
          </a:prstGeom>
          <a:noFill/>
        </p:spPr>
        <p:txBody>
          <a:bodyPr wrap="square" rtlCol="0">
            <a:spAutoFit/>
          </a:bodyPr>
          <a:lstStyle/>
          <a:p>
            <a:r>
              <a:rPr kumimoji="1" lang="ja-JP" altLang="en-US" sz="1200" dirty="0" smtClean="0">
                <a:solidFill>
                  <a:schemeClr val="bg1"/>
                </a:solidFill>
              </a:rPr>
              <a:t>再構築された到来方向</a:t>
            </a:r>
            <a:endParaRPr kumimoji="1" lang="ja-JP" altLang="en-US" sz="1200" dirty="0">
              <a:solidFill>
                <a:schemeClr val="bg1"/>
              </a:solidFill>
            </a:endParaRPr>
          </a:p>
        </p:txBody>
      </p:sp>
      <mc:AlternateContent xmlns:mc="http://schemas.openxmlformats.org/markup-compatibility/2006" xmlns:a14="http://schemas.microsoft.com/office/drawing/2010/main">
        <mc:Choice Requires="a14">
          <p:graphicFrame>
            <p:nvGraphicFramePr>
              <p:cNvPr id="17" name="表 16"/>
              <p:cNvGraphicFramePr>
                <a:graphicFrameLocks noGrp="1"/>
              </p:cNvGraphicFramePr>
              <p:nvPr>
                <p:extLst>
                  <p:ext uri="{D42A27DB-BD31-4B8C-83A1-F6EECF244321}">
                    <p14:modId xmlns:p14="http://schemas.microsoft.com/office/powerpoint/2010/main" val="254516374"/>
                  </p:ext>
                </p:extLst>
              </p:nvPr>
            </p:nvGraphicFramePr>
            <p:xfrm>
              <a:off x="440126" y="2223996"/>
              <a:ext cx="3660816" cy="3557775"/>
            </p:xfrm>
            <a:graphic>
              <a:graphicData uri="http://schemas.openxmlformats.org/drawingml/2006/table">
                <a:tbl>
                  <a:tblPr firstRow="1" bandRow="1">
                    <a:tableStyleId>{91EBBBCC-DAD2-459C-BE2E-F6DE35CF9A28}</a:tableStyleId>
                  </a:tblPr>
                  <a:tblGrid>
                    <a:gridCol w="1224725"/>
                    <a:gridCol w="2436091"/>
                  </a:tblGrid>
                  <a:tr h="351741">
                    <a:tc>
                      <a:txBody>
                        <a:bodyPr/>
                        <a:lstStyle/>
                        <a:p>
                          <a:r>
                            <a:rPr kumimoji="1" lang="en-US" altLang="ja-JP" dirty="0" smtClean="0"/>
                            <a:t>Parameter</a:t>
                          </a:r>
                          <a:endParaRPr kumimoji="1" lang="ja-JP" altLang="en-US" dirty="0"/>
                        </a:p>
                      </a:txBody>
                      <a:tcPr/>
                    </a:tc>
                    <a:tc>
                      <a:txBody>
                        <a:bodyPr/>
                        <a:lstStyle/>
                        <a:p>
                          <a:r>
                            <a:rPr kumimoji="1" lang="en-US" altLang="ja-JP" dirty="0" smtClean="0"/>
                            <a:t>Cut Condition</a:t>
                          </a:r>
                          <a:endParaRPr kumimoji="1" lang="ja-JP" altLang="en-US" dirty="0"/>
                        </a:p>
                      </a:txBody>
                      <a:tcPr/>
                    </a:tc>
                  </a:tr>
                  <a:tr h="768410">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smtClean="0">
                                        <a:latin typeface="Cambria Math" panose="02040503050406030204" pitchFamily="18" charset="0"/>
                                      </a:rPr>
                                      <m:t>𝑄</m:t>
                                    </m:r>
                                  </m:e>
                                  <m:sub>
                                    <m:r>
                                      <a:rPr kumimoji="1" lang="en-US" altLang="ja-JP" smtClean="0">
                                        <a:latin typeface="Cambria Math" panose="02040503050406030204" pitchFamily="18" charset="0"/>
                                      </a:rPr>
                                      <m:t>𝐷𝐶</m:t>
                                    </m:r>
                                  </m:sub>
                                </m:sSub>
                              </m:oMath>
                            </m:oMathPara>
                          </a14:m>
                          <a:endParaRPr kumimoji="1" lang="ja-JP" altLang="en-US" dirty="0"/>
                        </a:p>
                      </a:txBody>
                      <a:tcPr/>
                    </a:tc>
                    <a:tc>
                      <a:txBody>
                        <a:bodyPr/>
                        <a:lstStyle/>
                        <a:p>
                          <a:r>
                            <a:rPr kumimoji="1" lang="en-US" altLang="ja-JP" dirty="0" smtClean="0"/>
                            <a:t>&lt;0.14ln</a:t>
                          </a:r>
                          <a14:m>
                            <m:oMath xmlns:m="http://schemas.openxmlformats.org/officeDocument/2006/math">
                              <m:d>
                                <m:dPr>
                                  <m:ctrlPr>
                                    <a:rPr kumimoji="1" lang="en-US" altLang="ja-JP" i="1" smtClean="0">
                                      <a:latin typeface="Cambria Math" panose="02040503050406030204" pitchFamily="18" charset="0"/>
                                    </a:rPr>
                                  </m:ctrlPr>
                                </m:dPr>
                                <m:e>
                                  <m:f>
                                    <m:fPr>
                                      <m:ctrlPr>
                                        <a:rPr kumimoji="1" lang="en-US" altLang="ja-JP" i="1" smtClean="0">
                                          <a:latin typeface="Cambria Math" panose="02040503050406030204" pitchFamily="18" charset="0"/>
                                        </a:rPr>
                                      </m:ctrlPr>
                                    </m:fPr>
                                    <m:num>
                                      <m:sSub>
                                        <m:sSubPr>
                                          <m:ctrlPr>
                                            <a:rPr kumimoji="1" lang="en-US" altLang="ja-JP" i="1" smtClean="0">
                                              <a:latin typeface="Cambria Math" panose="02040503050406030204" pitchFamily="18" charset="0"/>
                                            </a:rPr>
                                          </m:ctrlPr>
                                        </m:sSubPr>
                                        <m:e>
                                          <m:r>
                                            <a:rPr kumimoji="1" lang="en-US" altLang="ja-JP" smtClean="0">
                                              <a:latin typeface="Cambria Math" panose="02040503050406030204" pitchFamily="18" charset="0"/>
                                            </a:rPr>
                                            <m:t>𝐼</m:t>
                                          </m:r>
                                        </m:e>
                                        <m:sub>
                                          <m:r>
                                            <a:rPr kumimoji="1" lang="en-US" altLang="ja-JP" smtClean="0">
                                              <a:latin typeface="Cambria Math" panose="02040503050406030204" pitchFamily="18" charset="0"/>
                                            </a:rPr>
                                            <m:t>𝑡𝑜𝑡</m:t>
                                          </m:r>
                                        </m:sub>
                                      </m:sSub>
                                      <m:d>
                                        <m:dPr>
                                          <m:begChr m:val="["/>
                                          <m:endChr m:val="]"/>
                                          <m:ctrlPr>
                                            <a:rPr kumimoji="1" lang="en-US" altLang="ja-JP" i="1" smtClean="0">
                                              <a:latin typeface="Cambria Math" panose="02040503050406030204" pitchFamily="18" charset="0"/>
                                            </a:rPr>
                                          </m:ctrlPr>
                                        </m:dPr>
                                        <m:e>
                                          <m:r>
                                            <a:rPr kumimoji="1" lang="en-US" altLang="ja-JP" smtClean="0">
                                              <a:latin typeface="Cambria Math" panose="02040503050406030204" pitchFamily="18" charset="0"/>
                                            </a:rPr>
                                            <m:t>𝑝</m:t>
                                          </m:r>
                                          <m:r>
                                            <a:rPr kumimoji="1" lang="en-US" altLang="ja-JP" smtClean="0">
                                              <a:latin typeface="Cambria Math" panose="02040503050406030204" pitchFamily="18" charset="0"/>
                                            </a:rPr>
                                            <m:t>.</m:t>
                                          </m:r>
                                          <m:r>
                                            <a:rPr kumimoji="1" lang="en-US" altLang="ja-JP" smtClean="0">
                                              <a:latin typeface="Cambria Math" panose="02040503050406030204" pitchFamily="18" charset="0"/>
                                            </a:rPr>
                                            <m:t>𝑒</m:t>
                                          </m:r>
                                          <m:r>
                                            <a:rPr kumimoji="1" lang="en-US" altLang="ja-JP" smtClean="0">
                                              <a:latin typeface="Cambria Math" panose="02040503050406030204" pitchFamily="18" charset="0"/>
                                            </a:rPr>
                                            <m:t>.</m:t>
                                          </m:r>
                                        </m:e>
                                      </m:d>
                                      <m:r>
                                        <a:rPr kumimoji="1" lang="en-US" altLang="ja-JP" smtClean="0">
                                          <a:latin typeface="Cambria Math" panose="02040503050406030204" pitchFamily="18" charset="0"/>
                                        </a:rPr>
                                        <m:t>/161</m:t>
                                      </m:r>
                                    </m:num>
                                    <m:den>
                                      <m:r>
                                        <m:rPr>
                                          <m:sty m:val="p"/>
                                        </m:rPr>
                                        <a:rPr kumimoji="1" lang="en-US" altLang="ja-JP" smtClean="0">
                                          <a:latin typeface="Cambria Math" panose="02040503050406030204" pitchFamily="18" charset="0"/>
                                        </a:rPr>
                                        <m:t>cos</m:t>
                                      </m:r>
                                      <m:r>
                                        <a:rPr kumimoji="1" lang="en-US" altLang="ja-JP" smtClean="0">
                                          <a:latin typeface="Cambria Math" panose="02040503050406030204" pitchFamily="18" charset="0"/>
                                        </a:rPr>
                                        <m:t>(</m:t>
                                      </m:r>
                                      <m:r>
                                        <a:rPr kumimoji="1" lang="ja-JP" altLang="en-US" smtClean="0">
                                          <a:latin typeface="Cambria Math" panose="02040503050406030204" pitchFamily="18" charset="0"/>
                                        </a:rPr>
                                        <m:t>𝜃</m:t>
                                      </m:r>
                                      <m:r>
                                        <a:rPr kumimoji="1" lang="en-US" altLang="ja-JP" smtClean="0">
                                          <a:latin typeface="Cambria Math" panose="02040503050406030204" pitchFamily="18" charset="0"/>
                                        </a:rPr>
                                        <m:t>)</m:t>
                                      </m:r>
                                    </m:den>
                                  </m:f>
                                </m:e>
                              </m:d>
                            </m:oMath>
                          </a14:m>
                          <a:endParaRPr kumimoji="1" lang="ja-JP" altLang="en-US" dirty="0"/>
                        </a:p>
                      </a:txBody>
                      <a:tcPr/>
                    </a:tc>
                  </a:tr>
                  <a:tr h="351741">
                    <a:tc>
                      <a:txBody>
                        <a:bodyPr/>
                        <a:lstStyle/>
                        <a:p>
                          <a:pPr/>
                          <a14:m>
                            <m:oMathPara xmlns:m="http://schemas.openxmlformats.org/officeDocument/2006/math">
                              <m:oMathParaPr>
                                <m:jc m:val="centerGroup"/>
                              </m:oMathParaPr>
                              <m:oMath xmlns:m="http://schemas.openxmlformats.org/officeDocument/2006/math">
                                <m:sSubSup>
                                  <m:sSubSupPr>
                                    <m:ctrlPr>
                                      <a:rPr kumimoji="1" lang="en-US" altLang="ja-JP" i="1" smtClean="0">
                                        <a:latin typeface="Cambria Math" panose="02040503050406030204" pitchFamily="18" charset="0"/>
                                      </a:rPr>
                                    </m:ctrlPr>
                                  </m:sSubSupPr>
                                  <m:e>
                                    <m:r>
                                      <a:rPr kumimoji="1" lang="en-US" altLang="ja-JP" smtClean="0">
                                        <a:latin typeface="Cambria Math" panose="02040503050406030204" pitchFamily="18" charset="0"/>
                                      </a:rPr>
                                      <m:t>∆</m:t>
                                    </m:r>
                                  </m:e>
                                  <m:sub>
                                    <m:r>
                                      <a:rPr kumimoji="1" lang="en-US" altLang="ja-JP" smtClean="0">
                                        <a:latin typeface="Cambria Math" panose="02040503050406030204" pitchFamily="18" charset="0"/>
                                      </a:rPr>
                                      <m:t>𝐷𝐶</m:t>
                                    </m:r>
                                  </m:sub>
                                  <m:sup>
                                    <m:r>
                                      <a:rPr kumimoji="1" lang="en-US" altLang="ja-JP" smtClean="0">
                                        <a:latin typeface="Cambria Math" panose="02040503050406030204" pitchFamily="18" charset="0"/>
                                      </a:rPr>
                                      <m:t>𝑑𝑖𝑟</m:t>
                                    </m:r>
                                  </m:sup>
                                </m:sSubSup>
                              </m:oMath>
                            </m:oMathPara>
                          </a14:m>
                          <a:endParaRPr kumimoji="1" lang="ja-JP" altLang="en-US" dirty="0"/>
                        </a:p>
                      </a:txBody>
                      <a:tcPr/>
                    </a:tc>
                    <a:tc>
                      <a:txBody>
                        <a:bodyPr/>
                        <a:lstStyle/>
                        <a:p>
                          <a:r>
                            <a:rPr kumimoji="1" lang="en-US" altLang="ja-JP" dirty="0" smtClean="0"/>
                            <a:t>&lt;0</a:t>
                          </a:r>
                          <a:r>
                            <a:rPr kumimoji="1" lang="en-US" altLang="ja-JP" dirty="0" smtClean="0">
                              <a:sym typeface="Symbol" panose="05050102010706020507" pitchFamily="18" charset="2"/>
                            </a:rPr>
                            <a:t></a:t>
                          </a:r>
                          <a:r>
                            <a:rPr kumimoji="1" lang="en-US" altLang="ja-JP" dirty="0" smtClean="0"/>
                            <a:t>.45 </a:t>
                          </a:r>
                          <a:r>
                            <a:rPr kumimoji="1" lang="en-US" altLang="ja-JP" baseline="0" dirty="0" smtClean="0"/>
                            <a:t>    </a:t>
                          </a:r>
                        </a:p>
                      </a:txBody>
                      <a:tcPr/>
                    </a:tc>
                  </a:tr>
                  <a:tr h="3517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1" lang="en-US" altLang="ja-JP" i="1" smtClean="0">
                                        <a:latin typeface="Cambria Math" panose="02040503050406030204" pitchFamily="18" charset="0"/>
                                      </a:rPr>
                                    </m:ctrlPr>
                                  </m:sSubSupPr>
                                  <m:e>
                                    <m:r>
                                      <a:rPr kumimoji="1" lang="en-US" altLang="ja-JP" smtClean="0">
                                        <a:latin typeface="Cambria Math" panose="02040503050406030204" pitchFamily="18" charset="0"/>
                                      </a:rPr>
                                      <m:t>∆</m:t>
                                    </m:r>
                                  </m:e>
                                  <m:sub>
                                    <m:r>
                                      <a:rPr kumimoji="1" lang="en-US" altLang="ja-JP" smtClean="0">
                                        <a:latin typeface="Cambria Math" panose="02040503050406030204" pitchFamily="18" charset="0"/>
                                      </a:rPr>
                                      <m:t>𝐷𝐶</m:t>
                                    </m:r>
                                  </m:sub>
                                  <m:sup>
                                    <m:r>
                                      <a:rPr kumimoji="1" lang="en-US" altLang="ja-JP" smtClean="0">
                                        <a:latin typeface="Cambria Math" panose="02040503050406030204" pitchFamily="18" charset="0"/>
                                      </a:rPr>
                                      <m:t>𝑐𝑜𝑔</m:t>
                                    </m:r>
                                  </m:sup>
                                </m:sSubSup>
                              </m:oMath>
                            </m:oMathPara>
                          </a14:m>
                          <a:endParaRPr kumimoji="1" lang="ja-JP" altLang="en-US" dirty="0"/>
                        </a:p>
                      </a:txBody>
                      <a:tcPr/>
                    </a:tc>
                    <a:tc>
                      <a:txBody>
                        <a:bodyPr/>
                        <a:lstStyle/>
                        <a:p>
                          <a:r>
                            <a:rPr kumimoji="1" lang="en-US" altLang="ja-JP" dirty="0" smtClean="0"/>
                            <a:t>&gt;0</a:t>
                          </a:r>
                          <a:r>
                            <a:rPr kumimoji="1" lang="en-US" altLang="ja-JP" dirty="0" smtClean="0">
                              <a:sym typeface="Symbol" panose="05050102010706020507" pitchFamily="18" charset="2"/>
                            </a:rPr>
                            <a:t></a:t>
                          </a:r>
                          <a:r>
                            <a:rPr kumimoji="1" lang="en-US" altLang="ja-JP" dirty="0" smtClean="0"/>
                            <a:t>.17</a:t>
                          </a:r>
                        </a:p>
                        <a:p>
                          <a:r>
                            <a:rPr kumimoji="1" lang="en-US" altLang="ja-JP" dirty="0" smtClean="0"/>
                            <a:t>&lt;0</a:t>
                          </a:r>
                          <a:r>
                            <a:rPr kumimoji="1" lang="en-US" altLang="ja-JP" dirty="0" smtClean="0">
                              <a:sym typeface="Symbol" panose="05050102010706020507" pitchFamily="18" charset="2"/>
                            </a:rPr>
                            <a:t></a:t>
                          </a:r>
                          <a:r>
                            <a:rPr kumimoji="1" lang="en-US" altLang="ja-JP" dirty="0" smtClean="0"/>
                            <a:t>.91</a:t>
                          </a:r>
                          <a:endParaRPr kumimoji="1" lang="ja-JP" altLang="en-US" dirty="0"/>
                        </a:p>
                      </a:txBody>
                      <a:tcPr/>
                    </a:tc>
                  </a:tr>
                  <a:tr h="3517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1" lang="en-US" altLang="ja-JP" i="1" smtClean="0">
                                        <a:latin typeface="Cambria Math" panose="02040503050406030204" pitchFamily="18" charset="0"/>
                                      </a:rPr>
                                    </m:ctrlPr>
                                  </m:sSubSupPr>
                                  <m:e>
                                    <m:r>
                                      <a:rPr kumimoji="1" lang="en-US" altLang="ja-JP" smtClean="0">
                                        <a:latin typeface="Cambria Math" panose="02040503050406030204" pitchFamily="18" charset="0"/>
                                      </a:rPr>
                                      <m:t>∆</m:t>
                                    </m:r>
                                  </m:e>
                                  <m:sub>
                                    <m:r>
                                      <a:rPr kumimoji="1" lang="en-US" altLang="ja-JP" smtClean="0">
                                        <a:latin typeface="Cambria Math" panose="02040503050406030204" pitchFamily="18" charset="0"/>
                                      </a:rPr>
                                      <m:t>𝐷𝐶</m:t>
                                    </m:r>
                                  </m:sub>
                                  <m:sup>
                                    <m:r>
                                      <a:rPr kumimoji="1" lang="ja-JP" altLang="en-US" smtClean="0">
                                        <a:latin typeface="Cambria Math" panose="02040503050406030204" pitchFamily="18" charset="0"/>
                                      </a:rPr>
                                      <m:t>⊥</m:t>
                                    </m:r>
                                  </m:sup>
                                </m:sSubSup>
                              </m:oMath>
                            </m:oMathPara>
                          </a14:m>
                          <a:endParaRPr kumimoji="1" lang="ja-JP" altLang="en-US" dirty="0"/>
                        </a:p>
                      </a:txBody>
                      <a:tcPr/>
                    </a:tc>
                    <a:tc>
                      <a:txBody>
                        <a:bodyPr/>
                        <a:lstStyle/>
                        <a:p>
                          <a:r>
                            <a:rPr kumimoji="1" lang="en-US" altLang="ja-JP" dirty="0" smtClean="0"/>
                            <a:t>&lt;0</a:t>
                          </a:r>
                          <a:r>
                            <a:rPr kumimoji="1" lang="en-US" altLang="ja-JP" dirty="0" smtClean="0">
                              <a:sym typeface="Symbol" panose="05050102010706020507" pitchFamily="18" charset="2"/>
                            </a:rPr>
                            <a:t></a:t>
                          </a:r>
                          <a:r>
                            <a:rPr kumimoji="1" lang="en-US" altLang="ja-JP" dirty="0" smtClean="0"/>
                            <a:t>.23</a:t>
                          </a:r>
                          <a:endParaRPr kumimoji="1" lang="ja-JP" altLang="en-US" dirty="0"/>
                        </a:p>
                      </a:txBody>
                      <a:tcPr/>
                    </a:tc>
                  </a:tr>
                  <a:tr h="351741">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smtClean="0">
                                        <a:latin typeface="Cambria Math" panose="02040503050406030204" pitchFamily="18" charset="0"/>
                                      </a:rPr>
                                      <m:t>𝑅</m:t>
                                    </m:r>
                                  </m:e>
                                  <m:sub>
                                    <m:r>
                                      <a:rPr kumimoji="1" lang="en-US" altLang="ja-JP" smtClean="0">
                                        <a:latin typeface="Cambria Math" panose="02040503050406030204" pitchFamily="18" charset="0"/>
                                      </a:rPr>
                                      <m:t>𝑐𝑜𝑟𝑒</m:t>
                                    </m:r>
                                  </m:sub>
                                </m:sSub>
                              </m:oMath>
                            </m:oMathPara>
                          </a14:m>
                          <a:endParaRPr kumimoji="1" lang="ja-JP" altLang="en-US" dirty="0"/>
                        </a:p>
                      </a:txBody>
                      <a:tcPr/>
                    </a:tc>
                    <a:tc>
                      <a:txBody>
                        <a:bodyPr/>
                        <a:lstStyle/>
                        <a:p>
                          <a:r>
                            <a:rPr kumimoji="1" lang="en-US" altLang="ja-JP" dirty="0" smtClean="0"/>
                            <a:t>&lt;40m</a:t>
                          </a:r>
                        </a:p>
                        <a:p>
                          <a:r>
                            <a:rPr kumimoji="1" lang="en-US" altLang="ja-JP" dirty="0" smtClean="0"/>
                            <a:t>&gt;170m</a:t>
                          </a:r>
                          <a:endParaRPr kumimoji="1" lang="ja-JP" altLang="en-US" dirty="0"/>
                        </a:p>
                      </a:txBody>
                      <a:tcPr/>
                    </a:tc>
                  </a:tr>
                  <a:tr h="351741">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smtClean="0">
                                        <a:latin typeface="Cambria Math" panose="02040503050406030204" pitchFamily="18" charset="0"/>
                                      </a:rPr>
                                      <m:t>𝐼</m:t>
                                    </m:r>
                                  </m:e>
                                  <m:sub>
                                    <m:r>
                                      <a:rPr kumimoji="1" lang="en-US" altLang="ja-JP" smtClean="0">
                                        <a:latin typeface="Cambria Math" panose="02040503050406030204" pitchFamily="18" charset="0"/>
                                      </a:rPr>
                                      <m:t>𝐷𝐶</m:t>
                                    </m:r>
                                    <m:r>
                                      <a:rPr kumimoji="1" lang="en-US" altLang="ja-JP" smtClean="0">
                                        <a:latin typeface="Cambria Math" panose="02040503050406030204" pitchFamily="18" charset="0"/>
                                      </a:rPr>
                                      <m:t>−</m:t>
                                    </m:r>
                                    <m:r>
                                      <a:rPr kumimoji="1" lang="en-US" altLang="ja-JP" smtClean="0">
                                        <a:latin typeface="Cambria Math" panose="02040503050406030204" pitchFamily="18" charset="0"/>
                                      </a:rPr>
                                      <m:t>𝑝𝑖𝑥𝑒𝑙</m:t>
                                    </m:r>
                                  </m:sub>
                                </m:sSub>
                              </m:oMath>
                            </m:oMathPara>
                          </a14:m>
                          <a:endParaRPr kumimoji="1" lang="ja-JP" altLang="en-US" dirty="0"/>
                        </a:p>
                      </a:txBody>
                      <a:tcPr/>
                    </a:tc>
                    <a:tc>
                      <a:txBody>
                        <a:bodyPr/>
                        <a:lstStyle/>
                        <a:p>
                          <a:r>
                            <a:rPr kumimoji="1" lang="en-US" altLang="ja-JP" dirty="0" smtClean="0"/>
                            <a:t>&lt;2500 </a:t>
                          </a:r>
                          <a:r>
                            <a:rPr kumimoji="1" lang="en-US" altLang="ja-JP" dirty="0" err="1" smtClean="0"/>
                            <a:t>p.e.</a:t>
                          </a:r>
                          <a:endParaRPr kumimoji="1" lang="ja-JP" altLang="en-US" dirty="0"/>
                        </a:p>
                      </a:txBody>
                      <a:tcPr/>
                    </a:tc>
                  </a:tr>
                </a:tbl>
              </a:graphicData>
            </a:graphic>
          </p:graphicFrame>
        </mc:Choice>
        <mc:Fallback xmlns="">
          <p:graphicFrame>
            <p:nvGraphicFramePr>
              <p:cNvPr id="17" name="表 16"/>
              <p:cNvGraphicFramePr>
                <a:graphicFrameLocks noGrp="1"/>
              </p:cNvGraphicFramePr>
              <p:nvPr>
                <p:extLst>
                  <p:ext uri="{D42A27DB-BD31-4B8C-83A1-F6EECF244321}">
                    <p14:modId xmlns:p14="http://schemas.microsoft.com/office/powerpoint/2010/main" val="254516374"/>
                  </p:ext>
                </p:extLst>
              </p:nvPr>
            </p:nvGraphicFramePr>
            <p:xfrm>
              <a:off x="440126" y="2223996"/>
              <a:ext cx="3660816" cy="3582096"/>
            </p:xfrm>
            <a:graphic>
              <a:graphicData uri="http://schemas.openxmlformats.org/drawingml/2006/table">
                <a:tbl>
                  <a:tblPr firstRow="1" bandRow="1">
                    <a:tableStyleId>{91EBBBCC-DAD2-459C-BE2E-F6DE35CF9A28}</a:tableStyleId>
                  </a:tblPr>
                  <a:tblGrid>
                    <a:gridCol w="1224725"/>
                    <a:gridCol w="2436091"/>
                  </a:tblGrid>
                  <a:tr h="365760">
                    <a:tc>
                      <a:txBody>
                        <a:bodyPr/>
                        <a:lstStyle/>
                        <a:p>
                          <a:r>
                            <a:rPr kumimoji="1" lang="en-US" altLang="ja-JP" dirty="0" smtClean="0"/>
                            <a:t>Parameter</a:t>
                          </a:r>
                          <a:endParaRPr kumimoji="1" lang="ja-JP" altLang="en-US" dirty="0"/>
                        </a:p>
                      </a:txBody>
                      <a:tcPr/>
                    </a:tc>
                    <a:tc>
                      <a:txBody>
                        <a:bodyPr/>
                        <a:lstStyle/>
                        <a:p>
                          <a:r>
                            <a:rPr kumimoji="1" lang="en-US" altLang="ja-JP" dirty="0" smtClean="0"/>
                            <a:t>Cut Condition</a:t>
                          </a:r>
                          <a:endParaRPr kumimoji="1" lang="ja-JP" altLang="en-US" dirty="0"/>
                        </a:p>
                      </a:txBody>
                      <a:tcPr/>
                    </a:tc>
                  </a:tr>
                  <a:tr h="768410">
                    <a:tc>
                      <a:txBody>
                        <a:bodyPr/>
                        <a:lstStyle/>
                        <a:p>
                          <a:endParaRPr lang="ja-JP"/>
                        </a:p>
                      </a:txBody>
                      <a:tcPr>
                        <a:blipFill rotWithShape="0">
                          <a:blip r:embed="rId4"/>
                          <a:stretch>
                            <a:fillRect t="-51587" r="-199005" b="-328571"/>
                          </a:stretch>
                        </a:blipFill>
                      </a:tcPr>
                    </a:tc>
                    <a:tc>
                      <a:txBody>
                        <a:bodyPr/>
                        <a:lstStyle/>
                        <a:p>
                          <a:endParaRPr lang="ja-JP"/>
                        </a:p>
                      </a:txBody>
                      <a:tcPr>
                        <a:blipFill rotWithShape="0">
                          <a:blip r:embed="rId4"/>
                          <a:stretch>
                            <a:fillRect l="-50250" t="-51587" b="-328571"/>
                          </a:stretch>
                        </a:blipFill>
                      </a:tcPr>
                    </a:tc>
                  </a:tr>
                  <a:tr h="395034">
                    <a:tc>
                      <a:txBody>
                        <a:bodyPr/>
                        <a:lstStyle/>
                        <a:p>
                          <a:endParaRPr lang="ja-JP"/>
                        </a:p>
                      </a:txBody>
                      <a:tcPr>
                        <a:blipFill rotWithShape="0">
                          <a:blip r:embed="rId4"/>
                          <a:stretch>
                            <a:fillRect t="-293846" r="-199005" b="-536923"/>
                          </a:stretch>
                        </a:blipFill>
                      </a:tcPr>
                    </a:tc>
                    <a:tc>
                      <a:txBody>
                        <a:bodyPr/>
                        <a:lstStyle/>
                        <a:p>
                          <a:r>
                            <a:rPr kumimoji="1" lang="en-US" altLang="ja-JP" dirty="0" smtClean="0"/>
                            <a:t>&lt;0</a:t>
                          </a:r>
                          <a:r>
                            <a:rPr kumimoji="1" lang="en-US" altLang="ja-JP" dirty="0" smtClean="0">
                              <a:sym typeface="Symbol" panose="05050102010706020507" pitchFamily="18" charset="2"/>
                            </a:rPr>
                            <a:t></a:t>
                          </a:r>
                          <a:r>
                            <a:rPr kumimoji="1" lang="en-US" altLang="ja-JP" dirty="0" smtClean="0"/>
                            <a:t>.45 </a:t>
                          </a:r>
                          <a:r>
                            <a:rPr kumimoji="1" lang="en-US" altLang="ja-JP" baseline="0" dirty="0" smtClean="0"/>
                            <a:t>    </a:t>
                          </a:r>
                        </a:p>
                      </a:txBody>
                      <a:tcPr/>
                    </a:tc>
                  </a:tr>
                  <a:tr h="640080">
                    <a:tc>
                      <a:txBody>
                        <a:bodyPr/>
                        <a:lstStyle/>
                        <a:p>
                          <a:endParaRPr lang="ja-JP"/>
                        </a:p>
                      </a:txBody>
                      <a:tcPr>
                        <a:blipFill rotWithShape="0">
                          <a:blip r:embed="rId4"/>
                          <a:stretch>
                            <a:fillRect t="-241509" r="-199005" b="-229245"/>
                          </a:stretch>
                        </a:blipFill>
                      </a:tcPr>
                    </a:tc>
                    <a:tc>
                      <a:txBody>
                        <a:bodyPr/>
                        <a:lstStyle/>
                        <a:p>
                          <a:r>
                            <a:rPr kumimoji="1" lang="en-US" altLang="ja-JP" dirty="0" smtClean="0"/>
                            <a:t>&gt;0</a:t>
                          </a:r>
                          <a:r>
                            <a:rPr kumimoji="1" lang="en-US" altLang="ja-JP" dirty="0" smtClean="0">
                              <a:sym typeface="Symbol" panose="05050102010706020507" pitchFamily="18" charset="2"/>
                            </a:rPr>
                            <a:t></a:t>
                          </a:r>
                          <a:r>
                            <a:rPr kumimoji="1" lang="en-US" altLang="ja-JP" dirty="0" smtClean="0"/>
                            <a:t>.17</a:t>
                          </a:r>
                        </a:p>
                        <a:p>
                          <a:r>
                            <a:rPr kumimoji="1" lang="en-US" altLang="ja-JP" dirty="0" smtClean="0"/>
                            <a:t>&lt;0</a:t>
                          </a:r>
                          <a:r>
                            <a:rPr kumimoji="1" lang="en-US" altLang="ja-JP" dirty="0" smtClean="0">
                              <a:sym typeface="Symbol" panose="05050102010706020507" pitchFamily="18" charset="2"/>
                            </a:rPr>
                            <a:t></a:t>
                          </a:r>
                          <a:r>
                            <a:rPr kumimoji="1" lang="en-US" altLang="ja-JP" dirty="0" smtClean="0"/>
                            <a:t>.91</a:t>
                          </a:r>
                          <a:endParaRPr kumimoji="1" lang="ja-JP" altLang="en-US" dirty="0"/>
                        </a:p>
                      </a:txBody>
                      <a:tcPr/>
                    </a:tc>
                  </a:tr>
                  <a:tr h="382397">
                    <a:tc>
                      <a:txBody>
                        <a:bodyPr/>
                        <a:lstStyle/>
                        <a:p>
                          <a:endParaRPr lang="ja-JP"/>
                        </a:p>
                      </a:txBody>
                      <a:tcPr>
                        <a:blipFill rotWithShape="0">
                          <a:blip r:embed="rId4"/>
                          <a:stretch>
                            <a:fillRect t="-574603" r="-199005" b="-285714"/>
                          </a:stretch>
                        </a:blipFill>
                      </a:tcPr>
                    </a:tc>
                    <a:tc>
                      <a:txBody>
                        <a:bodyPr/>
                        <a:lstStyle/>
                        <a:p>
                          <a:r>
                            <a:rPr kumimoji="1" lang="en-US" altLang="ja-JP" dirty="0" smtClean="0"/>
                            <a:t>&lt;0</a:t>
                          </a:r>
                          <a:r>
                            <a:rPr kumimoji="1" lang="en-US" altLang="ja-JP" dirty="0" smtClean="0">
                              <a:sym typeface="Symbol" panose="05050102010706020507" pitchFamily="18" charset="2"/>
                            </a:rPr>
                            <a:t></a:t>
                          </a:r>
                          <a:r>
                            <a:rPr kumimoji="1" lang="en-US" altLang="ja-JP" dirty="0" smtClean="0"/>
                            <a:t>.23</a:t>
                          </a:r>
                          <a:endParaRPr kumimoji="1" lang="ja-JP" altLang="en-US" dirty="0"/>
                        </a:p>
                      </a:txBody>
                      <a:tcPr/>
                    </a:tc>
                  </a:tr>
                  <a:tr h="640080">
                    <a:tc>
                      <a:txBody>
                        <a:bodyPr/>
                        <a:lstStyle/>
                        <a:p>
                          <a:endParaRPr lang="ja-JP"/>
                        </a:p>
                      </a:txBody>
                      <a:tcPr>
                        <a:blipFill rotWithShape="0">
                          <a:blip r:embed="rId4"/>
                          <a:stretch>
                            <a:fillRect t="-404762" r="-199005" b="-71429"/>
                          </a:stretch>
                        </a:blipFill>
                      </a:tcPr>
                    </a:tc>
                    <a:tc>
                      <a:txBody>
                        <a:bodyPr/>
                        <a:lstStyle/>
                        <a:p>
                          <a:r>
                            <a:rPr kumimoji="1" lang="en-US" altLang="ja-JP" dirty="0" smtClean="0"/>
                            <a:t>&lt;40m</a:t>
                          </a:r>
                        </a:p>
                        <a:p>
                          <a:r>
                            <a:rPr kumimoji="1" lang="en-US" altLang="ja-JP" dirty="0" smtClean="0"/>
                            <a:t>&gt;170m</a:t>
                          </a:r>
                          <a:endParaRPr kumimoji="1" lang="ja-JP" altLang="en-US" dirty="0"/>
                        </a:p>
                      </a:txBody>
                      <a:tcPr/>
                    </a:tc>
                  </a:tr>
                  <a:tr h="390335">
                    <a:tc>
                      <a:txBody>
                        <a:bodyPr/>
                        <a:lstStyle/>
                        <a:p>
                          <a:endParaRPr lang="ja-JP"/>
                        </a:p>
                      </a:txBody>
                      <a:tcPr>
                        <a:blipFill rotWithShape="0">
                          <a:blip r:embed="rId4"/>
                          <a:stretch>
                            <a:fillRect t="-828125" r="-199005" b="-17188"/>
                          </a:stretch>
                        </a:blipFill>
                      </a:tcPr>
                    </a:tc>
                    <a:tc>
                      <a:txBody>
                        <a:bodyPr/>
                        <a:lstStyle/>
                        <a:p>
                          <a:r>
                            <a:rPr kumimoji="1" lang="en-US" altLang="ja-JP" dirty="0" smtClean="0"/>
                            <a:t>&lt;2500 </a:t>
                          </a:r>
                          <a:r>
                            <a:rPr kumimoji="1" lang="en-US" altLang="ja-JP" dirty="0" err="1" smtClean="0"/>
                            <a:t>p.e.</a:t>
                          </a:r>
                          <a:endParaRPr kumimoji="1" lang="ja-JP" altLang="en-US" dirty="0"/>
                        </a:p>
                      </a:txBody>
                      <a:tcPr/>
                    </a:tc>
                  </a:tr>
                </a:tbl>
              </a:graphicData>
            </a:graphic>
          </p:graphicFrame>
        </mc:Fallback>
      </mc:AlternateContent>
      <p:sp>
        <p:nvSpPr>
          <p:cNvPr id="19" name="円/楕円 18"/>
          <p:cNvSpPr/>
          <p:nvPr/>
        </p:nvSpPr>
        <p:spPr>
          <a:xfrm>
            <a:off x="6738850" y="2754087"/>
            <a:ext cx="148747" cy="148247"/>
          </a:xfrm>
          <a:prstGeom prst="ellipse">
            <a:avLst/>
          </a:prstGeom>
          <a:noFill/>
          <a:ln w="38100">
            <a:solidFill>
              <a:srgbClr val="80F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p:cNvSpPr/>
          <p:nvPr/>
        </p:nvSpPr>
        <p:spPr>
          <a:xfrm>
            <a:off x="289560" y="2545080"/>
            <a:ext cx="3901440" cy="807719"/>
          </a:xfrm>
          <a:prstGeom prst="rect">
            <a:avLst/>
          </a:prstGeom>
          <a:solidFill>
            <a:srgbClr val="7F7F7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35280" y="5394960"/>
            <a:ext cx="3855720" cy="502917"/>
          </a:xfrm>
          <a:prstGeom prst="rect">
            <a:avLst/>
          </a:prstGeom>
          <a:solidFill>
            <a:srgbClr val="7F7F7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3" name="テキスト ボックス 22"/>
              <p:cNvSpPr txBox="1"/>
              <p:nvPr/>
            </p:nvSpPr>
            <p:spPr>
              <a:xfrm>
                <a:off x="120730" y="5958901"/>
                <a:ext cx="2517372" cy="696344"/>
              </a:xfrm>
              <a:prstGeom prst="rect">
                <a:avLst/>
              </a:prstGeom>
              <a:solidFill>
                <a:schemeClr val="accent4">
                  <a:lumMod val="40000"/>
                  <a:lumOff val="6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bg1"/>
                              </a:solidFill>
                              <a:latin typeface="Cambria Math" panose="02040503050406030204" pitchFamily="18" charset="0"/>
                            </a:rPr>
                          </m:ctrlPr>
                        </m:sSubPr>
                        <m:e>
                          <m:r>
                            <a:rPr kumimoji="1" lang="en-US" altLang="ja-JP" b="0" i="1" smtClean="0">
                              <a:solidFill>
                                <a:schemeClr val="bg1"/>
                              </a:solidFill>
                              <a:latin typeface="Cambria Math" panose="02040503050406030204" pitchFamily="18" charset="0"/>
                            </a:rPr>
                            <m:t>𝑄</m:t>
                          </m:r>
                        </m:e>
                        <m:sub>
                          <m:r>
                            <a:rPr kumimoji="1" lang="en-US" altLang="ja-JP" b="0" i="1" smtClean="0">
                              <a:solidFill>
                                <a:schemeClr val="bg1"/>
                              </a:solidFill>
                              <a:latin typeface="Cambria Math" panose="02040503050406030204" pitchFamily="18" charset="0"/>
                            </a:rPr>
                            <m:t>𝐷𝐶</m:t>
                          </m:r>
                        </m:sub>
                      </m:sSub>
                      <m:r>
                        <a:rPr kumimoji="1" lang="en-US" altLang="ja-JP" b="0" i="1" smtClean="0">
                          <a:solidFill>
                            <a:schemeClr val="bg1"/>
                          </a:solidFill>
                          <a:latin typeface="Cambria Math" panose="02040503050406030204" pitchFamily="18" charset="0"/>
                        </a:rPr>
                        <m:t>=</m:t>
                      </m:r>
                      <m:f>
                        <m:fPr>
                          <m:ctrlPr>
                            <a:rPr kumimoji="1" lang="en-US" altLang="ja-JP" b="0" i="1" smtClean="0">
                              <a:solidFill>
                                <a:schemeClr val="bg1"/>
                              </a:solidFill>
                              <a:latin typeface="Cambria Math" panose="02040503050406030204" pitchFamily="18" charset="0"/>
                            </a:rPr>
                          </m:ctrlPr>
                        </m:fPr>
                        <m:num>
                          <m:sSub>
                            <m:sSubPr>
                              <m:ctrlPr>
                                <a:rPr kumimoji="1" lang="en-US" altLang="ja-JP" b="0" i="1" smtClean="0">
                                  <a:solidFill>
                                    <a:schemeClr val="bg1"/>
                                  </a:solidFill>
                                  <a:latin typeface="Cambria Math" panose="02040503050406030204" pitchFamily="18" charset="0"/>
                                </a:rPr>
                              </m:ctrlPr>
                            </m:sSubPr>
                            <m:e>
                              <m:r>
                                <a:rPr kumimoji="1" lang="en-US" altLang="ja-JP" b="0" i="1" smtClean="0">
                                  <a:solidFill>
                                    <a:schemeClr val="bg1"/>
                                  </a:solidFill>
                                  <a:latin typeface="Cambria Math" panose="02040503050406030204" pitchFamily="18" charset="0"/>
                                </a:rPr>
                                <m:t>𝐼</m:t>
                              </m:r>
                            </m:e>
                            <m:sub>
                              <m:r>
                                <a:rPr kumimoji="1" lang="en-US" altLang="ja-JP" b="0" i="1" smtClean="0">
                                  <a:solidFill>
                                    <a:schemeClr val="bg1"/>
                                  </a:solidFill>
                                  <a:latin typeface="Cambria Math" panose="02040503050406030204" pitchFamily="18" charset="0"/>
                                </a:rPr>
                                <m:t>𝑚𝑎𝑥</m:t>
                              </m:r>
                              <m:r>
                                <a:rPr kumimoji="1" lang="en-US" altLang="ja-JP" b="0" i="1" smtClean="0">
                                  <a:solidFill>
                                    <a:schemeClr val="bg1"/>
                                  </a:solidFill>
                                  <a:latin typeface="Cambria Math" panose="02040503050406030204" pitchFamily="18" charset="0"/>
                                </a:rPr>
                                <m:t>. </m:t>
                              </m:r>
                              <m:r>
                                <a:rPr kumimoji="1" lang="en-US" altLang="ja-JP" b="0" i="1" smtClean="0">
                                  <a:solidFill>
                                    <a:schemeClr val="bg1"/>
                                  </a:solidFill>
                                  <a:latin typeface="Cambria Math" panose="02040503050406030204" pitchFamily="18" charset="0"/>
                                </a:rPr>
                                <m:t>𝑛𝑒𝑖𝑔h𝑏</m:t>
                              </m:r>
                              <m:r>
                                <a:rPr kumimoji="1" lang="en-US" altLang="ja-JP" b="0" i="1" smtClean="0">
                                  <a:solidFill>
                                    <a:schemeClr val="bg1"/>
                                  </a:solidFill>
                                  <a:latin typeface="Cambria Math" panose="02040503050406030204" pitchFamily="18" charset="0"/>
                                </a:rPr>
                                <m:t>.</m:t>
                              </m:r>
                            </m:sub>
                          </m:sSub>
                        </m:num>
                        <m:den>
                          <m:sSub>
                            <m:sSubPr>
                              <m:ctrlPr>
                                <a:rPr kumimoji="1" lang="en-US" altLang="ja-JP" b="0" i="1" smtClean="0">
                                  <a:solidFill>
                                    <a:schemeClr val="bg1"/>
                                  </a:solidFill>
                                  <a:latin typeface="Cambria Math" panose="02040503050406030204" pitchFamily="18" charset="0"/>
                                </a:rPr>
                              </m:ctrlPr>
                            </m:sSubPr>
                            <m:e>
                              <m:r>
                                <a:rPr kumimoji="1" lang="en-US" altLang="ja-JP" b="0" i="1" smtClean="0">
                                  <a:solidFill>
                                    <a:schemeClr val="bg1"/>
                                  </a:solidFill>
                                  <a:latin typeface="Cambria Math" panose="02040503050406030204" pitchFamily="18" charset="0"/>
                                </a:rPr>
                                <m:t>𝐼</m:t>
                              </m:r>
                            </m:e>
                            <m:sub>
                              <m:r>
                                <a:rPr kumimoji="1" lang="en-US" altLang="ja-JP" b="0" i="1" smtClean="0">
                                  <a:solidFill>
                                    <a:schemeClr val="bg1"/>
                                  </a:solidFill>
                                  <a:latin typeface="Cambria Math" panose="02040503050406030204" pitchFamily="18" charset="0"/>
                                </a:rPr>
                                <m:t>𝑝𝑖𝑥𝑒𝑙</m:t>
                              </m:r>
                            </m:sub>
                          </m:sSub>
                        </m:den>
                      </m:f>
                    </m:oMath>
                  </m:oMathPara>
                </a14:m>
                <a:endParaRPr kumimoji="1" lang="ja-JP" altLang="en-US" dirty="0">
                  <a:solidFill>
                    <a:schemeClr val="bg1"/>
                  </a:solidFill>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120730" y="5958901"/>
                <a:ext cx="2517372" cy="696344"/>
              </a:xfrm>
              <a:prstGeom prst="rect">
                <a:avLst/>
              </a:prstGeom>
              <a:blipFill rotWithShape="0">
                <a:blip r:embed="rId5"/>
                <a:stretch>
                  <a:fillRect/>
                </a:stretch>
              </a:blipFill>
            </p:spPr>
            <p:txBody>
              <a:bodyPr/>
              <a:lstStyle/>
              <a:p>
                <a:r>
                  <a:rPr lang="ja-JP" altLang="en-US">
                    <a:noFill/>
                  </a:rPr>
                  <a:t> </a:t>
                </a:r>
              </a:p>
            </p:txBody>
          </p:sp>
        </mc:Fallback>
      </mc:AlternateContent>
      <p:sp>
        <p:nvSpPr>
          <p:cNvPr id="24" name="テキスト ボックス 23"/>
          <p:cNvSpPr txBox="1"/>
          <p:nvPr/>
        </p:nvSpPr>
        <p:spPr>
          <a:xfrm>
            <a:off x="441959" y="1314783"/>
            <a:ext cx="3888817" cy="923330"/>
          </a:xfrm>
          <a:prstGeom prst="rect">
            <a:avLst/>
          </a:prstGeom>
          <a:noFill/>
        </p:spPr>
        <p:txBody>
          <a:bodyPr wrap="square" rtlCol="0">
            <a:spAutoFit/>
          </a:bodyPr>
          <a:lstStyle/>
          <a:p>
            <a:r>
              <a:rPr kumimoji="1" lang="en-US" altLang="ja-JP" dirty="0" smtClean="0"/>
              <a:t>Image cleaning</a:t>
            </a:r>
            <a:r>
              <a:rPr kumimoji="1" lang="ja-JP" altLang="en-US" dirty="0" smtClean="0"/>
              <a:t>後 </a:t>
            </a:r>
            <a:r>
              <a:rPr kumimoji="1" lang="en-US" altLang="ja-JP" dirty="0" smtClean="0"/>
              <a:t>aspect</a:t>
            </a:r>
            <a:r>
              <a:rPr kumimoji="1" lang="ja-JP" altLang="en-US" dirty="0" smtClean="0"/>
              <a:t>　</a:t>
            </a:r>
            <a:r>
              <a:rPr kumimoji="1" lang="en-US" altLang="ja-JP" dirty="0" smtClean="0"/>
              <a:t>ratio</a:t>
            </a:r>
            <a:r>
              <a:rPr kumimoji="1" lang="ja-JP" altLang="en-US" dirty="0" smtClean="0"/>
              <a:t>　</a:t>
            </a:r>
            <a:r>
              <a:rPr kumimoji="1" lang="en-US" altLang="ja-JP" dirty="0" smtClean="0"/>
              <a:t>(=</a:t>
            </a:r>
            <a:r>
              <a:rPr kumimoji="1" lang="en-US" altLang="ja-JP" dirty="0" err="1" smtClean="0"/>
              <a:t>image_width</a:t>
            </a:r>
            <a:r>
              <a:rPr kumimoji="1" lang="en-US" altLang="ja-JP" dirty="0" smtClean="0"/>
              <a:t>/</a:t>
            </a:r>
            <a:r>
              <a:rPr kumimoji="1" lang="en-US" altLang="ja-JP" dirty="0" err="1" smtClean="0"/>
              <a:t>image_length</a:t>
            </a:r>
            <a:r>
              <a:rPr kumimoji="1" lang="en-US" altLang="ja-JP" dirty="0" smtClean="0"/>
              <a:t>)&lt;0.75</a:t>
            </a:r>
            <a:r>
              <a:rPr kumimoji="1" lang="ja-JP" altLang="en-US" dirty="0" smtClean="0"/>
              <a:t>のイベントを選択</a:t>
            </a:r>
            <a:endParaRPr kumimoji="1" lang="ja-JP" altLang="en-US" dirty="0"/>
          </a:p>
        </p:txBody>
      </p:sp>
      <p:sp>
        <p:nvSpPr>
          <p:cNvPr id="3" name="テキスト ボックス 2"/>
          <p:cNvSpPr txBox="1"/>
          <p:nvPr/>
        </p:nvSpPr>
        <p:spPr>
          <a:xfrm>
            <a:off x="2784565" y="5932799"/>
            <a:ext cx="6170749" cy="925201"/>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dirty="0" smtClean="0"/>
              <a:t>選択領域の中で</a:t>
            </a:r>
            <a:r>
              <a:rPr kumimoji="1" lang="ja-JP" altLang="en-US" dirty="0" smtClean="0">
                <a:solidFill>
                  <a:srgbClr val="FFC000"/>
                </a:solidFill>
              </a:rPr>
              <a:t>最も小さい</a:t>
            </a:r>
            <a:r>
              <a:rPr kumimoji="1" lang="en-US" altLang="ja-JP" dirty="0" smtClean="0">
                <a:solidFill>
                  <a:srgbClr val="FFC000"/>
                </a:solidFill>
              </a:rPr>
              <a:t>Q</a:t>
            </a:r>
            <a:r>
              <a:rPr kumimoji="1" lang="en-US" altLang="ja-JP" baseline="-25000" dirty="0" smtClean="0">
                <a:solidFill>
                  <a:srgbClr val="FFC000"/>
                </a:solidFill>
              </a:rPr>
              <a:t>DC</a:t>
            </a:r>
            <a:r>
              <a:rPr kumimoji="1" lang="ja-JP" altLang="en-US" dirty="0" smtClean="0"/>
              <a:t>を持つピクセルを </a:t>
            </a:r>
            <a:r>
              <a:rPr kumimoji="1" lang="en-US" altLang="ja-JP" dirty="0" smtClean="0"/>
              <a:t>DC-pixel</a:t>
            </a:r>
            <a:r>
              <a:rPr kumimoji="1" lang="ja-JP" altLang="en-US" dirty="0" smtClean="0"/>
              <a:t>と同定</a:t>
            </a:r>
            <a:endParaRPr kumimoji="1" lang="en-US" altLang="ja-JP" dirty="0" smtClean="0"/>
          </a:p>
          <a:p>
            <a:pPr marL="285750" indent="-285750">
              <a:buFont typeface="Wingdings" panose="05000000000000000000" pitchFamily="2" charset="2"/>
              <a:buChar char="u"/>
            </a:pPr>
            <a:r>
              <a:rPr kumimoji="1" lang="ja-JP" altLang="en-US" dirty="0"/>
              <a:t>これら</a:t>
            </a:r>
            <a:r>
              <a:rPr kumimoji="1" lang="ja-JP" altLang="en-US" dirty="0" smtClean="0"/>
              <a:t>の条件を満たす望遠鏡が最低</a:t>
            </a:r>
            <a:r>
              <a:rPr kumimoji="1" lang="en-US" altLang="ja-JP" dirty="0" smtClean="0"/>
              <a:t>2</a:t>
            </a:r>
            <a:r>
              <a:rPr kumimoji="1" lang="ja-JP" altLang="en-US" dirty="0" smtClean="0"/>
              <a:t>台あることを要求</a:t>
            </a:r>
            <a:endParaRPr kumimoji="1" lang="ja-JP" altLang="en-US" dirty="0"/>
          </a:p>
        </p:txBody>
      </p:sp>
    </p:spTree>
    <p:custDataLst>
      <p:tags r:id="rId1"/>
    </p:custDataLst>
    <p:extLst>
      <p:ext uri="{BB962C8B-B14F-4D97-AF65-F5344CB8AC3E}">
        <p14:creationId xmlns:p14="http://schemas.microsoft.com/office/powerpoint/2010/main" val="82097818"/>
      </p:ext>
    </p:extLst>
  </p:cSld>
  <p:clrMapOvr>
    <a:masterClrMapping/>
  </p:clrMapOvr>
  <mc:AlternateContent xmlns:mc="http://schemas.openxmlformats.org/markup-compatibility/2006" xmlns:p14="http://schemas.microsoft.com/office/powerpoint/2010/main">
    <mc:Choice Requires="p14">
      <p:transition spd="slow" p14:dur="2000" advTm="16749"/>
    </mc:Choice>
    <mc:Fallback xmlns="">
      <p:transition spd="slow" advTm="167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heel(1)">
                                      <p:cBhvr>
                                        <p:cTn id="25" dur="20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90942"/>
            <a:ext cx="7772400" cy="1456267"/>
          </a:xfrm>
        </p:spPr>
        <p:txBody>
          <a:bodyPr>
            <a:normAutofit/>
          </a:bodyPr>
          <a:lstStyle/>
          <a:p>
            <a:r>
              <a:rPr lang="en-US" altLang="ja-JP"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Outline</a:t>
            </a:r>
            <a:endParaRPr lang="ja-JP" altLang="en-US"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457199" y="1921380"/>
            <a:ext cx="8265887" cy="4653594"/>
          </a:xfrm>
        </p:spPr>
        <p:txBody>
          <a:bodyPr>
            <a:noAutofit/>
          </a:bodyPr>
          <a:lstStyle/>
          <a:p>
            <a:pPr>
              <a:buFont typeface="Wingdings" panose="05000000000000000000" pitchFamily="2" charset="2"/>
              <a:buChar char="u"/>
            </a:pPr>
            <a:r>
              <a:rPr lang="en-US" altLang="ja-JP" sz="2000" dirty="0" err="1" smtClean="0">
                <a:latin typeface="メイリオ" panose="020B0604030504040204" pitchFamily="50" charset="-128"/>
                <a:ea typeface="メイリオ" panose="020B0604030504040204" pitchFamily="50" charset="-128"/>
              </a:rPr>
              <a:t>PeV</a:t>
            </a:r>
            <a:r>
              <a:rPr lang="ja-JP" altLang="en-US" sz="2000" dirty="0" smtClean="0">
                <a:latin typeface="メイリオ" panose="020B0604030504040204" pitchFamily="50" charset="-128"/>
                <a:ea typeface="メイリオ" panose="020B0604030504040204" pitchFamily="50" charset="-128"/>
              </a:rPr>
              <a:t>領域近傍の宇宙線化学組成計測</a:t>
            </a:r>
            <a:endParaRPr lang="en-US" altLang="ja-JP" sz="2000" dirty="0">
              <a:latin typeface="メイリオ" panose="020B0604030504040204" pitchFamily="50" charset="-128"/>
              <a:ea typeface="メイリオ" panose="020B0604030504040204" pitchFamily="50" charset="-128"/>
            </a:endParaRPr>
          </a:p>
          <a:p>
            <a:pPr>
              <a:buFont typeface="Wingdings" panose="05000000000000000000" pitchFamily="2" charset="2"/>
              <a:buChar char="u"/>
            </a:pPr>
            <a:r>
              <a:rPr lang="en-US" altLang="ja-JP" sz="2000" dirty="0" smtClean="0">
                <a:latin typeface="メイリオ" panose="020B0604030504040204" pitchFamily="50" charset="-128"/>
                <a:ea typeface="メイリオ" panose="020B0604030504040204" pitchFamily="50" charset="-128"/>
              </a:rPr>
              <a:t>Direct Cherenkov</a:t>
            </a:r>
            <a:r>
              <a:rPr lang="ja-JP" altLang="en-US" sz="2000" dirty="0" smtClean="0">
                <a:latin typeface="メイリオ" panose="020B0604030504040204" pitchFamily="50" charset="-128"/>
                <a:ea typeface="メイリオ" panose="020B0604030504040204" pitchFamily="50" charset="-128"/>
              </a:rPr>
              <a:t>光を用いた宇宙線電荷計測の原理</a:t>
            </a:r>
            <a:endParaRPr lang="en-US" altLang="ja-JP" sz="2000" dirty="0">
              <a:latin typeface="メイリオ" panose="020B0604030504040204" pitchFamily="50" charset="-128"/>
              <a:ea typeface="メイリオ" panose="020B0604030504040204" pitchFamily="50" charset="-128"/>
            </a:endParaRPr>
          </a:p>
          <a:p>
            <a:pPr>
              <a:buFont typeface="Wingdings" panose="05000000000000000000" pitchFamily="2" charset="2"/>
              <a:buChar char="u"/>
            </a:pPr>
            <a:r>
              <a:rPr lang="en-US" altLang="ja-JP" sz="2000" dirty="0" smtClean="0">
                <a:latin typeface="メイリオ" panose="020B0604030504040204" pitchFamily="50" charset="-128"/>
                <a:ea typeface="メイリオ" panose="020B0604030504040204" pitchFamily="50" charset="-128"/>
              </a:rPr>
              <a:t>DC</a:t>
            </a:r>
            <a:r>
              <a:rPr lang="ja-JP" altLang="en-US" sz="2000" dirty="0" smtClean="0">
                <a:latin typeface="メイリオ" panose="020B0604030504040204" pitchFamily="50" charset="-128"/>
                <a:ea typeface="メイリオ" panose="020B0604030504040204" pitchFamily="50" charset="-128"/>
              </a:rPr>
              <a:t>検出手法とハドロン相互作用モデルの影響</a:t>
            </a:r>
            <a:endParaRPr lang="en-US" altLang="ja-JP" sz="2000" dirty="0" smtClean="0">
              <a:latin typeface="メイリオ" panose="020B0604030504040204" pitchFamily="50" charset="-128"/>
              <a:ea typeface="メイリオ" panose="020B0604030504040204" pitchFamily="50" charset="-128"/>
            </a:endParaRPr>
          </a:p>
          <a:p>
            <a:pPr>
              <a:buFont typeface="Wingdings" panose="05000000000000000000" pitchFamily="2" charset="2"/>
              <a:buChar char="u"/>
            </a:pPr>
            <a:r>
              <a:rPr lang="ja-JP" altLang="en-US" sz="2000" dirty="0" smtClean="0">
                <a:latin typeface="メイリオ" panose="020B0604030504040204" pitchFamily="50" charset="-128"/>
                <a:ea typeface="メイリオ" panose="020B0604030504040204" pitchFamily="50" charset="-128"/>
              </a:rPr>
              <a:t>過去の</a:t>
            </a:r>
            <a:r>
              <a:rPr lang="en-US" altLang="ja-JP" sz="2000" dirty="0" smtClean="0">
                <a:latin typeface="メイリオ" panose="020B0604030504040204" pitchFamily="50" charset="-128"/>
                <a:ea typeface="メイリオ" panose="020B0604030504040204" pitchFamily="50" charset="-128"/>
              </a:rPr>
              <a:t>IACT</a:t>
            </a:r>
            <a:r>
              <a:rPr lang="ja-JP" altLang="en-US" sz="2000" dirty="0" err="1" smtClean="0">
                <a:latin typeface="メイリオ" panose="020B0604030504040204" pitchFamily="50" charset="-128"/>
                <a:ea typeface="メイリオ" panose="020B0604030504040204" pitchFamily="50" charset="-128"/>
              </a:rPr>
              <a:t>での</a:t>
            </a:r>
            <a:r>
              <a:rPr lang="ja-JP" altLang="en-US" sz="2000" dirty="0" smtClean="0">
                <a:latin typeface="メイリオ" panose="020B0604030504040204" pitchFamily="50" charset="-128"/>
                <a:ea typeface="メイリオ" panose="020B0604030504040204" pitchFamily="50" charset="-128"/>
              </a:rPr>
              <a:t>測定結果</a:t>
            </a:r>
            <a:endParaRPr lang="en-US" altLang="ja-JP" sz="2000" dirty="0">
              <a:latin typeface="メイリオ" panose="020B0604030504040204" pitchFamily="50" charset="-128"/>
              <a:ea typeface="メイリオ" panose="020B0604030504040204" pitchFamily="50" charset="-128"/>
            </a:endParaRPr>
          </a:p>
          <a:p>
            <a:pPr>
              <a:buFont typeface="Wingdings" panose="05000000000000000000" pitchFamily="2" charset="2"/>
              <a:buChar char="u"/>
            </a:pPr>
            <a:r>
              <a:rPr lang="en-US" altLang="ja-JP" sz="2000" dirty="0" smtClean="0">
                <a:latin typeface="メイリオ" panose="020B0604030504040204" pitchFamily="50" charset="-128"/>
                <a:ea typeface="メイリオ" panose="020B0604030504040204" pitchFamily="50" charset="-128"/>
              </a:rPr>
              <a:t>CTA</a:t>
            </a:r>
            <a:r>
              <a:rPr lang="ja-JP" altLang="en-US" sz="2000" dirty="0" err="1" smtClean="0">
                <a:latin typeface="メイリオ" panose="020B0604030504040204" pitchFamily="50" charset="-128"/>
                <a:ea typeface="メイリオ" panose="020B0604030504040204" pitchFamily="50" charset="-128"/>
              </a:rPr>
              <a:t>での</a:t>
            </a:r>
            <a:r>
              <a:rPr lang="en-US" altLang="ja-JP" sz="2000" dirty="0" smtClean="0">
                <a:latin typeface="メイリオ" panose="020B0604030504040204" pitchFamily="50" charset="-128"/>
                <a:ea typeface="メイリオ" panose="020B0604030504040204" pitchFamily="50" charset="-128"/>
              </a:rPr>
              <a:t>Direct Cherenkov</a:t>
            </a:r>
            <a:r>
              <a:rPr lang="ja-JP" altLang="en-US" sz="2000" dirty="0" smtClean="0">
                <a:latin typeface="メイリオ" panose="020B0604030504040204" pitchFamily="50" charset="-128"/>
                <a:ea typeface="メイリオ" panose="020B0604030504040204" pitchFamily="50" charset="-128"/>
              </a:rPr>
              <a:t>光観測</a:t>
            </a:r>
            <a:endParaRPr lang="en-US" altLang="ja-JP" sz="2000" dirty="0" smtClean="0">
              <a:latin typeface="メイリオ" panose="020B0604030504040204" pitchFamily="50" charset="-128"/>
              <a:ea typeface="メイリオ" panose="020B0604030504040204" pitchFamily="50" charset="-128"/>
            </a:endParaRPr>
          </a:p>
          <a:p>
            <a:pPr lvl="1">
              <a:buFont typeface="Arial" panose="020B0604020202020204" pitchFamily="34" charset="0"/>
              <a:buChar char="•"/>
            </a:pPr>
            <a:r>
              <a:rPr lang="ja-JP" altLang="en-US" sz="2000" dirty="0" smtClean="0">
                <a:latin typeface="メイリオ" panose="020B0604030504040204" pitchFamily="50" charset="-128"/>
                <a:ea typeface="メイリオ" panose="020B0604030504040204" pitchFamily="50" charset="-128"/>
              </a:rPr>
              <a:t>シミュレーション中での大気モデル</a:t>
            </a:r>
            <a:endParaRPr lang="en-US" altLang="ja-JP" sz="2000" dirty="0" smtClean="0">
              <a:latin typeface="メイリオ" panose="020B0604030504040204" pitchFamily="50" charset="-128"/>
              <a:ea typeface="メイリオ" panose="020B0604030504040204" pitchFamily="50" charset="-128"/>
            </a:endParaRPr>
          </a:p>
          <a:p>
            <a:pPr lvl="1">
              <a:buFont typeface="Arial" panose="020B0604020202020204" pitchFamily="34" charset="0"/>
              <a:buChar char="•"/>
            </a:pPr>
            <a:r>
              <a:rPr lang="ja-JP" altLang="en-US" sz="2000" dirty="0">
                <a:latin typeface="メイリオ" panose="020B0604030504040204" pitchFamily="50" charset="-128"/>
              </a:rPr>
              <a:t>シミュレーション中でのアレイ</a:t>
            </a:r>
            <a:r>
              <a:rPr lang="ja-JP" altLang="en-US" sz="2000" dirty="0" smtClean="0">
                <a:latin typeface="メイリオ" panose="020B0604030504040204" pitchFamily="50" charset="-128"/>
              </a:rPr>
              <a:t>配置</a:t>
            </a:r>
            <a:endParaRPr lang="en-US" altLang="ja-JP" sz="2000" dirty="0" smtClean="0">
              <a:latin typeface="メイリオ" panose="020B0604030504040204" pitchFamily="50" charset="-128"/>
              <a:ea typeface="メイリオ" panose="020B0604030504040204" pitchFamily="50" charset="-128"/>
            </a:endParaRPr>
          </a:p>
          <a:p>
            <a:pPr lvl="1">
              <a:buFont typeface="Arial" panose="020B0604020202020204" pitchFamily="34" charset="0"/>
              <a:buChar char="•"/>
            </a:pPr>
            <a:r>
              <a:rPr lang="en-US" altLang="ja-JP" sz="2000" dirty="0" smtClean="0">
                <a:latin typeface="メイリオ" panose="020B0604030504040204" pitchFamily="50" charset="-128"/>
                <a:ea typeface="メイリオ" panose="020B0604030504040204" pitchFamily="50" charset="-128"/>
              </a:rPr>
              <a:t>Direct Cherenkov</a:t>
            </a:r>
            <a:r>
              <a:rPr lang="ja-JP" altLang="en-US" sz="2000" dirty="0" smtClean="0">
                <a:latin typeface="メイリオ" panose="020B0604030504040204" pitchFamily="50" charset="-128"/>
                <a:ea typeface="メイリオ" panose="020B0604030504040204" pitchFamily="50" charset="-128"/>
              </a:rPr>
              <a:t>光イベントの選別方法</a:t>
            </a:r>
            <a:r>
              <a:rPr lang="en-US" altLang="ja-JP" sz="2000" dirty="0" smtClean="0">
                <a:latin typeface="メイリオ" panose="020B0604030504040204" pitchFamily="50" charset="-128"/>
                <a:ea typeface="メイリオ" panose="020B0604030504040204" pitchFamily="50" charset="-128"/>
              </a:rPr>
              <a:t>:H.E.S.S. </a:t>
            </a:r>
            <a:r>
              <a:rPr lang="ja-JP" altLang="en-US" sz="2000" dirty="0" smtClean="0">
                <a:latin typeface="メイリオ" panose="020B0604030504040204" pitchFamily="50" charset="-128"/>
                <a:ea typeface="メイリオ" panose="020B0604030504040204" pitchFamily="50" charset="-128"/>
              </a:rPr>
              <a:t>解析</a:t>
            </a:r>
            <a:endParaRPr lang="en-US" altLang="ja-JP" sz="2000" dirty="0" smtClean="0">
              <a:latin typeface="メイリオ" panose="020B0604030504040204" pitchFamily="50" charset="-128"/>
              <a:ea typeface="メイリオ" panose="020B0604030504040204" pitchFamily="50" charset="-128"/>
            </a:endParaRPr>
          </a:p>
          <a:p>
            <a:pPr lvl="1">
              <a:buFont typeface="Arial" panose="020B0604020202020204" pitchFamily="34" charset="0"/>
              <a:buChar char="•"/>
            </a:pPr>
            <a:r>
              <a:rPr lang="en-US" altLang="ja-JP" sz="2000" dirty="0" smtClean="0">
                <a:latin typeface="メイリオ" panose="020B0604030504040204" pitchFamily="50" charset="-128"/>
                <a:ea typeface="メイリオ" panose="020B0604030504040204" pitchFamily="50" charset="-128"/>
              </a:rPr>
              <a:t>Direct Cherenkov</a:t>
            </a:r>
            <a:r>
              <a:rPr lang="ja-JP" altLang="en-US" sz="2000" dirty="0" smtClean="0">
                <a:latin typeface="メイリオ" panose="020B0604030504040204" pitchFamily="50" charset="-128"/>
                <a:ea typeface="メイリオ" panose="020B0604030504040204" pitchFamily="50" charset="-128"/>
              </a:rPr>
              <a:t>光ピクセルのタイミング</a:t>
            </a:r>
            <a:r>
              <a:rPr lang="ja-JP" altLang="en-US" sz="2000" dirty="0">
                <a:latin typeface="メイリオ" panose="020B0604030504040204" pitchFamily="50" charset="-128"/>
                <a:ea typeface="メイリオ" panose="020B0604030504040204" pitchFamily="50" charset="-128"/>
              </a:rPr>
              <a:t>特性</a:t>
            </a:r>
            <a:endParaRPr lang="en-US" altLang="ja-JP" sz="2000" dirty="0" smtClean="0">
              <a:latin typeface="メイリオ" panose="020B0604030504040204" pitchFamily="50" charset="-128"/>
              <a:ea typeface="メイリオ" panose="020B0604030504040204" pitchFamily="50" charset="-128"/>
            </a:endParaRPr>
          </a:p>
          <a:p>
            <a:pPr lvl="1">
              <a:buFont typeface="Arial" panose="020B0604020202020204" pitchFamily="34" charset="0"/>
              <a:buChar char="•"/>
            </a:pPr>
            <a:r>
              <a:rPr lang="ja-JP" altLang="en-US" sz="2000" dirty="0" smtClean="0">
                <a:latin typeface="メイリオ" panose="020B0604030504040204" pitchFamily="50" charset="-128"/>
                <a:ea typeface="メイリオ" panose="020B0604030504040204" pitchFamily="50" charset="-128"/>
              </a:rPr>
              <a:t>鉄テストデータへの</a:t>
            </a:r>
            <a:r>
              <a:rPr lang="en-US" altLang="ja-JP" sz="2000" dirty="0" smtClean="0">
                <a:latin typeface="メイリオ" panose="020B0604030504040204" pitchFamily="50" charset="-128"/>
                <a:ea typeface="メイリオ" panose="020B0604030504040204" pitchFamily="50" charset="-128"/>
              </a:rPr>
              <a:t>H.E.S.S. like</a:t>
            </a:r>
            <a:r>
              <a:rPr lang="ja-JP" altLang="en-US" sz="2000" dirty="0" smtClean="0">
                <a:latin typeface="メイリオ" panose="020B0604030504040204" pitchFamily="50" charset="-128"/>
                <a:ea typeface="メイリオ" panose="020B0604030504040204" pitchFamily="50" charset="-128"/>
              </a:rPr>
              <a:t>解析条件の適用</a:t>
            </a:r>
            <a:endParaRPr lang="en-US" altLang="ja-JP" sz="2000" dirty="0" smtClean="0">
              <a:latin typeface="メイリオ" panose="020B0604030504040204" pitchFamily="50" charset="-128"/>
              <a:ea typeface="メイリオ" panose="020B0604030504040204" pitchFamily="50" charset="-128"/>
            </a:endParaRPr>
          </a:p>
          <a:p>
            <a:pPr lvl="1">
              <a:buFont typeface="Arial" panose="020B0604020202020204" pitchFamily="34" charset="0"/>
              <a:buChar char="•"/>
            </a:pPr>
            <a:r>
              <a:rPr lang="en-US" altLang="ja-JP" sz="2000" dirty="0" smtClean="0">
                <a:latin typeface="メイリオ" panose="020B0604030504040204" pitchFamily="50" charset="-128"/>
                <a:ea typeface="メイリオ" panose="020B0604030504040204" pitchFamily="50" charset="-128"/>
              </a:rPr>
              <a:t>CTA</a:t>
            </a:r>
            <a:r>
              <a:rPr lang="ja-JP" altLang="en-US" sz="2000" smtClean="0">
                <a:latin typeface="メイリオ" panose="020B0604030504040204" pitchFamily="50" charset="-128"/>
                <a:ea typeface="メイリオ" panose="020B0604030504040204" pitchFamily="50" charset="-128"/>
              </a:rPr>
              <a:t>データ解析での課題</a:t>
            </a:r>
            <a:endParaRPr lang="en-US" altLang="ja-JP" sz="2000" dirty="0">
              <a:latin typeface="メイリオ" panose="020B0604030504040204" pitchFamily="50" charset="-128"/>
              <a:ea typeface="メイリオ" panose="020B0604030504040204" pitchFamily="50" charset="-128"/>
            </a:endParaRPr>
          </a:p>
          <a:p>
            <a:pPr>
              <a:buFont typeface="Wingdings" panose="05000000000000000000" pitchFamily="2" charset="2"/>
              <a:buChar char="u"/>
            </a:pPr>
            <a:r>
              <a:rPr lang="ja-JP" altLang="en-US" sz="2000" dirty="0" smtClean="0">
                <a:latin typeface="メイリオ" panose="020B0604030504040204" pitchFamily="50" charset="-128"/>
                <a:ea typeface="メイリオ" panose="020B0604030504040204" pitchFamily="50" charset="-128"/>
              </a:rPr>
              <a:t>まとめと今後の課題</a:t>
            </a:r>
            <a:endParaRPr lang="en-US" altLang="ja-JP" sz="2000" dirty="0" smtClean="0">
              <a:latin typeface="メイリオ" panose="020B0604030504040204" pitchFamily="50" charset="-128"/>
              <a:ea typeface="メイリオ" panose="020B0604030504040204" pitchFamily="50" charset="-128"/>
            </a:endParaRPr>
          </a:p>
          <a:p>
            <a:pPr lvl="1">
              <a:buFont typeface="Arial" panose="020B0604020202020204" pitchFamily="34" charset="0"/>
              <a:buChar char="•"/>
            </a:pPr>
            <a:endParaRPr lang="en-US" altLang="ja-JP" sz="2000" dirty="0" smtClean="0">
              <a:latin typeface="メイリオ" panose="020B0604030504040204" pitchFamily="50" charset="-128"/>
              <a:ea typeface="メイリオ" panose="020B0604030504040204" pitchFamily="50" charset="-128"/>
            </a:endParaRPr>
          </a:p>
          <a:p>
            <a:pPr>
              <a:buFont typeface="Wingdings" panose="05000000000000000000" pitchFamily="2" charset="2"/>
              <a:buChar char="u"/>
            </a:pPr>
            <a:endParaRPr lang="en-US" altLang="ja-JP" sz="20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62429213"/>
      </p:ext>
    </p:extLst>
  </p:cSld>
  <p:clrMapOvr>
    <a:masterClrMapping/>
  </p:clrMapOvr>
  <mc:AlternateContent xmlns:mc="http://schemas.openxmlformats.org/markup-compatibility/2006" xmlns:p14="http://schemas.microsoft.com/office/powerpoint/2010/main">
    <mc:Choice Requires="p14">
      <p:transition spd="slow" p14:dur="2000" advTm="47861"/>
    </mc:Choice>
    <mc:Fallback xmlns="">
      <p:transition spd="slow" advTm="4786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081" y="682174"/>
            <a:ext cx="8898289" cy="783769"/>
          </a:xfrm>
        </p:spPr>
        <p:txBody>
          <a:bodyPr>
            <a:normAutofit/>
          </a:bodyPr>
          <a:lstStyle/>
          <a:p>
            <a:r>
              <a:rPr lang="en-US" altLang="ja-JP"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Q</a:t>
            </a:r>
            <a:r>
              <a:rPr lang="en-US" altLang="ja-JP" sz="3000" cap="none" baseline="-25000"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DC</a:t>
            </a:r>
            <a:r>
              <a:rPr lang="ja-JP" altLang="en-US"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のカット値のエネルギー依存性</a:t>
            </a:r>
            <a:r>
              <a:rPr lang="en-US" altLang="ja-JP"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(HESS</a:t>
            </a:r>
            <a:r>
              <a:rPr lang="ja-JP" altLang="en-US"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の場合</a:t>
            </a:r>
            <a:r>
              <a:rPr lang="en-US" altLang="ja-JP"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a:t>
            </a:r>
            <a:endParaRPr lang="ja-JP" altLang="en-US"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l="-1229" t="9124"/>
          <a:stretch/>
        </p:blipFill>
        <p:spPr>
          <a:xfrm>
            <a:off x="246743" y="2975429"/>
            <a:ext cx="5377543" cy="3358321"/>
          </a:xfrm>
          <a:prstGeom prst="rect">
            <a:avLst/>
          </a:prstGeom>
          <a:effectLst>
            <a:outerShdw blurRad="50800" dist="38100" dir="2700000" algn="tl" rotWithShape="0">
              <a:prstClr val="black">
                <a:alpha val="40000"/>
              </a:prstClr>
            </a:outerShdw>
          </a:effectLst>
        </p:spPr>
      </p:pic>
      <p:sp>
        <p:nvSpPr>
          <p:cNvPr id="3" name="テキスト ボックス 2"/>
          <p:cNvSpPr txBox="1"/>
          <p:nvPr/>
        </p:nvSpPr>
        <p:spPr>
          <a:xfrm>
            <a:off x="2046515" y="6488668"/>
            <a:ext cx="2335768" cy="369332"/>
          </a:xfrm>
          <a:prstGeom prst="rect">
            <a:avLst/>
          </a:prstGeom>
          <a:noFill/>
        </p:spPr>
        <p:txBody>
          <a:bodyPr wrap="none" rtlCol="0">
            <a:spAutoFit/>
          </a:bodyPr>
          <a:lstStyle/>
          <a:p>
            <a:r>
              <a:rPr kumimoji="1" lang="en-US" altLang="ja-JP" dirty="0" smtClean="0"/>
              <a:t>(</a:t>
            </a:r>
            <a:r>
              <a:rPr kumimoji="1" lang="en-US" altLang="ja-JP" dirty="0" err="1" smtClean="0"/>
              <a:t>Aharonian</a:t>
            </a:r>
            <a:r>
              <a:rPr kumimoji="1" lang="en-US" altLang="ja-JP" dirty="0" smtClean="0"/>
              <a:t> et al. 2007)</a:t>
            </a:r>
            <a:endParaRPr kumimoji="1" lang="ja-JP" altLang="en-US" dirty="0"/>
          </a:p>
        </p:txBody>
      </p:sp>
      <p:sp>
        <p:nvSpPr>
          <p:cNvPr id="6" name="テキスト ボックス 5"/>
          <p:cNvSpPr txBox="1"/>
          <p:nvPr/>
        </p:nvSpPr>
        <p:spPr>
          <a:xfrm>
            <a:off x="863192" y="2151520"/>
            <a:ext cx="3897493" cy="646331"/>
          </a:xfrm>
          <a:prstGeom prst="rect">
            <a:avLst/>
          </a:prstGeom>
          <a:solidFill>
            <a:srgbClr val="89173D">
              <a:alpha val="50196"/>
            </a:srgbClr>
          </a:solidFill>
        </p:spPr>
        <p:txBody>
          <a:bodyPr wrap="square" rtlCol="0">
            <a:spAutoFit/>
          </a:bodyPr>
          <a:lstStyle/>
          <a:p>
            <a:r>
              <a:rPr kumimoji="1" lang="ja-JP" altLang="en-US" dirty="0" smtClean="0"/>
              <a:t>イメージ全体の光量と</a:t>
            </a:r>
            <a:r>
              <a:rPr kumimoji="1" lang="en-US" altLang="ja-JP" dirty="0" smtClean="0"/>
              <a:t>QDC</a:t>
            </a:r>
            <a:r>
              <a:rPr kumimoji="1" lang="ja-JP" altLang="en-US" dirty="0" smtClean="0"/>
              <a:t>値分布・カット値の関係</a:t>
            </a:r>
            <a:endParaRPr kumimoji="1" lang="ja-JP" altLang="en-US" dirty="0"/>
          </a:p>
        </p:txBody>
      </p:sp>
      <p:sp>
        <p:nvSpPr>
          <p:cNvPr id="5" name="テキスト ボックス 4"/>
          <p:cNvSpPr txBox="1"/>
          <p:nvPr/>
        </p:nvSpPr>
        <p:spPr>
          <a:xfrm>
            <a:off x="5725886" y="1687354"/>
            <a:ext cx="3062514" cy="4801314"/>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dirty="0" smtClean="0"/>
              <a:t>前述のように、粒子のエネルギーに比例して</a:t>
            </a:r>
            <a:r>
              <a:rPr kumimoji="1" lang="en-US" altLang="ja-JP" dirty="0" smtClean="0"/>
              <a:t>DC</a:t>
            </a:r>
            <a:r>
              <a:rPr kumimoji="1" lang="ja-JP" altLang="en-US" dirty="0" smtClean="0"/>
              <a:t>光に対して背景光となる</a:t>
            </a:r>
            <a:r>
              <a:rPr kumimoji="1" lang="en-US" altLang="ja-JP" dirty="0" smtClean="0"/>
              <a:t>EAS</a:t>
            </a:r>
            <a:r>
              <a:rPr kumimoji="1" lang="ja-JP" altLang="en-US" dirty="0" smtClean="0"/>
              <a:t>光量が増加するため、最適化された</a:t>
            </a:r>
            <a:r>
              <a:rPr kumimoji="1" lang="en-US" altLang="ja-JP" dirty="0" smtClean="0"/>
              <a:t>Q</a:t>
            </a:r>
            <a:r>
              <a:rPr kumimoji="1" lang="en-US" altLang="ja-JP" baseline="-25000" dirty="0" smtClean="0"/>
              <a:t>DC</a:t>
            </a:r>
            <a:r>
              <a:rPr kumimoji="1" lang="ja-JP" altLang="en-US" dirty="0" smtClean="0"/>
              <a:t>のカットは高エネルギー側でゆるく（値が大きく）低エネルギー側できつい（値が小さく）傾向を持つ</a:t>
            </a:r>
            <a:endParaRPr kumimoji="1" lang="en-US" altLang="ja-JP" dirty="0" smtClean="0"/>
          </a:p>
          <a:p>
            <a:pPr marL="285750" indent="-285750">
              <a:buFont typeface="Wingdings" panose="05000000000000000000" pitchFamily="2" charset="2"/>
              <a:buChar char="u"/>
            </a:pPr>
            <a:endParaRPr kumimoji="1" lang="en-US" altLang="ja-JP" dirty="0" smtClean="0"/>
          </a:p>
          <a:p>
            <a:pPr marL="285750" indent="-285750">
              <a:buFont typeface="Wingdings" panose="05000000000000000000" pitchFamily="2" charset="2"/>
              <a:buChar char="u"/>
            </a:pPr>
            <a:r>
              <a:rPr kumimoji="1" lang="ja-JP" altLang="en-US" dirty="0" smtClean="0"/>
              <a:t>シミュレーションデータのエネルギーと</a:t>
            </a:r>
            <a:r>
              <a:rPr kumimoji="1" lang="en-US" altLang="ja-JP" dirty="0" smtClean="0"/>
              <a:t>First Interaction Height</a:t>
            </a:r>
            <a:r>
              <a:rPr kumimoji="1" lang="ja-JP" altLang="en-US" dirty="0" smtClean="0"/>
              <a:t>の情報からあらかじめ</a:t>
            </a:r>
            <a:r>
              <a:rPr kumimoji="1" lang="en-US" altLang="ja-JP" dirty="0" smtClean="0"/>
              <a:t>DC</a:t>
            </a:r>
            <a:r>
              <a:rPr kumimoji="1" lang="ja-JP" altLang="en-US" dirty="0" smtClean="0"/>
              <a:t>光を検出できない鉄イベントを除き、</a:t>
            </a:r>
            <a:r>
              <a:rPr kumimoji="1" lang="en-US" altLang="ja-JP" dirty="0" smtClean="0"/>
              <a:t>QDC</a:t>
            </a:r>
            <a:r>
              <a:rPr kumimoji="1" lang="ja-JP" altLang="en-US" dirty="0" smtClean="0"/>
              <a:t>の分布からカット値を決定する。</a:t>
            </a:r>
            <a:endParaRPr kumimoji="1" lang="ja-JP" altLang="en-US" dirty="0"/>
          </a:p>
        </p:txBody>
      </p:sp>
    </p:spTree>
    <p:extLst>
      <p:ext uri="{BB962C8B-B14F-4D97-AF65-F5344CB8AC3E}">
        <p14:creationId xmlns:p14="http://schemas.microsoft.com/office/powerpoint/2010/main" val="21101309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99" y="2278744"/>
            <a:ext cx="4501259" cy="4320000"/>
          </a:xfrm>
          <a:prstGeom prst="rect">
            <a:avLst/>
          </a:prstGeom>
        </p:spPr>
      </p:pic>
      <p:sp>
        <p:nvSpPr>
          <p:cNvPr id="2" name="タイトル 1"/>
          <p:cNvSpPr>
            <a:spLocks noGrp="1"/>
          </p:cNvSpPr>
          <p:nvPr>
            <p:ph type="title"/>
          </p:nvPr>
        </p:nvSpPr>
        <p:spPr>
          <a:xfrm>
            <a:off x="543894" y="103896"/>
            <a:ext cx="7772400" cy="1456267"/>
          </a:xfrm>
        </p:spPr>
        <p:txBody>
          <a:bodyPr>
            <a:normAutofit/>
          </a:bodyPr>
          <a:lstStyle/>
          <a:p>
            <a:r>
              <a:rPr lang="en-US" altLang="ja-JP"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DC</a:t>
            </a:r>
            <a:r>
              <a:rPr lang="ja-JP" altLang="en-US"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光子のタイミング</a:t>
            </a:r>
            <a:r>
              <a:rPr lang="ja-JP" altLang="en-US"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情報の利用</a:t>
            </a:r>
          </a:p>
        </p:txBody>
      </p:sp>
      <p:sp>
        <p:nvSpPr>
          <p:cNvPr id="3" name="テキスト ボックス 2"/>
          <p:cNvSpPr txBox="1"/>
          <p:nvPr/>
        </p:nvSpPr>
        <p:spPr>
          <a:xfrm>
            <a:off x="4012219" y="6229412"/>
            <a:ext cx="662361" cy="369332"/>
          </a:xfrm>
          <a:prstGeom prst="rect">
            <a:avLst/>
          </a:prstGeom>
          <a:noFill/>
        </p:spPr>
        <p:txBody>
          <a:bodyPr wrap="none" rtlCol="0">
            <a:spAutoFit/>
          </a:bodyPr>
          <a:lstStyle/>
          <a:p>
            <a:r>
              <a:rPr kumimoji="1" lang="en-US" altLang="ja-JP" dirty="0">
                <a:solidFill>
                  <a:schemeClr val="bg1"/>
                </a:solidFill>
              </a:rPr>
              <a:t>x</a:t>
            </a:r>
            <a:r>
              <a:rPr kumimoji="1" lang="en-US" altLang="ja-JP" dirty="0" smtClean="0">
                <a:solidFill>
                  <a:schemeClr val="bg1"/>
                </a:solidFill>
              </a:rPr>
              <a:t> (m)</a:t>
            </a:r>
            <a:endParaRPr kumimoji="1" lang="ja-JP" altLang="en-US" dirty="0">
              <a:solidFill>
                <a:schemeClr val="bg1"/>
              </a:solidFill>
            </a:endParaRPr>
          </a:p>
        </p:txBody>
      </p:sp>
      <p:sp>
        <p:nvSpPr>
          <p:cNvPr id="5" name="テキスト ボックス 4"/>
          <p:cNvSpPr txBox="1"/>
          <p:nvPr/>
        </p:nvSpPr>
        <p:spPr>
          <a:xfrm rot="16200000">
            <a:off x="210309" y="4103069"/>
            <a:ext cx="667170" cy="369332"/>
          </a:xfrm>
          <a:prstGeom prst="rect">
            <a:avLst/>
          </a:prstGeom>
          <a:noFill/>
        </p:spPr>
        <p:txBody>
          <a:bodyPr wrap="none" rtlCol="0">
            <a:spAutoFit/>
          </a:bodyPr>
          <a:lstStyle/>
          <a:p>
            <a:r>
              <a:rPr kumimoji="1" lang="en-US" altLang="ja-JP" dirty="0" smtClean="0">
                <a:solidFill>
                  <a:schemeClr val="bg1"/>
                </a:solidFill>
              </a:rPr>
              <a:t>y (m)</a:t>
            </a:r>
            <a:endParaRPr kumimoji="1" lang="ja-JP" altLang="en-US" dirty="0">
              <a:solidFill>
                <a:schemeClr val="bg1"/>
              </a:solidFill>
            </a:endParaRPr>
          </a:p>
        </p:txBody>
      </p:sp>
      <p:sp>
        <p:nvSpPr>
          <p:cNvPr id="6" name="テキスト ボックス 5"/>
          <p:cNvSpPr txBox="1"/>
          <p:nvPr/>
        </p:nvSpPr>
        <p:spPr>
          <a:xfrm>
            <a:off x="777087" y="1568565"/>
            <a:ext cx="3897493" cy="646331"/>
          </a:xfrm>
          <a:prstGeom prst="rect">
            <a:avLst/>
          </a:prstGeom>
          <a:solidFill>
            <a:srgbClr val="89173D">
              <a:alpha val="50196"/>
            </a:srgbClr>
          </a:solidFill>
        </p:spPr>
        <p:txBody>
          <a:bodyPr wrap="square" rtlCol="0">
            <a:spAutoFit/>
          </a:bodyPr>
          <a:lstStyle/>
          <a:p>
            <a:r>
              <a:rPr kumimoji="1" lang="ja-JP" altLang="en-US" dirty="0" smtClean="0"/>
              <a:t>観測地平面での</a:t>
            </a:r>
            <a:r>
              <a:rPr kumimoji="1" lang="en-US" altLang="ja-JP" dirty="0" smtClean="0"/>
              <a:t>EAS</a:t>
            </a:r>
            <a:r>
              <a:rPr kumimoji="1" lang="ja-JP" altLang="en-US" dirty="0" smtClean="0"/>
              <a:t>光と</a:t>
            </a:r>
            <a:r>
              <a:rPr kumimoji="1" lang="en-US" altLang="ja-JP" dirty="0" smtClean="0"/>
              <a:t>DC</a:t>
            </a:r>
            <a:r>
              <a:rPr kumimoji="1" lang="ja-JP" altLang="en-US" dirty="0" smtClean="0"/>
              <a:t>光の到来時刻関係</a:t>
            </a:r>
            <a:endParaRPr kumimoji="1" lang="ja-JP" altLang="en-US" dirty="0"/>
          </a:p>
        </p:txBody>
      </p:sp>
      <p:sp>
        <p:nvSpPr>
          <p:cNvPr id="7" name="正方形/長方形 6"/>
          <p:cNvSpPr/>
          <p:nvPr/>
        </p:nvSpPr>
        <p:spPr>
          <a:xfrm>
            <a:off x="4907773" y="2548722"/>
            <a:ext cx="4236227" cy="3477875"/>
          </a:xfrm>
          <a:prstGeom prst="rect">
            <a:avLst/>
          </a:prstGeom>
        </p:spPr>
        <p:txBody>
          <a:bodyPr wrap="square">
            <a:spAutoFit/>
          </a:bodyPr>
          <a:lstStyle/>
          <a:p>
            <a:pPr marL="285750" indent="-285750">
              <a:spcAft>
                <a:spcPts val="600"/>
              </a:spcAft>
              <a:buFont typeface="Wingdings" panose="05000000000000000000" pitchFamily="2" charset="2"/>
              <a:buChar char="u"/>
            </a:pPr>
            <a:r>
              <a:rPr kumimoji="1" lang="ja-JP" altLang="en-US" sz="2000" dirty="0"/>
              <a:t>大気上層部で</a:t>
            </a:r>
            <a:r>
              <a:rPr kumimoji="1" lang="ja-JP" altLang="en-US" sz="2000" dirty="0" smtClean="0"/>
              <a:t>放出され、コア近傍で観測される</a:t>
            </a:r>
            <a:r>
              <a:rPr kumimoji="1" lang="en-US" altLang="ja-JP" sz="2000" dirty="0" smtClean="0"/>
              <a:t>Direct </a:t>
            </a:r>
            <a:r>
              <a:rPr kumimoji="1" lang="en-US" altLang="ja-JP" sz="2000" dirty="0"/>
              <a:t>Cherenkov</a:t>
            </a:r>
            <a:r>
              <a:rPr kumimoji="1" lang="ja-JP" altLang="en-US" sz="2000" dirty="0"/>
              <a:t>光はシャワー極大近傍で放出される</a:t>
            </a:r>
            <a:r>
              <a:rPr kumimoji="1" lang="en-US" altLang="ja-JP" sz="2000" dirty="0"/>
              <a:t>Cherenkov</a:t>
            </a:r>
            <a:r>
              <a:rPr kumimoji="1" lang="ja-JP" altLang="en-US" sz="2000" dirty="0"/>
              <a:t>光より</a:t>
            </a:r>
            <a:r>
              <a:rPr kumimoji="1" lang="ja-JP" altLang="en-US" sz="2000" dirty="0" smtClean="0"/>
              <a:t>も</a:t>
            </a:r>
            <a:r>
              <a:rPr kumimoji="1" lang="ja-JP" altLang="en-US" sz="2000" dirty="0" smtClean="0">
                <a:solidFill>
                  <a:srgbClr val="FFC000"/>
                </a:solidFill>
              </a:rPr>
              <a:t>遅れて</a:t>
            </a:r>
            <a:r>
              <a:rPr kumimoji="1" lang="ja-JP" altLang="en-US" sz="2000" dirty="0"/>
              <a:t>地表に到達する特性が</a:t>
            </a:r>
            <a:r>
              <a:rPr kumimoji="1" lang="ja-JP" altLang="en-US" sz="2000" dirty="0" smtClean="0"/>
              <a:t>ある</a:t>
            </a:r>
            <a:endParaRPr kumimoji="1" lang="en-US" altLang="ja-JP" sz="2000" dirty="0" smtClean="0"/>
          </a:p>
          <a:p>
            <a:pPr>
              <a:spcAft>
                <a:spcPts val="600"/>
              </a:spcAft>
            </a:pPr>
            <a:endParaRPr kumimoji="1" lang="en-US" altLang="ja-JP" sz="2000" dirty="0" smtClean="0"/>
          </a:p>
          <a:p>
            <a:pPr marL="285750" indent="-285750">
              <a:spcAft>
                <a:spcPts val="600"/>
              </a:spcAft>
              <a:buFont typeface="Wingdings" panose="05000000000000000000" pitchFamily="2" charset="2"/>
              <a:buChar char="u"/>
            </a:pPr>
            <a:r>
              <a:rPr kumimoji="1" lang="ja-JP" altLang="en-US" sz="2000" dirty="0" smtClean="0"/>
              <a:t>単一粒子由来のためタイミングの幅も</a:t>
            </a:r>
            <a:r>
              <a:rPr kumimoji="1" lang="ja-JP" altLang="en-US" sz="2000" dirty="0" smtClean="0">
                <a:solidFill>
                  <a:srgbClr val="FFC000"/>
                </a:solidFill>
              </a:rPr>
              <a:t>狭い</a:t>
            </a:r>
            <a:endParaRPr kumimoji="1" lang="en-US" altLang="ja-JP" sz="2000" dirty="0" smtClean="0">
              <a:solidFill>
                <a:srgbClr val="FFC000"/>
              </a:solidFill>
            </a:endParaRPr>
          </a:p>
          <a:p>
            <a:pPr marL="285750" indent="-285750">
              <a:spcAft>
                <a:spcPts val="600"/>
              </a:spcAft>
              <a:buFont typeface="Wingdings" panose="05000000000000000000" pitchFamily="2" charset="2"/>
              <a:buChar char="u"/>
            </a:pPr>
            <a:endParaRPr kumimoji="1" lang="en-US" altLang="ja-JP" sz="2000" dirty="0">
              <a:solidFill>
                <a:srgbClr val="FFC000"/>
              </a:solidFill>
            </a:endParaRPr>
          </a:p>
          <a:p>
            <a:pPr>
              <a:spcAft>
                <a:spcPts val="600"/>
              </a:spcAft>
            </a:pPr>
            <a:endParaRPr kumimoji="1" lang="en-US" altLang="ja-JP" sz="2000" dirty="0">
              <a:solidFill>
                <a:srgbClr val="FFC000"/>
              </a:solidFill>
            </a:endParaRPr>
          </a:p>
        </p:txBody>
      </p:sp>
      <p:sp>
        <p:nvSpPr>
          <p:cNvPr id="10" name="テキスト ボックス 9"/>
          <p:cNvSpPr txBox="1"/>
          <p:nvPr/>
        </p:nvSpPr>
        <p:spPr>
          <a:xfrm>
            <a:off x="2968694" y="5510831"/>
            <a:ext cx="1524000" cy="646331"/>
          </a:xfrm>
          <a:prstGeom prst="rect">
            <a:avLst/>
          </a:prstGeom>
          <a:noFill/>
        </p:spPr>
        <p:txBody>
          <a:bodyPr wrap="square" rtlCol="0">
            <a:spAutoFit/>
          </a:bodyPr>
          <a:lstStyle/>
          <a:p>
            <a:r>
              <a:rPr kumimoji="1" lang="en-US" altLang="ja-JP" dirty="0" smtClean="0">
                <a:solidFill>
                  <a:schemeClr val="bg1"/>
                </a:solidFill>
              </a:rPr>
              <a:t>50 </a:t>
            </a:r>
            <a:r>
              <a:rPr kumimoji="1" lang="en-US" altLang="ja-JP" dirty="0" err="1" smtClean="0">
                <a:solidFill>
                  <a:schemeClr val="bg1"/>
                </a:solidFill>
              </a:rPr>
              <a:t>TeV</a:t>
            </a:r>
            <a:r>
              <a:rPr kumimoji="1" lang="en-US" altLang="ja-JP" dirty="0" smtClean="0">
                <a:solidFill>
                  <a:schemeClr val="bg1"/>
                </a:solidFill>
              </a:rPr>
              <a:t> iron, CORSIKA</a:t>
            </a:r>
            <a:endParaRPr kumimoji="1" lang="ja-JP" altLang="en-US" dirty="0">
              <a:solidFill>
                <a:schemeClr val="bg1"/>
              </a:solidFill>
            </a:endParaRPr>
          </a:p>
        </p:txBody>
      </p:sp>
    </p:spTree>
    <p:extLst>
      <p:ext uri="{BB962C8B-B14F-4D97-AF65-F5344CB8AC3E}">
        <p14:creationId xmlns:p14="http://schemas.microsoft.com/office/powerpoint/2010/main" val="11649633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5528" y="-63220"/>
            <a:ext cx="7772400" cy="1456267"/>
          </a:xfrm>
        </p:spPr>
        <p:txBody>
          <a:bodyPr>
            <a:normAutofit/>
          </a:bodyPr>
          <a:lstStyle/>
          <a:p>
            <a:r>
              <a:rPr lang="en-US" altLang="ja-JP"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Direct Cherenkov</a:t>
            </a:r>
            <a:r>
              <a:rPr lang="ja-JP" altLang="en-US"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光</a:t>
            </a:r>
            <a:r>
              <a:rPr lang="en-US" altLang="ja-JP"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pixel</a:t>
            </a:r>
            <a:r>
              <a:rPr lang="ja-JP" altLang="en-US"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の</a:t>
            </a:r>
            <a:r>
              <a:rPr lang="ja-JP" altLang="en-US"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タイミング特性</a:t>
            </a:r>
            <a:endParaRPr lang="ja-JP" altLang="en-US"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endParaRPr>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84" y="2265561"/>
            <a:ext cx="3967200" cy="4320000"/>
          </a:xfrm>
          <a:prstGeom prst="rect">
            <a:avLst/>
          </a:prstGeom>
          <a:ln>
            <a:noFill/>
          </a:ln>
          <a:effectLst>
            <a:outerShdw blurRad="292100" dist="139700" dir="2700000" algn="tl" rotWithShape="0">
              <a:srgbClr val="333333">
                <a:alpha val="65000"/>
              </a:srgbClr>
            </a:outerShdw>
          </a:effectLst>
        </p:spPr>
      </p:pic>
      <p:sp>
        <p:nvSpPr>
          <p:cNvPr id="10" name="テキスト ボックス 9"/>
          <p:cNvSpPr txBox="1"/>
          <p:nvPr/>
        </p:nvSpPr>
        <p:spPr>
          <a:xfrm>
            <a:off x="529364" y="1577665"/>
            <a:ext cx="3157330" cy="646331"/>
          </a:xfrm>
          <a:prstGeom prst="rect">
            <a:avLst/>
          </a:prstGeom>
          <a:solidFill>
            <a:srgbClr val="89173D">
              <a:alpha val="50196"/>
            </a:srgbClr>
          </a:solidFill>
        </p:spPr>
        <p:txBody>
          <a:bodyPr wrap="square" rtlCol="0">
            <a:spAutoFit/>
          </a:bodyPr>
          <a:lstStyle/>
          <a:p>
            <a:r>
              <a:rPr kumimoji="1" lang="en-US" altLang="ja-JP" dirty="0" smtClean="0"/>
              <a:t>LST</a:t>
            </a:r>
            <a:r>
              <a:rPr kumimoji="1" lang="ja-JP" altLang="en-US" dirty="0" smtClean="0"/>
              <a:t>に入った</a:t>
            </a:r>
            <a:r>
              <a:rPr kumimoji="1" lang="en-US" altLang="ja-JP" dirty="0" smtClean="0"/>
              <a:t>DC</a:t>
            </a:r>
            <a:r>
              <a:rPr kumimoji="1" lang="ja-JP" altLang="en-US" dirty="0" smtClean="0"/>
              <a:t>イベントの各ピクセルの光量の時間推移</a:t>
            </a:r>
            <a:endParaRPr kumimoji="1" lang="ja-JP" altLang="en-US" dirty="0"/>
          </a:p>
        </p:txBody>
      </p:sp>
      <p:grpSp>
        <p:nvGrpSpPr>
          <p:cNvPr id="15" name="グループ化 14"/>
          <p:cNvGrpSpPr/>
          <p:nvPr/>
        </p:nvGrpSpPr>
        <p:grpSpPr>
          <a:xfrm>
            <a:off x="4924669" y="2827656"/>
            <a:ext cx="3699310" cy="3732200"/>
            <a:chOff x="5035507" y="2080895"/>
            <a:chExt cx="3699310" cy="3732200"/>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507" y="2573095"/>
              <a:ext cx="3699310" cy="3240000"/>
            </a:xfrm>
            <a:prstGeom prst="rect">
              <a:avLst/>
            </a:prstGeom>
            <a:ln>
              <a:noFill/>
            </a:ln>
            <a:effectLst>
              <a:outerShdw blurRad="292100" dist="139700" dir="2700000" algn="tl" rotWithShape="0">
                <a:srgbClr val="333333">
                  <a:alpha val="65000"/>
                </a:srgbClr>
              </a:outerShdw>
            </a:effectLst>
          </p:spPr>
        </p:pic>
        <p:sp>
          <p:nvSpPr>
            <p:cNvPr id="11" name="テキスト ボックス 10"/>
            <p:cNvSpPr txBox="1"/>
            <p:nvPr/>
          </p:nvSpPr>
          <p:spPr>
            <a:xfrm>
              <a:off x="5140240" y="2080895"/>
              <a:ext cx="3489844" cy="369332"/>
            </a:xfrm>
            <a:prstGeom prst="rect">
              <a:avLst/>
            </a:prstGeom>
            <a:solidFill>
              <a:srgbClr val="89173D">
                <a:alpha val="50196"/>
              </a:srgbClr>
            </a:solidFill>
          </p:spPr>
          <p:txBody>
            <a:bodyPr wrap="square" rtlCol="0">
              <a:spAutoFit/>
            </a:bodyPr>
            <a:lstStyle/>
            <a:p>
              <a:r>
                <a:rPr kumimoji="1" lang="ja-JP" altLang="en-US" dirty="0" smtClean="0"/>
                <a:t>各ピクセルの光量の時間推移</a:t>
              </a:r>
              <a:r>
                <a:rPr kumimoji="1" lang="en-US" altLang="ja-JP" dirty="0" smtClean="0"/>
                <a:t>(2)</a:t>
              </a:r>
              <a:endParaRPr kumimoji="1" lang="ja-JP" altLang="en-US" dirty="0"/>
            </a:p>
          </p:txBody>
        </p:sp>
        <p:sp>
          <p:nvSpPr>
            <p:cNvPr id="12" name="テキスト ボックス 11"/>
            <p:cNvSpPr txBox="1"/>
            <p:nvPr/>
          </p:nvSpPr>
          <p:spPr>
            <a:xfrm>
              <a:off x="6940581" y="3018174"/>
              <a:ext cx="970364" cy="584775"/>
            </a:xfrm>
            <a:prstGeom prst="rect">
              <a:avLst/>
            </a:prstGeom>
            <a:noFill/>
          </p:spPr>
          <p:txBody>
            <a:bodyPr wrap="square" rtlCol="0">
              <a:spAutoFit/>
            </a:bodyPr>
            <a:lstStyle/>
            <a:p>
              <a:r>
                <a:rPr kumimoji="1" lang="en-US" altLang="ja-JP" dirty="0" smtClean="0">
                  <a:solidFill>
                    <a:srgbClr val="FF0000"/>
                  </a:solidFill>
                </a:rPr>
                <a:t>DC-pixel</a:t>
              </a:r>
            </a:p>
            <a:p>
              <a:endParaRPr kumimoji="1" lang="ja-JP" altLang="en-US" sz="1400" dirty="0">
                <a:solidFill>
                  <a:srgbClr val="2A02BE"/>
                </a:solidFill>
              </a:endParaRPr>
            </a:p>
          </p:txBody>
        </p:sp>
        <p:sp>
          <p:nvSpPr>
            <p:cNvPr id="13" name="テキスト ボックス 12"/>
            <p:cNvSpPr txBox="1"/>
            <p:nvPr/>
          </p:nvSpPr>
          <p:spPr>
            <a:xfrm>
              <a:off x="5846618" y="3962404"/>
              <a:ext cx="1427019" cy="461665"/>
            </a:xfrm>
            <a:prstGeom prst="rect">
              <a:avLst/>
            </a:prstGeom>
            <a:noFill/>
          </p:spPr>
          <p:txBody>
            <a:bodyPr wrap="square" rtlCol="0">
              <a:spAutoFit/>
            </a:bodyPr>
            <a:lstStyle/>
            <a:p>
              <a:r>
                <a:rPr kumimoji="1" lang="ja-JP" altLang="en-US" sz="1200" dirty="0" smtClean="0">
                  <a:solidFill>
                    <a:srgbClr val="2A02BE"/>
                  </a:solidFill>
                </a:rPr>
                <a:t>イメージ重心近傍のピクセル</a:t>
              </a:r>
              <a:endParaRPr kumimoji="1" lang="ja-JP" altLang="en-US" sz="1200" dirty="0">
                <a:solidFill>
                  <a:srgbClr val="2A02BE"/>
                </a:solidFill>
              </a:endParaRPr>
            </a:p>
          </p:txBody>
        </p:sp>
        <p:sp>
          <p:nvSpPr>
            <p:cNvPr id="14" name="テキスト ボックス 13"/>
            <p:cNvSpPr txBox="1"/>
            <p:nvPr/>
          </p:nvSpPr>
          <p:spPr>
            <a:xfrm>
              <a:off x="5361707" y="4477664"/>
              <a:ext cx="1177637" cy="646331"/>
            </a:xfrm>
            <a:prstGeom prst="rect">
              <a:avLst/>
            </a:prstGeom>
            <a:noFill/>
          </p:spPr>
          <p:txBody>
            <a:bodyPr wrap="square" rtlCol="0">
              <a:spAutoFit/>
            </a:bodyPr>
            <a:lstStyle/>
            <a:p>
              <a:r>
                <a:rPr kumimoji="1" lang="en-US" altLang="ja-JP" sz="1200" dirty="0" smtClean="0">
                  <a:solidFill>
                    <a:schemeClr val="tx2">
                      <a:lumMod val="75000"/>
                    </a:schemeClr>
                  </a:solidFill>
                </a:rPr>
                <a:t>Local </a:t>
              </a:r>
              <a:r>
                <a:rPr kumimoji="1" lang="en-US" altLang="ja-JP" sz="1200" dirty="0" smtClean="0">
                  <a:solidFill>
                    <a:schemeClr val="tx2">
                      <a:lumMod val="75000"/>
                    </a:schemeClr>
                  </a:solidFill>
                  <a:latin typeface="Symbol" panose="05050102010706020507" pitchFamily="18" charset="2"/>
                </a:rPr>
                <a:t>m-</a:t>
              </a:r>
              <a:r>
                <a:rPr kumimoji="1" lang="en-US" altLang="ja-JP" sz="1200" dirty="0" smtClean="0">
                  <a:solidFill>
                    <a:schemeClr val="tx2">
                      <a:lumMod val="75000"/>
                    </a:schemeClr>
                  </a:solidFill>
                </a:rPr>
                <a:t>ring</a:t>
              </a:r>
              <a:r>
                <a:rPr kumimoji="1" lang="ja-JP" altLang="en-US" sz="1200" dirty="0" smtClean="0">
                  <a:solidFill>
                    <a:schemeClr val="tx2">
                      <a:lumMod val="75000"/>
                    </a:schemeClr>
                  </a:solidFill>
                </a:rPr>
                <a:t>近傍のピクセル</a:t>
              </a:r>
              <a:r>
                <a:rPr kumimoji="1" lang="en-US" altLang="ja-JP" sz="1200" dirty="0" smtClean="0">
                  <a:solidFill>
                    <a:schemeClr val="tx2">
                      <a:lumMod val="75000"/>
                    </a:schemeClr>
                  </a:solidFill>
                </a:rPr>
                <a:t>(</a:t>
              </a:r>
              <a:r>
                <a:rPr kumimoji="1" lang="ja-JP" altLang="en-US" sz="1200" dirty="0" smtClean="0">
                  <a:solidFill>
                    <a:schemeClr val="tx2">
                      <a:lumMod val="75000"/>
                    </a:schemeClr>
                  </a:solidFill>
                </a:rPr>
                <a:t>光量</a:t>
              </a:r>
              <a:r>
                <a:rPr kumimoji="1" lang="en-US" altLang="ja-JP" sz="1200" dirty="0" smtClean="0">
                  <a:solidFill>
                    <a:schemeClr val="tx2">
                      <a:lumMod val="75000"/>
                    </a:schemeClr>
                  </a:solidFill>
                </a:rPr>
                <a:t>x20)</a:t>
              </a:r>
              <a:endParaRPr kumimoji="1" lang="ja-JP" altLang="en-US" sz="1200" dirty="0">
                <a:solidFill>
                  <a:schemeClr val="tx2">
                    <a:lumMod val="75000"/>
                  </a:schemeClr>
                </a:solidFill>
              </a:endParaRPr>
            </a:p>
          </p:txBody>
        </p:sp>
      </p:grpSp>
      <p:sp>
        <p:nvSpPr>
          <p:cNvPr id="16" name="テキスト ボックス 15"/>
          <p:cNvSpPr txBox="1"/>
          <p:nvPr/>
        </p:nvSpPr>
        <p:spPr>
          <a:xfrm>
            <a:off x="4028336" y="1011221"/>
            <a:ext cx="5086636" cy="1908215"/>
          </a:xfrm>
          <a:prstGeom prst="rect">
            <a:avLst/>
          </a:prstGeom>
          <a:noFill/>
        </p:spPr>
        <p:txBody>
          <a:bodyPr wrap="square" rtlCol="0">
            <a:spAutoFit/>
          </a:bodyPr>
          <a:lstStyle/>
          <a:p>
            <a:pPr marL="285750" indent="-285750">
              <a:spcAft>
                <a:spcPts val="600"/>
              </a:spcAft>
              <a:buFont typeface="Wingdings" panose="05000000000000000000" pitchFamily="2" charset="2"/>
              <a:buChar char="u"/>
            </a:pPr>
            <a:r>
              <a:rPr kumimoji="1" lang="en-US" altLang="ja-JP" dirty="0" smtClean="0"/>
              <a:t>H.E.S.S.</a:t>
            </a:r>
            <a:r>
              <a:rPr kumimoji="1" lang="ja-JP" altLang="en-US" dirty="0" smtClean="0"/>
              <a:t>のデータは</a:t>
            </a:r>
            <a:r>
              <a:rPr kumimoji="1" lang="en-US" altLang="ja-JP" dirty="0" smtClean="0">
                <a:solidFill>
                  <a:srgbClr val="FFC000"/>
                </a:solidFill>
              </a:rPr>
              <a:t>16</a:t>
            </a:r>
            <a:r>
              <a:rPr kumimoji="1" lang="ja-JP" altLang="en-US" dirty="0">
                <a:solidFill>
                  <a:srgbClr val="FFC000"/>
                </a:solidFill>
              </a:rPr>
              <a:t> </a:t>
            </a:r>
            <a:r>
              <a:rPr kumimoji="1" lang="en-US" altLang="ja-JP" dirty="0" smtClean="0">
                <a:solidFill>
                  <a:srgbClr val="FFC000"/>
                </a:solidFill>
              </a:rPr>
              <a:t>ns</a:t>
            </a:r>
            <a:r>
              <a:rPr kumimoji="1" lang="ja-JP" altLang="en-US" dirty="0" smtClean="0">
                <a:solidFill>
                  <a:srgbClr val="FFC000"/>
                </a:solidFill>
              </a:rPr>
              <a:t>間</a:t>
            </a:r>
            <a:r>
              <a:rPr kumimoji="1" lang="ja-JP" altLang="en-US" dirty="0">
                <a:solidFill>
                  <a:srgbClr val="FFC000"/>
                </a:solidFill>
              </a:rPr>
              <a:t>の</a:t>
            </a:r>
            <a:r>
              <a:rPr kumimoji="1" lang="ja-JP" altLang="en-US" dirty="0" smtClean="0">
                <a:solidFill>
                  <a:srgbClr val="FFC000"/>
                </a:solidFill>
              </a:rPr>
              <a:t>積分</a:t>
            </a:r>
            <a:r>
              <a:rPr kumimoji="1" lang="ja-JP" altLang="en-US" dirty="0" smtClean="0"/>
              <a:t>で取得されていたため、この時間特性は</a:t>
            </a:r>
            <a:r>
              <a:rPr kumimoji="1" lang="ja-JP" altLang="en-US" dirty="0"/>
              <a:t>利用</a:t>
            </a:r>
            <a:r>
              <a:rPr kumimoji="1" lang="ja-JP" altLang="en-US" dirty="0" smtClean="0"/>
              <a:t>されていない</a:t>
            </a:r>
            <a:endParaRPr kumimoji="1" lang="en-US" altLang="ja-JP" dirty="0" smtClean="0"/>
          </a:p>
          <a:p>
            <a:pPr marL="285750" indent="-285750">
              <a:spcAft>
                <a:spcPts val="600"/>
              </a:spcAft>
              <a:buFont typeface="Wingdings" panose="05000000000000000000" pitchFamily="2" charset="2"/>
              <a:buChar char="u"/>
            </a:pPr>
            <a:r>
              <a:rPr kumimoji="1" lang="ja-JP" altLang="en-US" dirty="0" smtClean="0"/>
              <a:t>この時間特性を</a:t>
            </a:r>
            <a:r>
              <a:rPr kumimoji="1" lang="en-US" altLang="ja-JP" dirty="0" smtClean="0"/>
              <a:t>DC</a:t>
            </a:r>
            <a:r>
              <a:rPr kumimoji="1" lang="ja-JP" altLang="en-US" dirty="0" smtClean="0"/>
              <a:t>光分離に利用するには、等時性の保たれる光学系と</a:t>
            </a:r>
            <a:r>
              <a:rPr kumimoji="1" lang="en-US" altLang="ja-JP" dirty="0" smtClean="0"/>
              <a:t>~1ns</a:t>
            </a:r>
            <a:r>
              <a:rPr kumimoji="1" lang="ja-JP" altLang="en-US" dirty="0" smtClean="0"/>
              <a:t>程度の時間分解能が確保される必要がある</a:t>
            </a:r>
            <a:endParaRPr kumimoji="1" lang="en-US" altLang="ja-JP" dirty="0" smtClean="0"/>
          </a:p>
          <a:p>
            <a:pPr marL="742950" lvl="1" indent="-285750">
              <a:spcAft>
                <a:spcPts val="600"/>
              </a:spcAft>
              <a:buFont typeface="Wingdings" panose="05000000000000000000" pitchFamily="2" charset="2"/>
              <a:buChar char="u"/>
            </a:pPr>
            <a:endParaRPr kumimoji="1" lang="en-US" altLang="ja-JP" dirty="0" smtClean="0"/>
          </a:p>
        </p:txBody>
      </p:sp>
      <p:grpSp>
        <p:nvGrpSpPr>
          <p:cNvPr id="7" name="グループ化 6"/>
          <p:cNvGrpSpPr/>
          <p:nvPr/>
        </p:nvGrpSpPr>
        <p:grpSpPr>
          <a:xfrm>
            <a:off x="5601872" y="3402080"/>
            <a:ext cx="2227944" cy="299644"/>
            <a:chOff x="5601872" y="3402080"/>
            <a:chExt cx="2227944" cy="299644"/>
          </a:xfrm>
        </p:grpSpPr>
        <p:cxnSp>
          <p:nvCxnSpPr>
            <p:cNvPr id="4" name="直線コネクタ 3"/>
            <p:cNvCxnSpPr/>
            <p:nvPr/>
          </p:nvCxnSpPr>
          <p:spPr>
            <a:xfrm>
              <a:off x="5631543" y="3525588"/>
              <a:ext cx="216856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5601872" y="3402080"/>
              <a:ext cx="0" cy="2923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7829816" y="3409337"/>
              <a:ext cx="0" cy="292387"/>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8" name="テキスト ボックス 17"/>
          <p:cNvSpPr txBox="1"/>
          <p:nvPr/>
        </p:nvSpPr>
        <p:spPr>
          <a:xfrm>
            <a:off x="6072412" y="3241103"/>
            <a:ext cx="861133" cy="369332"/>
          </a:xfrm>
          <a:prstGeom prst="rect">
            <a:avLst/>
          </a:prstGeom>
          <a:noFill/>
        </p:spPr>
        <p:txBody>
          <a:bodyPr wrap="none" rtlCol="0">
            <a:spAutoFit/>
          </a:bodyPr>
          <a:lstStyle/>
          <a:p>
            <a:r>
              <a:rPr kumimoji="1" lang="ja-JP" altLang="en-US" dirty="0" smtClean="0">
                <a:solidFill>
                  <a:schemeClr val="accent1"/>
                </a:solidFill>
              </a:rPr>
              <a:t>　</a:t>
            </a:r>
            <a:r>
              <a:rPr kumimoji="1" lang="en-US" altLang="ja-JP" dirty="0" smtClean="0">
                <a:solidFill>
                  <a:schemeClr val="accent1"/>
                </a:solidFill>
              </a:rPr>
              <a:t>16ns</a:t>
            </a:r>
            <a:endParaRPr kumimoji="1" lang="ja-JP" altLang="en-US" dirty="0">
              <a:solidFill>
                <a:schemeClr val="accent1"/>
              </a:solidFill>
            </a:endParaRPr>
          </a:p>
        </p:txBody>
      </p:sp>
    </p:spTree>
    <p:extLst>
      <p:ext uri="{BB962C8B-B14F-4D97-AF65-F5344CB8AC3E}">
        <p14:creationId xmlns:p14="http://schemas.microsoft.com/office/powerpoint/2010/main" val="3087261134"/>
      </p:ext>
    </p:extLst>
  </p:cSld>
  <p:clrMapOvr>
    <a:masterClrMapping/>
  </p:clrMapOvr>
  <mc:AlternateContent xmlns:mc="http://schemas.openxmlformats.org/markup-compatibility/2006" xmlns:p14="http://schemas.microsoft.com/office/powerpoint/2010/main">
    <mc:Choice Requires="p14">
      <p:transition spd="slow" p14:dur="2000" advTm="12286"/>
    </mc:Choice>
    <mc:Fallback xmlns="">
      <p:transition spd="slow" advTm="12286"/>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3" y="2786742"/>
            <a:ext cx="4586446" cy="4016988"/>
          </a:xfrm>
          <a:prstGeom prst="rect">
            <a:avLst/>
          </a:prstGeom>
        </p:spPr>
      </p:pic>
      <p:sp>
        <p:nvSpPr>
          <p:cNvPr id="2" name="タイトル 1"/>
          <p:cNvSpPr>
            <a:spLocks noGrp="1"/>
          </p:cNvSpPr>
          <p:nvPr>
            <p:ph type="title"/>
          </p:nvPr>
        </p:nvSpPr>
        <p:spPr>
          <a:xfrm>
            <a:off x="325582" y="69396"/>
            <a:ext cx="8516146" cy="1234410"/>
          </a:xfrm>
        </p:spPr>
        <p:txBody>
          <a:bodyPr>
            <a:normAutofit/>
          </a:bodyPr>
          <a:lstStyle/>
          <a:p>
            <a:r>
              <a:rPr lang="ja-JP" altLang="en-US"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テスト鉄データ</a:t>
            </a:r>
            <a:r>
              <a:rPr lang="ja-JP" altLang="en-US"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への</a:t>
            </a:r>
            <a:r>
              <a:rPr lang="en-US" altLang="ja-JP" sz="3000" cap="none" dirty="0" err="1">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hess</a:t>
            </a:r>
            <a:r>
              <a:rPr lang="en-US" altLang="ja-JP"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 like </a:t>
            </a:r>
            <a:r>
              <a:rPr lang="ja-JP" altLang="en-US"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解析条件</a:t>
            </a:r>
            <a:r>
              <a:rPr lang="en-US" altLang="ja-JP"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 </a:t>
            </a:r>
            <a:r>
              <a:rPr lang="ja-JP" altLang="en-US"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の適用</a:t>
            </a:r>
            <a:endParaRPr lang="ja-JP" altLang="en-US"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5116" y="1358937"/>
            <a:ext cx="2313104" cy="2340000"/>
          </a:xfrm>
          <a:prstGeom prst="rect">
            <a:avLst/>
          </a:prstGeom>
          <a:ln>
            <a:noFill/>
          </a:ln>
          <a:effectLst>
            <a:outerShdw blurRad="292100" dist="139700" dir="2700000" algn="tl" rotWithShape="0">
              <a:srgbClr val="333333">
                <a:alpha val="65000"/>
              </a:srgbClr>
            </a:outerShdw>
          </a:effectLst>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1194" y="1365512"/>
            <a:ext cx="2313104" cy="2340000"/>
          </a:xfrm>
          <a:prstGeom prst="rect">
            <a:avLst/>
          </a:prstGeom>
          <a:ln>
            <a:noFill/>
          </a:ln>
          <a:effectLst>
            <a:outerShdw blurRad="292100" dist="139700" dir="2700000" algn="tl" rotWithShape="0">
              <a:srgbClr val="333333">
                <a:alpha val="65000"/>
              </a:srgbClr>
            </a:outerShdw>
          </a:effectLst>
        </p:spPr>
      </p:pic>
      <p:sp>
        <p:nvSpPr>
          <p:cNvPr id="13" name="テキスト ボックス 12"/>
          <p:cNvSpPr txBox="1"/>
          <p:nvPr/>
        </p:nvSpPr>
        <p:spPr>
          <a:xfrm>
            <a:off x="375854" y="2856009"/>
            <a:ext cx="2143594" cy="377696"/>
          </a:xfrm>
          <a:prstGeom prst="rect">
            <a:avLst/>
          </a:prstGeom>
          <a:solidFill>
            <a:srgbClr val="6CAF38">
              <a:alpha val="50196"/>
            </a:srgbClr>
          </a:solidFill>
        </p:spPr>
        <p:txBody>
          <a:bodyPr wrap="square" rtlCol="0">
            <a:spAutoFit/>
          </a:bodyPr>
          <a:lstStyle/>
          <a:p>
            <a:r>
              <a:rPr kumimoji="1" lang="ja-JP" altLang="en-US" dirty="0" smtClean="0">
                <a:solidFill>
                  <a:schemeClr val="bg1"/>
                </a:solidFill>
                <a:effectLst>
                  <a:outerShdw blurRad="38100" dist="38100" dir="2700000" algn="tl">
                    <a:srgbClr val="000000">
                      <a:alpha val="43137"/>
                    </a:srgbClr>
                  </a:outerShdw>
                </a:effectLst>
              </a:rPr>
              <a:t>エネルギー分布</a:t>
            </a:r>
            <a:endParaRPr kumimoji="1" lang="ja-JP" altLang="en-US" dirty="0">
              <a:solidFill>
                <a:schemeClr val="bg1"/>
              </a:solidFill>
              <a:effectLst>
                <a:outerShdw blurRad="38100" dist="38100" dir="2700000" algn="tl">
                  <a:srgbClr val="000000">
                    <a:alpha val="43137"/>
                  </a:srgbClr>
                </a:outerShdw>
              </a:effectLst>
            </a:endParaRPr>
          </a:p>
        </p:txBody>
      </p:sp>
      <p:sp>
        <p:nvSpPr>
          <p:cNvPr id="14" name="テキスト ボックス 13"/>
          <p:cNvSpPr txBox="1"/>
          <p:nvPr/>
        </p:nvSpPr>
        <p:spPr>
          <a:xfrm>
            <a:off x="5427096" y="949751"/>
            <a:ext cx="2416056" cy="369332"/>
          </a:xfrm>
          <a:prstGeom prst="rect">
            <a:avLst/>
          </a:prstGeom>
          <a:solidFill>
            <a:srgbClr val="6CAF38">
              <a:alpha val="50196"/>
            </a:srgbClr>
          </a:solidFill>
        </p:spPr>
        <p:txBody>
          <a:bodyPr wrap="square" rtlCol="0">
            <a:spAutoFit/>
          </a:bodyPr>
          <a:lstStyle/>
          <a:p>
            <a:r>
              <a:rPr kumimoji="1" lang="en-US" altLang="ja-JP" dirty="0" smtClean="0">
                <a:solidFill>
                  <a:schemeClr val="bg1"/>
                </a:solidFill>
                <a:effectLst>
                  <a:outerShdw blurRad="38100" dist="38100" dir="2700000" algn="tl">
                    <a:srgbClr val="000000">
                      <a:alpha val="43137"/>
                    </a:srgbClr>
                  </a:outerShdw>
                </a:effectLst>
              </a:rPr>
              <a:t>True Core position</a:t>
            </a:r>
            <a:r>
              <a:rPr kumimoji="1" lang="ja-JP" altLang="en-US" dirty="0" smtClean="0">
                <a:solidFill>
                  <a:schemeClr val="bg1"/>
                </a:solidFill>
                <a:effectLst>
                  <a:outerShdw blurRad="38100" dist="38100" dir="2700000" algn="tl">
                    <a:srgbClr val="000000">
                      <a:alpha val="43137"/>
                    </a:srgbClr>
                  </a:outerShdw>
                </a:effectLst>
              </a:rPr>
              <a:t> </a:t>
            </a:r>
            <a:r>
              <a:rPr kumimoji="1" lang="ja-JP" altLang="en-US" dirty="0">
                <a:solidFill>
                  <a:schemeClr val="bg1"/>
                </a:solidFill>
                <a:effectLst>
                  <a:outerShdw blurRad="38100" dist="38100" dir="2700000" algn="tl">
                    <a:srgbClr val="000000">
                      <a:alpha val="43137"/>
                    </a:srgbClr>
                  </a:outerShdw>
                </a:effectLst>
              </a:rPr>
              <a:t>分布</a:t>
            </a:r>
          </a:p>
        </p:txBody>
      </p:sp>
      <p:sp>
        <p:nvSpPr>
          <p:cNvPr id="16" name="テキスト ボックス 15"/>
          <p:cNvSpPr txBox="1"/>
          <p:nvPr/>
        </p:nvSpPr>
        <p:spPr>
          <a:xfrm>
            <a:off x="4381599" y="1672552"/>
            <a:ext cx="1670265" cy="369332"/>
          </a:xfrm>
          <a:prstGeom prst="rect">
            <a:avLst/>
          </a:prstGeom>
          <a:noFill/>
        </p:spPr>
        <p:txBody>
          <a:bodyPr wrap="none" rtlCol="0">
            <a:spAutoFit/>
          </a:bodyPr>
          <a:lstStyle/>
          <a:p>
            <a:r>
              <a:rPr kumimoji="1" lang="en-US" altLang="ja-JP" dirty="0" err="1" smtClean="0"/>
              <a:t>R</a:t>
            </a:r>
            <a:r>
              <a:rPr kumimoji="1" lang="en-US" altLang="ja-JP" dirty="0" err="1" smtClean="0">
                <a:solidFill>
                  <a:schemeClr val="bg1"/>
                </a:solidFill>
              </a:rPr>
              <a:t>reconstructed</a:t>
            </a:r>
            <a:r>
              <a:rPr kumimoji="1" lang="en-US" altLang="ja-JP" dirty="0" smtClean="0">
                <a:solidFill>
                  <a:schemeClr val="bg1"/>
                </a:solidFill>
              </a:rPr>
              <a:t> </a:t>
            </a:r>
            <a:endParaRPr kumimoji="1" lang="ja-JP" altLang="en-US" dirty="0"/>
          </a:p>
        </p:txBody>
      </p:sp>
      <p:sp>
        <p:nvSpPr>
          <p:cNvPr id="17" name="テキスト ボックス 16"/>
          <p:cNvSpPr txBox="1"/>
          <p:nvPr/>
        </p:nvSpPr>
        <p:spPr>
          <a:xfrm>
            <a:off x="6777097" y="1549317"/>
            <a:ext cx="1947969" cy="646331"/>
          </a:xfrm>
          <a:prstGeom prst="rect">
            <a:avLst/>
          </a:prstGeom>
          <a:noFill/>
        </p:spPr>
        <p:txBody>
          <a:bodyPr wrap="none" rtlCol="0">
            <a:spAutoFit/>
          </a:bodyPr>
          <a:lstStyle/>
          <a:p>
            <a:r>
              <a:rPr kumimoji="1" lang="en-US" altLang="ja-JP" dirty="0" smtClean="0">
                <a:solidFill>
                  <a:schemeClr val="bg1"/>
                </a:solidFill>
              </a:rPr>
              <a:t>Simplified </a:t>
            </a:r>
            <a:r>
              <a:rPr kumimoji="1" lang="en-US" altLang="ja-JP" dirty="0" err="1" smtClean="0">
                <a:solidFill>
                  <a:schemeClr val="bg1"/>
                </a:solidFill>
              </a:rPr>
              <a:t>minQ</a:t>
            </a:r>
            <a:r>
              <a:rPr kumimoji="1" lang="en-US" altLang="ja-JP" baseline="-25000" dirty="0" err="1" smtClean="0">
                <a:solidFill>
                  <a:schemeClr val="bg1"/>
                </a:solidFill>
              </a:rPr>
              <a:t>DC</a:t>
            </a:r>
            <a:r>
              <a:rPr kumimoji="1" lang="en-US" altLang="ja-JP" baseline="-25000" dirty="0" smtClean="0">
                <a:solidFill>
                  <a:schemeClr val="bg1"/>
                </a:solidFill>
              </a:rPr>
              <a:t> </a:t>
            </a:r>
            <a:r>
              <a:rPr kumimoji="1" lang="en-US" altLang="ja-JP" dirty="0" smtClean="0">
                <a:solidFill>
                  <a:schemeClr val="bg1"/>
                </a:solidFill>
              </a:rPr>
              <a:t> </a:t>
            </a:r>
          </a:p>
          <a:p>
            <a:r>
              <a:rPr kumimoji="1" lang="en-US" altLang="ja-JP" dirty="0" smtClean="0">
                <a:solidFill>
                  <a:schemeClr val="bg1"/>
                </a:solidFill>
              </a:rPr>
              <a:t>(&lt;0.8) +core cut</a:t>
            </a:r>
            <a:endParaRPr kumimoji="1" lang="ja-JP" altLang="en-US" dirty="0"/>
          </a:p>
        </p:txBody>
      </p:sp>
      <p:sp>
        <p:nvSpPr>
          <p:cNvPr id="19" name="テキスト ボックス 18"/>
          <p:cNvSpPr txBox="1"/>
          <p:nvPr/>
        </p:nvSpPr>
        <p:spPr>
          <a:xfrm>
            <a:off x="-26559" y="929392"/>
            <a:ext cx="4345193" cy="2246769"/>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sz="2000" dirty="0" smtClean="0"/>
              <a:t>前掲のテスト鉄データに</a:t>
            </a:r>
            <a:r>
              <a:rPr kumimoji="1" lang="en-US" altLang="ja-JP" sz="2000" dirty="0" err="1" smtClean="0"/>
              <a:t>H.E.S.S.like</a:t>
            </a:r>
            <a:r>
              <a:rPr kumimoji="1" lang="en-US" altLang="ja-JP" sz="2000" dirty="0" smtClean="0"/>
              <a:t> </a:t>
            </a:r>
            <a:r>
              <a:rPr kumimoji="1" lang="ja-JP" altLang="en-US" sz="2000" dirty="0" smtClean="0"/>
              <a:t>解析のカットを適用</a:t>
            </a:r>
            <a:endParaRPr kumimoji="1" lang="en-US" altLang="ja-JP" sz="2000" dirty="0" smtClean="0"/>
          </a:p>
          <a:p>
            <a:pPr marL="285750" indent="-285750">
              <a:buFont typeface="Wingdings" panose="05000000000000000000" pitchFamily="2" charset="2"/>
              <a:buChar char="u"/>
            </a:pPr>
            <a:r>
              <a:rPr kumimoji="1" lang="en-US" altLang="ja-JP" sz="2000" dirty="0" smtClean="0"/>
              <a:t>min Q</a:t>
            </a:r>
            <a:r>
              <a:rPr kumimoji="1" lang="en-US" altLang="ja-JP" sz="2000" baseline="-25000" dirty="0" smtClean="0"/>
              <a:t>DC</a:t>
            </a:r>
            <a:r>
              <a:rPr kumimoji="1" lang="en-US" altLang="ja-JP" sz="2000" dirty="0" smtClean="0"/>
              <a:t>&lt;0.8</a:t>
            </a:r>
            <a:r>
              <a:rPr kumimoji="1" lang="ja-JP" altLang="en-US" sz="2000" dirty="0" smtClean="0"/>
              <a:t>と簡略化</a:t>
            </a:r>
            <a:endParaRPr kumimoji="1" lang="en-US" altLang="ja-JP" sz="2000" dirty="0" smtClean="0"/>
          </a:p>
          <a:p>
            <a:pPr marL="285750" indent="-285750">
              <a:buFont typeface="Wingdings" panose="05000000000000000000" pitchFamily="2" charset="2"/>
              <a:buChar char="u"/>
            </a:pPr>
            <a:r>
              <a:rPr kumimoji="1" lang="en-US" altLang="ja-JP" sz="2000" dirty="0" smtClean="0"/>
              <a:t>Image cleaning</a:t>
            </a:r>
            <a:r>
              <a:rPr kumimoji="1" lang="ja-JP" altLang="en-US" sz="2000" dirty="0" smtClean="0"/>
              <a:t>条件からはじまって、</a:t>
            </a:r>
            <a:r>
              <a:rPr kumimoji="1" lang="ja-JP" altLang="en-US" sz="2000" dirty="0" smtClean="0">
                <a:solidFill>
                  <a:srgbClr val="FFC000"/>
                </a:solidFill>
              </a:rPr>
              <a:t>これから</a:t>
            </a:r>
            <a:r>
              <a:rPr kumimoji="1" lang="en-US" altLang="ja-JP" sz="2000" dirty="0" smtClean="0"/>
              <a:t>CTA</a:t>
            </a:r>
            <a:r>
              <a:rPr kumimoji="1" lang="ja-JP" altLang="en-US" sz="2000" dirty="0" smtClean="0"/>
              <a:t>仕様での</a:t>
            </a:r>
            <a:r>
              <a:rPr kumimoji="1" lang="ja-JP" altLang="en-US" sz="2000" b="1" dirty="0" smtClean="0">
                <a:solidFill>
                  <a:srgbClr val="FFC000"/>
                </a:solidFill>
              </a:rPr>
              <a:t>解析パラメータのチューニング</a:t>
            </a:r>
            <a:r>
              <a:rPr kumimoji="1" lang="ja-JP" altLang="en-US" sz="2000" dirty="0" smtClean="0"/>
              <a:t>が必要</a:t>
            </a:r>
            <a:endParaRPr kumimoji="1" lang="en-US" altLang="ja-JP" sz="2000" dirty="0" smtClean="0"/>
          </a:p>
          <a:p>
            <a:pPr>
              <a:spcAft>
                <a:spcPts val="600"/>
              </a:spcAft>
            </a:pPr>
            <a:endParaRPr kumimoji="1" lang="en-US" altLang="ja-JP" sz="2000" dirty="0" smtClean="0"/>
          </a:p>
        </p:txBody>
      </p:sp>
      <p:pic>
        <p:nvPicPr>
          <p:cNvPr id="7" name="図 6"/>
          <p:cNvPicPr>
            <a:picLocks noChangeAspect="1"/>
          </p:cNvPicPr>
          <p:nvPr/>
        </p:nvPicPr>
        <p:blipFill rotWithShape="1">
          <a:blip r:embed="rId6">
            <a:extLst>
              <a:ext uri="{28A0092B-C50C-407E-A947-70E740481C1C}">
                <a14:useLocalDpi xmlns:a14="http://schemas.microsoft.com/office/drawing/2010/main" val="0"/>
              </a:ext>
            </a:extLst>
          </a:blip>
          <a:srcRect l="3992" t="4144" r="5500"/>
          <a:stretch/>
        </p:blipFill>
        <p:spPr>
          <a:xfrm>
            <a:off x="4349964" y="3998456"/>
            <a:ext cx="4907482" cy="2808000"/>
          </a:xfrm>
          <a:prstGeom prst="rect">
            <a:avLst/>
          </a:prstGeom>
        </p:spPr>
      </p:pic>
      <p:sp>
        <p:nvSpPr>
          <p:cNvPr id="3" name="正方形/長方形 2"/>
          <p:cNvSpPr/>
          <p:nvPr/>
        </p:nvSpPr>
        <p:spPr>
          <a:xfrm>
            <a:off x="537029" y="3233705"/>
            <a:ext cx="1393371" cy="10334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7395040" y="4169876"/>
            <a:ext cx="1393371" cy="10334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145715" y="4541254"/>
            <a:ext cx="2218801" cy="1077218"/>
          </a:xfrm>
          <a:prstGeom prst="rect">
            <a:avLst/>
          </a:prstGeom>
          <a:solidFill>
            <a:schemeClr val="accent3">
              <a:lumMod val="20000"/>
              <a:lumOff val="80000"/>
              <a:alpha val="50196"/>
            </a:schemeClr>
          </a:solidFill>
        </p:spPr>
        <p:txBody>
          <a:bodyPr wrap="square" rtlCol="0">
            <a:spAutoFit/>
          </a:bodyPr>
          <a:lstStyle/>
          <a:p>
            <a:r>
              <a:rPr kumimoji="1" lang="en-US" altLang="ja-JP" sz="1600" dirty="0">
                <a:solidFill>
                  <a:schemeClr val="bg1"/>
                </a:solidFill>
              </a:rPr>
              <a:t>a</a:t>
            </a:r>
            <a:r>
              <a:rPr kumimoji="1" lang="en-US" altLang="ja-JP" sz="1600" dirty="0" smtClean="0">
                <a:solidFill>
                  <a:schemeClr val="bg1"/>
                </a:solidFill>
              </a:rPr>
              <a:t>ll events</a:t>
            </a:r>
          </a:p>
          <a:p>
            <a:r>
              <a:rPr kumimoji="1" lang="en-US" altLang="ja-JP" sz="1600" dirty="0">
                <a:solidFill>
                  <a:srgbClr val="FF0000"/>
                </a:solidFill>
              </a:rPr>
              <a:t>r</a:t>
            </a:r>
            <a:r>
              <a:rPr kumimoji="1" lang="en-US" altLang="ja-JP" sz="1600" dirty="0" smtClean="0">
                <a:solidFill>
                  <a:srgbClr val="FF0000"/>
                </a:solidFill>
              </a:rPr>
              <a:t>econstructed events</a:t>
            </a:r>
          </a:p>
          <a:p>
            <a:r>
              <a:rPr kumimoji="1" lang="en-US" altLang="ja-JP" sz="1600" dirty="0" smtClean="0">
                <a:solidFill>
                  <a:srgbClr val="0070C0"/>
                </a:solidFill>
              </a:rPr>
              <a:t>DC</a:t>
            </a:r>
            <a:r>
              <a:rPr kumimoji="1" lang="ja-JP" altLang="en-US" sz="1600" dirty="0" smtClean="0">
                <a:solidFill>
                  <a:srgbClr val="0070C0"/>
                </a:solidFill>
              </a:rPr>
              <a:t>　</a:t>
            </a:r>
            <a:r>
              <a:rPr kumimoji="1" lang="en-US" altLang="ja-JP" sz="1600" dirty="0" smtClean="0">
                <a:solidFill>
                  <a:srgbClr val="0070C0"/>
                </a:solidFill>
              </a:rPr>
              <a:t>emitted events</a:t>
            </a:r>
          </a:p>
          <a:p>
            <a:r>
              <a:rPr kumimoji="1" lang="en-US" altLang="ja-JP" sz="1600" dirty="0" err="1" smtClean="0">
                <a:solidFill>
                  <a:srgbClr val="00B050"/>
                </a:solidFill>
              </a:rPr>
              <a:t>minQ</a:t>
            </a:r>
            <a:r>
              <a:rPr kumimoji="1" lang="en-US" altLang="ja-JP" sz="1600" baseline="-25000" dirty="0" err="1" smtClean="0">
                <a:solidFill>
                  <a:srgbClr val="00B050"/>
                </a:solidFill>
              </a:rPr>
              <a:t>DC</a:t>
            </a:r>
            <a:r>
              <a:rPr kumimoji="1" lang="en-US" altLang="ja-JP" sz="1600" dirty="0" smtClean="0">
                <a:solidFill>
                  <a:srgbClr val="00B050"/>
                </a:solidFill>
              </a:rPr>
              <a:t> +core cut events</a:t>
            </a:r>
            <a:endParaRPr kumimoji="1" lang="ja-JP" altLang="en-US" sz="1600" dirty="0">
              <a:solidFill>
                <a:srgbClr val="00B050"/>
              </a:solidFill>
            </a:endParaRPr>
          </a:p>
        </p:txBody>
      </p:sp>
      <p:sp>
        <p:nvSpPr>
          <p:cNvPr id="15" name="テキスト ボックス 14"/>
          <p:cNvSpPr txBox="1"/>
          <p:nvPr/>
        </p:nvSpPr>
        <p:spPr>
          <a:xfrm>
            <a:off x="4860164" y="4002137"/>
            <a:ext cx="2934916" cy="369332"/>
          </a:xfrm>
          <a:prstGeom prst="rect">
            <a:avLst/>
          </a:prstGeom>
          <a:solidFill>
            <a:srgbClr val="6CAF38">
              <a:alpha val="50196"/>
            </a:srgbClr>
          </a:solidFill>
        </p:spPr>
        <p:txBody>
          <a:bodyPr wrap="square" rtlCol="0">
            <a:spAutoFit/>
          </a:bodyPr>
          <a:lstStyle/>
          <a:p>
            <a:r>
              <a:rPr kumimoji="1" lang="en-US" altLang="ja-JP" dirty="0" smtClean="0">
                <a:solidFill>
                  <a:schemeClr val="bg1"/>
                </a:solidFill>
                <a:effectLst>
                  <a:outerShdw blurRad="38100" dist="38100" dir="2700000" algn="tl">
                    <a:srgbClr val="000000">
                      <a:alpha val="43137"/>
                    </a:srgbClr>
                  </a:outerShdw>
                </a:effectLst>
              </a:rPr>
              <a:t>First interaction height</a:t>
            </a:r>
            <a:r>
              <a:rPr kumimoji="1" lang="ja-JP" altLang="en-US" dirty="0" smtClean="0">
                <a:solidFill>
                  <a:schemeClr val="bg1"/>
                </a:solidFill>
                <a:effectLst>
                  <a:outerShdw blurRad="38100" dist="38100" dir="2700000" algn="tl">
                    <a:srgbClr val="000000">
                      <a:alpha val="43137"/>
                    </a:srgbClr>
                  </a:outerShdw>
                </a:effectLst>
              </a:rPr>
              <a:t> </a:t>
            </a:r>
            <a:r>
              <a:rPr kumimoji="1" lang="ja-JP" altLang="en-US" dirty="0">
                <a:solidFill>
                  <a:schemeClr val="bg1"/>
                </a:solidFill>
                <a:effectLst>
                  <a:outerShdw blurRad="38100" dist="38100" dir="2700000" algn="tl">
                    <a:srgbClr val="000000">
                      <a:alpha val="43137"/>
                    </a:srgbClr>
                  </a:outerShdw>
                </a:effectLst>
              </a:rPr>
              <a:t>分布</a:t>
            </a:r>
          </a:p>
        </p:txBody>
      </p:sp>
      <p:sp>
        <p:nvSpPr>
          <p:cNvPr id="18" name="テキスト ボックス 17"/>
          <p:cNvSpPr txBox="1"/>
          <p:nvPr/>
        </p:nvSpPr>
        <p:spPr>
          <a:xfrm rot="2243169">
            <a:off x="3208298" y="3588738"/>
            <a:ext cx="2278505" cy="523220"/>
          </a:xfrm>
          <a:prstGeom prst="rect">
            <a:avLst/>
          </a:prstGeom>
          <a:solidFill>
            <a:srgbClr val="FF37C6">
              <a:alpha val="50196"/>
            </a:srgbClr>
          </a:solidFill>
        </p:spPr>
        <p:txBody>
          <a:bodyPr wrap="square" rtlCol="0">
            <a:spAutoFit/>
          </a:bodyPr>
          <a:lstStyle/>
          <a:p>
            <a:r>
              <a:rPr kumimoji="1" lang="en-US" altLang="ja-JP" sz="2800" dirty="0" smtClean="0"/>
              <a:t>P</a:t>
            </a:r>
            <a:r>
              <a:rPr kumimoji="1" lang="en-US" altLang="ja-JP" sz="2800" dirty="0"/>
              <a:t>r</a:t>
            </a:r>
            <a:r>
              <a:rPr kumimoji="1" lang="en-US" altLang="ja-JP" sz="2800" dirty="0" smtClean="0"/>
              <a:t>eliminary</a:t>
            </a:r>
            <a:endParaRPr kumimoji="1" lang="ja-JP" altLang="en-US" sz="2800" dirty="0"/>
          </a:p>
        </p:txBody>
      </p:sp>
    </p:spTree>
    <p:custDataLst>
      <p:tags r:id="rId1"/>
    </p:custDataLst>
    <p:extLst>
      <p:ext uri="{BB962C8B-B14F-4D97-AF65-F5344CB8AC3E}">
        <p14:creationId xmlns:p14="http://schemas.microsoft.com/office/powerpoint/2010/main" val="2434353273"/>
      </p:ext>
    </p:extLst>
  </p:cSld>
  <p:clrMapOvr>
    <a:masterClrMapping/>
  </p:clrMapOvr>
  <mc:AlternateContent xmlns:mc="http://schemas.openxmlformats.org/markup-compatibility/2006" xmlns:p14="http://schemas.microsoft.com/office/powerpoint/2010/main">
    <mc:Choice Requires="p14">
      <p:transition spd="slow" p14:dur="2000" advTm="2665"/>
    </mc:Choice>
    <mc:Fallback xmlns="">
      <p:transition spd="slow" advTm="26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5000" fill="hold" nodeType="clickEffect">
                                  <p:stCondLst>
                                    <p:cond delay="0"/>
                                  </p:stCondLst>
                                  <p:childTnLst>
                                    <p:animEffect transition="out" filter="fade">
                                      <p:cBhvr>
                                        <p:cTn id="6" dur="1000" tmFilter="0, 0; .2, .5; .8, .5; 1, 0"/>
                                        <p:tgtEl>
                                          <p:spTgt spid="19">
                                            <p:txEl>
                                              <p:pRg st="2" end="2"/>
                                            </p:txEl>
                                          </p:spTgt>
                                        </p:tgtEl>
                                      </p:cBhvr>
                                    </p:animEffect>
                                    <p:animScale>
                                      <p:cBhvr>
                                        <p:cTn id="7" dur="500" autoRev="1" fill="hold"/>
                                        <p:tgtEl>
                                          <p:spTgt spid="19">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CTA</a:t>
            </a:r>
            <a:r>
              <a:rPr lang="ja-JP" altLang="en-US" sz="3000" cap="none" dirty="0" err="1"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での</a:t>
            </a:r>
            <a:r>
              <a:rPr lang="en-US" altLang="ja-JP"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Direct  Cherenkov</a:t>
            </a:r>
            <a:r>
              <a:rPr lang="ja-JP" altLang="en-US"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光</a:t>
            </a:r>
            <a:r>
              <a:rPr lang="en-US" altLang="ja-JP"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a:t>
            </a:r>
            <a:r>
              <a:rPr lang="ja-JP" altLang="en-US"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重元素シャワー</a:t>
            </a:r>
            <a:r>
              <a:rPr lang="en-US" altLang="ja-JP"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
            </a:r>
            <a:br>
              <a:rPr lang="en-US" altLang="ja-JP"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br>
            <a:r>
              <a:rPr lang="ja-JP" altLang="en-US"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データ解析面での課題</a:t>
            </a:r>
            <a:endParaRPr lang="ja-JP" altLang="en-US"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413658" y="3332240"/>
            <a:ext cx="8585199" cy="3445932"/>
          </a:xfrm>
        </p:spPr>
        <p:txBody>
          <a:bodyPr>
            <a:noAutofit/>
          </a:bodyPr>
          <a:lstStyle/>
          <a:p>
            <a:pPr marL="457200" indent="-457200">
              <a:buFont typeface="+mj-lt"/>
              <a:buAutoNum type="arabicPeriod"/>
            </a:pPr>
            <a:r>
              <a:rPr kumimoji="1" lang="ja-JP" altLang="en-US" sz="2200" dirty="0" smtClean="0">
                <a:solidFill>
                  <a:srgbClr val="FFCC66"/>
                </a:solidFill>
                <a:effectLst>
                  <a:outerShdw blurRad="38100" dist="38100" dir="2700000" algn="tl">
                    <a:srgbClr val="000000">
                      <a:alpha val="43137"/>
                    </a:srgbClr>
                  </a:outerShdw>
                </a:effectLst>
              </a:rPr>
              <a:t>コア位置･到来方向の決定精度向上　</a:t>
            </a:r>
            <a:endParaRPr kumimoji="1" lang="en-US" altLang="ja-JP" sz="2200" dirty="0" smtClean="0">
              <a:solidFill>
                <a:srgbClr val="FFCC66"/>
              </a:solidFill>
              <a:effectLst>
                <a:outerShdw blurRad="38100" dist="38100" dir="2700000" algn="tl">
                  <a:srgbClr val="000000">
                    <a:alpha val="43137"/>
                  </a:srgbClr>
                </a:outerShdw>
              </a:effectLst>
            </a:endParaRPr>
          </a:p>
          <a:p>
            <a:pPr marL="0" indent="0">
              <a:buNone/>
            </a:pPr>
            <a:r>
              <a:rPr lang="en-US" altLang="ja-JP" sz="2200" dirty="0"/>
              <a:t>	</a:t>
            </a:r>
            <a:r>
              <a:rPr lang="ja-JP" altLang="en-US" dirty="0" smtClean="0"/>
              <a:t>・</a:t>
            </a:r>
            <a:r>
              <a:rPr lang="en-US" altLang="ja-JP" dirty="0" smtClean="0"/>
              <a:t>&gt;10TeV</a:t>
            </a:r>
            <a:r>
              <a:rPr lang="ja-JP" altLang="en-US" dirty="0" smtClean="0"/>
              <a:t>領域の重元素シャワーに適したイメージクリーニング</a:t>
            </a:r>
            <a:endParaRPr lang="en-US" altLang="ja-JP" dirty="0" smtClean="0"/>
          </a:p>
          <a:p>
            <a:pPr marL="0" indent="0">
              <a:buNone/>
            </a:pPr>
            <a:r>
              <a:rPr lang="ja-JP" altLang="en-US" dirty="0"/>
              <a:t>　</a:t>
            </a:r>
            <a:r>
              <a:rPr lang="ja-JP" altLang="en-US" dirty="0" smtClean="0"/>
              <a:t>（シャワー抽出）パラメータの調整</a:t>
            </a:r>
            <a:endParaRPr lang="en-US" altLang="ja-JP" dirty="0" smtClean="0"/>
          </a:p>
          <a:p>
            <a:pPr marL="0" indent="0">
              <a:buNone/>
            </a:pPr>
            <a:r>
              <a:rPr lang="en-US" altLang="ja-JP" dirty="0"/>
              <a:t>	</a:t>
            </a:r>
            <a:r>
              <a:rPr lang="ja-JP" altLang="en-US" dirty="0" smtClean="0"/>
              <a:t>・</a:t>
            </a:r>
            <a:r>
              <a:rPr lang="en-US" altLang="ja-JP" dirty="0" smtClean="0"/>
              <a:t>Direct Cherenkov</a:t>
            </a:r>
            <a:r>
              <a:rPr lang="ja-JP" altLang="en-US" dirty="0" smtClean="0"/>
              <a:t>光ピクセルの位置情報を用いた到来方向構築</a:t>
            </a:r>
            <a:endParaRPr lang="en-US" altLang="ja-JP" dirty="0" smtClean="0"/>
          </a:p>
          <a:p>
            <a:pPr marL="0" indent="0">
              <a:buNone/>
            </a:pPr>
            <a:r>
              <a:rPr kumimoji="1" lang="en-US" altLang="ja-JP" dirty="0"/>
              <a:t>	</a:t>
            </a:r>
            <a:r>
              <a:rPr kumimoji="1" lang="ja-JP" altLang="en-US" dirty="0" smtClean="0"/>
              <a:t>・光子時刻勾配情報の利用</a:t>
            </a:r>
            <a:endParaRPr kumimoji="1" lang="en-US" altLang="ja-JP" dirty="0" smtClean="0"/>
          </a:p>
          <a:p>
            <a:pPr marL="0" indent="0">
              <a:buNone/>
            </a:pPr>
            <a:r>
              <a:rPr kumimoji="1" lang="en-US" altLang="ja-JP" sz="2200" dirty="0" smtClean="0">
                <a:effectLst>
                  <a:outerShdw blurRad="38100" dist="38100" dir="2700000" algn="tl">
                    <a:srgbClr val="000000">
                      <a:alpha val="43137"/>
                    </a:srgbClr>
                  </a:outerShdw>
                </a:effectLst>
              </a:rPr>
              <a:t>2. </a:t>
            </a:r>
            <a:r>
              <a:rPr kumimoji="1" lang="en-US" altLang="ja-JP" sz="2200" dirty="0" smtClean="0">
                <a:solidFill>
                  <a:srgbClr val="FFCC66"/>
                </a:solidFill>
                <a:effectLst>
                  <a:outerShdw blurRad="38100" dist="38100" dir="2700000" algn="tl">
                    <a:srgbClr val="000000">
                      <a:alpha val="43137"/>
                    </a:srgbClr>
                  </a:outerShdw>
                </a:effectLst>
              </a:rPr>
              <a:t>CTA</a:t>
            </a:r>
            <a:r>
              <a:rPr kumimoji="1" lang="ja-JP" altLang="en-US" sz="2200" dirty="0" smtClean="0">
                <a:solidFill>
                  <a:srgbClr val="FFCC66"/>
                </a:solidFill>
                <a:effectLst>
                  <a:outerShdw blurRad="38100" dist="38100" dir="2700000" algn="tl">
                    <a:srgbClr val="000000">
                      <a:alpha val="43137"/>
                    </a:srgbClr>
                  </a:outerShdw>
                </a:effectLst>
              </a:rPr>
              <a:t>の各望遠鏡</a:t>
            </a:r>
            <a:r>
              <a:rPr lang="ja-JP" altLang="en-US" sz="2200" dirty="0" smtClean="0">
                <a:solidFill>
                  <a:srgbClr val="FFCC66"/>
                </a:solidFill>
                <a:effectLst>
                  <a:outerShdw blurRad="38100" dist="38100" dir="2700000" algn="tl">
                    <a:srgbClr val="000000">
                      <a:alpha val="43137"/>
                    </a:srgbClr>
                  </a:outerShdw>
                </a:effectLst>
              </a:rPr>
              <a:t>の仕様に適した</a:t>
            </a:r>
            <a:r>
              <a:rPr lang="en-US" altLang="ja-JP" sz="2200" dirty="0" err="1" smtClean="0">
                <a:solidFill>
                  <a:srgbClr val="FFCC66"/>
                </a:solidFill>
                <a:effectLst>
                  <a:outerShdw blurRad="38100" dist="38100" dir="2700000" algn="tl">
                    <a:srgbClr val="000000">
                      <a:alpha val="43137"/>
                    </a:srgbClr>
                  </a:outerShdw>
                </a:effectLst>
              </a:rPr>
              <a:t>minQ</a:t>
            </a:r>
            <a:r>
              <a:rPr lang="en-US" altLang="ja-JP" sz="2200" baseline="-25000" dirty="0" err="1" smtClean="0">
                <a:solidFill>
                  <a:srgbClr val="FFCC66"/>
                </a:solidFill>
                <a:effectLst>
                  <a:outerShdw blurRad="38100" dist="38100" dir="2700000" algn="tl">
                    <a:srgbClr val="000000">
                      <a:alpha val="43137"/>
                    </a:srgbClr>
                  </a:outerShdw>
                </a:effectLst>
              </a:rPr>
              <a:t>DC</a:t>
            </a:r>
            <a:r>
              <a:rPr lang="ja-JP" altLang="en-US" sz="2200" dirty="0" smtClean="0">
                <a:solidFill>
                  <a:srgbClr val="FFCC66"/>
                </a:solidFill>
                <a:effectLst>
                  <a:outerShdw blurRad="38100" dist="38100" dir="2700000" algn="tl">
                    <a:srgbClr val="000000">
                      <a:alpha val="43137"/>
                    </a:srgbClr>
                  </a:outerShdw>
                </a:effectLst>
              </a:rPr>
              <a:t>のカット値曲線の決定</a:t>
            </a:r>
            <a:endParaRPr lang="en-US" altLang="ja-JP" sz="2200" dirty="0">
              <a:solidFill>
                <a:srgbClr val="FFCC66"/>
              </a:solidFill>
              <a:effectLst>
                <a:outerShdw blurRad="38100" dist="38100" dir="2700000" algn="tl">
                  <a:srgbClr val="000000">
                    <a:alpha val="43137"/>
                  </a:srgbClr>
                </a:outerShdw>
              </a:effectLst>
            </a:endParaRPr>
          </a:p>
          <a:p>
            <a:pPr marL="0" indent="0">
              <a:buNone/>
            </a:pPr>
            <a:r>
              <a:rPr lang="en-US" altLang="ja-JP" sz="2200" dirty="0" smtClean="0">
                <a:effectLst>
                  <a:outerShdw blurRad="38100" dist="38100" dir="2700000" algn="tl">
                    <a:srgbClr val="000000">
                      <a:alpha val="43137"/>
                    </a:srgbClr>
                  </a:outerShdw>
                </a:effectLst>
              </a:rPr>
              <a:t>3. </a:t>
            </a:r>
            <a:r>
              <a:rPr lang="en-US" altLang="ja-JP" sz="2200" dirty="0" smtClean="0">
                <a:solidFill>
                  <a:srgbClr val="FFCC66"/>
                </a:solidFill>
                <a:effectLst>
                  <a:outerShdw blurRad="38100" dist="38100" dir="2700000" algn="tl">
                    <a:srgbClr val="000000">
                      <a:alpha val="43137"/>
                    </a:srgbClr>
                  </a:outerShdw>
                </a:effectLst>
              </a:rPr>
              <a:t>DC</a:t>
            </a:r>
            <a:r>
              <a:rPr lang="ja-JP" altLang="en-US" sz="2200" dirty="0" smtClean="0">
                <a:solidFill>
                  <a:srgbClr val="FFCC66"/>
                </a:solidFill>
                <a:effectLst>
                  <a:outerShdw blurRad="38100" dist="38100" dir="2700000" algn="tl">
                    <a:srgbClr val="000000">
                      <a:alpha val="43137"/>
                    </a:srgbClr>
                  </a:outerShdw>
                </a:effectLst>
              </a:rPr>
              <a:t>光と</a:t>
            </a:r>
            <a:r>
              <a:rPr lang="en-US" altLang="ja-JP" sz="2200" dirty="0" smtClean="0">
                <a:solidFill>
                  <a:srgbClr val="FFCC66"/>
                </a:solidFill>
                <a:effectLst>
                  <a:outerShdw blurRad="38100" dist="38100" dir="2700000" algn="tl">
                    <a:srgbClr val="000000">
                      <a:alpha val="43137"/>
                    </a:srgbClr>
                  </a:outerShdw>
                </a:effectLst>
              </a:rPr>
              <a:t>EAS</a:t>
            </a:r>
            <a:r>
              <a:rPr lang="ja-JP" altLang="en-US" sz="2200" dirty="0" smtClean="0">
                <a:solidFill>
                  <a:srgbClr val="FFCC66"/>
                </a:solidFill>
                <a:effectLst>
                  <a:outerShdw blurRad="38100" dist="38100" dir="2700000" algn="tl">
                    <a:srgbClr val="000000">
                      <a:alpha val="43137"/>
                    </a:srgbClr>
                  </a:outerShdw>
                </a:effectLst>
              </a:rPr>
              <a:t>光の到来時刻差を利用した</a:t>
            </a:r>
            <a:r>
              <a:rPr lang="en-US" altLang="ja-JP" sz="2200" dirty="0" smtClean="0">
                <a:solidFill>
                  <a:srgbClr val="FFCC66"/>
                </a:solidFill>
                <a:effectLst>
                  <a:outerShdw blurRad="38100" dist="38100" dir="2700000" algn="tl">
                    <a:srgbClr val="000000">
                      <a:alpha val="43137"/>
                    </a:srgbClr>
                  </a:outerShdw>
                </a:effectLst>
              </a:rPr>
              <a:t>DC</a:t>
            </a:r>
            <a:r>
              <a:rPr lang="ja-JP" altLang="en-US" sz="2200" dirty="0" smtClean="0">
                <a:solidFill>
                  <a:srgbClr val="FFCC66"/>
                </a:solidFill>
                <a:effectLst>
                  <a:outerShdw blurRad="38100" dist="38100" dir="2700000" algn="tl">
                    <a:srgbClr val="000000">
                      <a:alpha val="43137"/>
                    </a:srgbClr>
                  </a:outerShdw>
                </a:effectLst>
              </a:rPr>
              <a:t>ピクセル同定</a:t>
            </a:r>
            <a:r>
              <a:rPr lang="ja-JP" altLang="en-US" sz="2200" dirty="0">
                <a:solidFill>
                  <a:srgbClr val="FFCC66"/>
                </a:solidFill>
                <a:effectLst>
                  <a:outerShdw blurRad="38100" dist="38100" dir="2700000" algn="tl">
                    <a:srgbClr val="000000">
                      <a:alpha val="43137"/>
                    </a:srgbClr>
                  </a:outerShdw>
                </a:effectLst>
              </a:rPr>
              <a:t>プロセス</a:t>
            </a:r>
            <a:r>
              <a:rPr lang="ja-JP" altLang="en-US" sz="2200" dirty="0" smtClean="0">
                <a:solidFill>
                  <a:srgbClr val="FFCC66"/>
                </a:solidFill>
                <a:effectLst>
                  <a:outerShdw blurRad="38100" dist="38100" dir="2700000" algn="tl">
                    <a:srgbClr val="000000">
                      <a:alpha val="43137"/>
                    </a:srgbClr>
                  </a:outerShdw>
                </a:effectLst>
              </a:rPr>
              <a:t>の導入・効率改善の評価</a:t>
            </a:r>
            <a:r>
              <a:rPr lang="en-US" altLang="ja-JP" sz="2200" dirty="0" smtClean="0">
                <a:solidFill>
                  <a:srgbClr val="FFCC66"/>
                </a:solidFill>
                <a:effectLst>
                  <a:outerShdw blurRad="38100" dist="38100" dir="2700000" algn="tl">
                    <a:srgbClr val="000000">
                      <a:alpha val="43137"/>
                    </a:srgbClr>
                  </a:outerShdw>
                </a:effectLst>
              </a:rPr>
              <a:t>(</a:t>
            </a:r>
            <a:r>
              <a:rPr lang="ja-JP" altLang="en-US" sz="2200" dirty="0" smtClean="0">
                <a:solidFill>
                  <a:srgbClr val="FFCC66"/>
                </a:solidFill>
                <a:effectLst>
                  <a:outerShdw blurRad="38100" dist="38100" dir="2700000" algn="tl">
                    <a:srgbClr val="000000">
                      <a:alpha val="43137"/>
                    </a:srgbClr>
                  </a:outerShdw>
                </a:effectLst>
              </a:rPr>
              <a:t>主に</a:t>
            </a:r>
            <a:r>
              <a:rPr lang="en-US" altLang="ja-JP" sz="2200" dirty="0" smtClean="0">
                <a:solidFill>
                  <a:srgbClr val="FFCC66"/>
                </a:solidFill>
                <a:effectLst>
                  <a:outerShdw blurRad="38100" dist="38100" dir="2700000" algn="tl">
                    <a:srgbClr val="000000">
                      <a:alpha val="43137"/>
                    </a:srgbClr>
                  </a:outerShdw>
                </a:effectLst>
              </a:rPr>
              <a:t>LST)</a:t>
            </a:r>
          </a:p>
          <a:p>
            <a:pPr>
              <a:buFont typeface="Wingdings" panose="05000000000000000000" pitchFamily="2" charset="2"/>
              <a:buChar char="u"/>
            </a:pPr>
            <a:endParaRPr lang="en-US" altLang="ja-JP" sz="2200" dirty="0"/>
          </a:p>
          <a:p>
            <a:pPr>
              <a:buFont typeface="Wingdings" panose="05000000000000000000" pitchFamily="2" charset="2"/>
              <a:buChar char="u"/>
            </a:pPr>
            <a:endParaRPr lang="en-US" altLang="ja-JP" sz="2200" dirty="0"/>
          </a:p>
          <a:p>
            <a:pPr marL="457200" lvl="1" indent="0">
              <a:buNone/>
            </a:pPr>
            <a:endParaRPr lang="en-US" altLang="ja-JP" sz="2200" dirty="0"/>
          </a:p>
          <a:p>
            <a:pPr lvl="1">
              <a:buFont typeface="Wingdings" panose="05000000000000000000" pitchFamily="2" charset="2"/>
              <a:buChar char="u"/>
            </a:pPr>
            <a:endParaRPr kumimoji="1" lang="en-US" altLang="ja-JP" sz="2200" dirty="0" smtClean="0"/>
          </a:p>
          <a:p>
            <a:pPr>
              <a:buFont typeface="Wingdings" panose="05000000000000000000" pitchFamily="2" charset="2"/>
              <a:buChar char="u"/>
            </a:pPr>
            <a:endParaRPr kumimoji="1" lang="ja-JP" altLang="en-US" sz="2200" dirty="0"/>
          </a:p>
        </p:txBody>
      </p:sp>
    </p:spTree>
    <p:extLst>
      <p:ext uri="{BB962C8B-B14F-4D97-AF65-F5344CB8AC3E}">
        <p14:creationId xmlns:p14="http://schemas.microsoft.com/office/powerpoint/2010/main" val="4011755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9965"/>
            <a:ext cx="7772400" cy="1456267"/>
          </a:xfrm>
        </p:spPr>
        <p:txBody>
          <a:bodyPr/>
          <a:lstStyle/>
          <a:p>
            <a:r>
              <a:rPr lang="ja-JP" altLang="en-US"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まとめと今後の課題</a:t>
            </a:r>
            <a:endParaRPr lang="ja-JP" altLang="en-US"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457199" y="2142068"/>
            <a:ext cx="8372007" cy="4003899"/>
          </a:xfrm>
        </p:spPr>
        <p:txBody>
          <a:bodyPr>
            <a:noAutofit/>
          </a:bodyPr>
          <a:lstStyle/>
          <a:p>
            <a:pPr>
              <a:buFont typeface="Wingdings" panose="05000000000000000000" pitchFamily="2" charset="2"/>
              <a:buChar char="u"/>
            </a:pPr>
            <a:r>
              <a:rPr lang="en-US" altLang="ja-JP" sz="2200" dirty="0" smtClean="0"/>
              <a:t>Direct Cherenkov</a:t>
            </a:r>
            <a:r>
              <a:rPr lang="ja-JP" altLang="en-US" sz="2200" dirty="0" smtClean="0"/>
              <a:t>光を利用した</a:t>
            </a:r>
            <a:r>
              <a:rPr lang="en-US" altLang="ja-JP" sz="2200" dirty="0" smtClean="0"/>
              <a:t>IACT</a:t>
            </a:r>
            <a:r>
              <a:rPr lang="ja-JP" altLang="en-US" sz="2200" dirty="0" err="1" smtClean="0"/>
              <a:t>での</a:t>
            </a:r>
            <a:r>
              <a:rPr lang="ja-JP" altLang="en-US" sz="2200" dirty="0" smtClean="0"/>
              <a:t>宇宙線重元素スペクトル計測は</a:t>
            </a:r>
            <a:r>
              <a:rPr lang="ja-JP" altLang="en-US" sz="2200" dirty="0"/>
              <a:t>、</a:t>
            </a:r>
            <a:r>
              <a:rPr lang="en-US" altLang="ja-JP" sz="2200" dirty="0" smtClean="0"/>
              <a:t>100TeV</a:t>
            </a:r>
            <a:r>
              <a:rPr lang="ja-JP" altLang="en-US" sz="2200" dirty="0" smtClean="0"/>
              <a:t>領域において現行装置</a:t>
            </a:r>
            <a:r>
              <a:rPr lang="en-US" altLang="ja-JP" sz="2200" dirty="0" smtClean="0"/>
              <a:t>(H.E.S.S.)</a:t>
            </a:r>
            <a:r>
              <a:rPr lang="ja-JP" altLang="en-US" sz="2200" dirty="0" err="1" smtClean="0"/>
              <a:t>での</a:t>
            </a:r>
            <a:r>
              <a:rPr lang="ja-JP" altLang="en-US" sz="2200" dirty="0" smtClean="0"/>
              <a:t>結果が飛翔体による直接計測結果と比較しても最も精度の良いものであり</a:t>
            </a:r>
            <a:r>
              <a:rPr lang="ja-JP" altLang="en-US" sz="2200" dirty="0"/>
              <a:t>、</a:t>
            </a:r>
            <a:r>
              <a:rPr lang="ja-JP" altLang="en-US" sz="2200" dirty="0" smtClean="0"/>
              <a:t>有望な手法と言える。</a:t>
            </a:r>
            <a:endParaRPr lang="en-US" altLang="ja-JP" sz="2200" dirty="0"/>
          </a:p>
          <a:p>
            <a:pPr>
              <a:buFont typeface="Wingdings" panose="05000000000000000000" pitchFamily="2" charset="2"/>
              <a:buChar char="u"/>
            </a:pPr>
            <a:r>
              <a:rPr lang="ja-JP" altLang="en-US" sz="2200" dirty="0" smtClean="0"/>
              <a:t>次期計画</a:t>
            </a:r>
            <a:r>
              <a:rPr lang="en-US" altLang="ja-JP" sz="2200" dirty="0" smtClean="0"/>
              <a:t>CTA</a:t>
            </a:r>
            <a:r>
              <a:rPr lang="ja-JP" altLang="en-US" sz="2200" dirty="0" smtClean="0"/>
              <a:t>では</a:t>
            </a:r>
            <a:r>
              <a:rPr lang="en-US" altLang="ja-JP" sz="2200" dirty="0" smtClean="0"/>
              <a:t>12m</a:t>
            </a:r>
            <a:r>
              <a:rPr lang="ja-JP" altLang="en-US" sz="2200" dirty="0" smtClean="0"/>
              <a:t>の中口径望遠鏡の数が増大することにより</a:t>
            </a:r>
            <a:r>
              <a:rPr lang="en-US" altLang="ja-JP" sz="2200" dirty="0" smtClean="0"/>
              <a:t>DC</a:t>
            </a:r>
            <a:r>
              <a:rPr lang="ja-JP" altLang="en-US" sz="2200" dirty="0" smtClean="0"/>
              <a:t>手法での鉄粒子検出の有効面積の増大が見込まれる。また、</a:t>
            </a:r>
            <a:r>
              <a:rPr lang="en-US" altLang="ja-JP" sz="2200" dirty="0" smtClean="0"/>
              <a:t>23m</a:t>
            </a:r>
            <a:r>
              <a:rPr lang="ja-JP" altLang="en-US" sz="2200" dirty="0" smtClean="0"/>
              <a:t>の大口径望遠鏡の集光力により、より軽い</a:t>
            </a:r>
            <a:r>
              <a:rPr lang="en-US" altLang="ja-JP" sz="2200" dirty="0" smtClean="0"/>
              <a:t>Si</a:t>
            </a:r>
            <a:r>
              <a:rPr lang="ja-JP" altLang="en-US" sz="2200" dirty="0" smtClean="0"/>
              <a:t>などの原子核成分の検出感度も向上すると期待される。</a:t>
            </a:r>
            <a:endParaRPr lang="en-US" altLang="ja-JP" sz="2200" dirty="0" smtClean="0"/>
          </a:p>
          <a:p>
            <a:pPr>
              <a:buFont typeface="Wingdings" panose="05000000000000000000" pitchFamily="2" charset="2"/>
              <a:buChar char="u"/>
            </a:pPr>
            <a:r>
              <a:rPr lang="ja-JP" altLang="en-US" sz="2200" dirty="0" smtClean="0"/>
              <a:t>今後</a:t>
            </a:r>
            <a:r>
              <a:rPr lang="en-US" altLang="ja-JP" sz="2200" dirty="0" smtClean="0"/>
              <a:t>H.E.S.S.</a:t>
            </a:r>
            <a:r>
              <a:rPr lang="ja-JP" altLang="en-US" sz="2200" dirty="0" smtClean="0"/>
              <a:t>の解析手法から発展させた</a:t>
            </a:r>
            <a:r>
              <a:rPr lang="en-US" altLang="ja-JP" sz="2200" dirty="0" smtClean="0"/>
              <a:t>CTA</a:t>
            </a:r>
            <a:r>
              <a:rPr lang="ja-JP" altLang="en-US" sz="2200" dirty="0" smtClean="0"/>
              <a:t>仕様の解析手法の開発が不可欠である</a:t>
            </a:r>
            <a:r>
              <a:rPr lang="en-US" altLang="ja-JP" sz="2200" dirty="0" smtClean="0"/>
              <a:t>｡DC</a:t>
            </a:r>
            <a:r>
              <a:rPr lang="ja-JP" altLang="en-US" sz="2200" dirty="0" smtClean="0"/>
              <a:t>光イベント</a:t>
            </a:r>
            <a:r>
              <a:rPr lang="ja-JP" altLang="en-US" sz="2200" dirty="0"/>
              <a:t>の</a:t>
            </a:r>
            <a:r>
              <a:rPr lang="ja-JP" altLang="en-US" sz="2200" dirty="0" smtClean="0"/>
              <a:t>高効率選択と背景陽子イベントの高効率排除を両立する</a:t>
            </a:r>
            <a:r>
              <a:rPr lang="en-US" altLang="ja-JP" sz="2200" dirty="0" smtClean="0"/>
              <a:t>event selection, </a:t>
            </a:r>
            <a:r>
              <a:rPr lang="ja-JP" altLang="en-US" sz="2200" dirty="0" smtClean="0"/>
              <a:t>また</a:t>
            </a:r>
            <a:r>
              <a:rPr lang="en-US" altLang="ja-JP" sz="2200" dirty="0" smtClean="0"/>
              <a:t>D</a:t>
            </a:r>
            <a:r>
              <a:rPr lang="en-US" altLang="ja-JP" sz="2200" dirty="0"/>
              <a:t>C</a:t>
            </a:r>
            <a:r>
              <a:rPr lang="ja-JP" altLang="en-US" sz="2200" dirty="0" smtClean="0"/>
              <a:t>光を</a:t>
            </a:r>
            <a:r>
              <a:rPr lang="en-US" altLang="ja-JP" sz="2200" dirty="0" smtClean="0"/>
              <a:t>EA</a:t>
            </a:r>
            <a:r>
              <a:rPr lang="en-US" altLang="ja-JP" sz="2200" dirty="0"/>
              <a:t>S</a:t>
            </a:r>
            <a:r>
              <a:rPr lang="ja-JP" altLang="en-US" sz="2200" dirty="0" smtClean="0"/>
              <a:t>光分布から精度よく抽出する解析手法を確立する必要がある。</a:t>
            </a:r>
            <a:endParaRPr lang="en-US" altLang="ja-JP" sz="2200" dirty="0" smtClean="0"/>
          </a:p>
          <a:p>
            <a:pPr>
              <a:buFont typeface="Wingdings" panose="05000000000000000000" pitchFamily="2" charset="2"/>
              <a:buChar char="u"/>
            </a:pPr>
            <a:r>
              <a:rPr lang="ja-JP" altLang="en-US" sz="2200" dirty="0" smtClean="0"/>
              <a:t>チェレンコフ光子の到来タイミング情報の活用はこれらの解析手法の確立に有用である可能性があり、今後フルシミュレーションデータを用いた</a:t>
            </a:r>
            <a:r>
              <a:rPr lang="en-US" altLang="ja-JP" sz="2200" dirty="0" smtClean="0"/>
              <a:t>study</a:t>
            </a:r>
            <a:r>
              <a:rPr lang="ja-JP" altLang="en-US" sz="2200" dirty="0" smtClean="0"/>
              <a:t>を</a:t>
            </a:r>
            <a:r>
              <a:rPr lang="ja-JP" altLang="en-US" sz="2200" dirty="0"/>
              <a:t>展開</a:t>
            </a:r>
            <a:r>
              <a:rPr lang="ja-JP" altLang="en-US" sz="2200" dirty="0" smtClean="0"/>
              <a:t>する予定である。</a:t>
            </a:r>
            <a:endParaRPr lang="en-US" altLang="ja-JP" sz="2200" dirty="0" smtClean="0"/>
          </a:p>
          <a:p>
            <a:endParaRPr kumimoji="1" lang="ja-JP" altLang="en-US" sz="2200" dirty="0"/>
          </a:p>
        </p:txBody>
      </p:sp>
    </p:spTree>
    <p:extLst>
      <p:ext uri="{BB962C8B-B14F-4D97-AF65-F5344CB8AC3E}">
        <p14:creationId xmlns:p14="http://schemas.microsoft.com/office/powerpoint/2010/main" val="3329393601"/>
      </p:ext>
    </p:extLst>
  </p:cSld>
  <p:clrMapOvr>
    <a:masterClrMapping/>
  </p:clrMapOvr>
  <mc:AlternateContent xmlns:mc="http://schemas.openxmlformats.org/markup-compatibility/2006" xmlns:p14="http://schemas.microsoft.com/office/powerpoint/2010/main">
    <mc:Choice Requires="p14">
      <p:transition spd="slow" p14:dur="2000" advTm="589"/>
    </mc:Choice>
    <mc:Fallback xmlns="">
      <p:transition spd="slow" advTm="58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7772400" cy="1456267"/>
          </a:xfrm>
        </p:spPr>
        <p:txBody>
          <a:bodyPr>
            <a:normAutofit/>
          </a:bodyPr>
          <a:lstStyle/>
          <a:p>
            <a:r>
              <a:rPr lang="en-US" altLang="ja-JP" cap="none" dirty="0" err="1"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PeV</a:t>
            </a:r>
            <a:r>
              <a:rPr lang="ja-JP" altLang="en-US"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領域</a:t>
            </a:r>
            <a:r>
              <a:rPr lang="ja-JP" altLang="en-US"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近傍の宇宙線化学組成計測</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9116" y="1312488"/>
            <a:ext cx="4963325" cy="3300611"/>
          </a:xfrm>
          <a:prstGeom prst="rect">
            <a:avLst/>
          </a:prstGeom>
          <a:ln>
            <a:noFill/>
          </a:ln>
          <a:effectLst>
            <a:outerShdw blurRad="292100" dist="139700" dir="2700000" algn="tl" rotWithShape="0">
              <a:srgbClr val="333333">
                <a:alpha val="65000"/>
              </a:srgbClr>
            </a:outerShdw>
          </a:effectLst>
        </p:spPr>
      </p:pic>
      <p:sp>
        <p:nvSpPr>
          <p:cNvPr id="5" name="テキスト ボックス 4"/>
          <p:cNvSpPr txBox="1"/>
          <p:nvPr/>
        </p:nvSpPr>
        <p:spPr>
          <a:xfrm>
            <a:off x="4383741" y="4682929"/>
            <a:ext cx="4618700" cy="369332"/>
          </a:xfrm>
          <a:prstGeom prst="rect">
            <a:avLst/>
          </a:prstGeom>
          <a:noFill/>
        </p:spPr>
        <p:txBody>
          <a:bodyPr wrap="none" rtlCol="0">
            <a:spAutoFit/>
          </a:bodyPr>
          <a:lstStyle/>
          <a:p>
            <a:r>
              <a:rPr kumimoji="1" lang="en-US" altLang="ja-JP" dirty="0" smtClean="0"/>
              <a:t>http://cerncourier.com/cws/article/cern/28675</a:t>
            </a:r>
            <a:endParaRPr kumimoji="1" lang="ja-JP" altLang="en-US" dirty="0"/>
          </a:p>
        </p:txBody>
      </p:sp>
      <p:sp>
        <p:nvSpPr>
          <p:cNvPr id="6" name="テキスト ボックス 5"/>
          <p:cNvSpPr txBox="1"/>
          <p:nvPr/>
        </p:nvSpPr>
        <p:spPr>
          <a:xfrm>
            <a:off x="294326" y="3325873"/>
            <a:ext cx="3541575" cy="1754326"/>
          </a:xfrm>
          <a:prstGeom prst="rect">
            <a:avLst/>
          </a:prstGeom>
          <a:noFill/>
        </p:spPr>
        <p:txBody>
          <a:bodyPr wrap="square" rtlCol="0">
            <a:spAutoFit/>
          </a:bodyPr>
          <a:lstStyle/>
          <a:p>
            <a:pPr marL="285750" indent="-285750">
              <a:spcAft>
                <a:spcPts val="300"/>
              </a:spcAft>
              <a:buFont typeface="Wingdings" panose="05000000000000000000" pitchFamily="2" charset="2"/>
              <a:buChar char="u"/>
            </a:pPr>
            <a:r>
              <a:rPr kumimoji="1" lang="en-US" altLang="ja-JP" dirty="0" err="1" smtClean="0"/>
              <a:t>PeV</a:t>
            </a:r>
            <a:r>
              <a:rPr kumimoji="1" lang="ja-JP" altLang="en-US" dirty="0" smtClean="0"/>
              <a:t>近傍の重元素スペクトル計測は、低エネルギー</a:t>
            </a:r>
            <a:r>
              <a:rPr kumimoji="1" lang="en-US" altLang="ja-JP" dirty="0" smtClean="0"/>
              <a:t>(&lt;</a:t>
            </a:r>
            <a:r>
              <a:rPr kumimoji="1" lang="en-US" altLang="ja-JP" dirty="0" smtClean="0">
                <a:sym typeface="Symbol" panose="05050102010706020507" pitchFamily="18" charset="2"/>
              </a:rPr>
              <a:t></a:t>
            </a:r>
            <a:r>
              <a:rPr kumimoji="1" lang="en-US" altLang="ja-JP" dirty="0" err="1" smtClean="0"/>
              <a:t>PeV</a:t>
            </a:r>
            <a:r>
              <a:rPr kumimoji="1" lang="en-US" altLang="ja-JP" dirty="0" smtClean="0"/>
              <a:t>)</a:t>
            </a:r>
            <a:r>
              <a:rPr kumimoji="1" lang="ja-JP" altLang="en-US" dirty="0" smtClean="0"/>
              <a:t>領域は飛翔体によって、高エネルギー</a:t>
            </a:r>
            <a:r>
              <a:rPr kumimoji="1" lang="en-US" altLang="ja-JP" dirty="0" smtClean="0"/>
              <a:t>(&gt;</a:t>
            </a:r>
            <a:r>
              <a:rPr kumimoji="1" lang="en-US" altLang="ja-JP" dirty="0" smtClean="0">
                <a:sym typeface="Symbol" panose="05050102010706020507" pitchFamily="18" charset="2"/>
              </a:rPr>
              <a:t></a:t>
            </a:r>
            <a:r>
              <a:rPr kumimoji="1" lang="en-US" altLang="ja-JP" dirty="0" err="1" smtClean="0"/>
              <a:t>PeV</a:t>
            </a:r>
            <a:r>
              <a:rPr kumimoji="1" lang="en-US" altLang="ja-JP" dirty="0" smtClean="0"/>
              <a:t>)</a:t>
            </a:r>
            <a:r>
              <a:rPr kumimoji="1" lang="ja-JP" altLang="en-US" dirty="0" smtClean="0"/>
              <a:t>領域は空気シャワーアレイ実験によって担われている</a:t>
            </a:r>
            <a:endParaRPr kumimoji="1" lang="ja-JP" altLang="en-US" dirty="0"/>
          </a:p>
        </p:txBody>
      </p:sp>
      <p:sp>
        <p:nvSpPr>
          <p:cNvPr id="7" name="正方形/長方形 6"/>
          <p:cNvSpPr/>
          <p:nvPr/>
        </p:nvSpPr>
        <p:spPr>
          <a:xfrm>
            <a:off x="294326" y="1379686"/>
            <a:ext cx="3442354" cy="1754326"/>
          </a:xfrm>
          <a:prstGeom prst="rect">
            <a:avLst/>
          </a:prstGeom>
        </p:spPr>
        <p:txBody>
          <a:bodyPr wrap="square">
            <a:spAutoFit/>
          </a:bodyPr>
          <a:lstStyle/>
          <a:p>
            <a:pPr marL="285750" indent="-285750">
              <a:spcAft>
                <a:spcPts val="300"/>
              </a:spcAft>
              <a:buFont typeface="Wingdings" panose="05000000000000000000" pitchFamily="2" charset="2"/>
              <a:buChar char="u"/>
            </a:pPr>
            <a:r>
              <a:rPr kumimoji="1" lang="ja-JP" altLang="en-US" dirty="0"/>
              <a:t>宇宙線</a:t>
            </a:r>
            <a:r>
              <a:rPr kumimoji="1" lang="ja-JP" altLang="en-US" dirty="0" smtClean="0"/>
              <a:t>スペクトルの</a:t>
            </a:r>
            <a:r>
              <a:rPr kumimoji="1" lang="en-US" altLang="ja-JP" dirty="0" smtClean="0"/>
              <a:t>3PeV</a:t>
            </a:r>
            <a:r>
              <a:rPr kumimoji="1" lang="ja-JP" altLang="en-US" dirty="0" smtClean="0"/>
              <a:t>近傍</a:t>
            </a:r>
            <a:r>
              <a:rPr kumimoji="1" lang="en-US" altLang="ja-JP" dirty="0" smtClean="0"/>
              <a:t>”knee</a:t>
            </a:r>
            <a:r>
              <a:rPr kumimoji="1" lang="en-US" altLang="ja-JP" dirty="0"/>
              <a:t>”</a:t>
            </a:r>
            <a:r>
              <a:rPr kumimoji="1" lang="ja-JP" altLang="en-US" dirty="0"/>
              <a:t>構造が系内天体での加速限界の</a:t>
            </a:r>
            <a:r>
              <a:rPr kumimoji="1" lang="ja-JP" altLang="en-US" dirty="0" smtClean="0"/>
              <a:t>反映</a:t>
            </a:r>
            <a:r>
              <a:rPr kumimoji="1" lang="ja-JP" altLang="en-US" dirty="0"/>
              <a:t>で</a:t>
            </a:r>
            <a:r>
              <a:rPr kumimoji="1" lang="ja-JP" altLang="en-US" dirty="0" smtClean="0"/>
              <a:t>あるならば、エネルギーが高くなるにつれ電荷</a:t>
            </a:r>
            <a:r>
              <a:rPr kumimoji="1" lang="ja-JP" altLang="en-US" dirty="0"/>
              <a:t>の大きい重い</a:t>
            </a:r>
            <a:r>
              <a:rPr kumimoji="1" lang="ja-JP" altLang="en-US" dirty="0" smtClean="0"/>
              <a:t>元素の</a:t>
            </a:r>
            <a:r>
              <a:rPr kumimoji="1" lang="ja-JP" altLang="en-US" dirty="0"/>
              <a:t>比率</a:t>
            </a:r>
            <a:r>
              <a:rPr kumimoji="1" lang="ja-JP" altLang="en-US" dirty="0" smtClean="0"/>
              <a:t>が</a:t>
            </a:r>
            <a:r>
              <a:rPr kumimoji="1" lang="ja-JP" altLang="en-US" dirty="0"/>
              <a:t>増加</a:t>
            </a:r>
            <a:r>
              <a:rPr kumimoji="1" lang="ja-JP" altLang="en-US" dirty="0" smtClean="0"/>
              <a:t>すると</a:t>
            </a:r>
            <a:r>
              <a:rPr kumimoji="1" lang="ja-JP" altLang="en-US" dirty="0"/>
              <a:t>予想</a:t>
            </a:r>
            <a:r>
              <a:rPr kumimoji="1" lang="ja-JP" altLang="en-US" dirty="0" smtClean="0"/>
              <a:t>される</a:t>
            </a:r>
            <a:endParaRPr kumimoji="1" lang="en-US" altLang="ja-JP" dirty="0"/>
          </a:p>
        </p:txBody>
      </p:sp>
      <p:sp>
        <p:nvSpPr>
          <p:cNvPr id="8" name="四角形吹き出し 7"/>
          <p:cNvSpPr/>
          <p:nvPr/>
        </p:nvSpPr>
        <p:spPr>
          <a:xfrm>
            <a:off x="6081009" y="3570191"/>
            <a:ext cx="618166" cy="307417"/>
          </a:xfrm>
          <a:prstGeom prst="wedgeRectCallou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ja-JP" dirty="0" err="1" smtClean="0"/>
              <a:t>PeV</a:t>
            </a:r>
            <a:endParaRPr kumimoji="1" lang="ja-JP" altLang="en-US" dirty="0"/>
          </a:p>
        </p:txBody>
      </p:sp>
      <p:sp>
        <p:nvSpPr>
          <p:cNvPr id="10" name="テキスト ボックス 9"/>
          <p:cNvSpPr txBox="1"/>
          <p:nvPr/>
        </p:nvSpPr>
        <p:spPr>
          <a:xfrm>
            <a:off x="6235908" y="1751650"/>
            <a:ext cx="2563318" cy="2428406"/>
          </a:xfrm>
          <a:prstGeom prst="rect">
            <a:avLst/>
          </a:prstGeom>
          <a:gradFill>
            <a:gsLst>
              <a:gs pos="0">
                <a:srgbClr val="613DF9">
                  <a:alpha val="22000"/>
                </a:srgbClr>
              </a:gs>
              <a:gs pos="100000">
                <a:schemeClr val="tx1">
                  <a:lumMod val="50000"/>
                </a:schemeClr>
              </a:gs>
            </a:gsLst>
            <a:lin ang="0" scaled="0"/>
          </a:gradFill>
          <a:effectLst>
            <a:softEdge rad="152400"/>
          </a:effectLst>
        </p:spPr>
        <p:txBody>
          <a:bodyPr wrap="square" rtlCol="0">
            <a:spAutoFit/>
          </a:bodyPr>
          <a:lstStyle/>
          <a:p>
            <a:endParaRPr kumimoji="1" lang="ja-JP" altLang="en-US" dirty="0"/>
          </a:p>
        </p:txBody>
      </p:sp>
      <p:sp>
        <p:nvSpPr>
          <p:cNvPr id="12" name="テキスト ボックス 11"/>
          <p:cNvSpPr txBox="1"/>
          <p:nvPr/>
        </p:nvSpPr>
        <p:spPr>
          <a:xfrm>
            <a:off x="294326" y="5463922"/>
            <a:ext cx="3541575" cy="923330"/>
          </a:xfrm>
          <a:prstGeom prst="rect">
            <a:avLst/>
          </a:prstGeom>
          <a:noFill/>
        </p:spPr>
        <p:txBody>
          <a:bodyPr wrap="square" rtlCol="0">
            <a:spAutoFit/>
          </a:bodyPr>
          <a:lstStyle/>
          <a:p>
            <a:pPr marL="285750" indent="-285750">
              <a:spcAft>
                <a:spcPts val="300"/>
              </a:spcAft>
              <a:buFont typeface="Wingdings" panose="05000000000000000000" pitchFamily="2" charset="2"/>
              <a:buChar char="u"/>
            </a:pPr>
            <a:r>
              <a:rPr kumimoji="1" lang="ja-JP" altLang="en-US" dirty="0" smtClean="0"/>
              <a:t>化学組成の測定結果は実験ごとにばらつきが大きいのが現状</a:t>
            </a:r>
            <a:endParaRPr kumimoji="1" lang="ja-JP" altLang="en-US" dirty="0"/>
          </a:p>
        </p:txBody>
      </p:sp>
      <p:graphicFrame>
        <p:nvGraphicFramePr>
          <p:cNvPr id="13" name="表 12"/>
          <p:cNvGraphicFramePr>
            <a:graphicFrameLocks noGrp="1"/>
          </p:cNvGraphicFramePr>
          <p:nvPr>
            <p:extLst>
              <p:ext uri="{D42A27DB-BD31-4B8C-83A1-F6EECF244321}">
                <p14:modId xmlns:p14="http://schemas.microsoft.com/office/powerpoint/2010/main" val="1283943317"/>
              </p:ext>
            </p:extLst>
          </p:nvPr>
        </p:nvGraphicFramePr>
        <p:xfrm>
          <a:off x="4435729" y="5376019"/>
          <a:ext cx="4170098" cy="1122814"/>
        </p:xfrm>
        <a:graphic>
          <a:graphicData uri="http://schemas.openxmlformats.org/drawingml/2006/table">
            <a:tbl>
              <a:tblPr firstRow="1" bandRow="1">
                <a:tableStyleId>{72833802-FEF1-4C79-8D5D-14CF1EAF98D9}</a:tableStyleId>
              </a:tblPr>
              <a:tblGrid>
                <a:gridCol w="1747795"/>
                <a:gridCol w="1292750"/>
                <a:gridCol w="1129553"/>
              </a:tblGrid>
              <a:tr h="320688">
                <a:tc>
                  <a:txBody>
                    <a:bodyPr/>
                    <a:lstStyle/>
                    <a:p>
                      <a:endParaRPr kumimoji="1" lang="ja-JP" altLang="en-US" dirty="0"/>
                    </a:p>
                  </a:txBody>
                  <a:tcPr>
                    <a:solidFill>
                      <a:srgbClr val="49D1CD">
                        <a:alpha val="50196"/>
                      </a:srgbClr>
                    </a:solidFill>
                  </a:tcPr>
                </a:tc>
                <a:tc>
                  <a:txBody>
                    <a:bodyPr/>
                    <a:lstStyle/>
                    <a:p>
                      <a:pPr algn="ctr"/>
                      <a:r>
                        <a:rPr kumimoji="1" lang="ja-JP" altLang="en-US" sz="1600" dirty="0" smtClean="0">
                          <a:solidFill>
                            <a:schemeClr val="tx1"/>
                          </a:solidFill>
                        </a:rPr>
                        <a:t>電荷分解</a:t>
                      </a:r>
                      <a:endParaRPr kumimoji="1" lang="ja-JP" altLang="en-US" sz="1600" dirty="0">
                        <a:solidFill>
                          <a:schemeClr val="tx1"/>
                        </a:solidFill>
                      </a:endParaRPr>
                    </a:p>
                  </a:txBody>
                  <a:tcPr>
                    <a:solidFill>
                      <a:srgbClr val="49D1CD">
                        <a:alpha val="50196"/>
                      </a:srgbClr>
                    </a:solidFill>
                  </a:tcPr>
                </a:tc>
                <a:tc>
                  <a:txBody>
                    <a:bodyPr/>
                    <a:lstStyle/>
                    <a:p>
                      <a:pPr algn="ctr"/>
                      <a:r>
                        <a:rPr kumimoji="1" lang="ja-JP" altLang="en-US" sz="1600" dirty="0" smtClean="0">
                          <a:solidFill>
                            <a:schemeClr val="tx1"/>
                          </a:solidFill>
                        </a:rPr>
                        <a:t>有効面積</a:t>
                      </a:r>
                      <a:endParaRPr kumimoji="1" lang="ja-JP" altLang="en-US" sz="1600" dirty="0">
                        <a:solidFill>
                          <a:schemeClr val="tx1"/>
                        </a:solidFill>
                      </a:endParaRPr>
                    </a:p>
                  </a:txBody>
                  <a:tcPr>
                    <a:solidFill>
                      <a:srgbClr val="49D1CD">
                        <a:alpha val="50196"/>
                      </a:srgbClr>
                    </a:solidFill>
                  </a:tcPr>
                </a:tc>
              </a:tr>
              <a:tr h="391294">
                <a:tc>
                  <a:txBody>
                    <a:bodyPr/>
                    <a:lstStyle/>
                    <a:p>
                      <a:r>
                        <a:rPr kumimoji="1" lang="ja-JP" altLang="en-US" dirty="0" smtClean="0"/>
                        <a:t>飛翔体</a:t>
                      </a:r>
                      <a:endParaRPr kumimoji="1" lang="ja-JP" altLang="en-US" dirty="0"/>
                    </a:p>
                  </a:txBody>
                  <a:tcPr/>
                </a:tc>
                <a:tc>
                  <a:txBody>
                    <a:bodyPr/>
                    <a:lstStyle/>
                    <a:p>
                      <a:pPr algn="ctr"/>
                      <a:r>
                        <a:rPr kumimoji="1" lang="ja-JP" altLang="en-US" dirty="0" smtClean="0"/>
                        <a:t>良好</a:t>
                      </a:r>
                      <a:endParaRPr kumimoji="1" lang="ja-JP" altLang="en-US" dirty="0"/>
                    </a:p>
                  </a:txBody>
                  <a:tcPr/>
                </a:tc>
                <a:tc>
                  <a:txBody>
                    <a:bodyPr/>
                    <a:lstStyle/>
                    <a:p>
                      <a:pPr algn="ctr"/>
                      <a:r>
                        <a:rPr kumimoji="1" lang="ja-JP" altLang="en-US" dirty="0" smtClean="0"/>
                        <a:t>小</a:t>
                      </a:r>
                      <a:endParaRPr kumimoji="1" lang="ja-JP" altLang="en-US" dirty="0"/>
                    </a:p>
                  </a:txBody>
                  <a:tcPr/>
                </a:tc>
              </a:tr>
              <a:tr h="282388">
                <a:tc>
                  <a:txBody>
                    <a:bodyPr/>
                    <a:lstStyle/>
                    <a:p>
                      <a:r>
                        <a:rPr kumimoji="1" lang="ja-JP" altLang="en-US" dirty="0" smtClean="0"/>
                        <a:t>地上</a:t>
                      </a:r>
                      <a:r>
                        <a:rPr kumimoji="1" lang="en-US" altLang="ja-JP" dirty="0" smtClean="0"/>
                        <a:t>EAS</a:t>
                      </a:r>
                      <a:r>
                        <a:rPr kumimoji="1" lang="ja-JP" altLang="en-US" dirty="0" smtClean="0"/>
                        <a:t>アレイ</a:t>
                      </a:r>
                      <a:endParaRPr kumimoji="1" lang="ja-JP" altLang="en-US" dirty="0"/>
                    </a:p>
                  </a:txBody>
                  <a:tcPr/>
                </a:tc>
                <a:tc>
                  <a:txBody>
                    <a:bodyPr/>
                    <a:lstStyle/>
                    <a:p>
                      <a:pPr algn="ctr"/>
                      <a:r>
                        <a:rPr kumimoji="1" lang="ja-JP" altLang="en-US" dirty="0" smtClean="0"/>
                        <a:t>困難</a:t>
                      </a:r>
                      <a:endParaRPr kumimoji="1" lang="ja-JP" altLang="en-US" dirty="0"/>
                    </a:p>
                  </a:txBody>
                  <a:tcPr/>
                </a:tc>
                <a:tc>
                  <a:txBody>
                    <a:bodyPr/>
                    <a:lstStyle/>
                    <a:p>
                      <a:pPr algn="ctr"/>
                      <a:r>
                        <a:rPr kumimoji="1" lang="ja-JP" altLang="en-US" dirty="0" smtClean="0"/>
                        <a:t>大</a:t>
                      </a:r>
                      <a:endParaRPr kumimoji="1" lang="ja-JP" altLang="en-US" dirty="0"/>
                    </a:p>
                  </a:txBody>
                  <a:tcPr/>
                </a:tc>
              </a:tr>
            </a:tbl>
          </a:graphicData>
        </a:graphic>
      </p:graphicFrame>
    </p:spTree>
    <p:custDataLst>
      <p:tags r:id="rId1"/>
    </p:custDataLst>
    <p:extLst>
      <p:ext uri="{BB962C8B-B14F-4D97-AF65-F5344CB8AC3E}">
        <p14:creationId xmlns:p14="http://schemas.microsoft.com/office/powerpoint/2010/main" val="827641259"/>
      </p:ext>
    </p:extLst>
  </p:cSld>
  <p:clrMapOvr>
    <a:masterClrMapping/>
  </p:clrMapOvr>
  <mc:AlternateContent xmlns:mc="http://schemas.openxmlformats.org/markup-compatibility/2006" xmlns:p14="http://schemas.microsoft.com/office/powerpoint/2010/main">
    <mc:Choice Requires="p14">
      <p:transition spd="slow" p14:dur="2000" advTm="6024"/>
    </mc:Choice>
    <mc:Fallback xmlns="">
      <p:transition spd="slow" advTm="60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6980"/>
            <a:ext cx="8492836" cy="1434957"/>
          </a:xfrm>
        </p:spPr>
        <p:txBody>
          <a:bodyPr>
            <a:normAutofit/>
          </a:bodyPr>
          <a:lstStyle/>
          <a:p>
            <a:r>
              <a:rPr lang="en-US" altLang="ja-JP"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Direct </a:t>
            </a:r>
            <a:r>
              <a:rPr lang="en-US" altLang="ja-JP"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Cherenkov</a:t>
            </a:r>
            <a:r>
              <a:rPr lang="ja-JP" altLang="en-US"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光を用いた宇宙線電荷計測の原理</a:t>
            </a: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277107"/>
            <a:ext cx="2962930" cy="4681609"/>
          </a:xfrm>
          <a:prstGeom prst="rect">
            <a:avLst/>
          </a:prstGeom>
          <a:ln>
            <a:noFill/>
          </a:ln>
          <a:effectLst>
            <a:outerShdw blurRad="292100" dist="139700" dir="2700000" algn="tl" rotWithShape="0">
              <a:srgbClr val="333333">
                <a:alpha val="65000"/>
              </a:srgbClr>
            </a:outerShdw>
          </a:effectLst>
        </p:spPr>
      </p:pic>
      <p:sp>
        <p:nvSpPr>
          <p:cNvPr id="3" name="テキスト ボックス 2"/>
          <p:cNvSpPr txBox="1"/>
          <p:nvPr/>
        </p:nvSpPr>
        <p:spPr>
          <a:xfrm>
            <a:off x="3756560" y="1343251"/>
            <a:ext cx="4738255" cy="1323439"/>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sz="2000" dirty="0" smtClean="0"/>
              <a:t>一</a:t>
            </a:r>
            <a:r>
              <a:rPr kumimoji="1" lang="ja-JP" altLang="en-US" sz="2000" dirty="0"/>
              <a:t>次</a:t>
            </a:r>
            <a:r>
              <a:rPr kumimoji="1" lang="ja-JP" altLang="en-US" sz="2000" dirty="0" smtClean="0"/>
              <a:t>粒子が大気上層部で放出する</a:t>
            </a:r>
            <a:r>
              <a:rPr kumimoji="1" lang="en-US" altLang="ja-JP" sz="2000" dirty="0" smtClean="0"/>
              <a:t>Cherenkov</a:t>
            </a:r>
            <a:r>
              <a:rPr kumimoji="1" lang="ja-JP" altLang="en-US" sz="2000" dirty="0" smtClean="0"/>
              <a:t>光を地上の望遠鏡で集光・検出</a:t>
            </a:r>
            <a:endParaRPr kumimoji="1" lang="en-US" altLang="ja-JP" sz="2000" dirty="0" smtClean="0"/>
          </a:p>
          <a:p>
            <a:endParaRPr kumimoji="1" lang="en-US" altLang="ja-JP" sz="2000" dirty="0" smtClean="0"/>
          </a:p>
        </p:txBody>
      </p:sp>
      <p:sp>
        <p:nvSpPr>
          <p:cNvPr id="5" name="テキスト ボックス 4"/>
          <p:cNvSpPr txBox="1"/>
          <p:nvPr/>
        </p:nvSpPr>
        <p:spPr>
          <a:xfrm rot="3858102">
            <a:off x="1980132" y="2043149"/>
            <a:ext cx="1018099" cy="461665"/>
          </a:xfrm>
          <a:prstGeom prst="rect">
            <a:avLst/>
          </a:prstGeom>
          <a:solidFill>
            <a:srgbClr val="CC00FF">
              <a:alpha val="50196"/>
            </a:srgbClr>
          </a:solidFill>
        </p:spPr>
        <p:txBody>
          <a:bodyPr wrap="none" rtlCol="0">
            <a:spAutoFit/>
          </a:bodyPr>
          <a:lstStyle/>
          <a:p>
            <a:r>
              <a:rPr kumimoji="1" lang="en-US" altLang="ja-JP" sz="1200" b="1" dirty="0" smtClean="0"/>
              <a:t>Direct </a:t>
            </a:r>
          </a:p>
          <a:p>
            <a:r>
              <a:rPr kumimoji="1" lang="en-US" altLang="ja-JP" sz="1200" b="1" dirty="0" smtClean="0"/>
              <a:t>Cherenkov</a:t>
            </a:r>
            <a:r>
              <a:rPr kumimoji="1" lang="ja-JP" altLang="en-US" sz="1200" b="1" dirty="0" smtClean="0"/>
              <a:t>光</a:t>
            </a:r>
            <a:endParaRPr kumimoji="1" lang="ja-JP" altLang="en-US" sz="1200" b="1" dirty="0"/>
          </a:p>
        </p:txBody>
      </p:sp>
      <p:sp>
        <p:nvSpPr>
          <p:cNvPr id="6" name="テキスト ボックス 5"/>
          <p:cNvSpPr txBox="1"/>
          <p:nvPr/>
        </p:nvSpPr>
        <p:spPr>
          <a:xfrm>
            <a:off x="1461611" y="1438187"/>
            <a:ext cx="954107" cy="276999"/>
          </a:xfrm>
          <a:prstGeom prst="rect">
            <a:avLst/>
          </a:prstGeom>
          <a:noFill/>
        </p:spPr>
        <p:txBody>
          <a:bodyPr wrap="none" rtlCol="0">
            <a:spAutoFit/>
          </a:bodyPr>
          <a:lstStyle/>
          <a:p>
            <a:r>
              <a:rPr kumimoji="1" lang="ja-JP" altLang="en-US" sz="1200" dirty="0" smtClean="0">
                <a:solidFill>
                  <a:schemeClr val="bg1"/>
                </a:solidFill>
              </a:rPr>
              <a:t>宇宙線粒子</a:t>
            </a:r>
            <a:endParaRPr kumimoji="1" lang="ja-JP" altLang="en-US" sz="1200" dirty="0">
              <a:solidFill>
                <a:schemeClr val="bg1"/>
              </a:solidFill>
            </a:endParaRPr>
          </a:p>
        </p:txBody>
      </p:sp>
      <p:sp>
        <p:nvSpPr>
          <p:cNvPr id="7" name="テキスト ボックス 6"/>
          <p:cNvSpPr txBox="1"/>
          <p:nvPr/>
        </p:nvSpPr>
        <p:spPr>
          <a:xfrm rot="3858102">
            <a:off x="2576751" y="3887189"/>
            <a:ext cx="800219" cy="461665"/>
          </a:xfrm>
          <a:prstGeom prst="rect">
            <a:avLst/>
          </a:prstGeom>
          <a:solidFill>
            <a:srgbClr val="00B0F0">
              <a:alpha val="50196"/>
            </a:srgbClr>
          </a:solidFill>
        </p:spPr>
        <p:txBody>
          <a:bodyPr wrap="none" rtlCol="0">
            <a:spAutoFit/>
          </a:bodyPr>
          <a:lstStyle/>
          <a:p>
            <a:r>
              <a:rPr kumimoji="1" lang="ja-JP" altLang="en-US" sz="1200" b="1" dirty="0" smtClean="0"/>
              <a:t>二次粒子</a:t>
            </a:r>
            <a:endParaRPr kumimoji="1" lang="en-US" altLang="ja-JP" sz="1200" b="1" dirty="0" smtClean="0"/>
          </a:p>
          <a:p>
            <a:r>
              <a:rPr kumimoji="1" lang="en-US" altLang="ja-JP" sz="1200" b="1" dirty="0" smtClean="0"/>
              <a:t>EAS</a:t>
            </a:r>
            <a:r>
              <a:rPr kumimoji="1" lang="ja-JP" altLang="en-US" sz="1200" b="1" dirty="0" smtClean="0"/>
              <a:t>光</a:t>
            </a:r>
            <a:endParaRPr kumimoji="1" lang="ja-JP" altLang="en-US" sz="1200" b="1" dirty="0"/>
          </a:p>
        </p:txBody>
      </p:sp>
      <p:grpSp>
        <p:nvGrpSpPr>
          <p:cNvPr id="10" name="グループ化 9"/>
          <p:cNvGrpSpPr/>
          <p:nvPr/>
        </p:nvGrpSpPr>
        <p:grpSpPr>
          <a:xfrm>
            <a:off x="861927" y="2671250"/>
            <a:ext cx="1241193" cy="344943"/>
            <a:chOff x="861927" y="2926080"/>
            <a:chExt cx="1241193" cy="344943"/>
          </a:xfrm>
        </p:grpSpPr>
        <p:sp>
          <p:nvSpPr>
            <p:cNvPr id="8" name="爆発 1 7"/>
            <p:cNvSpPr/>
            <p:nvPr/>
          </p:nvSpPr>
          <p:spPr>
            <a:xfrm>
              <a:off x="1847224" y="2926080"/>
              <a:ext cx="255896" cy="344943"/>
            </a:xfrm>
            <a:prstGeom prst="irregularSeal1">
              <a:avLst/>
            </a:prstGeom>
            <a:solidFill>
              <a:srgbClr val="FFFF00">
                <a:alpha val="69804"/>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861927" y="2978719"/>
              <a:ext cx="954107" cy="276999"/>
            </a:xfrm>
            <a:prstGeom prst="rect">
              <a:avLst/>
            </a:prstGeom>
            <a:noFill/>
          </p:spPr>
          <p:txBody>
            <a:bodyPr wrap="none" rtlCol="0">
              <a:spAutoFit/>
            </a:bodyPr>
            <a:lstStyle/>
            <a:p>
              <a:r>
                <a:rPr kumimoji="1" lang="ja-JP" altLang="en-US" sz="1200" dirty="0" smtClean="0">
                  <a:solidFill>
                    <a:srgbClr val="AC8300"/>
                  </a:solidFill>
                </a:rPr>
                <a:t>非弾性散乱</a:t>
              </a:r>
              <a:endParaRPr kumimoji="1" lang="ja-JP" altLang="en-US" sz="1200" dirty="0">
                <a:solidFill>
                  <a:srgbClr val="AC8300"/>
                </a:solidFill>
              </a:endParaRPr>
            </a:p>
          </p:txBody>
        </p:sp>
      </p:grpSp>
      <p:sp>
        <p:nvSpPr>
          <p:cNvPr id="14" name="テキスト ボックス 13"/>
          <p:cNvSpPr txBox="1"/>
          <p:nvPr/>
        </p:nvSpPr>
        <p:spPr>
          <a:xfrm>
            <a:off x="3756561" y="2402846"/>
            <a:ext cx="4633000" cy="646331"/>
          </a:xfrm>
          <a:prstGeom prst="rect">
            <a:avLst/>
          </a:prstGeom>
          <a:noFill/>
        </p:spPr>
        <p:txBody>
          <a:bodyPr wrap="none" rtlCol="0">
            <a:spAutoFit/>
          </a:bodyPr>
          <a:lstStyle/>
          <a:p>
            <a:r>
              <a:rPr kumimoji="1" lang="ja-JP" altLang="en-US" dirty="0" smtClean="0"/>
              <a:t>単位長さあたりのチェレンコフ光子放出数</a:t>
            </a:r>
            <a:r>
              <a:rPr kumimoji="1" lang="en-US" altLang="ja-JP" dirty="0" smtClean="0"/>
              <a:t>:</a:t>
            </a:r>
          </a:p>
          <a:p>
            <a:endParaRPr kumimoji="1" lang="ja-JP" altLang="en-US" dirty="0"/>
          </a:p>
        </p:txBody>
      </p:sp>
      <mc:AlternateContent xmlns:mc="http://schemas.openxmlformats.org/markup-compatibility/2006" xmlns:a14="http://schemas.microsoft.com/office/drawing/2010/main">
        <mc:Choice Requires="a14">
          <p:sp>
            <p:nvSpPr>
              <p:cNvPr id="15" name="テキスト ボックス 14"/>
              <p:cNvSpPr txBox="1"/>
              <p:nvPr/>
            </p:nvSpPr>
            <p:spPr>
              <a:xfrm>
                <a:off x="3984514" y="2784547"/>
                <a:ext cx="3848925" cy="818879"/>
              </a:xfrm>
              <a:prstGeom prst="rect">
                <a:avLst/>
              </a:prstGeom>
              <a:solidFill>
                <a:srgbClr val="6CAF38">
                  <a:alpha val="50196"/>
                </a:srgbClr>
              </a:solid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𝑑</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𝑁</m:t>
                              </m:r>
                            </m:e>
                            <m:sub>
                              <m:r>
                                <a:rPr kumimoji="1" lang="en-US" altLang="ja-JP" b="0" i="1" smtClean="0">
                                  <a:latin typeface="Cambria Math" panose="02040503050406030204" pitchFamily="18" charset="0"/>
                                </a:rPr>
                                <m:t>𝑐</m:t>
                              </m:r>
                            </m:sub>
                          </m:sSub>
                        </m:num>
                        <m:den>
                          <m:r>
                            <a:rPr kumimoji="1" lang="en-US" altLang="ja-JP" b="0" i="1" smtClean="0">
                              <a:latin typeface="Cambria Math" panose="02040503050406030204" pitchFamily="18" charset="0"/>
                            </a:rPr>
                            <m:t>𝑑𝑠</m:t>
                          </m:r>
                        </m:den>
                      </m:f>
                      <m:r>
                        <a:rPr kumimoji="1" lang="en-US" altLang="ja-JP" b="0" i="1" smtClean="0">
                          <a:latin typeface="Cambria Math" panose="02040503050406030204" pitchFamily="18" charset="0"/>
                        </a:rPr>
                        <m:t>=2</m:t>
                      </m:r>
                      <m:r>
                        <a:rPr kumimoji="1" lang="ja-JP" altLang="en-US" b="0" i="1" smtClean="0">
                          <a:latin typeface="Cambria Math" panose="02040503050406030204" pitchFamily="18" charset="0"/>
                        </a:rPr>
                        <m:t>𝜋</m:t>
                      </m:r>
                      <m:sSup>
                        <m:sSupPr>
                          <m:ctrlPr>
                            <a:rPr kumimoji="1" lang="en-US" altLang="ja-JP" b="0" i="1" smtClean="0">
                              <a:solidFill>
                                <a:srgbClr val="FFC000"/>
                              </a:solidFill>
                              <a:latin typeface="Cambria Math" panose="02040503050406030204" pitchFamily="18" charset="0"/>
                            </a:rPr>
                          </m:ctrlPr>
                        </m:sSupPr>
                        <m:e>
                          <m:r>
                            <a:rPr kumimoji="1" lang="en-US" altLang="ja-JP" b="0" i="1" smtClean="0">
                              <a:solidFill>
                                <a:srgbClr val="FFC000"/>
                              </a:solidFill>
                              <a:latin typeface="Cambria Math" panose="02040503050406030204" pitchFamily="18" charset="0"/>
                            </a:rPr>
                            <m:t>𝑍</m:t>
                          </m:r>
                        </m:e>
                        <m:sup>
                          <m:r>
                            <a:rPr kumimoji="1" lang="en-US" altLang="ja-JP" b="0" i="1" smtClean="0">
                              <a:solidFill>
                                <a:srgbClr val="FFC000"/>
                              </a:solidFill>
                              <a:latin typeface="Cambria Math" panose="02040503050406030204" pitchFamily="18" charset="0"/>
                            </a:rPr>
                            <m:t>2</m:t>
                          </m:r>
                        </m:sup>
                      </m:sSup>
                      <m:r>
                        <a:rPr kumimoji="1" lang="ja-JP" altLang="en-US" b="0" i="1" smtClean="0">
                          <a:latin typeface="Cambria Math" panose="02040503050406030204" pitchFamily="18" charset="0"/>
                        </a:rPr>
                        <m:t>𝛼</m:t>
                      </m:r>
                      <m:nary>
                        <m:naryPr>
                          <m:limLoc m:val="undOvr"/>
                          <m:subHide m:val="on"/>
                          <m:supHide m:val="on"/>
                          <m:ctrlPr>
                            <a:rPr kumimoji="1" lang="ja-JP" altLang="en-US" b="0" i="1" smtClean="0">
                              <a:latin typeface="Cambria Math" panose="02040503050406030204" pitchFamily="18" charset="0"/>
                            </a:rPr>
                          </m:ctrlPr>
                        </m:naryPr>
                        <m:sub/>
                        <m:sup/>
                        <m:e>
                          <m:f>
                            <m:fPr>
                              <m:ctrlPr>
                                <a:rPr kumimoji="1" lang="en-US" altLang="ja-JP" b="0" i="1" smtClean="0">
                                  <a:latin typeface="Cambria Math" panose="02040503050406030204" pitchFamily="18" charset="0"/>
                                </a:rPr>
                              </m:ctrlPr>
                            </m:fPr>
                            <m:num>
                              <m:sSup>
                                <m:sSupPr>
                                  <m:ctrlPr>
                                    <a:rPr kumimoji="1" lang="en-US" altLang="ja-JP" b="0" i="1" smtClean="0">
                                      <a:latin typeface="Cambria Math" panose="02040503050406030204" pitchFamily="18" charset="0"/>
                                    </a:rPr>
                                  </m:ctrlPr>
                                </m:sSupPr>
                                <m:e>
                                  <m:r>
                                    <m:rPr>
                                      <m:nor/>
                                    </m:rPr>
                                    <a:rPr kumimoji="1" lang="en-US" altLang="ja-JP" b="0" i="0" smtClean="0">
                                      <a:latin typeface="Cambria Math" panose="02040503050406030204" pitchFamily="18" charset="0"/>
                                    </a:rPr>
                                    <m:t>sin</m:t>
                                  </m:r>
                                </m:e>
                                <m:sup>
                                  <m:r>
                                    <a:rPr kumimoji="1" lang="en-US" altLang="ja-JP" b="0" i="1" smtClean="0">
                                      <a:latin typeface="Cambria Math" panose="02040503050406030204" pitchFamily="18" charset="0"/>
                                    </a:rPr>
                                    <m:t>2</m:t>
                                  </m:r>
                                </m:sup>
                              </m:sSup>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𝜃</m:t>
                                  </m:r>
                                </m:e>
                                <m:sub>
                                  <m:r>
                                    <a:rPr kumimoji="1" lang="en-US" altLang="ja-JP" b="0" i="1" smtClean="0">
                                      <a:latin typeface="Cambria Math" panose="02040503050406030204" pitchFamily="18" charset="0"/>
                                    </a:rPr>
                                    <m:t>𝑐</m:t>
                                  </m:r>
                                </m:sub>
                              </m:sSub>
                            </m:num>
                            <m:den>
                              <m:sSup>
                                <m:sSupPr>
                                  <m:ctrlPr>
                                    <a:rPr kumimoji="1" lang="en-US" altLang="ja-JP" b="0" i="1" smtClean="0">
                                      <a:latin typeface="Cambria Math" panose="02040503050406030204" pitchFamily="18" charset="0"/>
                                    </a:rPr>
                                  </m:ctrlPr>
                                </m:sSupPr>
                                <m:e>
                                  <m:r>
                                    <a:rPr kumimoji="1" lang="ja-JP" altLang="en-US" b="0" i="1" smtClean="0">
                                      <a:latin typeface="Cambria Math" panose="02040503050406030204" pitchFamily="18" charset="0"/>
                                    </a:rPr>
                                    <m:t>𝜆</m:t>
                                  </m:r>
                                </m:e>
                                <m:sup>
                                  <m:r>
                                    <a:rPr kumimoji="1" lang="en-US" altLang="ja-JP" b="0" i="1" smtClean="0">
                                      <a:latin typeface="Cambria Math" panose="02040503050406030204" pitchFamily="18" charset="0"/>
                                    </a:rPr>
                                    <m:t>2</m:t>
                                  </m:r>
                                </m:sup>
                              </m:sSup>
                            </m:den>
                          </m:f>
                          <m:r>
                            <a:rPr kumimoji="1" lang="en-US" altLang="ja-JP" b="0" i="1" smtClean="0">
                              <a:latin typeface="Cambria Math" panose="02040503050406030204" pitchFamily="18" charset="0"/>
                            </a:rPr>
                            <m:t>𝑑</m:t>
                          </m:r>
                          <m:r>
                            <a:rPr kumimoji="1" lang="ja-JP" altLang="en-US" b="0" i="1" smtClean="0">
                              <a:latin typeface="Cambria Math" panose="02040503050406030204" pitchFamily="18" charset="0"/>
                            </a:rPr>
                            <m:t>𝜆</m:t>
                          </m:r>
                        </m:e>
                      </m:nary>
                    </m:oMath>
                  </m:oMathPara>
                </a14:m>
                <a:endParaRPr kumimoji="1" lang="ja-JP" altLang="en-US"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3984514" y="2784547"/>
                <a:ext cx="3848925" cy="818879"/>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4343702" y="3603426"/>
                <a:ext cx="1059777" cy="558551"/>
              </a:xfrm>
              <a:prstGeom prst="rect">
                <a:avLst/>
              </a:prstGeom>
              <a:noFill/>
            </p:spPr>
            <p:txBody>
              <a:bodyPr wrap="none" rtlCol="0">
                <a:spAutoFit/>
              </a:bodyPr>
              <a:lstStyle/>
              <a:p>
                <a:r>
                  <a:rPr kumimoji="1" lang="en-US" altLang="ja-JP" dirty="0" smtClean="0"/>
                  <a:t>α : </a:t>
                </a:r>
                <a14:m>
                  <m:oMath xmlns:m="http://schemas.openxmlformats.org/officeDocument/2006/math">
                    <m:f>
                      <m:fPr>
                        <m:ctrlPr>
                          <a:rPr kumimoji="1" lang="en-US" altLang="ja-JP" i="1" smtClean="0">
                            <a:latin typeface="Cambria Math" panose="02040503050406030204" pitchFamily="18" charset="0"/>
                          </a:rPr>
                        </m:ctrlPr>
                      </m:fPr>
                      <m:num>
                        <m:sSup>
                          <m:sSupPr>
                            <m:ctrlPr>
                              <a:rPr kumimoji="1" lang="en-US" altLang="ja-JP" i="1" smtClean="0">
                                <a:latin typeface="Cambria Math" panose="02040503050406030204" pitchFamily="18" charset="0"/>
                              </a:rPr>
                            </m:ctrlPr>
                          </m:sSupPr>
                          <m:e>
                            <m:r>
                              <a:rPr kumimoji="1" lang="en-US" altLang="ja-JP" b="0" i="1" smtClean="0">
                                <a:latin typeface="Cambria Math" panose="02040503050406030204" pitchFamily="18" charset="0"/>
                              </a:rPr>
                              <m:t>𝑒</m:t>
                            </m:r>
                          </m:e>
                          <m:sup>
                            <m:r>
                              <a:rPr kumimoji="1" lang="en-US" altLang="ja-JP" b="0" i="1" smtClean="0">
                                <a:latin typeface="Cambria Math" panose="02040503050406030204" pitchFamily="18" charset="0"/>
                              </a:rPr>
                              <m:t>2</m:t>
                            </m:r>
                          </m:sup>
                        </m:sSup>
                      </m:num>
                      <m:den>
                        <m:r>
                          <a:rPr kumimoji="1" lang="en-US" altLang="ja-JP" b="0" i="1" smtClean="0">
                            <a:latin typeface="Cambria Math" panose="02040503050406030204" pitchFamily="18" charset="0"/>
                          </a:rPr>
                          <m:t>4</m:t>
                        </m:r>
                        <m:r>
                          <a:rPr kumimoji="1" lang="ja-JP" altLang="en-US" b="0" i="1" smtClean="0">
                            <a:latin typeface="Cambria Math" panose="02040503050406030204" pitchFamily="18" charset="0"/>
                          </a:rPr>
                          <m:t>𝜋</m:t>
                        </m:r>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𝜀</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ea typeface="Cambria Math" panose="02040503050406030204" pitchFamily="18" charset="0"/>
                          </a:rPr>
                          <m:t>ℏ</m:t>
                        </m:r>
                        <m:r>
                          <a:rPr kumimoji="1" lang="en-US" altLang="ja-JP" b="0" i="1" smtClean="0">
                            <a:latin typeface="Cambria Math" panose="02040503050406030204" pitchFamily="18" charset="0"/>
                            <a:ea typeface="Cambria Math" panose="02040503050406030204" pitchFamily="18" charset="0"/>
                          </a:rPr>
                          <m:t>𝑐</m:t>
                        </m:r>
                      </m:den>
                    </m:f>
                  </m:oMath>
                </a14:m>
                <a:endParaRPr kumimoji="1" lang="ja-JP" altLang="en-US"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4343702" y="3603426"/>
                <a:ext cx="1059777" cy="558551"/>
              </a:xfrm>
              <a:prstGeom prst="rect">
                <a:avLst/>
              </a:prstGeom>
              <a:blipFill rotWithShape="0">
                <a:blip r:embed="rId5"/>
                <a:stretch>
                  <a:fillRect l="-520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6167394" y="3648437"/>
                <a:ext cx="1356782" cy="6594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kumimoji="1" lang="en-US" altLang="ja-JP" b="0" i="0" smtClean="0">
                          <a:latin typeface="Cambria Math" panose="02040503050406030204" pitchFamily="18" charset="0"/>
                        </a:rPr>
                        <m:t>cos</m:t>
                      </m:r>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𝜃</m:t>
                          </m:r>
                        </m:e>
                        <m:sub>
                          <m:r>
                            <a:rPr kumimoji="1" lang="en-US" altLang="ja-JP" b="0" i="1" smtClean="0">
                              <a:latin typeface="Cambria Math" panose="02040503050406030204" pitchFamily="18" charset="0"/>
                            </a:rPr>
                            <m:t>𝑐</m:t>
                          </m:r>
                        </m:sub>
                      </m:sSub>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r>
                            <a:rPr kumimoji="1" lang="ja-JP" altLang="en-US" b="0" i="1" smtClean="0">
                              <a:latin typeface="Cambria Math" panose="02040503050406030204" pitchFamily="18" charset="0"/>
                            </a:rPr>
                            <m:t>𝛽</m:t>
                          </m:r>
                        </m:den>
                      </m:f>
                    </m:oMath>
                  </m:oMathPara>
                </a14:m>
                <a:endParaRPr kumimoji="1" lang="ja-JP" altLang="en-US"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6167394" y="3648437"/>
                <a:ext cx="1356782" cy="659411"/>
              </a:xfrm>
              <a:prstGeom prst="rect">
                <a:avLst/>
              </a:prstGeom>
              <a:blipFill rotWithShape="0">
                <a:blip r:embed="rId6"/>
                <a:stretch>
                  <a:fillRect/>
                </a:stretch>
              </a:blipFill>
            </p:spPr>
            <p:txBody>
              <a:bodyPr/>
              <a:lstStyle/>
              <a:p>
                <a:r>
                  <a:rPr lang="ja-JP" altLang="en-US">
                    <a:noFill/>
                  </a:rPr>
                  <a:t> </a:t>
                </a:r>
              </a:p>
            </p:txBody>
          </p:sp>
        </mc:Fallback>
      </mc:AlternateContent>
      <p:sp>
        <p:nvSpPr>
          <p:cNvPr id="20" name="テキスト ボックス 19"/>
          <p:cNvSpPr txBox="1"/>
          <p:nvPr/>
        </p:nvSpPr>
        <p:spPr>
          <a:xfrm>
            <a:off x="3756560" y="4296909"/>
            <a:ext cx="4738255" cy="1323439"/>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sz="2000" dirty="0" smtClean="0"/>
              <a:t>単位長さあたり発光量は　</a:t>
            </a:r>
            <a:endParaRPr kumimoji="1" lang="en-US" altLang="ja-JP" sz="2000" dirty="0" smtClean="0"/>
          </a:p>
          <a:p>
            <a:r>
              <a:rPr kumimoji="1" lang="ja-JP" altLang="en-US" sz="2000" dirty="0"/>
              <a:t> </a:t>
            </a:r>
            <a:r>
              <a:rPr kumimoji="1" lang="ja-JP" altLang="en-US" sz="2000" dirty="0" smtClean="0"/>
              <a:t>  電荷数</a:t>
            </a:r>
            <a:r>
              <a:rPr kumimoji="1" lang="en-US" altLang="ja-JP" sz="2000" dirty="0" smtClean="0">
                <a:solidFill>
                  <a:srgbClr val="FFC000"/>
                </a:solidFill>
              </a:rPr>
              <a:t>Z</a:t>
            </a:r>
            <a:r>
              <a:rPr kumimoji="1" lang="ja-JP" altLang="en-US" sz="2000" dirty="0" smtClean="0">
                <a:solidFill>
                  <a:srgbClr val="FFC000"/>
                </a:solidFill>
              </a:rPr>
              <a:t>の二乗に比例</a:t>
            </a:r>
            <a:r>
              <a:rPr kumimoji="1" lang="ja-JP" altLang="en-US" sz="2000" dirty="0" smtClean="0"/>
              <a:t>することを用い　</a:t>
            </a:r>
            <a:endParaRPr kumimoji="1" lang="en-US" altLang="ja-JP" sz="2000" dirty="0" smtClean="0"/>
          </a:p>
          <a:p>
            <a:r>
              <a:rPr kumimoji="1" lang="ja-JP" altLang="en-US" sz="2000" dirty="0"/>
              <a:t>　</a:t>
            </a:r>
            <a:r>
              <a:rPr kumimoji="1" lang="ja-JP" altLang="en-US" sz="2000" dirty="0" smtClean="0"/>
              <a:t>て、</a:t>
            </a:r>
            <a:r>
              <a:rPr kumimoji="1" lang="ja-JP" altLang="en-US" sz="2000" dirty="0" smtClean="0">
                <a:solidFill>
                  <a:srgbClr val="FFC000"/>
                </a:solidFill>
              </a:rPr>
              <a:t>地表での検出光量</a:t>
            </a:r>
            <a:r>
              <a:rPr kumimoji="1" lang="ja-JP" altLang="en-US" sz="2000" dirty="0" smtClean="0"/>
              <a:t>から親粒子の　　</a:t>
            </a:r>
            <a:endParaRPr kumimoji="1" lang="en-US" altLang="ja-JP" sz="2000" dirty="0" smtClean="0"/>
          </a:p>
          <a:p>
            <a:r>
              <a:rPr kumimoji="1" lang="ja-JP" altLang="en-US" sz="2000" dirty="0">
                <a:solidFill>
                  <a:srgbClr val="FFC000"/>
                </a:solidFill>
              </a:rPr>
              <a:t>　</a:t>
            </a:r>
            <a:r>
              <a:rPr kumimoji="1" lang="ja-JP" altLang="en-US" sz="2000" dirty="0" smtClean="0">
                <a:solidFill>
                  <a:srgbClr val="FFC000"/>
                </a:solidFill>
              </a:rPr>
              <a:t>電荷数</a:t>
            </a:r>
            <a:r>
              <a:rPr kumimoji="1" lang="ja-JP" altLang="en-US" sz="2000" dirty="0" smtClean="0"/>
              <a:t>を測定可能</a:t>
            </a:r>
            <a:endParaRPr kumimoji="1" lang="en-US" altLang="ja-JP" sz="2000" dirty="0" smtClean="0">
              <a:solidFill>
                <a:srgbClr val="FFC000"/>
              </a:solidFill>
            </a:endParaRPr>
          </a:p>
        </p:txBody>
      </p:sp>
      <p:sp>
        <p:nvSpPr>
          <p:cNvPr id="21" name="テキスト ボックス 20"/>
          <p:cNvSpPr txBox="1"/>
          <p:nvPr/>
        </p:nvSpPr>
        <p:spPr>
          <a:xfrm>
            <a:off x="3756560" y="5620348"/>
            <a:ext cx="4995553" cy="1015663"/>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sz="2000" dirty="0" smtClean="0"/>
              <a:t>この地上</a:t>
            </a:r>
            <a:r>
              <a:rPr kumimoji="1" lang="ja-JP" altLang="en-US" sz="2000" dirty="0"/>
              <a:t>の</a:t>
            </a:r>
            <a:r>
              <a:rPr kumimoji="1" lang="ja-JP" altLang="en-US" sz="2000" dirty="0" smtClean="0"/>
              <a:t>反射鏡を用いた観測手法の初めての定量的評価は </a:t>
            </a:r>
            <a:r>
              <a:rPr kumimoji="1" lang="en-US" altLang="ja-JP" sz="2000" dirty="0" err="1" smtClean="0">
                <a:solidFill>
                  <a:srgbClr val="FFC000"/>
                </a:solidFill>
              </a:rPr>
              <a:t>Kieda</a:t>
            </a:r>
            <a:r>
              <a:rPr kumimoji="1" lang="en-US" altLang="ja-JP" sz="2000" dirty="0">
                <a:solidFill>
                  <a:srgbClr val="FFC000"/>
                </a:solidFill>
              </a:rPr>
              <a:t> </a:t>
            </a:r>
            <a:r>
              <a:rPr kumimoji="1" lang="en-US" altLang="ja-JP" sz="2000" dirty="0" smtClean="0">
                <a:solidFill>
                  <a:srgbClr val="FFC000"/>
                </a:solidFill>
              </a:rPr>
              <a:t>et al. (2001)</a:t>
            </a:r>
            <a:r>
              <a:rPr kumimoji="1" lang="ja-JP" altLang="en-US" sz="2000" dirty="0" smtClean="0"/>
              <a:t>による</a:t>
            </a:r>
            <a:endParaRPr kumimoji="1" lang="ja-JP" altLang="en-US" sz="2000" dirty="0"/>
          </a:p>
        </p:txBody>
      </p:sp>
      <p:sp>
        <p:nvSpPr>
          <p:cNvPr id="29" name="テキスト ボックス 28"/>
          <p:cNvSpPr txBox="1"/>
          <p:nvPr/>
        </p:nvSpPr>
        <p:spPr>
          <a:xfrm>
            <a:off x="350668" y="6028659"/>
            <a:ext cx="3175991" cy="646331"/>
          </a:xfrm>
          <a:prstGeom prst="rect">
            <a:avLst/>
          </a:prstGeom>
          <a:solidFill>
            <a:srgbClr val="C00000">
              <a:alpha val="50196"/>
            </a:srgbClr>
          </a:solidFill>
        </p:spPr>
        <p:txBody>
          <a:bodyPr wrap="square" rtlCol="0">
            <a:spAutoFit/>
          </a:bodyPr>
          <a:lstStyle/>
          <a:p>
            <a:r>
              <a:rPr kumimoji="1" lang="ja-JP" altLang="en-US" dirty="0" smtClean="0"/>
              <a:t>地上望遠鏡を使用した</a:t>
            </a:r>
            <a:r>
              <a:rPr kumimoji="1" lang="en-US" altLang="ja-JP" dirty="0" smtClean="0"/>
              <a:t>Direct Cherenkov</a:t>
            </a:r>
            <a:r>
              <a:rPr kumimoji="1" lang="ja-JP" altLang="en-US" dirty="0" smtClean="0"/>
              <a:t>光検出手法の概要</a:t>
            </a:r>
            <a:endParaRPr kumimoji="1" lang="ja-JP" altLang="en-US" dirty="0"/>
          </a:p>
        </p:txBody>
      </p:sp>
    </p:spTree>
    <p:custDataLst>
      <p:tags r:id="rId1"/>
    </p:custDataLst>
    <p:extLst>
      <p:ext uri="{BB962C8B-B14F-4D97-AF65-F5344CB8AC3E}">
        <p14:creationId xmlns:p14="http://schemas.microsoft.com/office/powerpoint/2010/main" val="2569788168"/>
      </p:ext>
    </p:extLst>
  </p:cSld>
  <p:clrMapOvr>
    <a:masterClrMapping/>
  </p:clrMapOvr>
  <mc:AlternateContent xmlns:mc="http://schemas.openxmlformats.org/markup-compatibility/2006" xmlns:p14="http://schemas.microsoft.com/office/powerpoint/2010/main">
    <mc:Choice Requires="p14">
      <p:transition spd="slow" p14:dur="2000" advTm="56305"/>
    </mc:Choice>
    <mc:Fallback xmlns="">
      <p:transition spd="slow" advTm="563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6572" y="-185113"/>
            <a:ext cx="7772400" cy="1456267"/>
          </a:xfrm>
        </p:spPr>
        <p:txBody>
          <a:bodyPr>
            <a:normAutofit/>
          </a:bodyPr>
          <a:lstStyle/>
          <a:p>
            <a:r>
              <a:rPr lang="en-US" altLang="ja-JP"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Direct Cherenkov</a:t>
            </a:r>
            <a:r>
              <a:rPr lang="ja-JP" altLang="en-US"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光を用いた宇宙</a:t>
            </a:r>
            <a:r>
              <a:rPr lang="ja-JP" altLang="en-US"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線電荷計測の</a:t>
            </a:r>
            <a:r>
              <a:rPr lang="ja-JP" altLang="en-US"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原理 </a:t>
            </a:r>
            <a:r>
              <a:rPr lang="en-US" altLang="ja-JP"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(2)</a:t>
            </a:r>
            <a:endParaRPr lang="ja-JP" altLang="en-US"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161680" y="2354142"/>
            <a:ext cx="5351151" cy="2821818"/>
          </a:xfrm>
        </p:spPr>
        <p:txBody>
          <a:bodyPr>
            <a:noAutofit/>
          </a:bodyPr>
          <a:lstStyle/>
          <a:p>
            <a:pPr>
              <a:buFont typeface="Wingdings" panose="05000000000000000000" pitchFamily="2" charset="2"/>
              <a:buChar char="u"/>
            </a:pPr>
            <a:r>
              <a:rPr lang="en-US" altLang="ja-JP" dirty="0" smtClean="0"/>
              <a:t>DC</a:t>
            </a:r>
            <a:r>
              <a:rPr lang="ja-JP" altLang="en-US" dirty="0" smtClean="0"/>
              <a:t>光の焦点面検出器上での形状</a:t>
            </a:r>
            <a:endParaRPr lang="en-US" altLang="ja-JP" dirty="0" smtClean="0"/>
          </a:p>
          <a:p>
            <a:pPr marL="0" indent="0">
              <a:buNone/>
            </a:pPr>
            <a:r>
              <a:rPr lang="en-US" altLang="ja-JP" dirty="0"/>
              <a:t>	</a:t>
            </a:r>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smtClean="0"/>
          </a:p>
          <a:p>
            <a:pPr>
              <a:buFont typeface="Wingdings" panose="05000000000000000000" pitchFamily="2" charset="2"/>
              <a:buChar char="u"/>
            </a:pPr>
            <a:r>
              <a:rPr lang="ja-JP" altLang="en-US" dirty="0" smtClean="0"/>
              <a:t>親粒子の</a:t>
            </a:r>
            <a:r>
              <a:rPr lang="ja-JP" altLang="en-US" dirty="0" smtClean="0">
                <a:solidFill>
                  <a:srgbClr val="FFC000"/>
                </a:solidFill>
              </a:rPr>
              <a:t>エネルギー決定</a:t>
            </a:r>
            <a:r>
              <a:rPr lang="ja-JP" altLang="en-US" dirty="0" smtClean="0"/>
              <a:t>は二次粒子シャワー由来の</a:t>
            </a:r>
            <a:r>
              <a:rPr lang="en-US" altLang="ja-JP" dirty="0" smtClean="0">
                <a:solidFill>
                  <a:srgbClr val="FFC000"/>
                </a:solidFill>
              </a:rPr>
              <a:t>EAS</a:t>
            </a:r>
            <a:r>
              <a:rPr lang="ja-JP" altLang="en-US" dirty="0" smtClean="0">
                <a:solidFill>
                  <a:srgbClr val="FFC000"/>
                </a:solidFill>
              </a:rPr>
              <a:t>チェレンコフ光量</a:t>
            </a:r>
            <a:r>
              <a:rPr lang="ja-JP" altLang="en-US" dirty="0" smtClean="0"/>
              <a:t>を用いて行われる。（光量</a:t>
            </a:r>
            <a:r>
              <a:rPr lang="ja-JP" altLang="en-US" dirty="0"/>
              <a:t>∝</a:t>
            </a:r>
            <a:r>
              <a:rPr lang="ja-JP" altLang="en-US" dirty="0" smtClean="0"/>
              <a:t>エネルギーの関係性）</a:t>
            </a:r>
            <a:endParaRPr lang="en-US" altLang="ja-JP" dirty="0" smtClean="0"/>
          </a:p>
          <a:p>
            <a:pPr>
              <a:buFont typeface="Wingdings" panose="05000000000000000000" pitchFamily="2" charset="2"/>
              <a:buChar char="u"/>
            </a:pPr>
            <a:r>
              <a:rPr lang="en-US" altLang="ja-JP" dirty="0" smtClean="0"/>
              <a:t>DC</a:t>
            </a:r>
            <a:r>
              <a:rPr lang="ja-JP" altLang="en-US" dirty="0" smtClean="0"/>
              <a:t>光と</a:t>
            </a:r>
            <a:r>
              <a:rPr lang="en-US" altLang="ja-JP" dirty="0" smtClean="0"/>
              <a:t>EAS</a:t>
            </a:r>
            <a:r>
              <a:rPr lang="ja-JP" altLang="en-US" dirty="0" smtClean="0"/>
              <a:t>光は上記のように焦点面上で分離した位置関係にないため、高エネルギー側では</a:t>
            </a:r>
            <a:r>
              <a:rPr lang="en-US" altLang="ja-JP" dirty="0" smtClean="0"/>
              <a:t>EAS</a:t>
            </a:r>
            <a:r>
              <a:rPr lang="ja-JP" altLang="en-US" dirty="0" smtClean="0"/>
              <a:t>チェレンコフ光が</a:t>
            </a:r>
            <a:r>
              <a:rPr lang="en-US" altLang="ja-JP" dirty="0" smtClean="0"/>
              <a:t>DC</a:t>
            </a:r>
            <a:r>
              <a:rPr lang="ja-JP" altLang="en-US" dirty="0" smtClean="0"/>
              <a:t>チェレンコフ光の測光に対して</a:t>
            </a:r>
            <a:r>
              <a:rPr lang="ja-JP" altLang="en-US" dirty="0" smtClean="0">
                <a:solidFill>
                  <a:srgbClr val="FFC000"/>
                </a:solidFill>
              </a:rPr>
              <a:t>雑音</a:t>
            </a:r>
            <a:r>
              <a:rPr lang="ja-JP" altLang="en-US" dirty="0" smtClean="0"/>
              <a:t>となる。→</a:t>
            </a:r>
            <a:r>
              <a:rPr lang="ja-JP" altLang="en-US" dirty="0" smtClean="0">
                <a:solidFill>
                  <a:srgbClr val="FFC000"/>
                </a:solidFill>
              </a:rPr>
              <a:t>測定</a:t>
            </a:r>
            <a:r>
              <a:rPr lang="ja-JP" altLang="en-US" dirty="0">
                <a:solidFill>
                  <a:srgbClr val="FFC000"/>
                </a:solidFill>
              </a:rPr>
              <a:t>可能</a:t>
            </a:r>
            <a:r>
              <a:rPr lang="ja-JP" altLang="en-US" dirty="0" smtClean="0">
                <a:solidFill>
                  <a:srgbClr val="FFC000"/>
                </a:solidFill>
              </a:rPr>
              <a:t>エネルギー</a:t>
            </a:r>
            <a:r>
              <a:rPr lang="ja-JP" altLang="en-US" dirty="0" smtClean="0"/>
              <a:t>の上限の決定要素</a:t>
            </a:r>
            <a:r>
              <a:rPr lang="en-US" altLang="ja-JP" dirty="0" smtClean="0"/>
              <a:t>(</a:t>
            </a:r>
            <a:r>
              <a:rPr lang="en-US" altLang="ja-JP" dirty="0" smtClean="0">
                <a:solidFill>
                  <a:srgbClr val="FFC000"/>
                </a:solidFill>
                <a:sym typeface="Symbol" panose="05050102010706020507" pitchFamily="18" charset="2"/>
              </a:rPr>
              <a:t></a:t>
            </a:r>
            <a:r>
              <a:rPr lang="en-US" altLang="ja-JP" dirty="0" smtClean="0">
                <a:solidFill>
                  <a:srgbClr val="FFC000"/>
                </a:solidFill>
              </a:rPr>
              <a:t>1 </a:t>
            </a:r>
            <a:r>
              <a:rPr lang="en-US" altLang="ja-JP" dirty="0" err="1" smtClean="0">
                <a:solidFill>
                  <a:srgbClr val="FFC000"/>
                </a:solidFill>
              </a:rPr>
              <a:t>PeV</a:t>
            </a:r>
            <a:r>
              <a:rPr lang="en-US" altLang="ja-JP" dirty="0" smtClean="0"/>
              <a:t>)</a:t>
            </a:r>
          </a:p>
          <a:p>
            <a:pPr>
              <a:buFont typeface="Wingdings" panose="05000000000000000000" pitchFamily="2" charset="2"/>
              <a:buChar char="u"/>
            </a:pPr>
            <a:r>
              <a:rPr lang="ja-JP" altLang="en-US" dirty="0" smtClean="0"/>
              <a:t>チェレンコフ光の空間的・時間的分解能向上は雑音と信号の分離に有用に働く</a:t>
            </a:r>
            <a:endParaRPr lang="en-US" altLang="ja-JP" dirty="0" smtClean="0"/>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l="1242" t="10505"/>
          <a:stretch/>
        </p:blipFill>
        <p:spPr>
          <a:xfrm>
            <a:off x="5677723" y="2037138"/>
            <a:ext cx="3175991" cy="3245967"/>
          </a:xfrm>
          <a:prstGeom prst="rect">
            <a:avLst/>
          </a:prstGeom>
          <a:ln>
            <a:noFill/>
          </a:ln>
          <a:effectLst>
            <a:outerShdw blurRad="292100" dist="139700" dir="2700000" algn="tl" rotWithShape="0">
              <a:srgbClr val="333333">
                <a:alpha val="65000"/>
              </a:srgbClr>
            </a:outerShdw>
          </a:effectLst>
        </p:spPr>
      </p:pic>
      <p:sp>
        <p:nvSpPr>
          <p:cNvPr id="5" name="正方形/長方形 4"/>
          <p:cNvSpPr/>
          <p:nvPr/>
        </p:nvSpPr>
        <p:spPr>
          <a:xfrm>
            <a:off x="6010759" y="5249085"/>
            <a:ext cx="3606800" cy="369332"/>
          </a:xfrm>
          <a:prstGeom prst="rect">
            <a:avLst/>
          </a:prstGeom>
        </p:spPr>
        <p:txBody>
          <a:bodyPr wrap="square">
            <a:spAutoFit/>
          </a:bodyPr>
          <a:lstStyle/>
          <a:p>
            <a:r>
              <a:rPr lang="en-US" altLang="ja-JP" dirty="0" err="1" smtClean="0"/>
              <a:t>Aharonian</a:t>
            </a:r>
            <a:r>
              <a:rPr lang="en-US" altLang="ja-JP" dirty="0" smtClean="0"/>
              <a:t> </a:t>
            </a:r>
            <a:r>
              <a:rPr lang="en-US" altLang="ja-JP" dirty="0"/>
              <a:t>et al., </a:t>
            </a:r>
            <a:r>
              <a:rPr lang="en-US" altLang="ja-JP" dirty="0" smtClean="0"/>
              <a:t> </a:t>
            </a:r>
            <a:r>
              <a:rPr lang="en-US" altLang="ja-JP" dirty="0"/>
              <a:t>(2007)  </a:t>
            </a:r>
          </a:p>
        </p:txBody>
      </p:sp>
      <p:sp>
        <p:nvSpPr>
          <p:cNvPr id="6" name="テキスト ボックス 5"/>
          <p:cNvSpPr txBox="1"/>
          <p:nvPr/>
        </p:nvSpPr>
        <p:spPr>
          <a:xfrm>
            <a:off x="5677722" y="990878"/>
            <a:ext cx="3175991" cy="923330"/>
          </a:xfrm>
          <a:prstGeom prst="rect">
            <a:avLst/>
          </a:prstGeom>
          <a:solidFill>
            <a:srgbClr val="C00000">
              <a:alpha val="50196"/>
            </a:srgbClr>
          </a:solidFill>
        </p:spPr>
        <p:txBody>
          <a:bodyPr wrap="square" rtlCol="0">
            <a:spAutoFit/>
          </a:bodyPr>
          <a:lstStyle/>
          <a:p>
            <a:r>
              <a:rPr kumimoji="1" lang="en-US" altLang="ja-JP" dirty="0" smtClean="0"/>
              <a:t>H.E.S.S.</a:t>
            </a:r>
            <a:r>
              <a:rPr kumimoji="1" lang="ja-JP" altLang="en-US" dirty="0" smtClean="0"/>
              <a:t>望遠鏡仕様でのシミュレーションによる　実電荷・再構築電荷との関係</a:t>
            </a:r>
            <a:endParaRPr kumimoji="1" lang="ja-JP" altLang="en-US" dirty="0"/>
          </a:p>
        </p:txBody>
      </p:sp>
      <p:sp>
        <p:nvSpPr>
          <p:cNvPr id="7" name="テキスト ボックス 6"/>
          <p:cNvSpPr txBox="1"/>
          <p:nvPr/>
        </p:nvSpPr>
        <p:spPr>
          <a:xfrm>
            <a:off x="5792169" y="5618417"/>
            <a:ext cx="3061544" cy="738664"/>
          </a:xfrm>
          <a:prstGeom prst="rect">
            <a:avLst/>
          </a:prstGeom>
          <a:noFill/>
        </p:spPr>
        <p:txBody>
          <a:bodyPr wrap="square" rtlCol="0">
            <a:spAutoFit/>
          </a:bodyPr>
          <a:lstStyle/>
          <a:p>
            <a:r>
              <a:rPr kumimoji="1" lang="en-US" altLang="ja-JP" sz="1400" dirty="0" smtClean="0">
                <a:solidFill>
                  <a:schemeClr val="tx1">
                    <a:lumMod val="85000"/>
                  </a:schemeClr>
                </a:solidFill>
              </a:rPr>
              <a:t>IACT</a:t>
            </a:r>
            <a:r>
              <a:rPr kumimoji="1" lang="ja-JP" altLang="en-US" sz="1400" dirty="0" smtClean="0">
                <a:solidFill>
                  <a:schemeClr val="tx1">
                    <a:lumMod val="85000"/>
                  </a:schemeClr>
                </a:solidFill>
              </a:rPr>
              <a:t>はガンマ線シャワー観測に最適化された装置であり、電荷分解能はこの装置特性に大きく影響を受ける</a:t>
            </a:r>
            <a:endParaRPr kumimoji="1" lang="ja-JP" altLang="en-US" sz="1400" dirty="0">
              <a:solidFill>
                <a:schemeClr val="tx1">
                  <a:lumMod val="85000"/>
                </a:schemeClr>
              </a:solidFill>
            </a:endParaRPr>
          </a:p>
        </p:txBody>
      </p:sp>
      <p:sp>
        <p:nvSpPr>
          <p:cNvPr id="14" name="正方形/長方形 13"/>
          <p:cNvSpPr/>
          <p:nvPr/>
        </p:nvSpPr>
        <p:spPr>
          <a:xfrm>
            <a:off x="696685" y="1407886"/>
            <a:ext cx="4609833" cy="199488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円/楕円 14"/>
          <p:cNvSpPr/>
          <p:nvPr/>
        </p:nvSpPr>
        <p:spPr>
          <a:xfrm>
            <a:off x="928914" y="1480457"/>
            <a:ext cx="1799771" cy="1799771"/>
          </a:xfrm>
          <a:prstGeom prst="ellipse">
            <a:avLst/>
          </a:prstGeom>
          <a:solidFill>
            <a:schemeClr val="tx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8" name="直線コネクタ 17"/>
          <p:cNvCxnSpPr/>
          <p:nvPr/>
        </p:nvCxnSpPr>
        <p:spPr>
          <a:xfrm flipV="1">
            <a:off x="696686" y="1522810"/>
            <a:ext cx="2343114" cy="1217295"/>
          </a:xfrm>
          <a:prstGeom prst="line">
            <a:avLst/>
          </a:prstGeom>
          <a:ln>
            <a:solidFill>
              <a:srgbClr val="613DF9"/>
            </a:solidFill>
          </a:ln>
        </p:spPr>
        <p:style>
          <a:lnRef idx="1">
            <a:schemeClr val="accent2"/>
          </a:lnRef>
          <a:fillRef idx="0">
            <a:schemeClr val="accent2"/>
          </a:fillRef>
          <a:effectRef idx="0">
            <a:schemeClr val="accent2"/>
          </a:effectRef>
          <a:fontRef idx="minor">
            <a:schemeClr val="tx1"/>
          </a:fontRef>
        </p:style>
      </p:cxnSp>
      <p:sp>
        <p:nvSpPr>
          <p:cNvPr id="16" name="円/楕円 15"/>
          <p:cNvSpPr/>
          <p:nvPr/>
        </p:nvSpPr>
        <p:spPr>
          <a:xfrm rot="20333928">
            <a:off x="1788997" y="1844985"/>
            <a:ext cx="618640" cy="395642"/>
          </a:xfrm>
          <a:prstGeom prst="ellipse">
            <a:avLst/>
          </a:prstGeom>
          <a:gradFill>
            <a:gsLst>
              <a:gs pos="0">
                <a:srgbClr val="613DF9"/>
              </a:gs>
              <a:gs pos="100000">
                <a:srgbClr val="C43F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星 5 21"/>
          <p:cNvSpPr/>
          <p:nvPr/>
        </p:nvSpPr>
        <p:spPr>
          <a:xfrm>
            <a:off x="1424066" y="2173575"/>
            <a:ext cx="224852" cy="224852"/>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1738861" y="2129290"/>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星 5 23"/>
          <p:cNvSpPr/>
          <p:nvPr/>
        </p:nvSpPr>
        <p:spPr>
          <a:xfrm>
            <a:off x="3285341" y="1486531"/>
            <a:ext cx="224852" cy="224852"/>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3476881" y="1501521"/>
            <a:ext cx="1441420" cy="307777"/>
          </a:xfrm>
          <a:prstGeom prst="rect">
            <a:avLst/>
          </a:prstGeom>
          <a:noFill/>
        </p:spPr>
        <p:txBody>
          <a:bodyPr wrap="none" rtlCol="0">
            <a:spAutoFit/>
          </a:bodyPr>
          <a:lstStyle/>
          <a:p>
            <a:r>
              <a:rPr kumimoji="1" lang="ja-JP" altLang="en-US" sz="1400" dirty="0" smtClean="0"/>
              <a:t>粒子の到来方向</a:t>
            </a:r>
            <a:endParaRPr kumimoji="1" lang="ja-JP" altLang="en-US" sz="1400" dirty="0"/>
          </a:p>
        </p:txBody>
      </p:sp>
      <p:cxnSp>
        <p:nvCxnSpPr>
          <p:cNvPr id="29" name="直線コネクタ 28"/>
          <p:cNvCxnSpPr>
            <a:stCxn id="23" idx="4"/>
          </p:cNvCxnSpPr>
          <p:nvPr/>
        </p:nvCxnSpPr>
        <p:spPr>
          <a:xfrm>
            <a:off x="1792861" y="2237290"/>
            <a:ext cx="75382" cy="465582"/>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1648918" y="2670363"/>
            <a:ext cx="681597" cy="369332"/>
          </a:xfrm>
          <a:prstGeom prst="rect">
            <a:avLst/>
          </a:prstGeom>
          <a:noFill/>
        </p:spPr>
        <p:txBody>
          <a:bodyPr wrap="none" rtlCol="0">
            <a:spAutoFit/>
          </a:bodyPr>
          <a:lstStyle/>
          <a:p>
            <a:r>
              <a:rPr kumimoji="1" lang="en-US" altLang="ja-JP" dirty="0" smtClean="0">
                <a:solidFill>
                  <a:srgbClr val="FF0000"/>
                </a:solidFill>
              </a:rPr>
              <a:t>DC</a:t>
            </a:r>
            <a:r>
              <a:rPr kumimoji="1" lang="ja-JP" altLang="en-US" dirty="0" smtClean="0">
                <a:solidFill>
                  <a:srgbClr val="FF0000"/>
                </a:solidFill>
              </a:rPr>
              <a:t>光</a:t>
            </a:r>
            <a:endParaRPr kumimoji="1" lang="ja-JP" altLang="en-US" dirty="0">
              <a:solidFill>
                <a:srgbClr val="FF0000"/>
              </a:solidFill>
            </a:endParaRPr>
          </a:p>
        </p:txBody>
      </p:sp>
      <p:sp>
        <p:nvSpPr>
          <p:cNvPr id="32" name="テキスト ボックス 31"/>
          <p:cNvSpPr txBox="1"/>
          <p:nvPr/>
        </p:nvSpPr>
        <p:spPr>
          <a:xfrm rot="20313478">
            <a:off x="1790435" y="1471225"/>
            <a:ext cx="885856" cy="369332"/>
          </a:xfrm>
          <a:prstGeom prst="rect">
            <a:avLst/>
          </a:prstGeom>
          <a:noFill/>
        </p:spPr>
        <p:txBody>
          <a:bodyPr wrap="square" rtlCol="0">
            <a:spAutoFit/>
          </a:bodyPr>
          <a:lstStyle/>
          <a:p>
            <a:r>
              <a:rPr kumimoji="1" lang="en-US" altLang="ja-JP" dirty="0" smtClean="0">
                <a:solidFill>
                  <a:srgbClr val="C43FFF"/>
                </a:solidFill>
              </a:rPr>
              <a:t>EAS</a:t>
            </a:r>
            <a:r>
              <a:rPr kumimoji="1" lang="ja-JP" altLang="en-US" dirty="0" smtClean="0">
                <a:solidFill>
                  <a:srgbClr val="C43FFF"/>
                </a:solidFill>
              </a:rPr>
              <a:t>光</a:t>
            </a:r>
            <a:endParaRPr kumimoji="1" lang="ja-JP" altLang="en-US" dirty="0">
              <a:solidFill>
                <a:srgbClr val="C43FFF"/>
              </a:solidFill>
            </a:endParaRPr>
          </a:p>
        </p:txBody>
      </p:sp>
      <p:sp>
        <p:nvSpPr>
          <p:cNvPr id="33" name="テキスト ボックス 32"/>
          <p:cNvSpPr txBox="1"/>
          <p:nvPr/>
        </p:nvSpPr>
        <p:spPr>
          <a:xfrm>
            <a:off x="2844567" y="1965600"/>
            <a:ext cx="2372011" cy="1400383"/>
          </a:xfrm>
          <a:prstGeom prst="rect">
            <a:avLst/>
          </a:prstGeom>
          <a:noFill/>
        </p:spPr>
        <p:txBody>
          <a:bodyPr wrap="square" rtlCol="0">
            <a:spAutoFit/>
          </a:bodyPr>
          <a:lstStyle/>
          <a:p>
            <a:pPr marL="285750" indent="-285750">
              <a:spcAft>
                <a:spcPts val="600"/>
              </a:spcAft>
              <a:buFont typeface="Wingdings" panose="05000000000000000000" pitchFamily="2" charset="2"/>
              <a:buChar char="u"/>
            </a:pPr>
            <a:r>
              <a:rPr kumimoji="1" lang="en-US" altLang="ja-JP" sz="1600" dirty="0" smtClean="0"/>
              <a:t>DC</a:t>
            </a:r>
            <a:r>
              <a:rPr kumimoji="1" lang="ja-JP" altLang="en-US" sz="1600" dirty="0" smtClean="0"/>
              <a:t>光の分布は非常に　</a:t>
            </a:r>
            <a:r>
              <a:rPr kumimoji="1" lang="ja-JP" altLang="en-US" sz="1600" dirty="0" smtClean="0">
                <a:solidFill>
                  <a:srgbClr val="00B050"/>
                </a:solidFill>
              </a:rPr>
              <a:t>コンパクト</a:t>
            </a:r>
            <a:r>
              <a:rPr kumimoji="1" lang="en-US" altLang="ja-JP" sz="1600" dirty="0" smtClean="0">
                <a:solidFill>
                  <a:srgbClr val="00B050"/>
                </a:solidFill>
              </a:rPr>
              <a:t>(</a:t>
            </a:r>
            <a:r>
              <a:rPr kumimoji="1" lang="en-US" altLang="ja-JP" sz="1600" dirty="0" smtClean="0">
                <a:solidFill>
                  <a:srgbClr val="00B050"/>
                </a:solidFill>
                <a:sym typeface="Symbol" panose="05050102010706020507" pitchFamily="18" charset="2"/>
              </a:rPr>
              <a:t>0.01)</a:t>
            </a:r>
          </a:p>
          <a:p>
            <a:pPr marL="285750" indent="-285750">
              <a:spcAft>
                <a:spcPts val="600"/>
              </a:spcAft>
              <a:buFont typeface="Wingdings" panose="05000000000000000000" pitchFamily="2" charset="2"/>
              <a:buChar char="u"/>
            </a:pPr>
            <a:r>
              <a:rPr kumimoji="1" lang="ja-JP" altLang="en-US" sz="1600" dirty="0" smtClean="0">
                <a:sym typeface="Symbol" panose="05050102010706020507" pitchFamily="18" charset="2"/>
              </a:rPr>
              <a:t>シャワー像に対し到来方向に近い方向に現れる</a:t>
            </a:r>
            <a:endParaRPr kumimoji="1" lang="ja-JP" altLang="en-US" sz="1600" dirty="0"/>
          </a:p>
        </p:txBody>
      </p:sp>
    </p:spTree>
    <p:extLst>
      <p:ext uri="{BB962C8B-B14F-4D97-AF65-F5344CB8AC3E}">
        <p14:creationId xmlns:p14="http://schemas.microsoft.com/office/powerpoint/2010/main" val="3119846812"/>
      </p:ext>
    </p:extLst>
  </p:cSld>
  <p:clrMapOvr>
    <a:masterClrMapping/>
  </p:clrMapOvr>
  <mc:AlternateContent xmlns:mc="http://schemas.openxmlformats.org/markup-compatibility/2006" xmlns:p14="http://schemas.microsoft.com/office/powerpoint/2010/main">
    <mc:Choice Requires="p14">
      <p:transition spd="slow" p14:dur="2000" advTm="72516"/>
    </mc:Choice>
    <mc:Fallback xmlns="">
      <p:transition spd="slow" advTm="72516"/>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3543"/>
            <a:ext cx="7772400" cy="1456267"/>
          </a:xfrm>
        </p:spPr>
        <p:txBody>
          <a:bodyPr>
            <a:normAutofit/>
          </a:bodyPr>
          <a:lstStyle/>
          <a:p>
            <a:r>
              <a:rPr lang="en-US" altLang="ja-JP" sz="3000" cap="none" dirty="0" err="1">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GeV</a:t>
            </a:r>
            <a:r>
              <a:rPr lang="ja-JP" altLang="en-US"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領域での宇宙線化学組成</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842" y="2027218"/>
            <a:ext cx="5915932" cy="4349539"/>
          </a:xfrm>
          <a:prstGeom prst="rect">
            <a:avLst/>
          </a:prstGeom>
          <a:ln>
            <a:noFill/>
          </a:ln>
          <a:effectLst>
            <a:outerShdw blurRad="292100" dist="139700" dir="2700000" algn="tl" rotWithShape="0">
              <a:srgbClr val="333333">
                <a:alpha val="65000"/>
              </a:srgbClr>
            </a:outerShdw>
          </a:effectLst>
        </p:spPr>
      </p:pic>
      <p:sp>
        <p:nvSpPr>
          <p:cNvPr id="3" name="下矢印 2"/>
          <p:cNvSpPr/>
          <p:nvPr/>
        </p:nvSpPr>
        <p:spPr>
          <a:xfrm>
            <a:off x="5138058" y="2394857"/>
            <a:ext cx="290285" cy="595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2895603" y="2315030"/>
            <a:ext cx="290285" cy="595086"/>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6371774" y="2041735"/>
            <a:ext cx="2148109" cy="1514266"/>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888008" y="1342943"/>
            <a:ext cx="4540335" cy="646331"/>
          </a:xfrm>
          <a:prstGeom prst="rect">
            <a:avLst/>
          </a:prstGeom>
          <a:solidFill>
            <a:srgbClr val="C00000">
              <a:alpha val="50196"/>
            </a:srgbClr>
          </a:solidFill>
        </p:spPr>
        <p:txBody>
          <a:bodyPr wrap="square" rtlCol="0">
            <a:spAutoFit/>
          </a:bodyPr>
          <a:lstStyle/>
          <a:p>
            <a:r>
              <a:rPr kumimoji="1" lang="en-US" altLang="ja-JP" dirty="0" smtClean="0"/>
              <a:t>1-2GeV</a:t>
            </a:r>
            <a:r>
              <a:rPr kumimoji="1" lang="ja-JP" altLang="en-US" dirty="0" smtClean="0"/>
              <a:t>領域の宇宙線元素相対存在比</a:t>
            </a:r>
            <a:endParaRPr kumimoji="1" lang="en-US" altLang="ja-JP" dirty="0" smtClean="0"/>
          </a:p>
          <a:p>
            <a:r>
              <a:rPr kumimoji="1" lang="en-US" altLang="ja-JP" dirty="0" smtClean="0"/>
              <a:t>(Si</a:t>
            </a:r>
            <a:r>
              <a:rPr kumimoji="1" lang="ja-JP" altLang="en-US" dirty="0" smtClean="0">
                <a:sym typeface="Symbol" panose="05050102010706020507" pitchFamily="18" charset="2"/>
              </a:rPr>
              <a:t></a:t>
            </a:r>
            <a:r>
              <a:rPr kumimoji="1" lang="en-US" altLang="ja-JP" dirty="0" smtClean="0">
                <a:sym typeface="Symbol" panose="05050102010706020507" pitchFamily="18" charset="2"/>
              </a:rPr>
              <a:t>100)</a:t>
            </a:r>
            <a:endParaRPr kumimoji="1" lang="ja-JP" altLang="en-US" dirty="0"/>
          </a:p>
        </p:txBody>
      </p:sp>
      <p:sp>
        <p:nvSpPr>
          <p:cNvPr id="9" name="正方形/長方形 8"/>
          <p:cNvSpPr/>
          <p:nvPr/>
        </p:nvSpPr>
        <p:spPr>
          <a:xfrm>
            <a:off x="6502400" y="2315030"/>
            <a:ext cx="406400" cy="181427"/>
          </a:xfrm>
          <a:prstGeom prst="rect">
            <a:avLst/>
          </a:prstGeom>
          <a:solidFill>
            <a:srgbClr val="75A2C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923314" y="2210191"/>
            <a:ext cx="1596569" cy="369332"/>
          </a:xfrm>
          <a:prstGeom prst="rect">
            <a:avLst/>
          </a:prstGeom>
          <a:noFill/>
        </p:spPr>
        <p:txBody>
          <a:bodyPr wrap="square" rtlCol="0">
            <a:spAutoFit/>
          </a:bodyPr>
          <a:lstStyle/>
          <a:p>
            <a:r>
              <a:rPr kumimoji="1" lang="en-US" altLang="ja-JP" dirty="0" err="1" smtClean="0">
                <a:solidFill>
                  <a:schemeClr val="bg1"/>
                </a:solidFill>
              </a:rPr>
              <a:t>GeV</a:t>
            </a:r>
            <a:r>
              <a:rPr kumimoji="1" lang="ja-JP" altLang="en-US" dirty="0" smtClean="0">
                <a:solidFill>
                  <a:schemeClr val="bg1"/>
                </a:solidFill>
              </a:rPr>
              <a:t>宇宙線</a:t>
            </a:r>
            <a:endParaRPr kumimoji="1" lang="ja-JP" altLang="en-US" dirty="0">
              <a:solidFill>
                <a:schemeClr val="bg1"/>
              </a:solidFill>
            </a:endParaRPr>
          </a:p>
        </p:txBody>
      </p:sp>
      <p:cxnSp>
        <p:nvCxnSpPr>
          <p:cNvPr id="12" name="直線コネクタ 11"/>
          <p:cNvCxnSpPr/>
          <p:nvPr/>
        </p:nvCxnSpPr>
        <p:spPr>
          <a:xfrm>
            <a:off x="6502400" y="3106057"/>
            <a:ext cx="42091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7053940" y="2904865"/>
            <a:ext cx="1175658" cy="369332"/>
          </a:xfrm>
          <a:prstGeom prst="rect">
            <a:avLst/>
          </a:prstGeom>
          <a:noFill/>
        </p:spPr>
        <p:txBody>
          <a:bodyPr wrap="square" rtlCol="0">
            <a:spAutoFit/>
          </a:bodyPr>
          <a:lstStyle/>
          <a:p>
            <a:r>
              <a:rPr kumimoji="1" lang="ja-JP" altLang="en-US" dirty="0" smtClean="0">
                <a:solidFill>
                  <a:schemeClr val="bg1"/>
                </a:solidFill>
              </a:rPr>
              <a:t>太陽系</a:t>
            </a:r>
            <a:endParaRPr kumimoji="1" lang="ja-JP" altLang="en-US" dirty="0">
              <a:solidFill>
                <a:schemeClr val="bg1"/>
              </a:solidFill>
            </a:endParaRPr>
          </a:p>
        </p:txBody>
      </p:sp>
      <p:sp>
        <p:nvSpPr>
          <p:cNvPr id="7" name="テキスト ボックス 6"/>
          <p:cNvSpPr txBox="1"/>
          <p:nvPr/>
        </p:nvSpPr>
        <p:spPr>
          <a:xfrm>
            <a:off x="6502400" y="5602514"/>
            <a:ext cx="1770743" cy="646331"/>
          </a:xfrm>
          <a:prstGeom prst="rect">
            <a:avLst/>
          </a:prstGeom>
          <a:noFill/>
        </p:spPr>
        <p:txBody>
          <a:bodyPr wrap="square" rtlCol="0">
            <a:spAutoFit/>
          </a:bodyPr>
          <a:lstStyle/>
          <a:p>
            <a:r>
              <a:rPr kumimoji="1" lang="en-US" altLang="ja-JP" dirty="0" smtClean="0"/>
              <a:t>Simpson(1983)</a:t>
            </a:r>
          </a:p>
          <a:p>
            <a:r>
              <a:rPr kumimoji="1" lang="en-US" altLang="ja-JP" dirty="0" err="1" smtClean="0"/>
              <a:t>Cameraon</a:t>
            </a:r>
            <a:r>
              <a:rPr kumimoji="1" lang="en-US" altLang="ja-JP" dirty="0" smtClean="0"/>
              <a:t>(1973)</a:t>
            </a:r>
            <a:endParaRPr kumimoji="1" lang="ja-JP" altLang="en-US" dirty="0"/>
          </a:p>
        </p:txBody>
      </p:sp>
    </p:spTree>
    <p:extLst>
      <p:ext uri="{BB962C8B-B14F-4D97-AF65-F5344CB8AC3E}">
        <p14:creationId xmlns:p14="http://schemas.microsoft.com/office/powerpoint/2010/main" val="420709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45153"/>
            <a:ext cx="7772400" cy="1456267"/>
          </a:xfrm>
        </p:spPr>
        <p:txBody>
          <a:bodyPr>
            <a:normAutofit/>
          </a:bodyPr>
          <a:lstStyle/>
          <a:p>
            <a:r>
              <a:rPr lang="ja-JP" altLang="en-US"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エネルギーと発光量</a:t>
            </a:r>
            <a:r>
              <a:rPr lang="ja-JP" altLang="en-US"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a:t>
            </a:r>
            <a:r>
              <a:rPr lang="en-US" altLang="ja-JP"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Direct Cherenkov</a:t>
            </a:r>
            <a:r>
              <a:rPr lang="ja-JP" altLang="en-US"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光の観測窓</a:t>
            </a:r>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l="4442" t="1046" b="-1"/>
          <a:stretch/>
        </p:blipFill>
        <p:spPr>
          <a:xfrm>
            <a:off x="4419461" y="2264231"/>
            <a:ext cx="4724539" cy="3240000"/>
          </a:xfrm>
          <a:prstGeom prst="rect">
            <a:avLst/>
          </a:prstGeom>
        </p:spPr>
      </p:pic>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6128" t="1792"/>
          <a:stretch/>
        </p:blipFill>
        <p:spPr>
          <a:xfrm>
            <a:off x="22952" y="2264231"/>
            <a:ext cx="4528600" cy="3240000"/>
          </a:xfrm>
          <a:prstGeom prst="rect">
            <a:avLst/>
          </a:prstGeom>
        </p:spPr>
      </p:pic>
      <p:sp>
        <p:nvSpPr>
          <p:cNvPr id="6" name="テキスト ボックス 5"/>
          <p:cNvSpPr txBox="1"/>
          <p:nvPr/>
        </p:nvSpPr>
        <p:spPr>
          <a:xfrm>
            <a:off x="354609" y="1558413"/>
            <a:ext cx="3988791" cy="646331"/>
          </a:xfrm>
          <a:prstGeom prst="rect">
            <a:avLst/>
          </a:prstGeom>
          <a:solidFill>
            <a:srgbClr val="C00000">
              <a:alpha val="50196"/>
            </a:srgbClr>
          </a:solidFill>
        </p:spPr>
        <p:txBody>
          <a:bodyPr wrap="square" rtlCol="0">
            <a:spAutoFit/>
          </a:bodyPr>
          <a:lstStyle/>
          <a:p>
            <a:r>
              <a:rPr kumimoji="1" lang="ja-JP" altLang="en-US" dirty="0" smtClean="0"/>
              <a:t>各種元素の</a:t>
            </a:r>
            <a:r>
              <a:rPr kumimoji="1" lang="en-US" altLang="ja-JP" dirty="0" smtClean="0"/>
              <a:t>DC</a:t>
            </a:r>
            <a:r>
              <a:rPr kumimoji="1" lang="ja-JP" altLang="en-US" dirty="0" smtClean="0"/>
              <a:t>発光量</a:t>
            </a:r>
            <a:r>
              <a:rPr kumimoji="1" lang="en-US" altLang="ja-JP" dirty="0" smtClean="0"/>
              <a:t>(@80m)</a:t>
            </a:r>
            <a:r>
              <a:rPr kumimoji="1" lang="ja-JP" altLang="en-US" dirty="0" smtClean="0"/>
              <a:t>と</a:t>
            </a:r>
            <a:endParaRPr kumimoji="1" lang="en-US" altLang="ja-JP" dirty="0" smtClean="0"/>
          </a:p>
          <a:p>
            <a:r>
              <a:rPr kumimoji="1" lang="en-US" altLang="ja-JP" dirty="0" smtClean="0"/>
              <a:t>γ</a:t>
            </a:r>
            <a:r>
              <a:rPr kumimoji="1" lang="ja-JP" altLang="en-US" dirty="0" smtClean="0"/>
              <a:t>の関係</a:t>
            </a:r>
            <a:endParaRPr kumimoji="1" lang="en-US" altLang="ja-JP" dirty="0" smtClean="0"/>
          </a:p>
        </p:txBody>
      </p:sp>
      <p:sp>
        <p:nvSpPr>
          <p:cNvPr id="7" name="テキスト ボックス 6"/>
          <p:cNvSpPr txBox="1"/>
          <p:nvPr/>
        </p:nvSpPr>
        <p:spPr>
          <a:xfrm>
            <a:off x="878114" y="5769265"/>
            <a:ext cx="2206172" cy="369332"/>
          </a:xfrm>
          <a:prstGeom prst="rect">
            <a:avLst/>
          </a:prstGeom>
          <a:noFill/>
        </p:spPr>
        <p:txBody>
          <a:bodyPr wrap="square" rtlCol="0">
            <a:spAutoFit/>
          </a:bodyPr>
          <a:lstStyle/>
          <a:p>
            <a:r>
              <a:rPr kumimoji="1" lang="en-US" altLang="ja-JP" dirty="0" smtClean="0"/>
              <a:t>(</a:t>
            </a:r>
            <a:r>
              <a:rPr kumimoji="1" lang="en-US" altLang="ja-JP" dirty="0" err="1" smtClean="0"/>
              <a:t>Kieda</a:t>
            </a:r>
            <a:r>
              <a:rPr kumimoji="1" lang="en-US" altLang="ja-JP" dirty="0" smtClean="0"/>
              <a:t> et al., 2001)</a:t>
            </a:r>
            <a:endParaRPr kumimoji="1" lang="ja-JP" altLang="en-US" dirty="0"/>
          </a:p>
        </p:txBody>
      </p:sp>
      <p:sp>
        <p:nvSpPr>
          <p:cNvPr id="8" name="テキスト ボックス 7"/>
          <p:cNvSpPr txBox="1"/>
          <p:nvPr/>
        </p:nvSpPr>
        <p:spPr>
          <a:xfrm>
            <a:off x="5006440" y="1536642"/>
            <a:ext cx="3988791" cy="646331"/>
          </a:xfrm>
          <a:prstGeom prst="rect">
            <a:avLst/>
          </a:prstGeom>
          <a:solidFill>
            <a:srgbClr val="C00000">
              <a:alpha val="50196"/>
            </a:srgbClr>
          </a:solidFill>
        </p:spPr>
        <p:txBody>
          <a:bodyPr wrap="square" rtlCol="0">
            <a:spAutoFit/>
          </a:bodyPr>
          <a:lstStyle/>
          <a:p>
            <a:r>
              <a:rPr kumimoji="1" lang="ja-JP" altLang="en-US" dirty="0" smtClean="0"/>
              <a:t>エネルギーと電荷</a:t>
            </a:r>
            <a:r>
              <a:rPr kumimoji="1" lang="en-US" altLang="ja-JP" dirty="0" smtClean="0"/>
              <a:t>(z</a:t>
            </a:r>
            <a:r>
              <a:rPr kumimoji="1" lang="ja-JP" altLang="en-US" dirty="0" smtClean="0"/>
              <a:t>）平面内での</a:t>
            </a:r>
            <a:r>
              <a:rPr kumimoji="1" lang="en-US" altLang="ja-JP" dirty="0" smtClean="0"/>
              <a:t>DC</a:t>
            </a:r>
            <a:r>
              <a:rPr kumimoji="1" lang="ja-JP" altLang="en-US" dirty="0" smtClean="0"/>
              <a:t>イベントの観測窓</a:t>
            </a:r>
            <a:endParaRPr kumimoji="1" lang="en-US" altLang="ja-JP" dirty="0" smtClean="0"/>
          </a:p>
        </p:txBody>
      </p:sp>
      <p:sp>
        <p:nvSpPr>
          <p:cNvPr id="9" name="テキスト ボックス 8"/>
          <p:cNvSpPr txBox="1"/>
          <p:nvPr/>
        </p:nvSpPr>
        <p:spPr>
          <a:xfrm>
            <a:off x="4119749" y="5769265"/>
            <a:ext cx="5762171" cy="923330"/>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dirty="0" smtClean="0"/>
              <a:t>エネルギー上限：　信号量 </a:t>
            </a:r>
            <a:r>
              <a:rPr kumimoji="1" lang="ja-JP" altLang="en-US" dirty="0" smtClean="0">
                <a:solidFill>
                  <a:srgbClr val="FFC000"/>
                </a:solidFill>
                <a:sym typeface="Symbol" panose="05050102010706020507" pitchFamily="18" charset="2"/>
              </a:rPr>
              <a:t> </a:t>
            </a:r>
            <a:r>
              <a:rPr kumimoji="1" lang="en-US" altLang="ja-JP" dirty="0" smtClean="0">
                <a:solidFill>
                  <a:srgbClr val="FFC000"/>
                </a:solidFill>
                <a:sym typeface="Symbol" panose="05050102010706020507" pitchFamily="18" charset="2"/>
              </a:rPr>
              <a:t>z</a:t>
            </a:r>
            <a:r>
              <a:rPr kumimoji="1" lang="en-US" altLang="ja-JP" baseline="30000" dirty="0" smtClean="0">
                <a:solidFill>
                  <a:srgbClr val="FFC000"/>
                </a:solidFill>
                <a:sym typeface="Symbol" panose="05050102010706020507" pitchFamily="18" charset="2"/>
              </a:rPr>
              <a:t>2     </a:t>
            </a:r>
            <a:r>
              <a:rPr kumimoji="1" lang="ja-JP" altLang="en-US" dirty="0" smtClean="0">
                <a:sym typeface="Symbol" panose="05050102010706020507" pitchFamily="18" charset="2"/>
              </a:rPr>
              <a:t>雑音量  </a:t>
            </a:r>
            <a:r>
              <a:rPr kumimoji="1" lang="ja-JP" altLang="en-US" dirty="0" smtClean="0">
                <a:solidFill>
                  <a:srgbClr val="FFC000"/>
                </a:solidFill>
                <a:sym typeface="Symbol" panose="05050102010706020507" pitchFamily="18" charset="2"/>
              </a:rPr>
              <a:t></a:t>
            </a:r>
            <a:r>
              <a:rPr kumimoji="1" lang="en-US" altLang="ja-JP" dirty="0" smtClean="0">
                <a:solidFill>
                  <a:srgbClr val="FFC000"/>
                </a:solidFill>
                <a:sym typeface="Symbol" panose="05050102010706020507" pitchFamily="18" charset="2"/>
              </a:rPr>
              <a:t>E</a:t>
            </a:r>
            <a:endParaRPr kumimoji="1" lang="en-US" altLang="ja-JP" baseline="30000" dirty="0" smtClean="0">
              <a:solidFill>
                <a:srgbClr val="FFC000"/>
              </a:solidFill>
              <a:sym typeface="Symbol" panose="05050102010706020507" pitchFamily="18" charset="2"/>
            </a:endParaRPr>
          </a:p>
          <a:p>
            <a:pPr marL="285750" indent="-285750">
              <a:buFont typeface="Wingdings" panose="05000000000000000000" pitchFamily="2" charset="2"/>
              <a:buChar char="u"/>
            </a:pPr>
            <a:r>
              <a:rPr kumimoji="1" lang="ja-JP" altLang="en-US" dirty="0" smtClean="0">
                <a:sym typeface="Symbol" panose="05050102010706020507" pitchFamily="18" charset="2"/>
              </a:rPr>
              <a:t>エネルギー下限　</a:t>
            </a:r>
            <a:r>
              <a:rPr kumimoji="1" lang="ja-JP" altLang="en-US" dirty="0" smtClean="0">
                <a:solidFill>
                  <a:srgbClr val="FFC000"/>
                </a:solidFill>
                <a:sym typeface="Symbol" panose="05050102010706020507" pitchFamily="18" charset="2"/>
              </a:rPr>
              <a:t> </a:t>
            </a:r>
            <a:r>
              <a:rPr kumimoji="1" lang="en-US" altLang="ja-JP" dirty="0" smtClean="0">
                <a:solidFill>
                  <a:srgbClr val="FFC000"/>
                </a:solidFill>
                <a:sym typeface="Symbol" panose="05050102010706020507" pitchFamily="18" charset="2"/>
              </a:rPr>
              <a:t>z</a:t>
            </a:r>
            <a:endParaRPr kumimoji="1" lang="en-US" altLang="ja-JP" dirty="0">
              <a:sym typeface="Symbol" panose="05050102010706020507" pitchFamily="18" charset="2"/>
            </a:endParaRPr>
          </a:p>
          <a:p>
            <a:pPr marL="285750" indent="-285750">
              <a:buClr>
                <a:schemeClr val="tx1"/>
              </a:buClr>
              <a:buFont typeface="Wingdings" panose="05000000000000000000" pitchFamily="2" charset="2"/>
              <a:buChar char="u"/>
            </a:pPr>
            <a:r>
              <a:rPr kumimoji="1" lang="ja-JP" altLang="en-US" dirty="0" smtClean="0">
                <a:solidFill>
                  <a:srgbClr val="FFC000"/>
                </a:solidFill>
                <a:sym typeface="Symbol" panose="05050102010706020507" pitchFamily="18" charset="2"/>
              </a:rPr>
              <a:t>重い元素の方が観測窓の幅が広い</a:t>
            </a:r>
            <a:endParaRPr kumimoji="1" lang="en-US" altLang="ja-JP" dirty="0" smtClean="0">
              <a:solidFill>
                <a:srgbClr val="FFC000"/>
              </a:solidFill>
              <a:sym typeface="Symbol" panose="05050102010706020507" pitchFamily="18" charset="2"/>
            </a:endParaRPr>
          </a:p>
        </p:txBody>
      </p:sp>
    </p:spTree>
    <p:extLst>
      <p:ext uri="{BB962C8B-B14F-4D97-AF65-F5344CB8AC3E}">
        <p14:creationId xmlns:p14="http://schemas.microsoft.com/office/powerpoint/2010/main" val="3698214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3029" y="203201"/>
            <a:ext cx="7772400" cy="1456267"/>
          </a:xfrm>
        </p:spPr>
        <p:txBody>
          <a:bodyPr>
            <a:normAutofit/>
          </a:bodyPr>
          <a:lstStyle/>
          <a:p>
            <a:r>
              <a:rPr lang="ja-JP" altLang="en-US"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観測地平での</a:t>
            </a:r>
            <a:r>
              <a:rPr lang="en-US" altLang="ja-JP"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Direct </a:t>
            </a:r>
            <a:r>
              <a:rPr lang="en-US" altLang="ja-JP"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C</a:t>
            </a:r>
            <a:r>
              <a:rPr lang="en-US" altLang="ja-JP"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herenkov</a:t>
            </a:r>
            <a:r>
              <a:rPr lang="ja-JP" altLang="en-US"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光密度：</a:t>
            </a:r>
            <a:r>
              <a:rPr lang="en-US" altLang="ja-JP"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
            </a:r>
            <a:br>
              <a:rPr lang="en-US" altLang="ja-JP"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br>
            <a:r>
              <a:rPr lang="ja-JP" altLang="en-US" sz="3000" cap="none" dirty="0" smtClean="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確率</a:t>
            </a:r>
            <a:r>
              <a:rPr lang="ja-JP" altLang="en-US"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分布</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060" y="1988456"/>
            <a:ext cx="6003314" cy="4337473"/>
          </a:xfrm>
          <a:prstGeom prst="rect">
            <a:avLst/>
          </a:prstGeom>
          <a:ln>
            <a:noFill/>
          </a:ln>
          <a:effectLst>
            <a:outerShdw blurRad="292100" dist="139700" dir="2700000" algn="tl" rotWithShape="0">
              <a:srgbClr val="333333">
                <a:alpha val="65000"/>
              </a:srgbClr>
            </a:outerShdw>
          </a:effectLst>
        </p:spPr>
      </p:pic>
      <p:sp>
        <p:nvSpPr>
          <p:cNvPr id="5" name="テキスト ボックス 4"/>
          <p:cNvSpPr txBox="1"/>
          <p:nvPr/>
        </p:nvSpPr>
        <p:spPr>
          <a:xfrm>
            <a:off x="6916060" y="5769265"/>
            <a:ext cx="2206172" cy="369332"/>
          </a:xfrm>
          <a:prstGeom prst="rect">
            <a:avLst/>
          </a:prstGeom>
          <a:noFill/>
        </p:spPr>
        <p:txBody>
          <a:bodyPr wrap="square" rtlCol="0">
            <a:spAutoFit/>
          </a:bodyPr>
          <a:lstStyle/>
          <a:p>
            <a:r>
              <a:rPr kumimoji="1" lang="en-US" altLang="ja-JP" dirty="0" smtClean="0"/>
              <a:t>(</a:t>
            </a:r>
            <a:r>
              <a:rPr kumimoji="1" lang="en-US" altLang="ja-JP" dirty="0" err="1" smtClean="0"/>
              <a:t>Kieda</a:t>
            </a:r>
            <a:r>
              <a:rPr kumimoji="1" lang="en-US" altLang="ja-JP" dirty="0" smtClean="0"/>
              <a:t> et al., 2001)</a:t>
            </a:r>
            <a:endParaRPr kumimoji="1" lang="ja-JP" altLang="en-US" dirty="0"/>
          </a:p>
        </p:txBody>
      </p:sp>
      <p:sp>
        <p:nvSpPr>
          <p:cNvPr id="3" name="テキスト ボックス 2"/>
          <p:cNvSpPr txBox="1"/>
          <p:nvPr/>
        </p:nvSpPr>
        <p:spPr>
          <a:xfrm>
            <a:off x="6315374" y="1988456"/>
            <a:ext cx="2625426" cy="2031325"/>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dirty="0" smtClean="0"/>
              <a:t>エネルギーが単色であったとしても、非弾性散乱を起こす高度がばらつくことにより、地上の固定点で得られる光量もばらつく</a:t>
            </a:r>
            <a:endParaRPr kumimoji="1" lang="ja-JP" altLang="en-US" dirty="0"/>
          </a:p>
        </p:txBody>
      </p:sp>
    </p:spTree>
    <p:extLst>
      <p:ext uri="{BB962C8B-B14F-4D97-AF65-F5344CB8AC3E}">
        <p14:creationId xmlns:p14="http://schemas.microsoft.com/office/powerpoint/2010/main" val="3750493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112"/>
            <a:ext cx="7772400" cy="1456267"/>
          </a:xfrm>
        </p:spPr>
        <p:txBody>
          <a:bodyPr>
            <a:normAutofit/>
          </a:bodyPr>
          <a:lstStyle/>
          <a:p>
            <a:r>
              <a:rPr lang="ja-JP" altLang="en-US" sz="3000" cap="none" dirty="0">
                <a:ln w="0">
                  <a:solidFill>
                    <a:schemeClr val="accent1">
                      <a:lumMod val="40000"/>
                      <a:lumOff val="60000"/>
                    </a:schemeClr>
                  </a:solidFill>
                </a:ln>
                <a:solidFill>
                  <a:schemeClr val="accent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メイリオ" panose="020B0604030504040204" pitchFamily="50" charset="-128"/>
                <a:ea typeface="メイリオ" panose="020B0604030504040204" pitchFamily="50" charset="-128"/>
              </a:rPr>
              <a:t>電荷分解能を決定する諸要素</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3" y="2293887"/>
            <a:ext cx="6197597" cy="4438279"/>
          </a:xfrm>
          <a:prstGeom prst="rect">
            <a:avLst/>
          </a:prstGeom>
          <a:effectLst>
            <a:outerShdw blurRad="50800" dist="38100" dir="5400000" algn="t" rotWithShape="0">
              <a:prstClr val="black">
                <a:alpha val="40000"/>
              </a:prstClr>
            </a:outerShdw>
          </a:effectLst>
        </p:spPr>
      </p:pic>
      <p:sp>
        <p:nvSpPr>
          <p:cNvPr id="5" name="テキスト ボックス 4"/>
          <p:cNvSpPr txBox="1"/>
          <p:nvPr/>
        </p:nvSpPr>
        <p:spPr>
          <a:xfrm>
            <a:off x="6843488" y="5754751"/>
            <a:ext cx="2206172" cy="369332"/>
          </a:xfrm>
          <a:prstGeom prst="rect">
            <a:avLst/>
          </a:prstGeom>
          <a:noFill/>
        </p:spPr>
        <p:txBody>
          <a:bodyPr wrap="square" rtlCol="0">
            <a:spAutoFit/>
          </a:bodyPr>
          <a:lstStyle/>
          <a:p>
            <a:r>
              <a:rPr kumimoji="1" lang="en-US" altLang="ja-JP" dirty="0" smtClean="0"/>
              <a:t>(</a:t>
            </a:r>
            <a:r>
              <a:rPr kumimoji="1" lang="en-US" altLang="ja-JP" dirty="0" err="1" smtClean="0"/>
              <a:t>Kieda</a:t>
            </a:r>
            <a:r>
              <a:rPr kumimoji="1" lang="en-US" altLang="ja-JP" dirty="0" smtClean="0"/>
              <a:t> et al., 2001)</a:t>
            </a:r>
            <a:endParaRPr kumimoji="1" lang="ja-JP" altLang="en-US" dirty="0"/>
          </a:p>
        </p:txBody>
      </p:sp>
      <p:sp>
        <p:nvSpPr>
          <p:cNvPr id="3" name="テキスト ボックス 2"/>
          <p:cNvSpPr txBox="1"/>
          <p:nvPr/>
        </p:nvSpPr>
        <p:spPr>
          <a:xfrm>
            <a:off x="304803" y="871848"/>
            <a:ext cx="8098968" cy="646331"/>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dirty="0" smtClean="0"/>
              <a:t>軽い元素については背景</a:t>
            </a:r>
            <a:r>
              <a:rPr kumimoji="1" lang="en-US" altLang="ja-JP" dirty="0" smtClean="0"/>
              <a:t>EAS</a:t>
            </a:r>
            <a:r>
              <a:rPr kumimoji="1" lang="ja-JP" altLang="en-US" dirty="0" smtClean="0"/>
              <a:t>光量が、重い元素についてはコア位置の決定精度が電荷</a:t>
            </a:r>
            <a:r>
              <a:rPr kumimoji="1" lang="ja-JP" altLang="en-US" dirty="0"/>
              <a:t>分解</a:t>
            </a:r>
            <a:r>
              <a:rPr kumimoji="1" lang="ja-JP" altLang="en-US" dirty="0" smtClean="0"/>
              <a:t>能を決める主要な要因</a:t>
            </a:r>
            <a:endParaRPr kumimoji="1" lang="ja-JP" altLang="en-US" dirty="0"/>
          </a:p>
        </p:txBody>
      </p:sp>
      <p:sp>
        <p:nvSpPr>
          <p:cNvPr id="6" name="テキスト ボックス 5"/>
          <p:cNvSpPr txBox="1"/>
          <p:nvPr/>
        </p:nvSpPr>
        <p:spPr>
          <a:xfrm>
            <a:off x="6905172" y="2328115"/>
            <a:ext cx="2082803" cy="1477328"/>
          </a:xfrm>
          <a:prstGeom prst="rect">
            <a:avLst/>
          </a:prstGeom>
          <a:noFill/>
        </p:spPr>
        <p:txBody>
          <a:bodyPr wrap="square" rtlCol="0">
            <a:spAutoFit/>
          </a:bodyPr>
          <a:lstStyle/>
          <a:p>
            <a:r>
              <a:rPr kumimoji="1" lang="ja-JP" altLang="en-US" dirty="0" smtClean="0"/>
              <a:t>注）現存する特定の</a:t>
            </a:r>
            <a:r>
              <a:rPr kumimoji="1" lang="en-US" altLang="ja-JP" dirty="0" smtClean="0"/>
              <a:t>IACT</a:t>
            </a:r>
            <a:r>
              <a:rPr kumimoji="1" lang="ja-JP" altLang="en-US" dirty="0" smtClean="0"/>
              <a:t>観測システムの性能地を取り入れたシミュレーションではない</a:t>
            </a:r>
            <a:endParaRPr kumimoji="1" lang="en-US" altLang="ja-JP" dirty="0" smtClean="0"/>
          </a:p>
        </p:txBody>
      </p:sp>
      <p:sp>
        <p:nvSpPr>
          <p:cNvPr id="7" name="テキスト ボックス 6"/>
          <p:cNvSpPr txBox="1"/>
          <p:nvPr/>
        </p:nvSpPr>
        <p:spPr>
          <a:xfrm>
            <a:off x="1272371" y="1518179"/>
            <a:ext cx="4540335" cy="646331"/>
          </a:xfrm>
          <a:prstGeom prst="rect">
            <a:avLst/>
          </a:prstGeom>
          <a:solidFill>
            <a:srgbClr val="C00000">
              <a:alpha val="50196"/>
            </a:srgbClr>
          </a:solidFill>
        </p:spPr>
        <p:txBody>
          <a:bodyPr wrap="square" rtlCol="0">
            <a:spAutoFit/>
          </a:bodyPr>
          <a:lstStyle/>
          <a:p>
            <a:r>
              <a:rPr kumimoji="1" lang="ja-JP" altLang="en-US" dirty="0" smtClean="0"/>
              <a:t>この手法での電荷分解能を決定する諸要素とその電荷数依存性</a:t>
            </a:r>
            <a:endParaRPr kumimoji="1" lang="en-US" altLang="ja-JP" dirty="0" smtClean="0"/>
          </a:p>
        </p:txBody>
      </p:sp>
    </p:spTree>
    <p:extLst>
      <p:ext uri="{BB962C8B-B14F-4D97-AF65-F5344CB8AC3E}">
        <p14:creationId xmlns:p14="http://schemas.microsoft.com/office/powerpoint/2010/main" val="32230471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
</p:tagLst>
</file>

<file path=ppt/tags/tag2.xml><?xml version="1.0" encoding="utf-8"?>
<p:tagLst xmlns:a="http://schemas.openxmlformats.org/drawingml/2006/main" xmlns:r="http://schemas.openxmlformats.org/officeDocument/2006/relationships" xmlns:p="http://schemas.openxmlformats.org/presentationml/2006/main">
  <p:tag name="TIMING" val="|36.2"/>
</p:tagLst>
</file>

<file path=ppt/tags/tag3.xml><?xml version="1.0" encoding="utf-8"?>
<p:tagLst xmlns:a="http://schemas.openxmlformats.org/drawingml/2006/main" xmlns:r="http://schemas.openxmlformats.org/officeDocument/2006/relationships" xmlns:p="http://schemas.openxmlformats.org/presentationml/2006/main">
  <p:tag name="TIMING" val="|70.4"/>
</p:tagLst>
</file>

<file path=ppt/tags/tag4.xml><?xml version="1.0" encoding="utf-8"?>
<p:tagLst xmlns:a="http://schemas.openxmlformats.org/drawingml/2006/main" xmlns:r="http://schemas.openxmlformats.org/officeDocument/2006/relationships" xmlns:p="http://schemas.openxmlformats.org/presentationml/2006/main">
  <p:tag name="TIMING" val="|10.9|1.4|1.1|0.7|0.7|0.8"/>
</p:tagLst>
</file>

<file path=ppt/tags/tag5.xml><?xml version="1.0" encoding="utf-8"?>
<p:tagLst xmlns:a="http://schemas.openxmlformats.org/drawingml/2006/main" xmlns:r="http://schemas.openxmlformats.org/officeDocument/2006/relationships" xmlns:p="http://schemas.openxmlformats.org/presentationml/2006/main">
  <p:tag name="TIMING" val="|1.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空">
  <a:themeElements>
    <a:clrScheme name="天空">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天空">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TC103457452[[fn=天空]]</Template>
  <TotalTime>3976</TotalTime>
  <Words>1915</Words>
  <Application>Microsoft Office PowerPoint</Application>
  <PresentationFormat>画面に合わせる (4:3)</PresentationFormat>
  <Paragraphs>260</Paragraphs>
  <Slides>25</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25</vt:i4>
      </vt:variant>
    </vt:vector>
  </HeadingPairs>
  <TitlesOfParts>
    <vt:vector size="33" baseType="lpstr">
      <vt:lpstr>ＭＳ Ｐゴシック</vt:lpstr>
      <vt:lpstr>メイリオ</vt:lpstr>
      <vt:lpstr>Arial</vt:lpstr>
      <vt:lpstr>Calibri</vt:lpstr>
      <vt:lpstr>Cambria Math</vt:lpstr>
      <vt:lpstr>Symbol</vt:lpstr>
      <vt:lpstr>Wingdings</vt:lpstr>
      <vt:lpstr>天空</vt:lpstr>
      <vt:lpstr>Direct Cherenkov光を用いた宇宙線 重元素スペクトル計測： CTAアレイでのMCシミュレーション評価</vt:lpstr>
      <vt:lpstr>Outline</vt:lpstr>
      <vt:lpstr>PeV領域近傍の宇宙線化学組成計測</vt:lpstr>
      <vt:lpstr>Direct Cherenkov光を用いた宇宙線電荷計測の原理</vt:lpstr>
      <vt:lpstr>Direct Cherenkov光を用いた宇宙線電荷計測の原理 (2)</vt:lpstr>
      <vt:lpstr>GeV領域での宇宙線化学組成</vt:lpstr>
      <vt:lpstr>エネルギーと発光量・Direct Cherenkov光の観測窓</vt:lpstr>
      <vt:lpstr>観測地平でのDirect Cherenkov光密度： 確率分布</vt:lpstr>
      <vt:lpstr>電荷分解能を決定する諸要素</vt:lpstr>
      <vt:lpstr>DC検出手法とハドロン相互作用モデルの影響</vt:lpstr>
      <vt:lpstr>Direct Cherenkov手法以外の化学組成計測手法</vt:lpstr>
      <vt:lpstr>過去のIACTでの測定結果   </vt:lpstr>
      <vt:lpstr>VERITASでの観測例</vt:lpstr>
      <vt:lpstr>CTAでのDirect Cherenkov観測:大気モデル</vt:lpstr>
      <vt:lpstr>First interaction heightと地上での光量分布</vt:lpstr>
      <vt:lpstr>CTAでのDirect Cherenkov観測：大気モデル(2)</vt:lpstr>
      <vt:lpstr>CTAでのDirect Cherekov光観測：アレイ配置</vt:lpstr>
      <vt:lpstr>CTA-LST/MSTでのDCイベント例(Fe 50TeV)</vt:lpstr>
      <vt:lpstr>Direct Cherenkov eventの選別方法: H.E.S.S.の場合</vt:lpstr>
      <vt:lpstr>QDCのカット値のエネルギー依存性(HESSの場合)</vt:lpstr>
      <vt:lpstr>DC光子のタイミング情報の利用</vt:lpstr>
      <vt:lpstr>Direct Cherenkov光pixelのタイミング特性</vt:lpstr>
      <vt:lpstr>テスト鉄データへのhess like 解析条件 の適用</vt:lpstr>
      <vt:lpstr>CTAでのDirect  Cherenkov光+重元素シャワー データ解析面での課題</vt:lpstr>
      <vt:lpstr>まとめと今後の課題</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 Cherenekov光を用いた</dc:title>
  <dc:creator>Michiko Ohishi</dc:creator>
  <cp:lastModifiedBy>Michiko Ohishi</cp:lastModifiedBy>
  <cp:revision>229</cp:revision>
  <cp:lastPrinted>2014-09-08T01:06:55Z</cp:lastPrinted>
  <dcterms:created xsi:type="dcterms:W3CDTF">2014-08-30T16:19:56Z</dcterms:created>
  <dcterms:modified xsi:type="dcterms:W3CDTF">2014-10-06T05:49:36Z</dcterms:modified>
</cp:coreProperties>
</file>