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5" r:id="rId4"/>
    <p:sldId id="266" r:id="rId5"/>
    <p:sldId id="258" r:id="rId6"/>
    <p:sldId id="257" r:id="rId7"/>
    <p:sldId id="263" r:id="rId8"/>
    <p:sldId id="259" r:id="rId9"/>
    <p:sldId id="267" r:id="rId10"/>
    <p:sldId id="264" r:id="rId11"/>
    <p:sldId id="268" r:id="rId12"/>
    <p:sldId id="271" r:id="rId13"/>
    <p:sldId id="272" r:id="rId14"/>
    <p:sldId id="273" r:id="rId15"/>
    <p:sldId id="274" r:id="rId16"/>
    <p:sldId id="277" r:id="rId17"/>
    <p:sldId id="269" r:id="rId18"/>
    <p:sldId id="275" r:id="rId19"/>
    <p:sldId id="276" r:id="rId20"/>
    <p:sldId id="279" r:id="rId21"/>
    <p:sldId id="270" r:id="rId22"/>
    <p:sldId id="278" r:id="rId23"/>
    <p:sldId id="280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9930-285E-4E09-8836-0ADFAB5731E6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5A61-9F9F-49F4-8C98-D5ECD9B5A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89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85A61-9F9F-49F4-8C98-D5ECD9B5ABE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47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1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62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2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83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38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21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22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49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82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0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4C38-74F8-451D-A29A-A9D0B217080A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14FB-6797-4ECF-8138-5BD29ABFDD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銀河と共進化するダストに包まれた巨大</a:t>
            </a:r>
            <a:r>
              <a:rPr lang="ja-JP" altLang="en-US" dirty="0" smtClean="0"/>
              <a:t>ブラックホール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Dusty Super Massive Black Holes </a:t>
            </a:r>
            <a:br>
              <a:rPr lang="en-US" altLang="ja-JP" sz="3100" dirty="0" smtClean="0"/>
            </a:br>
            <a:r>
              <a:rPr lang="en-US" altLang="ja-JP" sz="3100" dirty="0" smtClean="0"/>
              <a:t>coevolving with galaxies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r>
              <a:rPr lang="en-US" altLang="ja-JP" dirty="0"/>
              <a:t>10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r>
              <a:rPr kumimoji="1" lang="ja-JP" altLang="en-US" dirty="0"/>
              <a:t>藤代尚</a:t>
            </a:r>
            <a:r>
              <a:rPr kumimoji="1" lang="ja-JP" altLang="en-US" dirty="0" smtClean="0"/>
              <a:t>文</a:t>
            </a:r>
            <a:endParaRPr lang="en-US" altLang="ja-JP" dirty="0" smtClean="0"/>
          </a:p>
          <a:p>
            <a:r>
              <a:rPr kumimoji="1" lang="ja-JP" altLang="en-US" dirty="0"/>
              <a:t>京都産業</a:t>
            </a:r>
            <a:r>
              <a:rPr kumimoji="1" lang="ja-JP" altLang="en-US" dirty="0" smtClean="0"/>
              <a:t>大学・神山天文台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88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800" dirty="0"/>
              <a:t>Dusty black holes</a:t>
            </a:r>
            <a:endParaRPr kumimoji="1" lang="ja-JP" altLang="en-US" sz="48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298901" y="3861048"/>
            <a:ext cx="929283" cy="233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139952" y="4581128"/>
            <a:ext cx="1158949" cy="5463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088117" y="4690693"/>
            <a:ext cx="20518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Massive black hole accretion histories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3931530" y="4144301"/>
            <a:ext cx="896299" cy="5463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3121663" y="3212976"/>
            <a:ext cx="179370" cy="14315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651500" y="3068911"/>
            <a:ext cx="1152525" cy="93662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5724525" y="2926036"/>
            <a:ext cx="792163" cy="10810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11413" y="2421211"/>
            <a:ext cx="271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</a:rPr>
              <a:t>Observed XRB spectrum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3779838" y="2781573"/>
            <a:ext cx="0" cy="7191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22" name="Picture 11" descr="f19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5"/>
          <a:stretch>
            <a:fillRect/>
          </a:stretch>
        </p:blipFill>
        <p:spPr bwMode="auto">
          <a:xfrm>
            <a:off x="1659764" y="2604615"/>
            <a:ext cx="5941741" cy="36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432675" y="5524539"/>
            <a:ext cx="179551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/>
              <a:t>Compton-thick </a:t>
            </a:r>
            <a:r>
              <a:rPr lang="en-US" altLang="ja-JP" sz="1400" dirty="0" smtClean="0"/>
              <a:t>AGN</a:t>
            </a:r>
            <a:r>
              <a:rPr lang="ja-JP" altLang="en-US" sz="1400" dirty="0" smtClean="0"/>
              <a:t>の寄与</a:t>
            </a:r>
            <a:endParaRPr lang="en-US" altLang="ja-JP" sz="1400" dirty="0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4499631" y="4996158"/>
            <a:ext cx="328965" cy="5283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378547" y="6165304"/>
            <a:ext cx="5678278" cy="33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b="1" dirty="0">
                <a:latin typeface="+mj-ea"/>
                <a:ea typeface="+mj-ea"/>
              </a:rPr>
              <a:t>0.5       1                    10                     100             (</a:t>
            </a:r>
            <a:r>
              <a:rPr lang="en-US" altLang="ja-JP" sz="1600" b="1" dirty="0" err="1">
                <a:latin typeface="+mj-ea"/>
                <a:ea typeface="+mj-ea"/>
              </a:rPr>
              <a:t>keV</a:t>
            </a:r>
            <a:r>
              <a:rPr lang="en-US" altLang="ja-JP" sz="1600" b="1" dirty="0">
                <a:latin typeface="+mj-ea"/>
                <a:ea typeface="+mj-ea"/>
              </a:rPr>
              <a:t>)  </a:t>
            </a:r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158" y="1380108"/>
            <a:ext cx="8474314" cy="13960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X</a:t>
            </a:r>
            <a:r>
              <a:rPr lang="ja-JP" altLang="en-US" dirty="0" smtClean="0"/>
              <a:t>線背景放射のスペクトルは、可視光や軟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線では検出できない、ダストに包まれたブラックホールをもつ</a:t>
            </a:r>
            <a:r>
              <a:rPr lang="en-US" altLang="ja-JP" dirty="0" smtClean="0"/>
              <a:t>AGN</a:t>
            </a:r>
            <a:r>
              <a:rPr lang="ja-JP" altLang="en-US" dirty="0" smtClean="0"/>
              <a:t> </a:t>
            </a:r>
            <a:r>
              <a:rPr lang="en-US" altLang="ja-JP" dirty="0" smtClean="0"/>
              <a:t>(Compton-thick AGN)</a:t>
            </a:r>
            <a:r>
              <a:rPr lang="ja-JP" altLang="en-US" dirty="0" smtClean="0"/>
              <a:t>が大量にあることを示唆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→</a:t>
            </a:r>
            <a:r>
              <a:rPr lang="ja-JP" altLang="en-US" dirty="0" smtClean="0"/>
              <a:t>ダストによる吸収が弱い硬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</a:t>
            </a:r>
            <a:r>
              <a:rPr lang="en-US" altLang="ja-JP" dirty="0" smtClean="0"/>
              <a:t>(&gt;10keV)</a:t>
            </a:r>
            <a:r>
              <a:rPr lang="ja-JP" altLang="en-US" dirty="0" smtClean="0"/>
              <a:t>や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ダストトーラスが放射する赤外線</a:t>
            </a:r>
            <a:r>
              <a:rPr lang="ja-JP" altLang="en-US" dirty="0" smtClean="0"/>
              <a:t>で検出可能</a:t>
            </a:r>
            <a:endParaRPr lang="en-US" altLang="ja-JP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1726721" y="6467679"/>
            <a:ext cx="6337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Ueda+ 2003 </a:t>
            </a:r>
            <a:r>
              <a:rPr lang="en-US" altLang="ja-JP" sz="1200" dirty="0" smtClean="0"/>
              <a:t>(http://astro-h.isas.jaxa.jp/wp-content/uploads/2013/03/20100323_Ueda.ppt)</a:t>
            </a:r>
            <a:endParaRPr lang="ja-JP" altLang="en-US" sz="1200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3301880" y="3141142"/>
            <a:ext cx="180217" cy="9509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637164" y="2776169"/>
            <a:ext cx="2026949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400" dirty="0" smtClean="0"/>
              <a:t>観測された</a:t>
            </a:r>
            <a:r>
              <a:rPr lang="en-US" altLang="ja-JP" sz="1400" dirty="0" smtClean="0"/>
              <a:t>X</a:t>
            </a:r>
            <a:r>
              <a:rPr lang="ja-JP" altLang="en-US" sz="1400" dirty="0" smtClean="0"/>
              <a:t>線背景放射</a:t>
            </a:r>
            <a:endParaRPr lang="en-US" altLang="ja-JP" sz="1400" dirty="0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H="1">
            <a:off x="3975468" y="4092069"/>
            <a:ext cx="457206" cy="4817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ja-JP" altLang="en-US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045411" y="3811545"/>
            <a:ext cx="2182774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el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 smtClean="0"/>
              <a:t>Compton-thin AGN</a:t>
            </a:r>
            <a:r>
              <a:rPr lang="ja-JP" altLang="en-US" sz="1400" dirty="0" smtClean="0"/>
              <a:t>の寄与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7358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ja-JP" altLang="en-US" sz="4800" u="sng" dirty="0" smtClean="0"/>
              <a:t>ダストに包まれたブラックホールの選択</a:t>
            </a:r>
            <a:r>
              <a:rPr lang="en-US" altLang="ja-JP" sz="4800" u="sng" dirty="0" smtClean="0"/>
              <a:t/>
            </a:r>
            <a:br>
              <a:rPr lang="en-US" altLang="ja-JP" sz="4800" u="sng" dirty="0" smtClean="0"/>
            </a:br>
            <a:r>
              <a:rPr lang="en-US" altLang="ja-JP" sz="4800" dirty="0" smtClean="0"/>
              <a:t>Selection</a:t>
            </a:r>
            <a:r>
              <a:rPr lang="ja-JP" altLang="en-US" sz="4800" dirty="0"/>
              <a:t> </a:t>
            </a:r>
            <a:r>
              <a:rPr lang="en-US" altLang="ja-JP" sz="4800" dirty="0" smtClean="0"/>
              <a:t>of </a:t>
            </a:r>
            <a:r>
              <a:rPr lang="en-US" altLang="ja-JP" sz="4800" dirty="0"/>
              <a:t>D</a:t>
            </a:r>
            <a:r>
              <a:rPr lang="en-US" altLang="ja-JP" sz="4800" dirty="0" smtClean="0"/>
              <a:t>usty Black Holes</a:t>
            </a:r>
            <a:r>
              <a:rPr lang="en-US" altLang="ja-JP" sz="4800" u="sng" dirty="0" smtClean="0"/>
              <a:t/>
            </a:r>
            <a:br>
              <a:rPr lang="en-US" altLang="ja-JP" sz="4800" u="sng" dirty="0" smtClean="0"/>
            </a:br>
            <a:endParaRPr kumimoji="1" lang="ja-JP" alt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19944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SEDs of AGN</a:t>
            </a:r>
            <a:r>
              <a:rPr lang="en-US" altLang="ja-JP" sz="3600" dirty="0"/>
              <a:t>/</a:t>
            </a:r>
            <a:r>
              <a:rPr kumimoji="1" lang="en-US" altLang="ja-JP" sz="3600" dirty="0" smtClean="0"/>
              <a:t>star-forming galaxies</a:t>
            </a:r>
            <a:br>
              <a:rPr kumimoji="1" lang="en-US" altLang="ja-JP" sz="3600" dirty="0" smtClean="0"/>
            </a:br>
            <a:r>
              <a:rPr lang="en-US" altLang="ja-JP" sz="3600" dirty="0" smtClean="0"/>
              <a:t>from ultraviolet to mid-infrared wavelength</a:t>
            </a:r>
            <a:endParaRPr kumimoji="1" lang="ja-JP" altLang="en-US" sz="36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475656" y="2158235"/>
            <a:ext cx="6336704" cy="4583133"/>
            <a:chOff x="539552" y="1228110"/>
            <a:chExt cx="7632848" cy="5520592"/>
          </a:xfrm>
        </p:grpSpPr>
        <p:pic>
          <p:nvPicPr>
            <p:cNvPr id="6148" name="Picture 4" descr="C:\Users\naofuji\Google ドライブ\CTAConference2014\RestSED_templates_141001_01.ep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12776"/>
              <a:ext cx="7632848" cy="5335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495244" y="1228110"/>
              <a:ext cx="4458656" cy="407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SWIRE Template Libraries (</a:t>
              </a:r>
              <a:r>
                <a:rPr kumimoji="1" lang="en-US" altLang="ja-JP" sz="1600" dirty="0" err="1" smtClean="0"/>
                <a:t>Polletta</a:t>
              </a:r>
              <a:r>
                <a:rPr kumimoji="1" lang="en-US" altLang="ja-JP" sz="1600" dirty="0" smtClean="0"/>
                <a:t>+ 2008)</a:t>
              </a:r>
              <a:endParaRPr kumimoji="1" lang="ja-JP" altLang="en-US" sz="1600" dirty="0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566579" y="4725145"/>
              <a:ext cx="1300348" cy="333658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dirty="0" smtClean="0">
                  <a:solidFill>
                    <a:schemeClr val="accent6">
                      <a:lumMod val="75000"/>
                    </a:schemeClr>
                  </a:solidFill>
                </a:rPr>
                <a:t>PAH</a:t>
              </a:r>
              <a:r>
                <a:rPr lang="ja-JP" altLang="en-US" sz="12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ja-JP" sz="1200" dirty="0" smtClean="0">
                  <a:solidFill>
                    <a:schemeClr val="accent6">
                      <a:lumMod val="75000"/>
                    </a:schemeClr>
                  </a:solidFill>
                </a:rPr>
                <a:t>features</a:t>
              </a:r>
              <a:endParaRPr lang="en-US" altLang="ja-JP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 flipH="1" flipV="1">
              <a:off x="5272365" y="4080740"/>
              <a:ext cx="104538" cy="64440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5376903" y="3105752"/>
              <a:ext cx="726578" cy="161939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5376903" y="3105752"/>
              <a:ext cx="1147496" cy="161939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6151787" y="4741888"/>
              <a:ext cx="1300348" cy="333658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dirty="0" smtClean="0">
                  <a:solidFill>
                    <a:schemeClr val="accent6">
                      <a:lumMod val="75000"/>
                    </a:schemeClr>
                  </a:solidFill>
                </a:rPr>
                <a:t>Si absorption</a:t>
              </a:r>
              <a:endParaRPr lang="en-US" altLang="ja-JP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>
            <a:xfrm flipH="1" flipV="1">
              <a:off x="6373343" y="4419686"/>
              <a:ext cx="277562" cy="32220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4090633" y="2020998"/>
              <a:ext cx="1037969" cy="33365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el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dirty="0" smtClean="0">
                  <a:solidFill>
                    <a:srgbClr val="0000FF"/>
                  </a:solidFill>
                </a:rPr>
                <a:t>Dust torus</a:t>
              </a:r>
              <a:endParaRPr lang="en-US" altLang="ja-JP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2431" y="1261471"/>
            <a:ext cx="7159138" cy="8967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赤外線においては、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のダストトーラスからの放射だけでなく、星生成活動が起源の放射もある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→</a:t>
            </a:r>
            <a:r>
              <a:rPr lang="en-US" altLang="ja-JP" dirty="0" smtClean="0"/>
              <a:t>SED</a:t>
            </a:r>
            <a:r>
              <a:rPr lang="ja-JP" altLang="en-US" dirty="0" smtClean="0"/>
              <a:t>に着目し両者を見分ける</a:t>
            </a:r>
            <a:endParaRPr lang="en-US" altLang="ja-JP" dirty="0" smtClean="0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4950012" y="3093481"/>
            <a:ext cx="198052" cy="33551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Infrared Space Telescopes:</a:t>
            </a:r>
            <a:br>
              <a:rPr lang="en-US" altLang="ja-JP" dirty="0" smtClean="0"/>
            </a:br>
            <a:r>
              <a:rPr lang="en-US" altLang="ja-JP" dirty="0" smtClean="0"/>
              <a:t>AKARI</a:t>
            </a:r>
            <a:r>
              <a:rPr lang="ja-JP" altLang="en-US" dirty="0" smtClean="0"/>
              <a:t> </a:t>
            </a:r>
            <a:r>
              <a:rPr lang="en-US" altLang="ja-JP" dirty="0" smtClean="0"/>
              <a:t>&amp; Spitzer</a:t>
            </a:r>
            <a:endParaRPr kumimoji="1" lang="ja-JP" altLang="en-US" dirty="0"/>
          </a:p>
        </p:txBody>
      </p:sp>
      <p:pic>
        <p:nvPicPr>
          <p:cNvPr id="7170" name="Picture 2" descr="http://pasj.asj.or.jp/v58/n4/580406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688657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stro-F Akari Japan Astronomy Satellite Spacecraft Desk Wood Model 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046172"/>
            <a:ext cx="1456589" cy="11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stro.umd.edu/rareas/lma/pics/lma_gallery/SIRTF_ir_rh_4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16812"/>
            <a:ext cx="1456589" cy="10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832140" y="4255284"/>
            <a:ext cx="115212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solidFill>
                  <a:srgbClr val="FF0000"/>
                </a:solidFill>
              </a:rPr>
              <a:t>フィルターバンドなし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940152" y="4797152"/>
            <a:ext cx="936104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979712" y="2348880"/>
            <a:ext cx="6886575" cy="1574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357012"/>
            <a:ext cx="8856983" cy="257604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z~2</a:t>
            </a:r>
            <a:r>
              <a:rPr lang="ja-JP" altLang="en-US" dirty="0" err="1"/>
              <a:t>までの</a:t>
            </a:r>
            <a:r>
              <a:rPr lang="en-US" altLang="ja-JP" dirty="0"/>
              <a:t>AGN</a:t>
            </a:r>
            <a:r>
              <a:rPr lang="ja-JP" altLang="en-US" dirty="0"/>
              <a:t>のダストトーラスから</a:t>
            </a:r>
            <a:r>
              <a:rPr lang="ja-JP" altLang="en-US" dirty="0" smtClean="0"/>
              <a:t>の近～中間赤外線</a:t>
            </a:r>
            <a:r>
              <a:rPr lang="ja-JP" altLang="en-US" dirty="0"/>
              <a:t>放射</a:t>
            </a:r>
            <a:r>
              <a:rPr lang="ja-JP" altLang="en-US" dirty="0" smtClean="0"/>
              <a:t>を調べられたのは、</a:t>
            </a:r>
            <a:r>
              <a:rPr lang="en-US" altLang="ja-JP" dirty="0" smtClean="0"/>
              <a:t>AKARI/IRC</a:t>
            </a:r>
            <a:r>
              <a:rPr lang="ja-JP" altLang="en-US" dirty="0" smtClean="0"/>
              <a:t>と</a:t>
            </a:r>
            <a:r>
              <a:rPr lang="en-US" altLang="ja-JP" dirty="0" smtClean="0"/>
              <a:t>Spitzer/IRAC&amp;MIPS</a:t>
            </a:r>
            <a:r>
              <a:rPr lang="ja-JP" altLang="en-US" dirty="0" smtClean="0"/>
              <a:t>のみ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将来は</a:t>
            </a:r>
            <a:r>
              <a:rPr lang="en-US" altLang="ja-JP" dirty="0" smtClean="0"/>
              <a:t>JWST/MIRI</a:t>
            </a:r>
            <a:r>
              <a:rPr lang="ja-JP" altLang="en-US" dirty="0" smtClean="0"/>
              <a:t>によって観測可能</a:t>
            </a:r>
            <a:endParaRPr lang="en-US" altLang="ja-JP" dirty="0" smtClean="0"/>
          </a:p>
          <a:p>
            <a:r>
              <a:rPr lang="ja-JP" altLang="en-US" dirty="0" smtClean="0"/>
              <a:t>それぞれの特徴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Spitzer</a:t>
            </a:r>
            <a:r>
              <a:rPr lang="ja-JP" altLang="en-US" dirty="0" smtClean="0"/>
              <a:t>は波長</a:t>
            </a:r>
            <a:r>
              <a:rPr lang="en-US" altLang="ja-JP" dirty="0" smtClean="0"/>
              <a:t>10μm</a:t>
            </a:r>
            <a:r>
              <a:rPr lang="ja-JP" altLang="en-US" dirty="0" smtClean="0"/>
              <a:t>帯にフィルターバンドがないが、感度が深い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AKARI</a:t>
            </a:r>
            <a:r>
              <a:rPr lang="ja-JP" altLang="en-US" dirty="0" smtClean="0"/>
              <a:t>は波長</a:t>
            </a:r>
            <a:r>
              <a:rPr lang="en-US" altLang="ja-JP" dirty="0" smtClean="0"/>
              <a:t>2μm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20μm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漏れなくカバーし、詳細な</a:t>
            </a:r>
            <a:r>
              <a:rPr lang="en-US" altLang="ja-JP" dirty="0" smtClean="0"/>
              <a:t>SED</a:t>
            </a:r>
            <a:r>
              <a:rPr lang="ja-JP" altLang="en-US" dirty="0" smtClean="0"/>
              <a:t>解析が可能だが、感度が少し浅い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077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4582"/>
            <a:ext cx="4230484" cy="400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100"/>
            <a:ext cx="8229600" cy="82557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Near-infrared Selection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4320" y="6445330"/>
            <a:ext cx="282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Fujishiro</a:t>
            </a:r>
            <a:r>
              <a:rPr kumimoji="1" lang="en-US" altLang="ja-JP" dirty="0" smtClean="0"/>
              <a:t>+ 2014 (submitted)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8"/>
            <a:ext cx="8330298" cy="1400820"/>
          </a:xfrm>
        </p:spPr>
        <p:txBody>
          <a:bodyPr>
            <a:normAutofit fontScale="70000" lnSpcReduction="20000"/>
          </a:bodyPr>
          <a:lstStyle/>
          <a:p>
            <a:r>
              <a:rPr lang="el-GR" altLang="ja-JP" dirty="0" smtClean="0"/>
              <a:t>λ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5μm</a:t>
            </a:r>
            <a:r>
              <a:rPr lang="ja-JP" altLang="en-US" dirty="0" smtClean="0"/>
              <a:t>のギャップに着目した二色図分類法（</a:t>
            </a:r>
            <a:r>
              <a:rPr lang="en-US" altLang="ja-JP" dirty="0" smtClean="0"/>
              <a:t>e.g. Donley+ 2012)</a:t>
            </a:r>
          </a:p>
          <a:p>
            <a:r>
              <a:rPr lang="ja-JP" altLang="en-US" dirty="0"/>
              <a:t>赤方</a:t>
            </a:r>
            <a:r>
              <a:rPr lang="ja-JP" altLang="en-US" dirty="0" smtClean="0"/>
              <a:t>偏移の情報を使わずに、 </a:t>
            </a:r>
            <a:r>
              <a:rPr lang="en-US" altLang="ja-JP" dirty="0" smtClean="0"/>
              <a:t>0&lt;z&lt;2</a:t>
            </a:r>
            <a:r>
              <a:rPr lang="ja-JP" altLang="en-US" dirty="0" smtClean="0"/>
              <a:t>のダストトーラスからの放射が強い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を効率的に選択可能</a:t>
            </a:r>
            <a:endParaRPr lang="en-US" altLang="ja-JP" dirty="0" smtClean="0"/>
          </a:p>
          <a:p>
            <a:r>
              <a:rPr lang="ja-JP" altLang="en-US" dirty="0" smtClean="0"/>
              <a:t>全天体の</a:t>
            </a:r>
            <a:r>
              <a:rPr lang="en-US" altLang="ja-JP" dirty="0" smtClean="0"/>
              <a:t>10%</a:t>
            </a:r>
            <a:r>
              <a:rPr lang="ja-JP" altLang="en-US" dirty="0" smtClean="0"/>
              <a:t>程度を</a:t>
            </a:r>
            <a:r>
              <a:rPr lang="en-US" altLang="ja-JP" dirty="0" smtClean="0"/>
              <a:t>AGN</a:t>
            </a:r>
            <a:r>
              <a:rPr lang="ja-JP" altLang="en-US" dirty="0" smtClean="0"/>
              <a:t>候補として選択</a:t>
            </a: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420888"/>
            <a:ext cx="4046953" cy="388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 rot="19183314">
            <a:off x="7812360" y="3396734"/>
            <a:ext cx="6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AGN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183314">
            <a:off x="3905170" y="3396734"/>
            <a:ext cx="6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AGN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5976" y="6003854"/>
            <a:ext cx="14590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赤は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線天体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496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Mid-infrared Selection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78" y="1340768"/>
            <a:ext cx="5074931" cy="506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018651" y="6404946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Hanami+ 2012 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844824"/>
            <a:ext cx="3952030" cy="316835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AKARI/IRC</a:t>
            </a:r>
            <a:r>
              <a:rPr lang="ja-JP" altLang="en-US" dirty="0" smtClean="0"/>
              <a:t>のフィルターセットを活用した、</a:t>
            </a:r>
            <a:r>
              <a:rPr lang="en-US" altLang="ja-JP" dirty="0" smtClean="0"/>
              <a:t>PAH</a:t>
            </a:r>
            <a:r>
              <a:rPr lang="ja-JP" altLang="en-US" dirty="0" smtClean="0"/>
              <a:t> </a:t>
            </a:r>
            <a:r>
              <a:rPr lang="en-US" altLang="ja-JP" dirty="0" smtClean="0"/>
              <a:t>features, Si absorption</a:t>
            </a:r>
            <a:r>
              <a:rPr lang="ja-JP" altLang="en-US" dirty="0" smtClean="0"/>
              <a:t>に着目した二色図分類法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/>
              <a:t>e.g. Hanami+2012)</a:t>
            </a:r>
          </a:p>
          <a:p>
            <a:endParaRPr lang="en-US" altLang="ja-JP" dirty="0" smtClean="0"/>
          </a:p>
          <a:p>
            <a:r>
              <a:rPr lang="ja-JP" altLang="en-US" dirty="0"/>
              <a:t>赤方</a:t>
            </a:r>
            <a:r>
              <a:rPr lang="ja-JP" altLang="en-US" dirty="0" smtClean="0"/>
              <a:t>偏移の情報が必要。</a:t>
            </a:r>
            <a:r>
              <a:rPr lang="en-US" altLang="ja-JP" dirty="0" smtClean="0"/>
              <a:t>Photometric redshift</a:t>
            </a:r>
            <a:r>
              <a:rPr lang="ja-JP" altLang="en-US" dirty="0" smtClean="0"/>
              <a:t>を使用する場合は、その精度が重要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5846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865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SED Fitting with Far-infrared Data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5" y="3140968"/>
            <a:ext cx="823501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254462" y="6426070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岩手大学・石垣剛氏より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6851" y="1268760"/>
            <a:ext cx="6901453" cy="140082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SED fitting</a:t>
            </a:r>
            <a:r>
              <a:rPr lang="ja-JP" altLang="en-US" dirty="0" smtClean="0"/>
              <a:t>により、</a:t>
            </a:r>
            <a:r>
              <a:rPr lang="en-US" altLang="ja-JP" dirty="0"/>
              <a:t> AGN</a:t>
            </a:r>
            <a:r>
              <a:rPr lang="ja-JP" altLang="en-US" dirty="0"/>
              <a:t>と星形成活動が混合して</a:t>
            </a:r>
            <a:r>
              <a:rPr lang="ja-JP" altLang="en-US" dirty="0" smtClean="0"/>
              <a:t>いる場合の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の割合</a:t>
            </a:r>
            <a:r>
              <a:rPr lang="en-US" altLang="ja-JP" dirty="0" smtClean="0"/>
              <a:t>(f</a:t>
            </a:r>
            <a:r>
              <a:rPr lang="en-US" altLang="ja-JP" sz="3600" baseline="-25000" dirty="0" smtClean="0"/>
              <a:t>AGN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を導出可能</a:t>
            </a:r>
            <a:r>
              <a:rPr lang="en-US" altLang="ja-JP" dirty="0" smtClean="0"/>
              <a:t>(e.g. Hanami+ 2012)</a:t>
            </a:r>
          </a:p>
          <a:p>
            <a:r>
              <a:rPr lang="en-US" altLang="ja-JP" dirty="0" smtClean="0"/>
              <a:t>Herschel/PACS</a:t>
            </a:r>
            <a:r>
              <a:rPr lang="ja-JP" altLang="en-US" dirty="0" smtClean="0"/>
              <a:t>の遠赤外線データまで含めれば、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と</a:t>
            </a:r>
            <a:r>
              <a:rPr lang="ja-JP" altLang="en-US" dirty="0"/>
              <a:t>星</a:t>
            </a:r>
            <a:r>
              <a:rPr lang="ja-JP" altLang="en-US" dirty="0" smtClean="0"/>
              <a:t>形成活動の分離がさらに明確になる</a:t>
            </a:r>
            <a:endParaRPr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1763688" y="2852936"/>
            <a:ext cx="5760640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3968" y="2564904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AGN</a:t>
            </a:r>
            <a:r>
              <a:rPr kumimoji="1" lang="ja-JP" altLang="en-US" dirty="0" smtClean="0"/>
              <a:t>の割合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6336" y="28122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大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59632" y="27879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小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35896" y="6381328"/>
            <a:ext cx="22779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Herscel</a:t>
            </a:r>
            <a:r>
              <a:rPr kumimoji="1" lang="en-US" altLang="ja-JP" dirty="0" smtClean="0"/>
              <a:t>/PACS</a:t>
            </a:r>
            <a:r>
              <a:rPr kumimoji="1" lang="ja-JP" altLang="en-US" dirty="0" smtClean="0"/>
              <a:t>のデータ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3203848" y="5013176"/>
            <a:ext cx="984292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5556292" y="5013176"/>
            <a:ext cx="127001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5556292" y="5085184"/>
            <a:ext cx="2328076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www.ipac.caltech.edu/system/projects/images/2/original/Herschel_Sq.jpg?12911536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70700"/>
            <a:ext cx="1394203" cy="13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2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4800" u="sng" dirty="0"/>
              <a:t>ダストに包まれたブラックホール</a:t>
            </a:r>
            <a:r>
              <a:rPr lang="ja-JP" altLang="en-US" sz="4800" u="sng" dirty="0" smtClean="0"/>
              <a:t>の</a:t>
            </a:r>
            <a:r>
              <a:rPr lang="en-US" altLang="ja-JP" sz="4800" u="sng" dirty="0" smtClean="0"/>
              <a:t/>
            </a:r>
            <a:br>
              <a:rPr lang="en-US" altLang="ja-JP" sz="4800" u="sng" dirty="0" smtClean="0"/>
            </a:br>
            <a:r>
              <a:rPr lang="ja-JP" altLang="en-US" sz="4800" u="sng" dirty="0" smtClean="0"/>
              <a:t>特性</a:t>
            </a:r>
            <a:r>
              <a:rPr lang="en-US" altLang="ja-JP" sz="4800" u="sng" dirty="0" smtClean="0"/>
              <a:t/>
            </a:r>
            <a:br>
              <a:rPr lang="en-US" altLang="ja-JP" sz="4800" u="sng" dirty="0" smtClean="0"/>
            </a:br>
            <a:r>
              <a:rPr lang="en-US" altLang="ja-JP" sz="4000" dirty="0" smtClean="0"/>
              <a:t>Physical Properties of Dusty Black Holes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435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973024" y="1207917"/>
            <a:ext cx="2593912" cy="4994625"/>
            <a:chOff x="6358010" y="1207917"/>
            <a:chExt cx="2593912" cy="4994625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980" y="3687222"/>
              <a:ext cx="2591942" cy="251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010" y="1207917"/>
              <a:ext cx="2587413" cy="247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Rest-frame 5μm luminosities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0032" y="6488668"/>
            <a:ext cx="434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Hanami+ 2012, </a:t>
            </a:r>
            <a:r>
              <a:rPr kumimoji="1" lang="en-US" altLang="ja-JP" dirty="0" err="1" smtClean="0"/>
              <a:t>Fujishiro</a:t>
            </a:r>
            <a:r>
              <a:rPr kumimoji="1" lang="en-US" altLang="ja-JP" dirty="0" smtClean="0"/>
              <a:t>+ 2014 (submitted)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443615" y="1196752"/>
            <a:ext cx="2664889" cy="4980569"/>
            <a:chOff x="3733957" y="1196752"/>
            <a:chExt cx="2664889" cy="498056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751" y="1196752"/>
              <a:ext cx="2635095" cy="247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957" y="3687221"/>
              <a:ext cx="2601125" cy="249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6012160" y="6117665"/>
            <a:ext cx="14590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赤は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線天体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9613" y="1046185"/>
            <a:ext cx="1369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AKARI</a:t>
            </a:r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35162" y="1052736"/>
            <a:ext cx="1439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Spitzer</a:t>
            </a:r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676328" y="3676011"/>
            <a:ext cx="1595597" cy="233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235162" y="3676011"/>
            <a:ext cx="1595597" cy="233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139821" y="2129419"/>
            <a:ext cx="13492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　　</a:t>
            </a:r>
            <a:r>
              <a:rPr kumimoji="1" lang="en-US" altLang="ja-JP" dirty="0" smtClean="0">
                <a:solidFill>
                  <a:srgbClr val="0000FF"/>
                </a:solidFill>
              </a:rPr>
              <a:t>AGN</a:t>
            </a:r>
            <a:r>
              <a:rPr kumimoji="1" lang="ja-JP" altLang="en-US" dirty="0" smtClean="0">
                <a:solidFill>
                  <a:srgbClr val="0000FF"/>
                </a:solidFill>
              </a:rPr>
              <a:t>　　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3283428" y="4747604"/>
            <a:ext cx="10742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non-AGN</a:t>
            </a:r>
            <a:endParaRPr kumimoji="1" lang="ja-JP" altLang="en-US" dirty="0"/>
          </a:p>
        </p:txBody>
      </p:sp>
      <p:sp>
        <p:nvSpPr>
          <p:cNvPr id="2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008" y="1340768"/>
            <a:ext cx="3557751" cy="5194490"/>
          </a:xfrm>
        </p:spPr>
        <p:txBody>
          <a:bodyPr>
            <a:normAutofit/>
          </a:bodyPr>
          <a:lstStyle/>
          <a:p>
            <a:r>
              <a:rPr lang="ja-JP" altLang="en-US" sz="1600" dirty="0"/>
              <a:t>静止系波長</a:t>
            </a:r>
            <a:r>
              <a:rPr lang="en-US" altLang="ja-JP" sz="1600" dirty="0"/>
              <a:t>5μm</a:t>
            </a:r>
            <a:r>
              <a:rPr lang="ja-JP" altLang="en-US" sz="1600" dirty="0"/>
              <a:t>の</a:t>
            </a:r>
            <a:r>
              <a:rPr lang="ja-JP" altLang="en-US" sz="1600" dirty="0" smtClean="0"/>
              <a:t>光度はダストトーラスからの放射をトレース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ja-JP" altLang="en-US" sz="1600" dirty="0" smtClean="0"/>
              <a:t>近赤外線二色図で</a:t>
            </a:r>
            <a:r>
              <a:rPr lang="en-US" altLang="ja-JP" sz="1600" dirty="0" smtClean="0"/>
              <a:t>AGN</a:t>
            </a:r>
            <a:r>
              <a:rPr lang="ja-JP" altLang="en-US" sz="1600" dirty="0" smtClean="0"/>
              <a:t>に分類された天体と、それ以外の天体について、</a:t>
            </a:r>
            <a:r>
              <a:rPr lang="en-US" altLang="ja-JP" sz="1600" dirty="0" smtClean="0"/>
              <a:t>z&lt;2</a:t>
            </a:r>
            <a:r>
              <a:rPr lang="ja-JP" altLang="en-US" sz="1600" dirty="0" smtClean="0"/>
              <a:t>の静止</a:t>
            </a:r>
            <a:r>
              <a:rPr lang="ja-JP" altLang="en-US" sz="1600" dirty="0"/>
              <a:t>系波長</a:t>
            </a:r>
            <a:r>
              <a:rPr lang="en-US" altLang="ja-JP" sz="1600" dirty="0"/>
              <a:t>5μm</a:t>
            </a:r>
            <a:r>
              <a:rPr lang="ja-JP" altLang="en-US" sz="1600" dirty="0"/>
              <a:t>の</a:t>
            </a:r>
            <a:r>
              <a:rPr lang="ja-JP" altLang="en-US" sz="1600" dirty="0" smtClean="0"/>
              <a:t>光度の星質量依存性を調査。ただし、</a:t>
            </a:r>
            <a:r>
              <a:rPr lang="en-US" altLang="ja-JP" sz="1600" dirty="0" smtClean="0"/>
              <a:t>spectroscopic redshift</a:t>
            </a:r>
            <a:r>
              <a:rPr lang="ja-JP" altLang="en-US" sz="1600" dirty="0" smtClean="0"/>
              <a:t>をもつ天体のみ</a:t>
            </a:r>
            <a:endParaRPr lang="en-US" altLang="ja-JP" sz="1600" dirty="0" smtClean="0"/>
          </a:p>
          <a:p>
            <a:endParaRPr lang="en-US" altLang="ja-JP" sz="1600" dirty="0" smtClean="0"/>
          </a:p>
          <a:p>
            <a:r>
              <a:rPr lang="ja-JP" altLang="en-US" sz="1600" dirty="0" smtClean="0"/>
              <a:t>わかったこと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二色図で</a:t>
            </a:r>
            <a:r>
              <a:rPr lang="en-US" altLang="ja-JP" sz="1600" dirty="0" smtClean="0"/>
              <a:t>AGN</a:t>
            </a:r>
            <a:r>
              <a:rPr lang="ja-JP" altLang="en-US" sz="1600" dirty="0" smtClean="0"/>
              <a:t>と分類された天体の光度は、明らかにそれ以外の天体より高い</a:t>
            </a:r>
            <a:endParaRPr lang="en-US" altLang="ja-JP" sz="1600" dirty="0" smtClean="0"/>
          </a:p>
          <a:p>
            <a:pPr lvl="1"/>
            <a:r>
              <a:rPr lang="ja-JP" altLang="en-US" sz="1600" dirty="0"/>
              <a:t>星</a:t>
            </a:r>
            <a:r>
              <a:rPr lang="ja-JP" altLang="en-US" sz="1600" dirty="0" smtClean="0"/>
              <a:t>質量依存性は弱い</a:t>
            </a:r>
            <a:endParaRPr lang="en-US" altLang="ja-JP" sz="1600" dirty="0" smtClean="0"/>
          </a:p>
          <a:p>
            <a:pPr lvl="1"/>
            <a:r>
              <a:rPr lang="en-US" altLang="ja-JP" sz="1600" dirty="0" smtClean="0"/>
              <a:t>AGN</a:t>
            </a:r>
            <a:r>
              <a:rPr lang="ja-JP" altLang="en-US" sz="1600" dirty="0" smtClean="0"/>
              <a:t>と分類された天体は、</a:t>
            </a:r>
            <a:r>
              <a:rPr lang="en-US" altLang="ja-JP" sz="1600" dirty="0" smtClean="0"/>
              <a:t>X</a:t>
            </a:r>
            <a:r>
              <a:rPr lang="ja-JP" altLang="en-US" sz="1600" dirty="0" smtClean="0"/>
              <a:t>線で検出されている割合が高い</a:t>
            </a:r>
            <a:endParaRPr lang="en-US" altLang="ja-JP" sz="1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0402" y="6040721"/>
            <a:ext cx="322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ただし、</a:t>
            </a:r>
            <a:r>
              <a:rPr kumimoji="1" lang="en-US" altLang="ja-JP" sz="1400" dirty="0" smtClean="0"/>
              <a:t>spectroscopic sample</a:t>
            </a:r>
            <a:r>
              <a:rPr kumimoji="1" lang="ja-JP" altLang="en-US" sz="1400" dirty="0" smtClean="0"/>
              <a:t>に限っているのでバイアスの可能性あり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333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2" y="116632"/>
            <a:ext cx="894821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Infrared luminosities vs. X-ray luminosities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656184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AKARI</a:t>
            </a:r>
            <a:r>
              <a:rPr kumimoji="1" lang="ja-JP" altLang="en-US" dirty="0" smtClean="0"/>
              <a:t>のデータにより</a:t>
            </a:r>
            <a:r>
              <a:rPr kumimoji="1" lang="en-US" altLang="ja-JP" dirty="0" smtClean="0"/>
              <a:t>AGN</a:t>
            </a:r>
            <a:r>
              <a:rPr kumimoji="1" lang="ja-JP" altLang="en-US" dirty="0" smtClean="0"/>
              <a:t>と分類された天体</a:t>
            </a:r>
            <a:r>
              <a:rPr lang="ja-JP" altLang="en-US" dirty="0" smtClean="0"/>
              <a:t>について、赤外線光度と</a:t>
            </a:r>
            <a:r>
              <a:rPr lang="en-US" altLang="ja-JP" dirty="0" smtClean="0"/>
              <a:t>Chandra</a:t>
            </a:r>
            <a:r>
              <a:rPr lang="ja-JP" altLang="en-US" dirty="0" smtClean="0"/>
              <a:t>のデータによる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線光度を調査。</a:t>
            </a:r>
            <a:r>
              <a:rPr lang="en-US" altLang="ja-JP" dirty="0" smtClean="0"/>
              <a:t>Photometric redshift sample</a:t>
            </a:r>
            <a:r>
              <a:rPr lang="ja-JP" altLang="en-US" dirty="0" smtClean="0"/>
              <a:t>も含む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X</a:t>
            </a:r>
            <a:r>
              <a:rPr lang="ja-JP" altLang="en-US" dirty="0" smtClean="0"/>
              <a:t>線で検出されていない天体が多数あり</a:t>
            </a:r>
            <a:endParaRPr lang="en-US" altLang="ja-JP" dirty="0"/>
          </a:p>
          <a:p>
            <a:pPr lvl="1"/>
            <a:r>
              <a:rPr lang="ja-JP" altLang="en-US" dirty="0" smtClean="0"/>
              <a:t>軟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線で見逃している</a:t>
            </a:r>
            <a:r>
              <a:rPr lang="en-US" altLang="ja-JP" dirty="0" smtClean="0"/>
              <a:t>Compton-thick AGN</a:t>
            </a:r>
            <a:r>
              <a:rPr lang="ja-JP" altLang="en-US" dirty="0" smtClean="0"/>
              <a:t>が多数存在することを示唆</a:t>
            </a:r>
            <a:endParaRPr kumimoji="1" lang="en-US" altLang="ja-JP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1016"/>
            <a:ext cx="87827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67063" y="6478486"/>
            <a:ext cx="263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Krumpe</a:t>
            </a:r>
            <a:r>
              <a:rPr lang="en-US" altLang="ja-JP" dirty="0" smtClean="0"/>
              <a:t>+ 2014 (accepted)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77698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AGN</a:t>
            </a:r>
            <a:r>
              <a:rPr lang="ja-JP" altLang="en-US" dirty="0" smtClean="0"/>
              <a:t>の割合：大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2836" y="29249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AGN</a:t>
            </a:r>
            <a:r>
              <a:rPr lang="ja-JP" altLang="en-US" dirty="0" smtClean="0"/>
              <a:t>の割合：小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 rot="19429432">
            <a:off x="1523598" y="4919011"/>
            <a:ext cx="2239314" cy="4593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19850100">
            <a:off x="5657832" y="4984483"/>
            <a:ext cx="2239314" cy="45930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7063" y="5960311"/>
            <a:ext cx="28022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Compton-thick AGN</a:t>
            </a:r>
            <a:r>
              <a:rPr kumimoji="1" lang="ja-JP" altLang="en-US" dirty="0" smtClean="0"/>
              <a:t>の候補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3361874" y="4878452"/>
            <a:ext cx="1152128" cy="10818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162074" y="5670540"/>
            <a:ext cx="648072" cy="289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21714" y="62938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赤外線光度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287352" y="436005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線光度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11509" y="630347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赤外線光度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37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 dirty="0" smtClean="0"/>
              <a:t>話の内容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CTA</a:t>
            </a:r>
            <a:r>
              <a:rPr lang="ja-JP" altLang="en-US" dirty="0" smtClean="0"/>
              <a:t>で</a:t>
            </a:r>
            <a:r>
              <a:rPr lang="en-US" altLang="ja-JP" dirty="0" smtClean="0"/>
              <a:t>z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までの</a:t>
            </a:r>
            <a:r>
              <a:rPr lang="ja-JP" altLang="en-US" dirty="0" smtClean="0"/>
              <a:t>ブレーザー</a:t>
            </a:r>
            <a:r>
              <a:rPr lang="ja-JP" altLang="en-US" dirty="0"/>
              <a:t>が</a:t>
            </a:r>
            <a:r>
              <a:rPr lang="ja-JP" altLang="en-US" dirty="0" smtClean="0"/>
              <a:t>見える</a:t>
            </a:r>
            <a:r>
              <a:rPr lang="ja-JP" altLang="en-US" dirty="0" smtClean="0"/>
              <a:t>ようになる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z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までの</a:t>
            </a:r>
            <a:r>
              <a:rPr lang="ja-JP" altLang="en-US" dirty="0" smtClean="0"/>
              <a:t>銀河と活動銀河核（</a:t>
            </a:r>
            <a:r>
              <a:rPr lang="en-US" altLang="ja-JP" dirty="0" smtClean="0"/>
              <a:t>AGN</a:t>
            </a:r>
            <a:r>
              <a:rPr lang="ja-JP" altLang="en-US" dirty="0" smtClean="0"/>
              <a:t>）の進化を、</a:t>
            </a:r>
            <a:r>
              <a:rPr lang="ja-JP" altLang="en-US" dirty="0"/>
              <a:t>赤外線宇宙望遠鏡</a:t>
            </a:r>
            <a:r>
              <a:rPr lang="ja-JP" altLang="en-US" dirty="0" smtClean="0"/>
              <a:t>の観測データをベースに調べているので、その研究紹介と、</a:t>
            </a:r>
            <a:r>
              <a:rPr lang="en-US" altLang="ja-JP" dirty="0" smtClean="0"/>
              <a:t>CTA</a:t>
            </a:r>
            <a:r>
              <a:rPr lang="ja-JP" altLang="en-US" dirty="0" smtClean="0"/>
              <a:t>とのコラボレーションの可能性を議論したい</a:t>
            </a:r>
            <a:endParaRPr lang="ja-JP" altLang="en-US" dirty="0"/>
          </a:p>
          <a:p>
            <a:endParaRPr lang="en-US" altLang="ja-JP" dirty="0"/>
          </a:p>
          <a:p>
            <a:r>
              <a:rPr kumimoji="1" lang="ja-JP" altLang="en-US" dirty="0" smtClean="0"/>
              <a:t>本日の話の流れ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自己紹介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イントロダクション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ダスト</a:t>
            </a:r>
            <a:r>
              <a:rPr lang="ja-JP" altLang="en-US" dirty="0" smtClean="0"/>
              <a:t>に包まれたブラックホールの選択</a:t>
            </a:r>
            <a:endParaRPr lang="en-US" altLang="ja-JP" dirty="0" smtClean="0"/>
          </a:p>
          <a:p>
            <a:pPr lvl="1"/>
            <a:r>
              <a:rPr lang="ja-JP" altLang="en-US" dirty="0"/>
              <a:t>ダストに包まれたブラックホール</a:t>
            </a:r>
            <a:r>
              <a:rPr lang="ja-JP" altLang="en-US" dirty="0" smtClean="0"/>
              <a:t>の特性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まとめと今後の研究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2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71" y="1705756"/>
            <a:ext cx="4413953" cy="43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Infrared/X-ray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Radio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correlation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505848"/>
            <a:ext cx="4176464" cy="5163512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 smtClean="0"/>
              <a:t>Spitzer</a:t>
            </a:r>
            <a:r>
              <a:rPr kumimoji="1" lang="ja-JP" altLang="en-US" dirty="0" smtClean="0"/>
              <a:t>に関して、</a:t>
            </a:r>
            <a:r>
              <a:rPr kumimoji="1" lang="en-US" altLang="ja-JP" dirty="0" smtClean="0"/>
              <a:t>VLA</a:t>
            </a:r>
            <a:r>
              <a:rPr kumimoji="1" lang="ja-JP" altLang="en-US" dirty="0" smtClean="0"/>
              <a:t>による</a:t>
            </a:r>
            <a:r>
              <a:rPr kumimoji="1" lang="en-US" altLang="ja-JP" dirty="0" smtClean="0"/>
              <a:t>1.4GHz</a:t>
            </a:r>
            <a:r>
              <a:rPr kumimoji="1" lang="ja-JP" altLang="en-US" dirty="0" smtClean="0"/>
              <a:t>電波の</a:t>
            </a:r>
            <a:r>
              <a:rPr kumimoji="1" lang="en-US" altLang="ja-JP" dirty="0" smtClean="0"/>
              <a:t>100uJy</a:t>
            </a:r>
            <a:r>
              <a:rPr kumimoji="1" lang="ja-JP" altLang="en-US" dirty="0" smtClean="0"/>
              <a:t>カタログ（</a:t>
            </a:r>
            <a:r>
              <a:rPr kumimoji="1" lang="en-US" altLang="ja-JP" dirty="0" smtClean="0"/>
              <a:t>Simpson+ 2006</a:t>
            </a:r>
            <a:r>
              <a:rPr kumimoji="1" lang="ja-JP" altLang="en-US" dirty="0" smtClean="0"/>
              <a:t>）の天体を、</a:t>
            </a:r>
            <a:r>
              <a:rPr kumimoji="1" lang="en-US" altLang="ja-JP" dirty="0" smtClean="0"/>
              <a:t>MIPS</a:t>
            </a:r>
            <a:r>
              <a:rPr lang="en-US" altLang="ja-JP" dirty="0" smtClean="0"/>
              <a:t>24μm</a:t>
            </a:r>
            <a:r>
              <a:rPr lang="ja-JP" altLang="en-US" dirty="0" smtClean="0"/>
              <a:t>のデータをもとに</a:t>
            </a:r>
            <a:r>
              <a:rPr lang="en-US" altLang="ja-JP" dirty="0" smtClean="0"/>
              <a:t>radio-loud/quiet</a:t>
            </a:r>
            <a:r>
              <a:rPr lang="ja-JP" altLang="en-US" dirty="0" smtClean="0"/>
              <a:t>に分類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Ibar</a:t>
            </a:r>
            <a:r>
              <a:rPr lang="en-US" altLang="ja-JP" dirty="0" smtClean="0"/>
              <a:t>+ 2008)</a:t>
            </a:r>
            <a:r>
              <a:rPr lang="ja-JP" altLang="en-US" dirty="0" smtClean="0"/>
              <a:t>した後</a:t>
            </a:r>
            <a:r>
              <a:rPr lang="ja-JP" altLang="en-US" dirty="0"/>
              <a:t>、</a:t>
            </a:r>
            <a:r>
              <a:rPr lang="en-US" altLang="ja-JP" dirty="0" smtClean="0"/>
              <a:t> </a:t>
            </a:r>
            <a:r>
              <a:rPr lang="ja-JP" altLang="en-US" dirty="0" smtClean="0"/>
              <a:t>近赤外線</a:t>
            </a:r>
            <a:r>
              <a:rPr lang="en-US" altLang="ja-JP" dirty="0" smtClean="0"/>
              <a:t>AGN</a:t>
            </a:r>
            <a:r>
              <a:rPr lang="ja-JP" altLang="en-US" dirty="0"/>
              <a:t>選択</a:t>
            </a:r>
            <a:r>
              <a:rPr lang="ja-JP" altLang="en-US" dirty="0" smtClean="0"/>
              <a:t>二色図上にオーバープロット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赤外線で</a:t>
            </a:r>
            <a:r>
              <a:rPr kumimoji="1" lang="en-US" altLang="ja-JP" dirty="0" smtClean="0"/>
              <a:t>AGN</a:t>
            </a:r>
            <a:r>
              <a:rPr kumimoji="1" lang="ja-JP" altLang="en-US" dirty="0" smtClean="0"/>
              <a:t>と判定された天体の</a:t>
            </a:r>
            <a:r>
              <a:rPr kumimoji="1" lang="en-US" altLang="ja-JP" dirty="0" smtClean="0"/>
              <a:t>Radio-loud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radio-quiet</a:t>
            </a:r>
            <a:r>
              <a:rPr kumimoji="1" lang="ja-JP" altLang="en-US" dirty="0" smtClean="0"/>
              <a:t>の数の比は</a:t>
            </a:r>
            <a:r>
              <a:rPr kumimoji="1" lang="en-US" altLang="ja-JP" dirty="0" smtClean="0"/>
              <a:t>2:3</a:t>
            </a:r>
          </a:p>
          <a:p>
            <a:pPr lvl="1"/>
            <a:r>
              <a:rPr kumimoji="1" lang="en-US" altLang="ja-JP" dirty="0" smtClean="0"/>
              <a:t>Radio-loud/quiet</a:t>
            </a:r>
            <a:r>
              <a:rPr kumimoji="1" lang="ja-JP" altLang="en-US" dirty="0" smtClean="0"/>
              <a:t>ともに、軟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線ではあまり検出されていない。電波</a:t>
            </a:r>
            <a:r>
              <a:rPr lang="ja-JP" altLang="en-US" dirty="0" smtClean="0"/>
              <a:t>天体</a:t>
            </a:r>
            <a:r>
              <a:rPr lang="ja-JP" altLang="en-US" dirty="0"/>
              <a:t>は</a:t>
            </a:r>
            <a:r>
              <a:rPr lang="en-US" altLang="ja-JP" dirty="0"/>
              <a:t>Compton-thick AGN</a:t>
            </a:r>
            <a:r>
              <a:rPr lang="ja-JP" altLang="en-US" dirty="0"/>
              <a:t>の可能性が高い</a:t>
            </a:r>
            <a:r>
              <a:rPr lang="ja-JP" altLang="en-US" dirty="0" smtClean="0"/>
              <a:t>？星形成銀河を見ている？観測条件</a:t>
            </a:r>
            <a:r>
              <a:rPr kumimoji="1" lang="ja-JP" altLang="en-US" dirty="0" smtClean="0"/>
              <a:t>よるバイアス？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lang="en-US" altLang="ja-JP" dirty="0" smtClean="0"/>
              <a:t>AKARI</a:t>
            </a:r>
            <a:r>
              <a:rPr lang="ja-JP" altLang="en-US" dirty="0" smtClean="0"/>
              <a:t>に関しても、最近</a:t>
            </a:r>
            <a:r>
              <a:rPr lang="en-US" altLang="ja-JP" dirty="0" smtClean="0"/>
              <a:t>VLA</a:t>
            </a:r>
            <a:r>
              <a:rPr lang="ja-JP" altLang="en-US" dirty="0" smtClean="0"/>
              <a:t>のデータを取得したので、同様な調査を行う予定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電波で検出される天体には、ジェットを出す</a:t>
            </a:r>
            <a:r>
              <a:rPr lang="en-US" altLang="ja-JP" dirty="0" smtClean="0"/>
              <a:t>AGN</a:t>
            </a:r>
            <a:r>
              <a:rPr lang="ja-JP" altLang="en-US" dirty="0" err="1" smtClean="0"/>
              <a:t>だけ</a:t>
            </a:r>
            <a:r>
              <a:rPr lang="ja-JP" altLang="en-US" dirty="0" smtClean="0"/>
              <a:t>ではなく、星形成銀河も含まれるので、これらを区別するためにガンマ線の情報に期待</a:t>
            </a:r>
            <a:endParaRPr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48064" y="1353412"/>
            <a:ext cx="357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近赤外線の</a:t>
            </a:r>
            <a:r>
              <a:rPr kumimoji="1" lang="en-US" altLang="ja-JP" dirty="0" smtClean="0"/>
              <a:t>AGN</a:t>
            </a:r>
            <a:r>
              <a:rPr kumimoji="1" lang="ja-JP" altLang="en-US" dirty="0" smtClean="0"/>
              <a:t>選択二色図を拡大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8344" y="2204864"/>
            <a:ext cx="6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AGN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84346" y="6081542"/>
            <a:ext cx="38164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赤は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線天体、緑は</a:t>
            </a:r>
            <a:r>
              <a:rPr kumimoji="1" lang="en-US" altLang="ja-JP" dirty="0" smtClean="0"/>
              <a:t>Radio-Loud</a:t>
            </a:r>
            <a:r>
              <a:rPr kumimoji="1" lang="ja-JP" altLang="en-US" dirty="0" smtClean="0"/>
              <a:t>天体、マゼンタは</a:t>
            </a:r>
            <a:r>
              <a:rPr kumimoji="1" lang="en-US" altLang="ja-JP" dirty="0" smtClean="0"/>
              <a:t>Radio-Quiet</a:t>
            </a:r>
            <a:r>
              <a:rPr kumimoji="1" lang="ja-JP" altLang="en-US" dirty="0" smtClean="0"/>
              <a:t>天体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899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u="sng" dirty="0" smtClean="0"/>
              <a:t>まとめと今後</a:t>
            </a:r>
            <a:r>
              <a:rPr kumimoji="1" lang="en-US" altLang="ja-JP" sz="4800" u="sng" dirty="0" smtClean="0"/>
              <a:t/>
            </a:r>
            <a:br>
              <a:rPr kumimoji="1" lang="en-US" altLang="ja-JP" sz="4800" u="sng" dirty="0" smtClean="0"/>
            </a:br>
            <a:r>
              <a:rPr lang="en-US" altLang="ja-JP" sz="4800" dirty="0" smtClean="0"/>
              <a:t>Summary</a:t>
            </a:r>
            <a:r>
              <a:rPr lang="ja-JP" altLang="en-US" sz="4800" dirty="0"/>
              <a:t> </a:t>
            </a:r>
            <a:r>
              <a:rPr lang="en-US" altLang="ja-JP" sz="4800" dirty="0" smtClean="0"/>
              <a:t>&amp; Future Plan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321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kumimoji="1" lang="ja-JP" altLang="en-US" dirty="0" smtClean="0"/>
              <a:t>赤外線データを用いれば、高赤方偏移のダストに包まれたブラックホール（</a:t>
            </a:r>
            <a:r>
              <a:rPr kumimoji="1" lang="en-US" altLang="ja-JP" dirty="0" smtClean="0"/>
              <a:t>Compton-thick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>AGN</a:t>
            </a:r>
            <a:r>
              <a:rPr kumimoji="1" lang="ja-JP" altLang="en-US" dirty="0" smtClean="0"/>
              <a:t>を選択し、調べることが可能と考えられる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赤外線で選択された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には、電波と軟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線に相関があまりみられなかった。ジェットの影響はまだわからないことが多いので、ガンマ線の将来観測に期待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67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9223" y="4090"/>
            <a:ext cx="8229600" cy="936104"/>
          </a:xfrm>
        </p:spPr>
        <p:txBody>
          <a:bodyPr/>
          <a:lstStyle/>
          <a:p>
            <a:r>
              <a:rPr kumimoji="1" lang="en-US" altLang="ja-JP" dirty="0" smtClean="0"/>
              <a:t>Future Plan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524" y="820049"/>
            <a:ext cx="8490433" cy="225810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JWST</a:t>
            </a:r>
            <a:r>
              <a:rPr lang="ja-JP" altLang="en-US" dirty="0" smtClean="0"/>
              <a:t>の時代になっても、高赤方偏移の</a:t>
            </a:r>
            <a:r>
              <a:rPr lang="en-US" altLang="ja-JP" dirty="0" smtClean="0"/>
              <a:t>Dusty</a:t>
            </a:r>
            <a:r>
              <a:rPr lang="ja-JP" altLang="en-US" dirty="0"/>
              <a:t> 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を空間分解し、星形成活動に与えるダイナミクスを直接調べることは困難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dirty="0" smtClean="0"/>
              <a:t>→引き続き、多波長データとモデルによる分析から、銀河と</a:t>
            </a:r>
            <a:r>
              <a:rPr lang="en-US" altLang="ja-JP" dirty="0" smtClean="0"/>
              <a:t>AGN</a:t>
            </a:r>
            <a:r>
              <a:rPr lang="ja-JP" altLang="en-US" dirty="0" err="1" smtClean="0"/>
              <a:t>の共</a:t>
            </a:r>
            <a:r>
              <a:rPr lang="ja-JP" altLang="en-US" dirty="0" smtClean="0"/>
              <a:t>進化を調べることになりそう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完成する年代順に</a:t>
            </a:r>
            <a:r>
              <a:rPr lang="en-US" altLang="ja-JP" dirty="0" smtClean="0"/>
              <a:t>Spitzer, AKARI, ASTRO-H</a:t>
            </a:r>
            <a:r>
              <a:rPr lang="en-US" altLang="ja-JP" dirty="0"/>
              <a:t>, </a:t>
            </a:r>
            <a:r>
              <a:rPr lang="en-US" altLang="ja-JP" dirty="0" smtClean="0"/>
              <a:t>JWST</a:t>
            </a:r>
            <a:r>
              <a:rPr lang="ja-JP" altLang="en-US" dirty="0" smtClean="0"/>
              <a:t>で発見した天体を、</a:t>
            </a:r>
            <a:r>
              <a:rPr lang="en-US" altLang="ja-JP" dirty="0" smtClean="0"/>
              <a:t>CTA</a:t>
            </a:r>
            <a:r>
              <a:rPr lang="ja-JP" altLang="en-US" dirty="0" smtClean="0"/>
              <a:t>でフォローアップするかたちになる？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dirty="0" smtClean="0"/>
              <a:t>→角分解能が大きく異なる点をどうするか？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dirty="0" smtClean="0"/>
              <a:t>　　現在： </a:t>
            </a:r>
            <a:r>
              <a:rPr lang="en-US" altLang="ja-JP" dirty="0" smtClean="0"/>
              <a:t>AKARI, Spitzer: ~5arcsec, Chandra: ~0.5arcsec</a:t>
            </a:r>
          </a:p>
          <a:p>
            <a:pPr marL="40005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将来： </a:t>
            </a:r>
            <a:r>
              <a:rPr lang="en-US" altLang="ja-JP" dirty="0" smtClean="0"/>
              <a:t>JWST/MIRI: 0.2-0.6arcsec, ASTRO-H/HXI:~1.7arcmin, CTA:~1arcmin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97669" y="64689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以上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245480" y="3407744"/>
            <a:ext cx="5414399" cy="3117600"/>
            <a:chOff x="179512" y="1268760"/>
            <a:chExt cx="8847624" cy="5094444"/>
          </a:xfrm>
        </p:grpSpPr>
        <p:pic>
          <p:nvPicPr>
            <p:cNvPr id="6" name="Picture 2" descr="http://brunettoziosi.eu/files/very_unified_model_bc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268760"/>
              <a:ext cx="4968552" cy="509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直線コネクタ 6"/>
            <p:cNvCxnSpPr/>
            <p:nvPr/>
          </p:nvCxnSpPr>
          <p:spPr>
            <a:xfrm flipH="1" flipV="1">
              <a:off x="1607749" y="1844824"/>
              <a:ext cx="2748231" cy="46166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408381" y="1281862"/>
              <a:ext cx="1231667" cy="943003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 smtClean="0"/>
                <a:t>ジェット</a:t>
              </a:r>
              <a:endParaRPr kumimoji="1" lang="en-US" altLang="ja-JP" sz="1050" dirty="0" smtClean="0"/>
            </a:p>
            <a:p>
              <a:r>
                <a:rPr lang="en-US" altLang="ja-JP" sz="1050" dirty="0" smtClean="0"/>
                <a:t>- </a:t>
              </a:r>
              <a:r>
                <a:rPr lang="ja-JP" altLang="en-US" sz="1050" dirty="0" smtClean="0"/>
                <a:t>ガンマ</a:t>
              </a:r>
              <a:r>
                <a:rPr kumimoji="1" lang="ja-JP" altLang="en-US" sz="1050" dirty="0" smtClean="0"/>
                <a:t>線</a:t>
              </a:r>
              <a:endParaRPr kumimoji="1" lang="en-US" altLang="ja-JP" sz="1050" dirty="0" smtClean="0"/>
            </a:p>
            <a:p>
              <a:r>
                <a:rPr lang="en-US" altLang="ja-JP" sz="1050" dirty="0" smtClean="0"/>
                <a:t>- </a:t>
              </a:r>
              <a:r>
                <a:rPr lang="ja-JP" altLang="en-US" sz="1050" dirty="0" smtClean="0"/>
                <a:t>電波</a:t>
              </a:r>
              <a:endParaRPr kumimoji="1" lang="ja-JP" altLang="en-US" sz="1050" dirty="0"/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5693090" y="3284985"/>
              <a:ext cx="1759230" cy="73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7452321" y="3035651"/>
              <a:ext cx="1574815" cy="6789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 smtClean="0"/>
                <a:t>ダストトーラス</a:t>
              </a:r>
              <a:endParaRPr kumimoji="1" lang="en-US" altLang="ja-JP" sz="1050" dirty="0" smtClean="0"/>
            </a:p>
            <a:p>
              <a:r>
                <a:rPr lang="en-US" altLang="ja-JP" sz="1050" dirty="0" smtClean="0"/>
                <a:t>- </a:t>
              </a:r>
              <a:r>
                <a:rPr lang="ja-JP" altLang="en-US" sz="1050" dirty="0" smtClean="0"/>
                <a:t>赤外線</a:t>
              </a:r>
              <a:endParaRPr kumimoji="1" lang="ja-JP" altLang="en-US" sz="1050" dirty="0"/>
            </a:p>
          </p:txBody>
        </p:sp>
        <p:cxnSp>
          <p:nvCxnSpPr>
            <p:cNvPr id="11" name="直線コネクタ 10"/>
            <p:cNvCxnSpPr>
              <a:stCxn id="15" idx="3"/>
            </p:cNvCxnSpPr>
            <p:nvPr/>
          </p:nvCxnSpPr>
          <p:spPr>
            <a:xfrm flipH="1">
              <a:off x="2004050" y="3741429"/>
              <a:ext cx="2340454" cy="695683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179512" y="4145372"/>
              <a:ext cx="1865575" cy="943003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1050" dirty="0" smtClean="0"/>
                <a:t>降着円盤・コロナ</a:t>
              </a:r>
              <a:endParaRPr lang="en-US" altLang="ja-JP" sz="1050" dirty="0" smtClean="0"/>
            </a:p>
            <a:p>
              <a:r>
                <a:rPr lang="en-US" altLang="ja-JP" sz="1050" dirty="0" smtClean="0"/>
                <a:t>- </a:t>
              </a:r>
              <a:r>
                <a:rPr lang="ja-JP" altLang="en-US" sz="1050" dirty="0" smtClean="0"/>
                <a:t>紫外線</a:t>
              </a:r>
              <a:endParaRPr lang="en-US" altLang="ja-JP" sz="1050" dirty="0" smtClean="0"/>
            </a:p>
            <a:p>
              <a:r>
                <a:rPr lang="en-US" altLang="ja-JP" sz="1050" dirty="0" smtClean="0"/>
                <a:t>- X</a:t>
              </a:r>
              <a:r>
                <a:rPr lang="ja-JP" altLang="en-US" sz="1050" dirty="0" smtClean="0"/>
                <a:t>線</a:t>
              </a:r>
              <a:endParaRPr lang="en-US" altLang="ja-JP" sz="1050" dirty="0" smtClean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355980" y="1746773"/>
              <a:ext cx="576060" cy="1575127"/>
            </a:xfrm>
            <a:prstGeom prst="ellips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106144" y="3184508"/>
              <a:ext cx="576060" cy="75877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211960" y="3306899"/>
              <a:ext cx="905070" cy="50908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07515" y="4017028"/>
              <a:ext cx="1650781" cy="41492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b="1" dirty="0" smtClean="0"/>
                <a:t>ブラックホール</a:t>
              </a:r>
              <a:endParaRPr kumimoji="1" lang="ja-JP" altLang="en-US" sz="1050" b="1" dirty="0"/>
            </a:p>
          </p:txBody>
        </p:sp>
      </p:grpSp>
      <p:pic>
        <p:nvPicPr>
          <p:cNvPr id="7170" name="Picture 2" descr="Image of an artist's impression of the Cherenkov Telescope Arra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1" y="3364421"/>
            <a:ext cx="1999272" cy="11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50500" y="3029350"/>
            <a:ext cx="13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CTA(2020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7172" name="Picture 4" descr="http://astro-h.isas.jaxa.jp/wp-content/uploads/2013/02/pct05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1" y="5052119"/>
            <a:ext cx="1840235" cy="13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52631" y="4692237"/>
            <a:ext cx="186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ASTRO-H(2015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7174" name="Picture 6" descr="http://upload.wikimedia.org/wikipedia/commons/8/88/JW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07" y="3329093"/>
            <a:ext cx="1410106" cy="109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7124126" y="2959761"/>
            <a:ext cx="151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JWST</a:t>
            </a:r>
            <a:r>
              <a:rPr kumimoji="1" lang="en-US" altLang="ja-JP" dirty="0" smtClean="0"/>
              <a:t>(2018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23" name="Picture 4" descr="The next-generation infrared astronomical satellite SP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07" y="5316655"/>
            <a:ext cx="1449664" cy="10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7107307" y="496654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SPICA</a:t>
            </a:r>
            <a:r>
              <a:rPr kumimoji="1" lang="en-US" altLang="ja-JP" dirty="0" smtClean="0"/>
              <a:t>(2025?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426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ja-JP" altLang="en-US" u="sng" dirty="0" smtClean="0"/>
              <a:t>自己紹介</a:t>
            </a:r>
            <a:endParaRPr kumimoji="1" lang="ja-JP" altLang="en-US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1075" y="1324724"/>
            <a:ext cx="7776864" cy="2248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 smtClean="0"/>
              <a:t>やっていること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赤外線観測</a:t>
            </a:r>
            <a:r>
              <a:rPr lang="ja-JP" altLang="en-US" sz="2400" dirty="0"/>
              <a:t>データ</a:t>
            </a:r>
            <a:r>
              <a:rPr lang="ja-JP" altLang="en-US" sz="2400" dirty="0" smtClean="0"/>
              <a:t>をベースとした</a:t>
            </a:r>
            <a:r>
              <a:rPr lang="ja-JP" altLang="en-US" sz="2400" dirty="0"/>
              <a:t>銀河進化研究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赤外線天文衛星（</a:t>
            </a:r>
            <a:r>
              <a:rPr kumimoji="1" lang="en-US" altLang="ja-JP" sz="2400" dirty="0" smtClean="0"/>
              <a:t>AKARI</a:t>
            </a:r>
            <a:r>
              <a:rPr kumimoji="1" lang="ja-JP" altLang="en-US" sz="2400" dirty="0" err="1" smtClean="0"/>
              <a:t>、</a:t>
            </a:r>
            <a:r>
              <a:rPr kumimoji="1" lang="en-US" altLang="ja-JP" sz="2400" dirty="0" smtClean="0"/>
              <a:t>SPICA</a:t>
            </a:r>
            <a:r>
              <a:rPr kumimoji="1" lang="ja-JP" altLang="en-US" sz="2400" dirty="0" smtClean="0"/>
              <a:t>）の観測機器開発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小型補償</a:t>
            </a:r>
            <a:r>
              <a:rPr kumimoji="1" lang="ja-JP" altLang="en-US" sz="2400" dirty="0"/>
              <a:t>光学</a:t>
            </a:r>
            <a:r>
              <a:rPr kumimoji="1" lang="ja-JP" altLang="en-US" sz="2400" dirty="0" smtClean="0"/>
              <a:t>装置（</a:t>
            </a:r>
            <a:r>
              <a:rPr kumimoji="1" lang="en-US" altLang="ja-JP" sz="2400" dirty="0" smtClean="0"/>
              <a:t>CRAO</a:t>
            </a:r>
            <a:r>
              <a:rPr kumimoji="1" lang="ja-JP" altLang="en-US" sz="2400" dirty="0" smtClean="0"/>
              <a:t>）</a:t>
            </a:r>
            <a:r>
              <a:rPr kumimoji="1" lang="ja-JP" altLang="en-US" sz="2400" dirty="0" smtClean="0"/>
              <a:t>の</a:t>
            </a:r>
            <a:r>
              <a:rPr lang="ja-JP" altLang="en-US" sz="2400" dirty="0" smtClean="0"/>
              <a:t>開発</a:t>
            </a:r>
            <a:endParaRPr kumimoji="1" lang="en-US" altLang="ja-JP" sz="2400" dirty="0" smtClean="0"/>
          </a:p>
        </p:txBody>
      </p:sp>
      <p:pic>
        <p:nvPicPr>
          <p:cNvPr id="3074" name="Picture 2" descr="Astro-F Akari Japan Astronomy Satellite Spacecraft Desk Wood Model 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1" y="3610744"/>
            <a:ext cx="3108024" cy="23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next-generation infrared astronomical satellite SP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28" y="3598754"/>
            <a:ext cx="3181277" cy="23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9512" y="322942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AKARI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32483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SPICA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658" y="3589462"/>
            <a:ext cx="2289886" cy="295525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815244" y="3251487"/>
            <a:ext cx="71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CRAO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90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u="sng" dirty="0" smtClean="0"/>
              <a:t>イントロダクション</a:t>
            </a:r>
            <a:r>
              <a:rPr kumimoji="1" lang="en-US" altLang="ja-JP" sz="4800" u="sng" dirty="0" smtClean="0"/>
              <a:t/>
            </a:r>
            <a:br>
              <a:rPr kumimoji="1" lang="en-US" altLang="ja-JP" sz="4800" u="sng" dirty="0" smtClean="0"/>
            </a:br>
            <a:r>
              <a:rPr lang="en-US" altLang="ja-JP" sz="4800" dirty="0" smtClean="0"/>
              <a:t>Introduction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605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05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AGN</a:t>
            </a:r>
            <a:r>
              <a:rPr lang="ja-JP" altLang="en-US" dirty="0" smtClean="0"/>
              <a:t> </a:t>
            </a:r>
            <a:r>
              <a:rPr lang="en-US" altLang="ja-JP" dirty="0" smtClean="0"/>
              <a:t>Unified Model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141984" y="634465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http://brunettoziosi.eu/posts/agn-for-dummies.html</a:t>
            </a:r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95536" y="1268760"/>
            <a:ext cx="8516565" cy="5094444"/>
            <a:chOff x="395536" y="1268760"/>
            <a:chExt cx="8516565" cy="5094444"/>
          </a:xfrm>
        </p:grpSpPr>
        <p:pic>
          <p:nvPicPr>
            <p:cNvPr id="2050" name="Picture 2" descr="http://brunettoziosi.eu/files/very_unified_model_bc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268760"/>
              <a:ext cx="4968552" cy="509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線コネクタ 9"/>
            <p:cNvCxnSpPr/>
            <p:nvPr/>
          </p:nvCxnSpPr>
          <p:spPr>
            <a:xfrm flipH="1" flipV="1">
              <a:off x="1795857" y="1988840"/>
              <a:ext cx="2272087" cy="54549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395536" y="1366270"/>
              <a:ext cx="1400320" cy="92333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Jet</a:t>
              </a:r>
            </a:p>
            <a:p>
              <a:r>
                <a:rPr lang="en-US" altLang="ja-JP" dirty="0" smtClean="0"/>
                <a:t>- Gamma-ray</a:t>
              </a:r>
              <a:endParaRPr kumimoji="1" lang="en-US" altLang="ja-JP" dirty="0" smtClean="0"/>
            </a:p>
            <a:p>
              <a:r>
                <a:rPr lang="en-US" altLang="ja-JP" dirty="0" smtClean="0"/>
                <a:t>- Radio</a:t>
              </a:r>
              <a:endParaRPr kumimoji="1" lang="ja-JP" altLang="en-US" dirty="0"/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5693090" y="3284985"/>
              <a:ext cx="1759230" cy="73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7452320" y="3035651"/>
              <a:ext cx="1275670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Dusty Torus</a:t>
              </a:r>
            </a:p>
            <a:p>
              <a:r>
                <a:rPr lang="en-US" altLang="ja-JP" dirty="0" smtClean="0"/>
                <a:t>- Infrared</a:t>
              </a:r>
              <a:endParaRPr kumimoji="1" lang="ja-JP" altLang="en-US" dirty="0"/>
            </a:p>
          </p:txBody>
        </p:sp>
        <p:cxnSp>
          <p:nvCxnSpPr>
            <p:cNvPr id="18" name="直線コネクタ 17"/>
            <p:cNvCxnSpPr>
              <a:stCxn id="28" idx="3"/>
            </p:cNvCxnSpPr>
            <p:nvPr/>
          </p:nvCxnSpPr>
          <p:spPr>
            <a:xfrm flipH="1">
              <a:off x="2004050" y="3741429"/>
              <a:ext cx="2340454" cy="695683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04600" y="4145372"/>
              <a:ext cx="1567032" cy="1200329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Accretion Disc </a:t>
              </a:r>
            </a:p>
            <a:p>
              <a:r>
                <a:rPr lang="en-US" altLang="ja-JP" dirty="0" smtClean="0"/>
                <a:t>&amp;Corona</a:t>
              </a:r>
            </a:p>
            <a:p>
              <a:r>
                <a:rPr lang="en-US" altLang="ja-JP" dirty="0" smtClean="0"/>
                <a:t>- Ultraviolet</a:t>
              </a:r>
            </a:p>
            <a:p>
              <a:r>
                <a:rPr lang="en-US" altLang="ja-JP" dirty="0" smtClean="0"/>
                <a:t>- X-ray</a:t>
              </a: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4067944" y="1746773"/>
              <a:ext cx="864096" cy="1575127"/>
            </a:xfrm>
            <a:prstGeom prst="ellips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106144" y="3184508"/>
              <a:ext cx="576060" cy="75877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211960" y="3306899"/>
              <a:ext cx="905070" cy="50908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507515" y="4017028"/>
              <a:ext cx="340458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Super Massive Black Hole (SMBH)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Cosmic Star-formation History</a:t>
            </a:r>
            <a:br>
              <a:rPr lang="en-US" altLang="ja-JP" sz="3600" dirty="0" smtClean="0"/>
            </a:br>
            <a:r>
              <a:rPr lang="en-US" altLang="ja-JP" sz="3600" dirty="0" smtClean="0"/>
              <a:t> vs. Accretion History of SMBH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71859" y="6445837"/>
            <a:ext cx="220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Kormendy</a:t>
            </a:r>
            <a:r>
              <a:rPr lang="en-US" altLang="ja-JP" dirty="0"/>
              <a:t> &amp; Ho 2013</a:t>
            </a:r>
            <a:endParaRPr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195736" y="2205574"/>
            <a:ext cx="5500484" cy="4247762"/>
            <a:chOff x="2135916" y="1739462"/>
            <a:chExt cx="5920344" cy="4572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916" y="1739462"/>
              <a:ext cx="4562475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 flipV="1">
              <a:off x="5835941" y="2173506"/>
              <a:ext cx="1112323" cy="184666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6948264" y="1988840"/>
              <a:ext cx="110799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星形成史</a:t>
              </a:r>
              <a:endParaRPr kumimoji="1" lang="ja-JP" alt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H="1">
              <a:off x="4921627" y="3294276"/>
              <a:ext cx="504056" cy="46340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3419872" y="3751144"/>
              <a:ext cx="229902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 smtClean="0"/>
                <a:t>ブラックホール降着史</a:t>
              </a:r>
              <a:endParaRPr kumimoji="1" lang="ja-JP" altLang="en-US" sz="1600" b="1" dirty="0"/>
            </a:p>
          </p:txBody>
        </p:sp>
      </p:grpSp>
      <p:sp>
        <p:nvSpPr>
          <p:cNvPr id="2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1" y="1310964"/>
            <a:ext cx="8024756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宇宙の星形成史とブラックホール降着史は同じようなプロファイル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　→　銀河の星形成活動に</a:t>
            </a:r>
            <a:r>
              <a:rPr lang="ja-JP" altLang="en-US" sz="2000" dirty="0"/>
              <a:t>巨大</a:t>
            </a:r>
            <a:r>
              <a:rPr kumimoji="1" lang="ja-JP" altLang="en-US" sz="2000" dirty="0" smtClean="0"/>
              <a:t>ブラックホールが関与しているのでは？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88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26406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Magorrian</a:t>
            </a:r>
            <a:r>
              <a:rPr lang="en-US" altLang="ja-JP" dirty="0"/>
              <a:t> relation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3" y="1196751"/>
            <a:ext cx="8802902" cy="1188919"/>
          </a:xfrm>
        </p:spPr>
        <p:txBody>
          <a:bodyPr>
            <a:noAutofit/>
          </a:bodyPr>
          <a:lstStyle/>
          <a:p>
            <a:r>
              <a:rPr lang="ja-JP" altLang="en-US" sz="2000" dirty="0" smtClean="0"/>
              <a:t>近傍銀河のバルジ質量（光度、速度分散）とブラックホール質量に良い相関</a:t>
            </a:r>
            <a:endParaRPr lang="en-US" altLang="ja-JP" sz="2000" dirty="0" smtClean="0"/>
          </a:p>
          <a:p>
            <a:pPr marL="400050" lvl="1" indent="0">
              <a:buNone/>
            </a:pPr>
            <a:r>
              <a:rPr lang="ja-JP" altLang="en-US" sz="2000" dirty="0" smtClean="0"/>
              <a:t>→　銀河とブラックホールの共進化を示唆</a:t>
            </a:r>
            <a:endParaRPr lang="en-US" altLang="ja-JP" sz="2000" dirty="0" smtClean="0"/>
          </a:p>
          <a:p>
            <a:r>
              <a:rPr lang="ja-JP" altLang="en-US" sz="2000" dirty="0"/>
              <a:t>高赤方偏移で</a:t>
            </a:r>
            <a:r>
              <a:rPr kumimoji="1" lang="ja-JP" altLang="en-US" sz="2000" dirty="0" smtClean="0"/>
              <a:t>は</a:t>
            </a:r>
            <a:r>
              <a:rPr lang="ja-JP" altLang="en-US" sz="2000" dirty="0" smtClean="0"/>
              <a:t>近傍銀河より上にオフセット　</a:t>
            </a:r>
            <a:r>
              <a:rPr lang="en-US" altLang="ja-JP" sz="1600" dirty="0" smtClean="0"/>
              <a:t>※</a:t>
            </a:r>
            <a:r>
              <a:rPr lang="ja-JP" altLang="en-US" sz="1600" dirty="0" smtClean="0"/>
              <a:t>ただし、サンプルの偏りの可能性あり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9891" y="6444044"/>
            <a:ext cx="220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Kormendy</a:t>
            </a:r>
            <a:r>
              <a:rPr kumimoji="1" lang="en-US" altLang="ja-JP" dirty="0" smtClean="0"/>
              <a:t> &amp; Ho 2013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6848" y="6226597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バルジ質量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448291" y="412738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ブラックホール質量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1" y="2781385"/>
            <a:ext cx="3715519" cy="336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281552" y="625937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バルジ質量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7744" y="2276872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z</a:t>
            </a:r>
            <a:r>
              <a:rPr kumimoji="1" lang="ja-JP" altLang="en-US" sz="3200" dirty="0" smtClean="0"/>
              <a:t>～</a:t>
            </a:r>
            <a:r>
              <a:rPr kumimoji="1" lang="en-US" altLang="ja-JP" sz="3200" dirty="0" smtClean="0"/>
              <a:t>0</a:t>
            </a:r>
            <a:endParaRPr kumimoji="1" lang="ja-JP" alt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3604"/>
            <a:ext cx="3502157" cy="336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669552" y="2353405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z&gt;0</a:t>
            </a:r>
            <a:endParaRPr kumimoji="1" lang="ja-JP" altLang="en-US" sz="32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701792" y="4122574"/>
            <a:ext cx="470608" cy="576064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970600" y="4698638"/>
            <a:ext cx="10118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近傍銀河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574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AGN Distribution on Color-Mass Diagram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6043" y="6289691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Schawinski</a:t>
            </a:r>
            <a:r>
              <a:rPr kumimoji="1" lang="en-US" altLang="ja-JP" dirty="0" smtClean="0"/>
              <a:t> 2012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971600" y="2722068"/>
            <a:ext cx="7397246" cy="3650574"/>
            <a:chOff x="271098" y="2207654"/>
            <a:chExt cx="8457217" cy="41736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207654"/>
              <a:ext cx="8188763" cy="417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円/楕円 2"/>
            <p:cNvSpPr/>
            <p:nvPr/>
          </p:nvSpPr>
          <p:spPr>
            <a:xfrm rot="21225019">
              <a:off x="2287617" y="2636913"/>
              <a:ext cx="1296144" cy="32367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円/楕円 5"/>
            <p:cNvSpPr/>
            <p:nvPr/>
          </p:nvSpPr>
          <p:spPr>
            <a:xfrm rot="2209225">
              <a:off x="2022388" y="3261604"/>
              <a:ext cx="314942" cy="48754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298489" y="2339588"/>
              <a:ext cx="1539397" cy="387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Red sequence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619672" y="3707740"/>
              <a:ext cx="1208117" cy="387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70C0"/>
                  </a:solidFill>
                </a:rPr>
                <a:t>Blue cloud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1619672" y="3030178"/>
              <a:ext cx="1872208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1619672" y="3255508"/>
              <a:ext cx="1872208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271098" y="2936570"/>
              <a:ext cx="1392560" cy="387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B050"/>
                  </a:solidFill>
                </a:rPr>
                <a:t>Green valley</a:t>
              </a:r>
              <a:endParaRPr kumimoji="1" lang="ja-JP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 rot="21225019">
              <a:off x="4774257" y="2655759"/>
              <a:ext cx="1296144" cy="32367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7" name="円/楕円 16"/>
            <p:cNvSpPr/>
            <p:nvPr/>
          </p:nvSpPr>
          <p:spPr>
            <a:xfrm rot="2209225">
              <a:off x="4502414" y="4983938"/>
              <a:ext cx="314942" cy="48754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548" y="1340768"/>
            <a:ext cx="8316924" cy="8994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星形成を終えた重い銀河</a:t>
            </a:r>
            <a:r>
              <a:rPr lang="en-US" altLang="ja-JP" dirty="0" smtClean="0"/>
              <a:t>(Red sequence)</a:t>
            </a:r>
            <a:r>
              <a:rPr lang="ja-JP" altLang="en-US" dirty="0" smtClean="0"/>
              <a:t>と星形成中の軽い銀河</a:t>
            </a:r>
            <a:r>
              <a:rPr lang="en-US" altLang="ja-JP" dirty="0" smtClean="0"/>
              <a:t>(Blue cloud)</a:t>
            </a:r>
            <a:r>
              <a:rPr lang="ja-JP" altLang="en-US" dirty="0" smtClean="0"/>
              <a:t>の中間付近</a:t>
            </a:r>
            <a:r>
              <a:rPr lang="en-US" altLang="ja-JP" dirty="0" smtClean="0"/>
              <a:t>(Green valley)</a:t>
            </a:r>
            <a:r>
              <a:rPr lang="ja-JP" altLang="en-US" dirty="0" smtClean="0"/>
              <a:t>に</a:t>
            </a:r>
            <a:r>
              <a:rPr lang="en-US" altLang="ja-JP" dirty="0" smtClean="0"/>
              <a:t>AGN</a:t>
            </a:r>
            <a:r>
              <a:rPr lang="ja-JP" altLang="en-US" dirty="0" smtClean="0"/>
              <a:t>が多く分布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→ </a:t>
            </a:r>
            <a:r>
              <a:rPr lang="en-US" altLang="ja-JP" dirty="0" smtClean="0"/>
              <a:t>AGN</a:t>
            </a:r>
            <a:r>
              <a:rPr lang="ja-JP" altLang="en-US" dirty="0"/>
              <a:t>は</a:t>
            </a:r>
            <a:r>
              <a:rPr lang="ja-JP" altLang="en-US" dirty="0" smtClean="0"/>
              <a:t>星形成の抑制に関与した？</a:t>
            </a:r>
            <a:endParaRPr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69849" y="2411596"/>
            <a:ext cx="3454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z</a:t>
            </a:r>
            <a:r>
              <a:rPr kumimoji="1" lang="ja-JP" altLang="en-US" sz="2000" dirty="0" smtClean="0"/>
              <a:t>～</a:t>
            </a:r>
            <a:r>
              <a:rPr kumimoji="1" lang="en-US" altLang="ja-JP" sz="2000" dirty="0" smtClean="0"/>
              <a:t>0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(SDSS, Galaxy Zoo project)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10464" y="632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星質量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210295" y="4279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静止系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/>
              <a:t>u-r</a:t>
            </a:r>
            <a:r>
              <a:rPr lang="ja-JP" altLang="en-US" dirty="0" smtClean="0"/>
              <a:t> カラー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90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687"/>
            <a:ext cx="8229600" cy="98476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AGN</a:t>
            </a:r>
            <a:r>
              <a:rPr lang="ja-JP" altLang="en-US" dirty="0"/>
              <a:t> </a:t>
            </a:r>
            <a:r>
              <a:rPr lang="en-US" altLang="ja-JP" dirty="0" smtClean="0"/>
              <a:t>Feedback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157" y="1312645"/>
            <a:ext cx="4806891" cy="4982266"/>
          </a:xfrm>
        </p:spPr>
        <p:txBody>
          <a:bodyPr>
            <a:noAutofit/>
          </a:bodyPr>
          <a:lstStyle/>
          <a:p>
            <a:r>
              <a:rPr kumimoji="1" lang="en-US" altLang="ja-JP" sz="2000" dirty="0" smtClean="0"/>
              <a:t>AGN</a:t>
            </a:r>
            <a:r>
              <a:rPr kumimoji="1" lang="ja-JP" altLang="en-US" sz="2000" dirty="0" smtClean="0"/>
              <a:t>（ブラックホール）の影響により、星間ガスの冷却と星形成が抑えられる</a:t>
            </a:r>
            <a:endParaRPr kumimoji="1" lang="en-US" altLang="ja-JP" sz="2000" dirty="0" smtClean="0"/>
          </a:p>
          <a:p>
            <a:pPr lvl="1"/>
            <a:r>
              <a:rPr lang="en-US" altLang="ja-JP" sz="2000" dirty="0" smtClean="0"/>
              <a:t>Radiative process:</a:t>
            </a:r>
          </a:p>
          <a:p>
            <a:pPr marL="857250" lvl="2" indent="0">
              <a:buNone/>
            </a:pPr>
            <a:r>
              <a:rPr lang="ja-JP" altLang="en-US" sz="2000" dirty="0" smtClean="0"/>
              <a:t>紫外線、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線により周りのガスが電離され温められる</a:t>
            </a:r>
            <a:endParaRPr lang="en-US" altLang="ja-JP" sz="2000" dirty="0" smtClean="0"/>
          </a:p>
          <a:p>
            <a:pPr lvl="1"/>
            <a:r>
              <a:rPr kumimoji="1" lang="en-US" altLang="ja-JP" sz="2000" dirty="0" smtClean="0"/>
              <a:t>Mechanical process:</a:t>
            </a:r>
          </a:p>
          <a:p>
            <a:pPr marL="857250" lvl="2" indent="0">
              <a:buNone/>
            </a:pPr>
            <a:r>
              <a:rPr kumimoji="1" lang="ja-JP" altLang="en-US" sz="2000" dirty="0" smtClean="0"/>
              <a:t>ジェットの衝撃波によりガスが吹き飛ばされる</a:t>
            </a:r>
            <a:endParaRPr kumimoji="1" lang="en-US" altLang="ja-JP" sz="2000" dirty="0" smtClean="0"/>
          </a:p>
          <a:p>
            <a:pPr lvl="1"/>
            <a:endParaRPr kumimoji="1" lang="en-US" altLang="ja-JP" sz="2000" dirty="0" smtClean="0"/>
          </a:p>
          <a:p>
            <a:r>
              <a:rPr lang="en-US" altLang="ja-JP" sz="2000" dirty="0" smtClean="0"/>
              <a:t>ALMA</a:t>
            </a:r>
            <a:r>
              <a:rPr lang="ja-JP" altLang="en-US" sz="2000" dirty="0" smtClean="0"/>
              <a:t>が明らかにした近傍銀河の</a:t>
            </a:r>
            <a:r>
              <a:rPr lang="ja-JP" altLang="en-US" sz="2000" dirty="0"/>
              <a:t>分子</a:t>
            </a:r>
            <a:r>
              <a:rPr lang="ja-JP" altLang="en-US" sz="2000" dirty="0" smtClean="0"/>
              <a:t>ガスのダイナミクスによれば、</a:t>
            </a:r>
            <a:r>
              <a:rPr lang="en-US" altLang="ja-JP" sz="2000" dirty="0" smtClean="0"/>
              <a:t>Mechanical process</a:t>
            </a:r>
            <a:r>
              <a:rPr lang="ja-JP" altLang="en-US" sz="2000" dirty="0" smtClean="0"/>
              <a:t>が優勢という報告あり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右図</a:t>
            </a:r>
            <a:r>
              <a:rPr lang="en-US" altLang="ja-JP" sz="2000" dirty="0" smtClean="0"/>
              <a:t>, </a:t>
            </a:r>
            <a:r>
              <a:rPr lang="en-US" altLang="ja-JP" sz="2000" dirty="0" err="1"/>
              <a:t>Combes</a:t>
            </a:r>
            <a:r>
              <a:rPr lang="en-US" altLang="ja-JP" sz="2000" dirty="0"/>
              <a:t>+ </a:t>
            </a:r>
            <a:r>
              <a:rPr lang="en-US" altLang="ja-JP" sz="2000" dirty="0" smtClean="0"/>
              <a:t>2013)</a:t>
            </a:r>
          </a:p>
          <a:p>
            <a:pPr marL="400050" lvl="1" indent="0">
              <a:buNone/>
            </a:pPr>
            <a:r>
              <a:rPr kumimoji="1" lang="ja-JP" altLang="en-US" sz="2000" dirty="0" smtClean="0"/>
              <a:t>→ 高赤方偏移</a:t>
            </a:r>
            <a:r>
              <a:rPr lang="ja-JP" altLang="en-US" sz="2000" dirty="0" smtClean="0"/>
              <a:t>では？</a:t>
            </a:r>
            <a:endParaRPr lang="en-US" altLang="ja-JP" sz="2000" dirty="0"/>
          </a:p>
          <a:p>
            <a:pPr lvl="1"/>
            <a:endParaRPr kumimoji="1" lang="ja-JP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51" y="1344943"/>
            <a:ext cx="288867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38519" y="991872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NGC1433</a:t>
            </a:r>
            <a:r>
              <a:rPr kumimoji="1" lang="ja-JP" altLang="en-US" dirty="0" smtClean="0"/>
              <a:t>中心部</a:t>
            </a:r>
            <a:r>
              <a:rPr kumimoji="1" lang="en-US" altLang="ja-JP" dirty="0" smtClean="0"/>
              <a:t> (ALMA</a:t>
            </a:r>
            <a:r>
              <a:rPr kumimoji="1" lang="ja-JP" altLang="en-US" dirty="0" smtClean="0"/>
              <a:t>の観測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47527" y="1413177"/>
            <a:ext cx="99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Velocity map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83927" y="3793615"/>
            <a:ext cx="1034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Intensity map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4578986" y="3608949"/>
            <a:ext cx="147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ΔDEC (</a:t>
            </a:r>
            <a:r>
              <a:rPr lang="en-US" altLang="ja-JP" dirty="0" err="1" smtClean="0"/>
              <a:t>arcsec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93203" y="6294911"/>
            <a:ext cx="130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ΔRA(</a:t>
            </a:r>
            <a:r>
              <a:rPr lang="en-US" altLang="ja-JP" dirty="0" err="1" smtClean="0"/>
              <a:t>arcsec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55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1399</Words>
  <Application>Microsoft Office PowerPoint</Application>
  <PresentationFormat>画面に合わせる (4:3)</PresentationFormat>
  <Paragraphs>191</Paragraphs>
  <Slides>23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銀河と共進化するダストに包まれた巨大ブラックホール Dusty Super Massive Black Holes  coevolving with galaxies </vt:lpstr>
      <vt:lpstr>話の内容</vt:lpstr>
      <vt:lpstr>自己紹介</vt:lpstr>
      <vt:lpstr>イントロダクション Introduction</vt:lpstr>
      <vt:lpstr>AGN Unified Model</vt:lpstr>
      <vt:lpstr>Cosmic Star-formation History  vs. Accretion History of SMBH</vt:lpstr>
      <vt:lpstr>Magorrian relation</vt:lpstr>
      <vt:lpstr>AGN Distribution on Color-Mass Diagram</vt:lpstr>
      <vt:lpstr>AGN Feedback</vt:lpstr>
      <vt:lpstr>Dusty black holes</vt:lpstr>
      <vt:lpstr>ダストに包まれたブラックホールの選択 Selection of Dusty Black Holes </vt:lpstr>
      <vt:lpstr>SEDs of AGN/star-forming galaxies from ultraviolet to mid-infrared wavelength</vt:lpstr>
      <vt:lpstr>Infrared Space Telescopes: AKARI &amp; Spitzer</vt:lpstr>
      <vt:lpstr>Near-infrared Selection</vt:lpstr>
      <vt:lpstr>Mid-infrared Selection</vt:lpstr>
      <vt:lpstr>SED Fitting with Far-infrared Data</vt:lpstr>
      <vt:lpstr>ダストに包まれたブラックホールの 特性 Physical Properties of Dusty Black Holes</vt:lpstr>
      <vt:lpstr>Rest-frame 5μm luminosities</vt:lpstr>
      <vt:lpstr>Infrared luminosities vs. X-ray luminosities</vt:lpstr>
      <vt:lpstr>Infrared/X-ray - Radio correlation</vt:lpstr>
      <vt:lpstr>まとめと今後 Summary &amp; Future Plan</vt:lpstr>
      <vt:lpstr>Summary</vt:lpstr>
      <vt:lpstr>Future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銀河と共進化するダストに包まれた巨大ブラックホール</dc:title>
  <dc:creator>naofuji</dc:creator>
  <cp:lastModifiedBy>naofuji</cp:lastModifiedBy>
  <cp:revision>231</cp:revision>
  <dcterms:created xsi:type="dcterms:W3CDTF">2014-09-27T11:50:07Z</dcterms:created>
  <dcterms:modified xsi:type="dcterms:W3CDTF">2014-10-02T03:51:15Z</dcterms:modified>
</cp:coreProperties>
</file>