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embeddings/oleObject1.bin" ContentType="application/vnd.openxmlformats-officedocument.oleObject"/>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448" r:id="rId2"/>
    <p:sldId id="790" r:id="rId3"/>
    <p:sldId id="847" r:id="rId4"/>
    <p:sldId id="914" r:id="rId5"/>
    <p:sldId id="818" r:id="rId6"/>
    <p:sldId id="761" r:id="rId7"/>
    <p:sldId id="803" r:id="rId8"/>
    <p:sldId id="819" r:id="rId9"/>
    <p:sldId id="750" r:id="rId10"/>
    <p:sldId id="752" r:id="rId11"/>
    <p:sldId id="753" r:id="rId12"/>
    <p:sldId id="904" r:id="rId13"/>
    <p:sldId id="801" r:id="rId14"/>
    <p:sldId id="726" r:id="rId15"/>
    <p:sldId id="882" r:id="rId16"/>
    <p:sldId id="883" r:id="rId17"/>
    <p:sldId id="840" r:id="rId18"/>
    <p:sldId id="841" r:id="rId19"/>
    <p:sldId id="739" r:id="rId20"/>
    <p:sldId id="836" r:id="rId21"/>
    <p:sldId id="843" r:id="rId22"/>
    <p:sldId id="770" r:id="rId23"/>
    <p:sldId id="878" r:id="rId24"/>
    <p:sldId id="879" r:id="rId25"/>
    <p:sldId id="619" r:id="rId26"/>
    <p:sldId id="620" r:id="rId27"/>
    <p:sldId id="893" r:id="rId28"/>
    <p:sldId id="892" r:id="rId29"/>
    <p:sldId id="891" r:id="rId30"/>
    <p:sldId id="911" r:id="rId31"/>
    <p:sldId id="910" r:id="rId32"/>
    <p:sldId id="912" r:id="rId33"/>
    <p:sldId id="872" r:id="rId34"/>
    <p:sldId id="846" r:id="rId35"/>
    <p:sldId id="871" r:id="rId36"/>
    <p:sldId id="905" r:id="rId37"/>
    <p:sldId id="858" r:id="rId38"/>
    <p:sldId id="913" r:id="rId39"/>
    <p:sldId id="906" r:id="rId4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snapToGrid="0" snapToObjects="1">
      <p:cViewPr>
        <p:scale>
          <a:sx n="150" d="100"/>
          <a:sy n="150" d="100"/>
        </p:scale>
        <p:origin x="-144" y="12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6"/>
    </p:cViewPr>
  </p:sorterViewPr>
  <p:notesViewPr>
    <p:cSldViewPr snapToGrid="0" snapToObjects="1">
      <p:cViewPr>
        <p:scale>
          <a:sx n="50" d="100"/>
          <a:sy n="50" d="100"/>
        </p:scale>
        <p:origin x="-3656" y="-9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AE8617-FC3D-8846-A2A8-20828B036738}" type="datetimeFigureOut">
              <a:rPr lang="ja-JP" altLang="en-US" smtClean="0"/>
              <a:pPr/>
              <a:t>2013/09/04</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420F-5BAC-0B48-859A-F0AD4EC3F752}" type="slidenum">
              <a:rPr lang="ja-JP" altLang="en-US" smtClean="0"/>
              <a:pPr/>
              <a:t>‹#›</a:t>
            </a:fld>
            <a:endParaRPr lang="ja-JP" altLang="en-US"/>
          </a:p>
        </p:txBody>
      </p:sp>
    </p:spTree>
    <p:extLst>
      <p:ext uri="{BB962C8B-B14F-4D97-AF65-F5344CB8AC3E}">
        <p14:creationId xmlns:p14="http://schemas.microsoft.com/office/powerpoint/2010/main" val="15798792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7144FF-075A-C843-9D91-383310EE8566}" type="datetimeFigureOut">
              <a:rPr lang="ja-JP" altLang="en-US" smtClean="0"/>
              <a:pPr/>
              <a:t>2013/09/04</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E3C6E5-A3B2-4045-813D-383648B9F270}" type="slidenum">
              <a:rPr lang="ja-JP" altLang="en-US" smtClean="0"/>
              <a:pPr/>
              <a:t>‹#›</a:t>
            </a:fld>
            <a:endParaRPr lang="ja-JP" altLang="en-US"/>
          </a:p>
        </p:txBody>
      </p:sp>
    </p:spTree>
    <p:extLst>
      <p:ext uri="{BB962C8B-B14F-4D97-AF65-F5344CB8AC3E}">
        <p14:creationId xmlns:p14="http://schemas.microsoft.com/office/powerpoint/2010/main" val="35489158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fld id="{5DE3C6E5-A3B2-4045-813D-383648B9F270}" type="slidenum">
              <a:rPr lang="ja-JP" altLang="en-US" smtClean="0"/>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こちらが結果に成ります。</a:t>
            </a:r>
          </a:p>
          <a:p>
            <a:r>
              <a:rPr lang="en-US" altLang="ja-JP" dirty="0" smtClean="0"/>
              <a:t>(</a:t>
            </a:r>
            <a:r>
              <a:rPr lang="en-US" altLang="ja-JP" dirty="0" err="1" smtClean="0"/>
              <a:t>TeV</a:t>
            </a:r>
            <a:r>
              <a:rPr lang="ja-JP" altLang="en-US" dirty="0" smtClean="0"/>
              <a:t>ガンマ線と星間陽子数の比較のため、動径分布と角度分布を示します。</a:t>
            </a:r>
            <a:r>
              <a:rPr lang="en-US" altLang="ja-JP" dirty="0" smtClean="0"/>
              <a:t>)</a:t>
            </a:r>
          </a:p>
          <a:p>
            <a:r>
              <a:rPr lang="ja-JP" altLang="en-US" dirty="0" smtClean="0"/>
              <a:t>上のグラフは横軸を超新星残骸の中心からの距離にとったもので、黒が</a:t>
            </a:r>
            <a:r>
              <a:rPr lang="en-US" altLang="ja-JP" dirty="0" err="1" smtClean="0"/>
              <a:t>TeV</a:t>
            </a:r>
            <a:r>
              <a:rPr lang="ja-JP" altLang="en-US" dirty="0" smtClean="0"/>
              <a:t>ガンマ線の強度、</a:t>
            </a:r>
          </a:p>
          <a:p>
            <a:r>
              <a:rPr lang="ja-JP" altLang="en-US" dirty="0" smtClean="0"/>
              <a:t>赤が星間陽子柱密度です。</a:t>
            </a:r>
          </a:p>
          <a:p>
            <a:r>
              <a:rPr lang="ja-JP" altLang="en-US" dirty="0" smtClean="0"/>
              <a:t>また、下のグラフは、横軸に角度を取ったものです。</a:t>
            </a:r>
          </a:p>
          <a:p>
            <a:r>
              <a:rPr lang="ja-JP" altLang="en-US" dirty="0" smtClean="0"/>
              <a:t>左の図の白い円を</a:t>
            </a:r>
            <a:r>
              <a:rPr lang="en-US" altLang="ja-JP" dirty="0" smtClean="0"/>
              <a:t>60°</a:t>
            </a:r>
            <a:r>
              <a:rPr lang="ja-JP" altLang="en-US" dirty="0" smtClean="0"/>
              <a:t>ずつ</a:t>
            </a:r>
            <a:r>
              <a:rPr lang="en-US" altLang="ja-JP" dirty="0" smtClean="0"/>
              <a:t>6</a:t>
            </a:r>
            <a:r>
              <a:rPr lang="ja-JP" altLang="en-US" dirty="0" smtClean="0"/>
              <a:t>等分して、それぞれの領域で値を求めました。</a:t>
            </a:r>
          </a:p>
          <a:p>
            <a:r>
              <a:rPr lang="ja-JP" altLang="en-US" dirty="0" smtClean="0"/>
              <a:t>上と同じく黒がガンマ線の強度、赤が星間陽子の柱密度です。</a:t>
            </a:r>
          </a:p>
          <a:p>
            <a:endParaRPr lang="ja-JP" altLang="en-US" dirty="0" smtClean="0"/>
          </a:p>
          <a:p>
            <a:r>
              <a:rPr lang="ja-JP" altLang="en-US" dirty="0" smtClean="0"/>
              <a:t>この比較は、</a:t>
            </a:r>
            <a:r>
              <a:rPr lang="en-US" altLang="ja-JP" dirty="0" err="1" smtClean="0"/>
              <a:t>TeV</a:t>
            </a:r>
            <a:r>
              <a:rPr lang="ja-JP" altLang="en-US" dirty="0" smtClean="0"/>
              <a:t>ガンマ線を観測した</a:t>
            </a:r>
            <a:r>
              <a:rPr lang="en-US" altLang="ja-JP" dirty="0" smtClean="0"/>
              <a:t>H.E.S.S.</a:t>
            </a:r>
            <a:r>
              <a:rPr lang="ja-JP" altLang="en-US" dirty="0" smtClean="0"/>
              <a:t>の分解能が粗いため、</a:t>
            </a:r>
          </a:p>
          <a:p>
            <a:r>
              <a:rPr lang="ja-JP" altLang="en-US" dirty="0" smtClean="0"/>
              <a:t>有意な相関があるかどうかを確かめる事は出来ませんでした。</a:t>
            </a:r>
          </a:p>
        </p:txBody>
      </p:sp>
      <p:sp>
        <p:nvSpPr>
          <p:cNvPr id="4" name="スライド番号プレースホルダ 3"/>
          <p:cNvSpPr>
            <a:spLocks noGrp="1"/>
          </p:cNvSpPr>
          <p:nvPr>
            <p:ph type="sldNum" sz="quarter" idx="10"/>
          </p:nvPr>
        </p:nvSpPr>
        <p:spPr/>
        <p:txBody>
          <a:bodyPr/>
          <a:lstStyle/>
          <a:p>
            <a:fld id="{FD2F932F-6E77-2542-8E38-007317C3FCBA}" type="slidenum">
              <a:rPr lang="ja-JP" altLang="en-US" smtClean="0"/>
              <a:pPr/>
              <a:t>32</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ARRIBAS </a:t>
            </a:r>
            <a:endParaRPr lang="en-US" altLang="ja-JP" dirty="0" smtClean="0"/>
          </a:p>
          <a:p>
            <a:endParaRPr lang="en-US" altLang="ja-JP" dirty="0"/>
          </a:p>
        </p:txBody>
      </p:sp>
      <p:sp>
        <p:nvSpPr>
          <p:cNvPr id="4" name="スライド番号プレースホルダ 3"/>
          <p:cNvSpPr>
            <a:spLocks noGrp="1"/>
          </p:cNvSpPr>
          <p:nvPr>
            <p:ph type="sldNum" sz="quarter" idx="10"/>
          </p:nvPr>
        </p:nvSpPr>
        <p:spPr/>
        <p:txBody>
          <a:bodyPr/>
          <a:lstStyle/>
          <a:p>
            <a:fld id="{E9CC29A9-D74D-4AC8-BD1A-9933E4CA40CD}" type="slidenum">
              <a:rPr kumimoji="1" lang="ja-JP" altLang="en-US" smtClean="0"/>
              <a:pPr/>
              <a:t>4</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7475AAF9-4ED9-4047-871E-82C6ADC07AAB}" type="slidenum">
              <a:rPr lang="en-US" altLang="ja-JP"/>
              <a:pPr/>
              <a:t>6</a:t>
            </a:fld>
            <a:endParaRPr lang="en-US" altLang="ja-JP"/>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ja-JP">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6D10324-C7DB-4F61-8EB3-BD43788E9A7C}" type="slidenum">
              <a:rPr kumimoji="1" lang="ja-JP" altLang="en-US" smtClean="0"/>
              <a:pPr/>
              <a:t>12</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先行研究として、星間物質の観測により、</a:t>
            </a:r>
            <a:r>
              <a:rPr lang="en-US" altLang="ja-JP" dirty="0" err="1" smtClean="0"/>
              <a:t>TeV</a:t>
            </a:r>
            <a:r>
              <a:rPr lang="ja-JP" altLang="en-US" dirty="0" smtClean="0"/>
              <a:t>ガンマ線の強度と星間陽子数の相関を示した例として</a:t>
            </a:r>
          </a:p>
          <a:p>
            <a:r>
              <a:rPr lang="en-US" altLang="ja-JP" dirty="0" smtClean="0"/>
              <a:t>Fukui et al. 2012</a:t>
            </a:r>
            <a:r>
              <a:rPr lang="ja-JP" altLang="en-US" dirty="0" smtClean="0"/>
              <a:t>を紹介します。</a:t>
            </a:r>
          </a:p>
          <a:p>
            <a:r>
              <a:rPr lang="ja-JP" altLang="en-US" dirty="0" smtClean="0"/>
              <a:t>左側の図は超新星残骸</a:t>
            </a:r>
            <a:r>
              <a:rPr lang="en-US" altLang="ja-JP" dirty="0" smtClean="0"/>
              <a:t>RXJ1713.7-3946</a:t>
            </a:r>
            <a:r>
              <a:rPr lang="ja-JP" altLang="en-US" dirty="0" smtClean="0"/>
              <a:t>の図です。</a:t>
            </a:r>
          </a:p>
          <a:p>
            <a:r>
              <a:rPr lang="ja-JP" altLang="en-US" dirty="0" smtClean="0"/>
              <a:t>カラーは観測により明らかになった星間陽子の個数密度、黒のコントアが</a:t>
            </a:r>
            <a:r>
              <a:rPr lang="en-US" altLang="ja-JP" dirty="0" err="1" smtClean="0"/>
              <a:t>TeV</a:t>
            </a:r>
            <a:r>
              <a:rPr lang="ja-JP" altLang="en-US" dirty="0" smtClean="0"/>
              <a:t>ガンマ線の放射強度を示します。</a:t>
            </a:r>
          </a:p>
          <a:p>
            <a:r>
              <a:rPr lang="ja-JP" altLang="en-US" dirty="0" smtClean="0"/>
              <a:t>右の図は</a:t>
            </a:r>
            <a:r>
              <a:rPr lang="en-US" altLang="ja-JP" dirty="0" err="1" smtClean="0"/>
              <a:t>TeV</a:t>
            </a:r>
            <a:r>
              <a:rPr lang="ja-JP" altLang="en-US" dirty="0" smtClean="0"/>
              <a:t>ガンマ線強度と星間陽子数の角度分布を表しています。</a:t>
            </a:r>
          </a:p>
          <a:p>
            <a:r>
              <a:rPr lang="ja-JP" altLang="en-US" dirty="0" smtClean="0"/>
              <a:t>左の白い楕円で囲まれた領域の</a:t>
            </a:r>
            <a:r>
              <a:rPr lang="en-US" altLang="ja-JP" dirty="0" smtClean="0"/>
              <a:t>0</a:t>
            </a:r>
            <a:r>
              <a:rPr lang="ja-JP" altLang="en-US" dirty="0" smtClean="0"/>
              <a:t>度、９０</a:t>
            </a:r>
            <a:r>
              <a:rPr lang="en-US" altLang="ja-JP" dirty="0" smtClean="0"/>
              <a:t>°</a:t>
            </a:r>
            <a:r>
              <a:rPr lang="ja-JP" altLang="en-US" dirty="0" smtClean="0"/>
              <a:t>、</a:t>
            </a:r>
            <a:r>
              <a:rPr lang="en-US" altLang="ja-JP" dirty="0" smtClean="0"/>
              <a:t>-90°</a:t>
            </a:r>
            <a:r>
              <a:rPr lang="ja-JP" altLang="en-US" dirty="0" smtClean="0"/>
              <a:t>とそれぞれの領域で</a:t>
            </a:r>
          </a:p>
          <a:p>
            <a:r>
              <a:rPr lang="ja-JP" altLang="en-US" dirty="0" smtClean="0"/>
              <a:t>黒がガンマ線の強度、そして赤が、全ての星間陽子の個数を表します。</a:t>
            </a:r>
            <a:endParaRPr lang="en-US" altLang="ja-JP" dirty="0" smtClean="0"/>
          </a:p>
          <a:p>
            <a:r>
              <a:rPr lang="en-US" altLang="ja-JP" dirty="0" smtClean="0"/>
              <a:t>Fukui et al</a:t>
            </a:r>
            <a:r>
              <a:rPr lang="ja-JP" altLang="en-US" dirty="0" smtClean="0"/>
              <a:t>では、このように、</a:t>
            </a:r>
            <a:r>
              <a:rPr lang="en-US" altLang="ja-JP" dirty="0" err="1" smtClean="0"/>
              <a:t>Tev</a:t>
            </a:r>
            <a:r>
              <a:rPr lang="ja-JP" altLang="en-US" dirty="0" smtClean="0"/>
              <a:t>ガンマ線と、星間陽子の数が強く相関している事がを示しました。</a:t>
            </a:r>
          </a:p>
          <a:p>
            <a:r>
              <a:rPr lang="ja-JP" altLang="en-US" dirty="0" smtClean="0"/>
              <a:t>この研究により</a:t>
            </a:r>
            <a:r>
              <a:rPr lang="en-US" altLang="ja-JP" dirty="0" smtClean="0"/>
              <a:t>,</a:t>
            </a:r>
          </a:p>
          <a:p>
            <a:r>
              <a:rPr lang="ja-JP" altLang="en-US" dirty="0" smtClean="0"/>
              <a:t>超新星残骸で宇宙線陽子が加速されている事を世界で初めて観測的に支持しました。</a:t>
            </a:r>
            <a:endParaRPr lang="en-US" altLang="ja-JP" dirty="0" smtClean="0"/>
          </a:p>
          <a:p>
            <a:endParaRPr lang="ja-JP" altLang="en-US" dirty="0" smtClean="0"/>
          </a:p>
          <a:p>
            <a:r>
              <a:rPr lang="ja-JP" altLang="en-US" dirty="0" smtClean="0"/>
              <a:t>また、この研究の重要な点として、分子雲観測により計算された水素分子として存在する</a:t>
            </a:r>
          </a:p>
          <a:p>
            <a:r>
              <a:rPr lang="ja-JP" altLang="en-US" dirty="0" smtClean="0"/>
              <a:t>陽子の個数だけではなく、中性水素</a:t>
            </a:r>
            <a:r>
              <a:rPr lang="en-US" altLang="ja-JP" dirty="0" smtClean="0"/>
              <a:t>21cm</a:t>
            </a:r>
            <a:r>
              <a:rPr lang="ja-JP" altLang="en-US" dirty="0" smtClean="0"/>
              <a:t>輝線の観測で明らかになった水素原子として存在する</a:t>
            </a:r>
          </a:p>
          <a:p>
            <a:r>
              <a:rPr lang="ja-JP" altLang="en-US" dirty="0" smtClean="0"/>
              <a:t>陽子の数も合わせて計算したことがあげられます。</a:t>
            </a:r>
          </a:p>
          <a:p>
            <a:r>
              <a:rPr lang="ja-JP" altLang="en-US" dirty="0" smtClean="0"/>
              <a:t>私は、このように宇宙線陽子が加速されていることを示すことのできる天体の２例目を探しました。</a:t>
            </a:r>
          </a:p>
        </p:txBody>
      </p:sp>
      <p:sp>
        <p:nvSpPr>
          <p:cNvPr id="4" name="スライド番号プレースホルダ 3"/>
          <p:cNvSpPr>
            <a:spLocks noGrp="1"/>
          </p:cNvSpPr>
          <p:nvPr>
            <p:ph type="sldNum" sz="quarter" idx="10"/>
          </p:nvPr>
        </p:nvSpPr>
        <p:spPr/>
        <p:txBody>
          <a:bodyPr/>
          <a:lstStyle/>
          <a:p>
            <a:fld id="{FD2F932F-6E77-2542-8E38-007317C3FCBA}" type="slidenum">
              <a:rPr lang="ja-JP" altLang="en-US" smtClean="0"/>
              <a:pPr/>
              <a:t>14</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先行研究として、星間物質の観測により、</a:t>
            </a:r>
            <a:r>
              <a:rPr lang="en-US" altLang="ja-JP" dirty="0" err="1" smtClean="0"/>
              <a:t>TeV</a:t>
            </a:r>
            <a:r>
              <a:rPr lang="ja-JP" altLang="en-US" dirty="0" smtClean="0"/>
              <a:t>ガンマ線の強度と星間陽子数の相関を示した例として</a:t>
            </a:r>
          </a:p>
          <a:p>
            <a:r>
              <a:rPr lang="en-US" altLang="ja-JP" dirty="0" smtClean="0"/>
              <a:t>Fukui et al. 2012</a:t>
            </a:r>
            <a:r>
              <a:rPr lang="ja-JP" altLang="en-US" dirty="0" smtClean="0"/>
              <a:t>を紹介します。</a:t>
            </a:r>
          </a:p>
          <a:p>
            <a:r>
              <a:rPr lang="ja-JP" altLang="en-US" dirty="0" smtClean="0"/>
              <a:t>左側の図は超新星残骸</a:t>
            </a:r>
            <a:r>
              <a:rPr lang="en-US" altLang="ja-JP" dirty="0" smtClean="0"/>
              <a:t>RXJ1713.7-3946</a:t>
            </a:r>
            <a:r>
              <a:rPr lang="ja-JP" altLang="en-US" dirty="0" smtClean="0"/>
              <a:t>の図です。</a:t>
            </a:r>
          </a:p>
          <a:p>
            <a:r>
              <a:rPr lang="ja-JP" altLang="en-US" dirty="0" smtClean="0"/>
              <a:t>カラーは観測により明らかになった星間陽子の個数密度、黒のコントアが</a:t>
            </a:r>
            <a:r>
              <a:rPr lang="en-US" altLang="ja-JP" dirty="0" err="1" smtClean="0"/>
              <a:t>TeV</a:t>
            </a:r>
            <a:r>
              <a:rPr lang="ja-JP" altLang="en-US" dirty="0" smtClean="0"/>
              <a:t>ガンマ線の放射強度を示します。</a:t>
            </a:r>
          </a:p>
          <a:p>
            <a:r>
              <a:rPr lang="ja-JP" altLang="en-US" dirty="0" smtClean="0"/>
              <a:t>右の図は</a:t>
            </a:r>
            <a:r>
              <a:rPr lang="en-US" altLang="ja-JP" dirty="0" err="1" smtClean="0"/>
              <a:t>TeV</a:t>
            </a:r>
            <a:r>
              <a:rPr lang="ja-JP" altLang="en-US" dirty="0" smtClean="0"/>
              <a:t>ガンマ線強度と星間陽子数の角度分布を表しています。</a:t>
            </a:r>
          </a:p>
          <a:p>
            <a:r>
              <a:rPr lang="ja-JP" altLang="en-US" dirty="0" smtClean="0"/>
              <a:t>左の白い楕円で囲まれた領域の</a:t>
            </a:r>
            <a:r>
              <a:rPr lang="en-US" altLang="ja-JP" dirty="0" smtClean="0"/>
              <a:t>0</a:t>
            </a:r>
            <a:r>
              <a:rPr lang="ja-JP" altLang="en-US" dirty="0" smtClean="0"/>
              <a:t>度、９０</a:t>
            </a:r>
            <a:r>
              <a:rPr lang="en-US" altLang="ja-JP" dirty="0" smtClean="0"/>
              <a:t>°</a:t>
            </a:r>
            <a:r>
              <a:rPr lang="ja-JP" altLang="en-US" dirty="0" smtClean="0"/>
              <a:t>、</a:t>
            </a:r>
            <a:r>
              <a:rPr lang="en-US" altLang="ja-JP" dirty="0" smtClean="0"/>
              <a:t>-90°</a:t>
            </a:r>
            <a:r>
              <a:rPr lang="ja-JP" altLang="en-US" dirty="0" smtClean="0"/>
              <a:t>とそれぞれの領域で</a:t>
            </a:r>
          </a:p>
          <a:p>
            <a:r>
              <a:rPr lang="ja-JP" altLang="en-US" dirty="0" smtClean="0"/>
              <a:t>黒がガンマ線の強度、そして赤が、全ての星間陽子の個数を表します。</a:t>
            </a:r>
            <a:endParaRPr lang="en-US" altLang="ja-JP" dirty="0" smtClean="0"/>
          </a:p>
          <a:p>
            <a:r>
              <a:rPr lang="en-US" altLang="ja-JP" dirty="0" smtClean="0"/>
              <a:t>Fukui et al</a:t>
            </a:r>
            <a:r>
              <a:rPr lang="ja-JP" altLang="en-US" dirty="0" smtClean="0"/>
              <a:t>では、このように、</a:t>
            </a:r>
            <a:r>
              <a:rPr lang="en-US" altLang="ja-JP" dirty="0" err="1" smtClean="0"/>
              <a:t>Tev</a:t>
            </a:r>
            <a:r>
              <a:rPr lang="ja-JP" altLang="en-US" dirty="0" smtClean="0"/>
              <a:t>ガンマ線と、星間陽子の数が強く相関している事がを示しました。</a:t>
            </a:r>
          </a:p>
          <a:p>
            <a:r>
              <a:rPr lang="ja-JP" altLang="en-US" dirty="0" smtClean="0"/>
              <a:t>この研究により</a:t>
            </a:r>
            <a:r>
              <a:rPr lang="en-US" altLang="ja-JP" dirty="0" smtClean="0"/>
              <a:t>,</a:t>
            </a:r>
          </a:p>
          <a:p>
            <a:r>
              <a:rPr lang="ja-JP" altLang="en-US" dirty="0" smtClean="0"/>
              <a:t>超新星残骸で宇宙線陽子が加速されている事を世界で初めて観測的に支持しました。</a:t>
            </a:r>
            <a:endParaRPr lang="en-US" altLang="ja-JP" dirty="0" smtClean="0"/>
          </a:p>
          <a:p>
            <a:endParaRPr lang="ja-JP" altLang="en-US" dirty="0" smtClean="0"/>
          </a:p>
          <a:p>
            <a:r>
              <a:rPr lang="ja-JP" altLang="en-US" dirty="0" smtClean="0"/>
              <a:t>また、この研究の重要な点として、分子雲観測により計算された水素分子として存在する</a:t>
            </a:r>
          </a:p>
          <a:p>
            <a:r>
              <a:rPr lang="ja-JP" altLang="en-US" dirty="0" smtClean="0"/>
              <a:t>陽子の個数だけではなく、中性水素</a:t>
            </a:r>
            <a:r>
              <a:rPr lang="en-US" altLang="ja-JP" dirty="0" smtClean="0"/>
              <a:t>21cm</a:t>
            </a:r>
            <a:r>
              <a:rPr lang="ja-JP" altLang="en-US" dirty="0" smtClean="0"/>
              <a:t>輝線の観測で明らかになった水素原子として存在する</a:t>
            </a:r>
          </a:p>
          <a:p>
            <a:r>
              <a:rPr lang="ja-JP" altLang="en-US" dirty="0" smtClean="0"/>
              <a:t>陽子の数も合わせて計算したことがあげられます。</a:t>
            </a:r>
          </a:p>
          <a:p>
            <a:r>
              <a:rPr lang="ja-JP" altLang="en-US" dirty="0" smtClean="0"/>
              <a:t>私は、このように宇宙線陽子が加速されていることを示すことのできる天体の２例目を探しました。</a:t>
            </a:r>
          </a:p>
        </p:txBody>
      </p:sp>
      <p:sp>
        <p:nvSpPr>
          <p:cNvPr id="4" name="スライド番号プレースホルダ 3"/>
          <p:cNvSpPr>
            <a:spLocks noGrp="1"/>
          </p:cNvSpPr>
          <p:nvPr>
            <p:ph type="sldNum" sz="quarter" idx="10"/>
          </p:nvPr>
        </p:nvSpPr>
        <p:spPr/>
        <p:txBody>
          <a:bodyPr/>
          <a:lstStyle/>
          <a:p>
            <a:fld id="{FD2F932F-6E77-2542-8E38-007317C3FCBA}" type="slidenum">
              <a:rPr lang="ja-JP" altLang="en-US" smtClean="0"/>
              <a:pPr/>
              <a:t>15</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44035" name="ノート プレースホルダ 2"/>
          <p:cNvSpPr>
            <a:spLocks noGrp="1"/>
          </p:cNvSpPr>
          <p:nvPr>
            <p:ph type="body" idx="1"/>
          </p:nvPr>
        </p:nvSpPr>
        <p:spPr bwMode="auto">
          <a:noFill/>
        </p:spPr>
        <p:txBody>
          <a:bodyPr/>
          <a:lstStyle/>
          <a:p>
            <a:endParaRPr lang="ja-JP" altLang="en-US">
              <a:cs typeface="ＭＳ Ｐゴシック" pitchFamily="-106" charset="-128"/>
            </a:endParaRPr>
          </a:p>
        </p:txBody>
      </p:sp>
      <p:sp>
        <p:nvSpPr>
          <p:cNvPr id="44036" name="スライド番号プレースホルダ 3"/>
          <p:cNvSpPr>
            <a:spLocks noGrp="1"/>
          </p:cNvSpPr>
          <p:nvPr>
            <p:ph type="sldNum" sz="quarter" idx="5"/>
          </p:nvPr>
        </p:nvSpPr>
        <p:spPr bwMode="auto">
          <a:noFill/>
          <a:ln>
            <a:miter lim="800000"/>
            <a:headEnd/>
            <a:tailEnd/>
          </a:ln>
        </p:spPr>
        <p:txBody>
          <a:bodyPr/>
          <a:lstStyle/>
          <a:p>
            <a:fld id="{D2FA9117-52DF-4D49-91F7-B7486684B4BD}" type="slidenum">
              <a:rPr lang="ja-JP" altLang="en-US" smtClean="0">
                <a:latin typeface="Arial" pitchFamily="-106" charset="0"/>
                <a:ea typeface="ＭＳ Ｐゴシック" pitchFamily="-106" charset="-128"/>
                <a:cs typeface="ＭＳ Ｐゴシック" pitchFamily="-106" charset="-128"/>
              </a:rPr>
              <a:pPr/>
              <a:t>18</a:t>
            </a:fld>
            <a:endParaRPr lang="ja-JP" altLang="en-US" smtClean="0">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E9CC29A9-D74D-4AC8-BD1A-9933E4CA40CD}" type="slidenum">
              <a:rPr kumimoji="1" lang="ja-JP" altLang="en-US" smtClean="0"/>
              <a:pPr/>
              <a:t>23</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E9CC29A9-D74D-4AC8-BD1A-9933E4CA40CD}" type="slidenum">
              <a:rPr kumimoji="1" lang="ja-JP" altLang="en-US" smtClean="0"/>
              <a:pPr/>
              <a:t>24</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71414036-8441-C94E-A6DE-5A388EF1B002}" type="datetime1">
              <a:rPr lang="ja-JP" altLang="en-US" smtClean="0"/>
              <a:t>2013/09/04</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804A2869-9BF8-3140-9551-E134398F7CF3}" type="datetime1">
              <a:rPr lang="ja-JP" altLang="en-US" smtClean="0"/>
              <a:t>2013/09/04</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C52092FE-6368-0A43-9AC6-42C3E52F3259}" type="datetime1">
              <a:rPr lang="ja-JP" altLang="en-US" smtClean="0"/>
              <a:t>2013/09/04</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3C4C083D-F774-C74F-8503-F9D54FC01071}" type="datetime1">
              <a:rPr lang="ja-JP" altLang="en-US" smtClean="0"/>
              <a:t>2013/09/04</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D2D534B-4C7E-4D44-84A1-BA745674C6B0}" type="slidenum">
              <a:rPr lang="en-US" altLang="ja-JP"/>
              <a:pPr>
                <a:defRPr/>
              </a:pPr>
              <a:t>‹#›</a:t>
            </a:fld>
            <a:endParaRPr lang="en-US" altLang="ja-JP"/>
          </a:p>
        </p:txBody>
      </p:sp>
    </p:spTree>
    <p:extLst>
      <p:ext uri="{BB962C8B-B14F-4D97-AF65-F5344CB8AC3E}">
        <p14:creationId xmlns:p14="http://schemas.microsoft.com/office/powerpoint/2010/main" val="2139240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106DF535-23EF-D74A-BD09-1EE13EF4FBE0}" type="datetime1">
              <a:rPr lang="ja-JP" altLang="en-US" smtClean="0"/>
              <a:t>2013/09/04</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B93017E8-07BB-1745-A6CC-156D1932F5B3}" type="datetime1">
              <a:rPr lang="ja-JP" altLang="en-US" smtClean="0"/>
              <a:t>2013/09/04</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6D1F8796-2C08-D34E-8666-91C9C052C86F}" type="datetime1">
              <a:rPr lang="ja-JP" altLang="en-US" smtClean="0"/>
              <a:t>2013/09/04</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EBABE3C8-16AB-1042-A45B-24B8601E2AC8}" type="datetime1">
              <a:rPr lang="ja-JP" altLang="en-US" smtClean="0"/>
              <a:t>2013/09/04</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4A89B86E-4609-D444-97BB-88226D0532E0}" type="datetime1">
              <a:rPr lang="ja-JP" altLang="en-US" smtClean="0"/>
              <a:t>2013/09/04</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4026E7E-22D2-2B4F-B69A-8F5760DC6773}" type="datetime1">
              <a:rPr lang="ja-JP" altLang="en-US" smtClean="0"/>
              <a:t>2013/09/04</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0806DC4D-F0FE-5C43-BA9F-DB3F42A52F2B}" type="datetime1">
              <a:rPr lang="ja-JP" altLang="en-US" smtClean="0"/>
              <a:t>2013/09/04</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156D479C-4A03-6C48-A306-555BD92B0C60}" type="datetime1">
              <a:rPr lang="ja-JP" altLang="en-US" smtClean="0"/>
              <a:t>2013/09/04</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E4130-0B42-0E43-9D0C-C5A15154263B}" type="datetime1">
              <a:rPr lang="ja-JP" altLang="en-US" smtClean="0"/>
              <a:t>2013/09/04</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38312D-B205-A449-9699-A55116B8C4C3}"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3.jpeg"/><Relationship Id="rId6" Type="http://schemas.openxmlformats.org/officeDocument/2006/relationships/oleObject" Target="../embeddings/oleObject1.bin"/><Relationship Id="rId7"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tags" Target="../tags/tag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ja-JP" altLang="en-US" dirty="0">
              <a:cs typeface="ＭＳ Ｐゴシック" pitchFamily="-106" charset="-128"/>
            </a:endParaRPr>
          </a:p>
        </p:txBody>
      </p:sp>
      <p:sp>
        <p:nvSpPr>
          <p:cNvPr id="15363" name="Rectangle 3"/>
          <p:cNvSpPr>
            <a:spLocks noGrp="1" noChangeArrowheads="1"/>
          </p:cNvSpPr>
          <p:nvPr>
            <p:ph type="body" idx="1"/>
          </p:nvPr>
        </p:nvSpPr>
        <p:spPr/>
        <p:txBody>
          <a:bodyPr/>
          <a:lstStyle/>
          <a:p>
            <a:pPr eaLnBrk="1" hangingPunct="1"/>
            <a:endParaRPr lang="ja-JP" altLang="en-US">
              <a:cs typeface="ＭＳ Ｐゴシック" pitchFamily="-106" charset="-128"/>
            </a:endParaRPr>
          </a:p>
        </p:txBody>
      </p:sp>
      <p:pic>
        <p:nvPicPr>
          <p:cNvPr id="15364" name="Picture 4" descr="nanen_sketchのコピー"/>
          <p:cNvPicPr>
            <a:picLocks noChangeAspect="1" noChangeArrowheads="1"/>
          </p:cNvPicPr>
          <p:nvPr/>
        </p:nvPicPr>
        <p:blipFill>
          <a:blip r:embed="rId3"/>
          <a:srcRect/>
          <a:stretch>
            <a:fillRect/>
          </a:stretch>
        </p:blipFill>
        <p:spPr bwMode="auto">
          <a:xfrm>
            <a:off x="-142884" y="-428625"/>
            <a:ext cx="9286875" cy="7286625"/>
          </a:xfrm>
          <a:prstGeom prst="rect">
            <a:avLst/>
          </a:prstGeom>
          <a:noFill/>
          <a:ln w="9525">
            <a:noFill/>
            <a:miter lim="800000"/>
            <a:headEnd/>
            <a:tailEnd/>
          </a:ln>
        </p:spPr>
      </p:pic>
      <p:sp>
        <p:nvSpPr>
          <p:cNvPr id="15365" name="Text Box 5"/>
          <p:cNvSpPr txBox="1">
            <a:spLocks noChangeArrowheads="1"/>
          </p:cNvSpPr>
          <p:nvPr/>
        </p:nvSpPr>
        <p:spPr bwMode="auto">
          <a:xfrm rot="10800000" flipV="1">
            <a:off x="428614" y="602629"/>
            <a:ext cx="8715375" cy="954107"/>
          </a:xfrm>
          <a:prstGeom prst="rect">
            <a:avLst/>
          </a:prstGeom>
          <a:noFill/>
          <a:ln w="9525">
            <a:noFill/>
            <a:miter lim="800000"/>
            <a:headEnd/>
            <a:tailEnd/>
          </a:ln>
        </p:spPr>
        <p:txBody>
          <a:bodyPr wrap="square">
            <a:prstTxWarp prst="textNoShape">
              <a:avLst/>
            </a:prstTxWarp>
            <a:spAutoFit/>
          </a:bodyPr>
          <a:lstStyle/>
          <a:p>
            <a:r>
              <a:rPr lang="en-US" sz="2800" b="1" dirty="0" smtClean="0"/>
              <a:t>Gamma-rays origin in SNRs</a:t>
            </a:r>
            <a:endParaRPr lang="ja-JP" altLang="en-US" sz="2800" b="1" dirty="0" smtClean="0"/>
          </a:p>
          <a:p>
            <a:r>
              <a:rPr lang="en-US" sz="2800" dirty="0" smtClean="0"/>
              <a:t> </a:t>
            </a:r>
            <a:endParaRPr lang="ja-JP" altLang="en-US" sz="2800" dirty="0" smtClean="0"/>
          </a:p>
        </p:txBody>
      </p:sp>
      <p:sp>
        <p:nvSpPr>
          <p:cNvPr id="15366" name="Text Box 6"/>
          <p:cNvSpPr txBox="1">
            <a:spLocks noChangeArrowheads="1"/>
          </p:cNvSpPr>
          <p:nvPr/>
        </p:nvSpPr>
        <p:spPr bwMode="auto">
          <a:xfrm>
            <a:off x="428625" y="2771103"/>
            <a:ext cx="6357938" cy="4644007"/>
          </a:xfrm>
          <a:prstGeom prst="rect">
            <a:avLst/>
          </a:prstGeom>
          <a:noFill/>
          <a:ln w="9525">
            <a:noFill/>
            <a:miter lim="800000"/>
            <a:headEnd/>
            <a:tailEnd/>
          </a:ln>
        </p:spPr>
        <p:txBody>
          <a:bodyPr wrap="square">
            <a:prstTxWarp prst="textNoShape">
              <a:avLst/>
            </a:prstTxWarp>
            <a:spAutoFit/>
          </a:bodyPr>
          <a:lstStyle/>
          <a:p>
            <a:r>
              <a:rPr lang="en-US" sz="2400" b="1" dirty="0" err="1" smtClean="0"/>
              <a:t>Yasuo</a:t>
            </a:r>
            <a:r>
              <a:rPr lang="en-US" sz="2400" b="1" dirty="0" smtClean="0"/>
              <a:t> Fukui</a:t>
            </a:r>
            <a:endParaRPr lang="ja-JP" altLang="en-US" sz="2400" b="1" dirty="0" smtClean="0"/>
          </a:p>
          <a:p>
            <a:r>
              <a:rPr lang="en-US" sz="2000" b="1" dirty="0" smtClean="0"/>
              <a:t>Department of Physics</a:t>
            </a:r>
            <a:endParaRPr lang="ja-JP" altLang="en-US" sz="2000" b="1" dirty="0" smtClean="0"/>
          </a:p>
          <a:p>
            <a:r>
              <a:rPr lang="en-US" sz="2000" b="1" dirty="0" smtClean="0"/>
              <a:t>Nagoya University </a:t>
            </a:r>
            <a:endParaRPr lang="ja-JP" altLang="en-US" sz="2000" b="1" dirty="0" smtClean="0"/>
          </a:p>
          <a:p>
            <a:r>
              <a:rPr lang="en-US" sz="2000" dirty="0" smtClean="0"/>
              <a:t> </a:t>
            </a:r>
            <a:endParaRPr lang="ja-JP" altLang="en-US" sz="2000" dirty="0" smtClean="0"/>
          </a:p>
          <a:p>
            <a:pPr>
              <a:lnSpc>
                <a:spcPts val="1100"/>
              </a:lnSpc>
              <a:spcBef>
                <a:spcPct val="50000"/>
              </a:spcBef>
            </a:pPr>
            <a:r>
              <a:rPr lang="en-US" altLang="ja-JP" sz="1600" b="1" dirty="0" smtClean="0">
                <a:latin typeface="Helvetica" pitchFamily="-106" charset="0"/>
              </a:rPr>
              <a:t>H. Sano, S. </a:t>
            </a:r>
            <a:r>
              <a:rPr lang="en-US" altLang="ja-JP" sz="1600" b="1" dirty="0" err="1" smtClean="0">
                <a:latin typeface="Helvetica" pitchFamily="-106" charset="0"/>
              </a:rPr>
              <a:t>Yosiike</a:t>
            </a:r>
            <a:r>
              <a:rPr lang="en-US" altLang="ja-JP" sz="1600" b="1" dirty="0" smtClean="0">
                <a:latin typeface="Helvetica" pitchFamily="-106" charset="0"/>
              </a:rPr>
              <a:t>, T. Fukuda, H. Matsumoto</a:t>
            </a:r>
          </a:p>
          <a:p>
            <a:pPr>
              <a:lnSpc>
                <a:spcPts val="1100"/>
              </a:lnSpc>
              <a:spcBef>
                <a:spcPct val="50000"/>
              </a:spcBef>
            </a:pPr>
            <a:r>
              <a:rPr lang="en-US" altLang="ja-JP" sz="1600" b="1" dirty="0" smtClean="0">
                <a:latin typeface="Helvetica" pitchFamily="-106" charset="0"/>
              </a:rPr>
              <a:t>T. Inoue, S. </a:t>
            </a:r>
            <a:r>
              <a:rPr lang="en-US" altLang="ja-JP" sz="1600" b="1" dirty="0" err="1" smtClean="0">
                <a:latin typeface="Helvetica" pitchFamily="-106" charset="0"/>
              </a:rPr>
              <a:t>Inutsuka</a:t>
            </a:r>
            <a:r>
              <a:rPr lang="en-US" altLang="ja-JP" sz="1600" b="1" dirty="0" smtClean="0">
                <a:latin typeface="Helvetica" pitchFamily="-106" charset="0"/>
              </a:rPr>
              <a:t>, R. Yamazaki, T. Tanaka, </a:t>
            </a:r>
          </a:p>
          <a:p>
            <a:pPr>
              <a:lnSpc>
                <a:spcPts val="1100"/>
              </a:lnSpc>
              <a:spcBef>
                <a:spcPct val="50000"/>
              </a:spcBef>
            </a:pPr>
            <a:r>
              <a:rPr lang="en-US" altLang="ja-JP" sz="1600" b="1" dirty="0" smtClean="0">
                <a:latin typeface="Helvetica" pitchFamily="-106" charset="0"/>
              </a:rPr>
              <a:t>F. </a:t>
            </a:r>
            <a:r>
              <a:rPr lang="en-US" altLang="ja-JP" sz="1600" b="1" dirty="0" err="1" smtClean="0">
                <a:latin typeface="Helvetica" pitchFamily="-106" charset="0"/>
              </a:rPr>
              <a:t>Aharonian</a:t>
            </a:r>
            <a:r>
              <a:rPr lang="en-US" altLang="ja-JP" sz="1600" b="1" dirty="0" smtClean="0">
                <a:latin typeface="Helvetica" pitchFamily="-106" charset="0"/>
              </a:rPr>
              <a:t>, G, Rowell, </a:t>
            </a:r>
            <a:r>
              <a:rPr lang="en-US" altLang="ja-JP" sz="1600" b="1" dirty="0" err="1" smtClean="0">
                <a:latin typeface="Helvetica" pitchFamily="-106" charset="0"/>
              </a:rPr>
              <a:t>N.McClure</a:t>
            </a:r>
            <a:r>
              <a:rPr lang="en-US" altLang="ja-JP" sz="1600" b="1" dirty="0" smtClean="0">
                <a:latin typeface="Helvetica" pitchFamily="-106" charset="0"/>
              </a:rPr>
              <a:t>-Griffiths+</a:t>
            </a:r>
          </a:p>
          <a:p>
            <a:pPr>
              <a:lnSpc>
                <a:spcPts val="1100"/>
              </a:lnSpc>
              <a:spcBef>
                <a:spcPct val="50000"/>
              </a:spcBef>
            </a:pPr>
            <a:endParaRPr lang="en-US" altLang="ja-JP" sz="2000" b="1" dirty="0" smtClean="0">
              <a:latin typeface="Helvetica" pitchFamily="-106" charset="0"/>
            </a:endParaRPr>
          </a:p>
          <a:p>
            <a:pPr>
              <a:lnSpc>
                <a:spcPts val="1100"/>
              </a:lnSpc>
              <a:spcBef>
                <a:spcPct val="50000"/>
              </a:spcBef>
            </a:pPr>
            <a:endParaRPr lang="en-US" altLang="ja-JP" sz="2000" b="1" dirty="0" smtClean="0">
              <a:latin typeface="Helvetica" pitchFamily="-106" charset="0"/>
            </a:endParaRPr>
          </a:p>
          <a:p>
            <a:pPr>
              <a:lnSpc>
                <a:spcPts val="1100"/>
              </a:lnSpc>
              <a:spcBef>
                <a:spcPct val="50000"/>
              </a:spcBef>
            </a:pPr>
            <a:endParaRPr lang="en-US" altLang="ja-JP" sz="2000" b="1" dirty="0" smtClean="0">
              <a:latin typeface="Helvetica" pitchFamily="-106" charset="0"/>
            </a:endParaRPr>
          </a:p>
          <a:p>
            <a:pPr>
              <a:lnSpc>
                <a:spcPts val="1600"/>
              </a:lnSpc>
              <a:spcBef>
                <a:spcPct val="50000"/>
              </a:spcBef>
            </a:pPr>
            <a:r>
              <a:rPr lang="en-US" altLang="ja-JP" sz="2000" b="1" dirty="0" smtClean="0">
                <a:latin typeface="Helvetica" pitchFamily="-106" charset="0"/>
              </a:rPr>
              <a:t>September 2-4, 2013</a:t>
            </a:r>
          </a:p>
          <a:p>
            <a:pPr>
              <a:lnSpc>
                <a:spcPts val="1600"/>
              </a:lnSpc>
              <a:spcBef>
                <a:spcPct val="50000"/>
              </a:spcBef>
            </a:pPr>
            <a:r>
              <a:rPr lang="ja-JP" altLang="en-US" b="1" dirty="0" smtClean="0">
                <a:latin typeface="Helvetica" pitchFamily="-106" charset="0"/>
              </a:rPr>
              <a:t>高エネルギ</a:t>
            </a:r>
            <a:r>
              <a:rPr lang="en-US" altLang="ja-JP" b="1" dirty="0" smtClean="0">
                <a:latin typeface="Helvetica" pitchFamily="-106" charset="0"/>
              </a:rPr>
              <a:t>-</a:t>
            </a:r>
            <a:r>
              <a:rPr lang="ja-JP" altLang="en-US" b="1" dirty="0" smtClean="0">
                <a:latin typeface="Helvetica" pitchFamily="-106" charset="0"/>
              </a:rPr>
              <a:t>ガンマ線で見る極限宇宙</a:t>
            </a:r>
            <a:r>
              <a:rPr lang="en-US" altLang="ja-JP" b="1" dirty="0" smtClean="0">
                <a:latin typeface="Helvetica" pitchFamily="-106" charset="0"/>
              </a:rPr>
              <a:t>2013</a:t>
            </a:r>
            <a:endParaRPr lang="en-US" altLang="ja-JP" b="1" dirty="0">
              <a:latin typeface="Helvetica" pitchFamily="-106" charset="0"/>
            </a:endParaRPr>
          </a:p>
          <a:p>
            <a:pPr>
              <a:lnSpc>
                <a:spcPts val="1600"/>
              </a:lnSpc>
              <a:spcBef>
                <a:spcPct val="50000"/>
              </a:spcBef>
            </a:pPr>
            <a:endParaRPr lang="en-US" altLang="ja-JP" sz="2800" b="1" dirty="0">
              <a:latin typeface="Helvetica" pitchFamily="-106" charset="0"/>
            </a:endParaRPr>
          </a:p>
          <a:p>
            <a:pPr>
              <a:spcBef>
                <a:spcPct val="50000"/>
              </a:spcBef>
            </a:pPr>
            <a:endParaRPr lang="en-US" altLang="ja-JP" sz="2800" b="1" dirty="0">
              <a:latin typeface="Helvetica" pitchFamily="-106" charset="0"/>
            </a:endParaRPr>
          </a:p>
        </p:txBody>
      </p:sp>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1</a:t>
            </a:fld>
            <a:endParaRPr lang="ja-JP"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800" b="1" dirty="0" smtClean="0">
                <a:latin typeface="Helvetica" pitchFamily="32" charset="0"/>
                <a:cs typeface="ＭＳ Ｐゴシック" pitchFamily="32" charset="-128"/>
              </a:rPr>
              <a:t>RX J1713.7-3946</a:t>
            </a:r>
            <a:endParaRPr lang="ja-JP" altLang="en-US" sz="2800" b="1" dirty="0"/>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0" y="1600200"/>
            <a:ext cx="9144000" cy="3999738"/>
          </a:xfrm>
          <a:prstGeom prst="rect">
            <a:avLst/>
          </a:prstGeom>
        </p:spPr>
      </p:pic>
      <p:sp>
        <p:nvSpPr>
          <p:cNvPr id="7" name="テキスト ボックス 6"/>
          <p:cNvSpPr txBox="1"/>
          <p:nvPr/>
        </p:nvSpPr>
        <p:spPr>
          <a:xfrm>
            <a:off x="2590801" y="5599939"/>
            <a:ext cx="5798014" cy="461665"/>
          </a:xfrm>
          <a:prstGeom prst="rect">
            <a:avLst/>
          </a:prstGeom>
          <a:noFill/>
        </p:spPr>
        <p:txBody>
          <a:bodyPr wrap="square" rtlCol="0">
            <a:spAutoFit/>
          </a:bodyPr>
          <a:lstStyle/>
          <a:p>
            <a:r>
              <a:rPr kumimoji="1" lang="en-US" altLang="ja-JP" sz="2400" dirty="0" smtClean="0"/>
              <a:t>Fukui et al. 2012, </a:t>
            </a:r>
            <a:r>
              <a:rPr kumimoji="1" lang="en-US" altLang="ja-JP" sz="2400" dirty="0" err="1" smtClean="0"/>
              <a:t>ApJ</a:t>
            </a:r>
            <a:r>
              <a:rPr kumimoji="1" lang="en-US" altLang="ja-JP" sz="2400" dirty="0" smtClean="0"/>
              <a:t>, 746, 82</a:t>
            </a:r>
            <a:endParaRPr kumimoji="1" lang="ja-JP" altLang="en-US" sz="2400" dirty="0"/>
          </a:p>
        </p:txBody>
      </p:sp>
      <p:sp>
        <p:nvSpPr>
          <p:cNvPr id="8" name="スライド番号プレースホルダ 7"/>
          <p:cNvSpPr>
            <a:spLocks noGrp="1"/>
          </p:cNvSpPr>
          <p:nvPr>
            <p:ph type="sldNum" sz="quarter" idx="12"/>
          </p:nvPr>
        </p:nvSpPr>
        <p:spPr/>
        <p:txBody>
          <a:bodyPr/>
          <a:lstStyle/>
          <a:p>
            <a:fld id="{7838312D-B205-A449-9699-A55116B8C4C3}" type="slidenum">
              <a:rPr lang="ja-JP" altLang="en-US" smtClean="0"/>
              <a:pPr/>
              <a:t>10</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3693"/>
            <a:ext cx="9143999" cy="1821684"/>
          </a:xfrm>
        </p:spPr>
        <p:txBody>
          <a:bodyPr>
            <a:normAutofit/>
          </a:bodyPr>
          <a:lstStyle/>
          <a:p>
            <a:r>
              <a:rPr lang="en-US" altLang="ja-JP" sz="2800" b="1" dirty="0" smtClean="0">
                <a:latin typeface="Calibri"/>
                <a:cs typeface="Times New Roman"/>
              </a:rPr>
              <a:t> Dark HI SE Cloud (Self-Absorption)</a:t>
            </a:r>
            <a:endParaRPr lang="ja-JP" altLang="en-US" sz="2800" b="1" dirty="0">
              <a:latin typeface="Calibri"/>
              <a:cs typeface="Times New Roman"/>
            </a:endParaRPr>
          </a:p>
        </p:txBody>
      </p:sp>
      <p:pic>
        <p:nvPicPr>
          <p:cNvPr id="7" name="図 6" descr="f5.png"/>
          <p:cNvPicPr>
            <a:picLocks noChangeAspect="1"/>
          </p:cNvPicPr>
          <p:nvPr/>
        </p:nvPicPr>
        <p:blipFill>
          <a:blip r:embed="rId2"/>
          <a:stretch>
            <a:fillRect/>
          </a:stretch>
        </p:blipFill>
        <p:spPr>
          <a:xfrm>
            <a:off x="0" y="1791509"/>
            <a:ext cx="9144000" cy="3902075"/>
          </a:xfrm>
          <a:prstGeom prst="rect">
            <a:avLst/>
          </a:prstGeom>
        </p:spPr>
      </p:pic>
      <p:sp>
        <p:nvSpPr>
          <p:cNvPr id="4" name="スライド番号プレースホルダ 3"/>
          <p:cNvSpPr>
            <a:spLocks noGrp="1"/>
          </p:cNvSpPr>
          <p:nvPr>
            <p:ph type="sldNum" sz="quarter" idx="12"/>
          </p:nvPr>
        </p:nvSpPr>
        <p:spPr/>
        <p:txBody>
          <a:bodyPr/>
          <a:lstStyle/>
          <a:p>
            <a:fld id="{7838312D-B205-A449-9699-A55116B8C4C3}" type="slidenum">
              <a:rPr lang="ja-JP" altLang="en-US" smtClean="0"/>
              <a:pPr/>
              <a:t>11</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2011-09-02 11.57.44）.png"/>
          <p:cNvPicPr>
            <a:picLocks noChangeAspect="1"/>
          </p:cNvPicPr>
          <p:nvPr/>
        </p:nvPicPr>
        <p:blipFill>
          <a:blip r:embed="rId3"/>
          <a:stretch>
            <a:fillRect/>
          </a:stretch>
        </p:blipFill>
        <p:spPr>
          <a:xfrm>
            <a:off x="1935694" y="5855159"/>
            <a:ext cx="5214406" cy="777993"/>
          </a:xfrm>
          <a:prstGeom prst="rect">
            <a:avLst/>
          </a:prstGeom>
        </p:spPr>
      </p:pic>
      <p:pic>
        <p:nvPicPr>
          <p:cNvPr id="4" name="図 3" descr="tau.t+dtb.png"/>
          <p:cNvPicPr>
            <a:picLocks noChangeAspect="1"/>
          </p:cNvPicPr>
          <p:nvPr/>
        </p:nvPicPr>
        <p:blipFill>
          <a:blip r:embed="rId4"/>
          <a:stretch>
            <a:fillRect/>
          </a:stretch>
        </p:blipFill>
        <p:spPr>
          <a:xfrm>
            <a:off x="1567394" y="617431"/>
            <a:ext cx="5849406" cy="5237728"/>
          </a:xfrm>
          <a:prstGeom prst="rect">
            <a:avLst/>
          </a:prstGeom>
        </p:spPr>
      </p:pic>
      <p:sp>
        <p:nvSpPr>
          <p:cNvPr id="2" name="スライド番号プレースホルダー 1"/>
          <p:cNvSpPr>
            <a:spLocks noGrp="1"/>
          </p:cNvSpPr>
          <p:nvPr>
            <p:ph type="sldNum" sz="quarter" idx="12"/>
          </p:nvPr>
        </p:nvSpPr>
        <p:spPr/>
        <p:txBody>
          <a:bodyPr/>
          <a:lstStyle/>
          <a:p>
            <a:fld id="{7838312D-B205-A449-9699-A55116B8C4C3}" type="slidenum">
              <a:rPr lang="ja-JP" altLang="en-US" smtClean="0"/>
              <a:pPr/>
              <a:t>12</a:t>
            </a:fld>
            <a:endParaRPr lang="ja-JP" altLang="en-US"/>
          </a:p>
        </p:txBody>
      </p:sp>
    </p:spTree>
    <p:extLst>
      <p:ext uri="{BB962C8B-B14F-4D97-AF65-F5344CB8AC3E}">
        <p14:creationId xmlns:p14="http://schemas.microsoft.com/office/powerpoint/2010/main" val="1000674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Goldsmith2007_fig2"/>
          <p:cNvPicPr>
            <a:picLocks noChangeAspect="1" noChangeArrowheads="1"/>
          </p:cNvPicPr>
          <p:nvPr/>
        </p:nvPicPr>
        <p:blipFill>
          <a:blip r:embed="rId2"/>
          <a:srcRect/>
          <a:stretch>
            <a:fillRect/>
          </a:stretch>
        </p:blipFill>
        <p:spPr bwMode="auto">
          <a:xfrm>
            <a:off x="1928813" y="1071563"/>
            <a:ext cx="5181600" cy="4743450"/>
          </a:xfrm>
          <a:prstGeom prst="rect">
            <a:avLst/>
          </a:prstGeom>
          <a:noFill/>
          <a:ln w="9525">
            <a:noFill/>
            <a:miter lim="800000"/>
            <a:headEnd/>
            <a:tailEnd/>
          </a:ln>
        </p:spPr>
      </p:pic>
      <p:sp>
        <p:nvSpPr>
          <p:cNvPr id="30723" name="テキスト ボックス 2"/>
          <p:cNvSpPr txBox="1">
            <a:spLocks noChangeArrowheads="1"/>
          </p:cNvSpPr>
          <p:nvPr/>
        </p:nvSpPr>
        <p:spPr bwMode="auto">
          <a:xfrm>
            <a:off x="1571625" y="642938"/>
            <a:ext cx="6929438" cy="523875"/>
          </a:xfrm>
          <a:prstGeom prst="rect">
            <a:avLst/>
          </a:prstGeom>
          <a:noFill/>
          <a:ln w="9525">
            <a:noFill/>
            <a:miter lim="800000"/>
            <a:headEnd/>
            <a:tailEnd/>
          </a:ln>
        </p:spPr>
        <p:txBody>
          <a:bodyPr>
            <a:prstTxWarp prst="textNoShape">
              <a:avLst/>
            </a:prstTxWarp>
            <a:spAutoFit/>
          </a:bodyPr>
          <a:lstStyle/>
          <a:p>
            <a:r>
              <a:rPr lang="en-US" altLang="ja-JP" sz="2800" b="1"/>
              <a:t>HI becomes dark at higher density</a:t>
            </a:r>
            <a:endParaRPr lang="ja-JP" altLang="en-US" sz="2800" b="1"/>
          </a:p>
        </p:txBody>
      </p:sp>
      <p:sp>
        <p:nvSpPr>
          <p:cNvPr id="30724" name="テキスト ボックス 3"/>
          <p:cNvSpPr txBox="1">
            <a:spLocks noChangeArrowheads="1"/>
          </p:cNvSpPr>
          <p:nvPr/>
        </p:nvSpPr>
        <p:spPr bwMode="auto">
          <a:xfrm>
            <a:off x="1357313" y="6000750"/>
            <a:ext cx="3643312" cy="369888"/>
          </a:xfrm>
          <a:prstGeom prst="rect">
            <a:avLst/>
          </a:prstGeom>
          <a:noFill/>
          <a:ln w="9525">
            <a:noFill/>
            <a:miter lim="800000"/>
            <a:headEnd/>
            <a:tailEnd/>
          </a:ln>
        </p:spPr>
        <p:txBody>
          <a:bodyPr>
            <a:prstTxWarp prst="textNoShape">
              <a:avLst/>
            </a:prstTxWarp>
            <a:spAutoFit/>
          </a:bodyPr>
          <a:lstStyle/>
          <a:p>
            <a:r>
              <a:rPr lang="en-US" altLang="ja-JP" b="1"/>
              <a:t>Goldsmith et al. 2007</a:t>
            </a:r>
            <a:endParaRPr lang="ja-JP" altLang="en-US" b="1"/>
          </a:p>
        </p:txBody>
      </p:sp>
      <p:sp>
        <p:nvSpPr>
          <p:cNvPr id="5" name="スライド番号プレースホルダ 4"/>
          <p:cNvSpPr>
            <a:spLocks noGrp="1"/>
          </p:cNvSpPr>
          <p:nvPr>
            <p:ph type="sldNum" sz="quarter" idx="12"/>
          </p:nvPr>
        </p:nvSpPr>
        <p:spPr/>
        <p:txBody>
          <a:bodyPr/>
          <a:lstStyle/>
          <a:p>
            <a:fld id="{7838312D-B205-A449-9699-A55116B8C4C3}" type="slidenum">
              <a:rPr lang="ja-JP" altLang="en-US" smtClean="0"/>
              <a:pPr/>
              <a:t>13</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9414"/>
            <a:ext cx="8229600" cy="1143000"/>
          </a:xfrm>
        </p:spPr>
        <p:txBody>
          <a:bodyPr>
            <a:normAutofit/>
          </a:bodyPr>
          <a:lstStyle/>
          <a:p>
            <a:r>
              <a:rPr lang="en-US" altLang="ja-JP" sz="2400" b="1" dirty="0" smtClean="0">
                <a:latin typeface="Helvetica" pitchFamily="32" charset="0"/>
                <a:cs typeface="ＭＳ Ｐゴシック" pitchFamily="32" charset="-128"/>
              </a:rPr>
              <a:t>ISM protons in RX J1713.7-3946</a:t>
            </a:r>
            <a:br>
              <a:rPr lang="en-US" altLang="ja-JP" sz="2400" b="1" dirty="0" smtClean="0">
                <a:latin typeface="Helvetica" pitchFamily="32" charset="0"/>
                <a:cs typeface="ＭＳ Ｐゴシック" pitchFamily="32" charset="-128"/>
              </a:rPr>
            </a:br>
            <a:endParaRPr lang="ja-JP" altLang="en-US" sz="2400" b="1" dirty="0"/>
          </a:p>
        </p:txBody>
      </p:sp>
      <p:pic>
        <p:nvPicPr>
          <p:cNvPr id="4" name="図 3" descr="Fukui_2012_fig8.png"/>
          <p:cNvPicPr>
            <a:picLocks noChangeAspect="1"/>
          </p:cNvPicPr>
          <p:nvPr/>
        </p:nvPicPr>
        <p:blipFill>
          <a:blip r:embed="rId3"/>
          <a:stretch>
            <a:fillRect/>
          </a:stretch>
        </p:blipFill>
        <p:spPr>
          <a:xfrm>
            <a:off x="0" y="1885889"/>
            <a:ext cx="9144000" cy="3866778"/>
          </a:xfrm>
          <a:prstGeom prst="rect">
            <a:avLst/>
          </a:prstGeom>
        </p:spPr>
      </p:pic>
      <p:sp>
        <p:nvSpPr>
          <p:cNvPr id="12" name="テキスト ボックス 11"/>
          <p:cNvSpPr txBox="1"/>
          <p:nvPr/>
        </p:nvSpPr>
        <p:spPr>
          <a:xfrm>
            <a:off x="6998248" y="5752667"/>
            <a:ext cx="1981607" cy="369332"/>
          </a:xfrm>
          <a:prstGeom prst="rect">
            <a:avLst/>
          </a:prstGeom>
          <a:noFill/>
        </p:spPr>
        <p:txBody>
          <a:bodyPr wrap="square" rtlCol="0">
            <a:spAutoFit/>
          </a:bodyPr>
          <a:lstStyle/>
          <a:p>
            <a:r>
              <a:rPr lang="en-US" altLang="ja-JP" dirty="0" smtClean="0"/>
              <a:t>Fukui et al. 2012</a:t>
            </a:r>
            <a:endParaRPr kumimoji="1" lang="ja-JP" altLang="en-US" dirty="0"/>
          </a:p>
        </p:txBody>
      </p:sp>
      <p:sp>
        <p:nvSpPr>
          <p:cNvPr id="5" name="テキスト ボックス 4"/>
          <p:cNvSpPr txBox="1"/>
          <p:nvPr/>
        </p:nvSpPr>
        <p:spPr>
          <a:xfrm rot="10800000" flipV="1">
            <a:off x="1727198" y="5670459"/>
            <a:ext cx="2116667" cy="461665"/>
          </a:xfrm>
          <a:prstGeom prst="rect">
            <a:avLst/>
          </a:prstGeom>
          <a:noFill/>
        </p:spPr>
        <p:txBody>
          <a:bodyPr wrap="square" rtlCol="0">
            <a:spAutoFit/>
          </a:bodyPr>
          <a:lstStyle/>
          <a:p>
            <a:r>
              <a:rPr kumimoji="1" lang="en-US" altLang="ja-JP" sz="2400" dirty="0" smtClean="0"/>
              <a:t>HI + 2H</a:t>
            </a:r>
            <a:r>
              <a:rPr kumimoji="1" lang="en-US" altLang="ja-JP" sz="2400" baseline="-25000" dirty="0" smtClean="0"/>
              <a:t>2</a:t>
            </a:r>
            <a:endParaRPr kumimoji="1" lang="ja-JP" altLang="en-US" sz="2400" baseline="-25000" dirty="0"/>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14</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9414"/>
            <a:ext cx="8229600" cy="1143000"/>
          </a:xfrm>
        </p:spPr>
        <p:txBody>
          <a:bodyPr>
            <a:normAutofit/>
          </a:bodyPr>
          <a:lstStyle/>
          <a:p>
            <a:r>
              <a:rPr lang="en-US" altLang="ja-JP" sz="2400" b="1" dirty="0" smtClean="0">
                <a:latin typeface="Helvetica" pitchFamily="32" charset="0"/>
                <a:cs typeface="ＭＳ Ｐゴシック" pitchFamily="32" charset="-128"/>
              </a:rPr>
              <a:t>ISM protons in RX J1713.7-3946</a:t>
            </a:r>
            <a:br>
              <a:rPr lang="en-US" altLang="ja-JP" sz="2400" b="1" dirty="0" smtClean="0">
                <a:latin typeface="Helvetica" pitchFamily="32" charset="0"/>
                <a:cs typeface="ＭＳ Ｐゴシック" pitchFamily="32" charset="-128"/>
              </a:rPr>
            </a:br>
            <a:r>
              <a:rPr lang="en-US" altLang="ja-JP" sz="2400" b="1" dirty="0" smtClean="0">
                <a:latin typeface="Helvetica" pitchFamily="32" charset="0"/>
                <a:cs typeface="ＭＳ Ｐゴシック" pitchFamily="32" charset="-128"/>
              </a:rPr>
              <a:t>Support </a:t>
            </a:r>
            <a:r>
              <a:rPr lang="en-US" altLang="ja-JP" sz="2400" b="1" dirty="0" err="1" smtClean="0">
                <a:latin typeface="Helvetica" pitchFamily="32" charset="0"/>
                <a:cs typeface="ＭＳ Ｐゴシック" pitchFamily="32" charset="-128"/>
              </a:rPr>
              <a:t>hadronic</a:t>
            </a:r>
            <a:r>
              <a:rPr lang="en-US" altLang="ja-JP" sz="2400" b="1" dirty="0" smtClean="0">
                <a:latin typeface="Helvetica" pitchFamily="32" charset="0"/>
                <a:cs typeface="ＭＳ Ｐゴシック" pitchFamily="32" charset="-128"/>
              </a:rPr>
              <a:t> scenario </a:t>
            </a:r>
            <a:endParaRPr lang="ja-JP" altLang="en-US" sz="2400" b="1" dirty="0"/>
          </a:p>
        </p:txBody>
      </p:sp>
      <p:pic>
        <p:nvPicPr>
          <p:cNvPr id="4" name="図 3" descr="Fukui_2012_fig8.png"/>
          <p:cNvPicPr>
            <a:picLocks noChangeAspect="1"/>
          </p:cNvPicPr>
          <p:nvPr/>
        </p:nvPicPr>
        <p:blipFill>
          <a:blip r:embed="rId3"/>
          <a:stretch>
            <a:fillRect/>
          </a:stretch>
        </p:blipFill>
        <p:spPr>
          <a:xfrm>
            <a:off x="0" y="1885889"/>
            <a:ext cx="9144000" cy="3866778"/>
          </a:xfrm>
          <a:prstGeom prst="rect">
            <a:avLst/>
          </a:prstGeom>
        </p:spPr>
      </p:pic>
      <p:sp>
        <p:nvSpPr>
          <p:cNvPr id="12" name="テキスト ボックス 11"/>
          <p:cNvSpPr txBox="1"/>
          <p:nvPr/>
        </p:nvSpPr>
        <p:spPr>
          <a:xfrm>
            <a:off x="6998248" y="5752667"/>
            <a:ext cx="1981607" cy="369332"/>
          </a:xfrm>
          <a:prstGeom prst="rect">
            <a:avLst/>
          </a:prstGeom>
          <a:noFill/>
        </p:spPr>
        <p:txBody>
          <a:bodyPr wrap="square" rtlCol="0">
            <a:spAutoFit/>
          </a:bodyPr>
          <a:lstStyle/>
          <a:p>
            <a:r>
              <a:rPr lang="en-US" altLang="ja-JP" dirty="0" smtClean="0"/>
              <a:t>Fukui et al. 2012</a:t>
            </a:r>
            <a:endParaRPr kumimoji="1" lang="ja-JP" altLang="en-US" dirty="0"/>
          </a:p>
        </p:txBody>
      </p:sp>
      <p:sp>
        <p:nvSpPr>
          <p:cNvPr id="5" name="テキスト ボックス 4"/>
          <p:cNvSpPr txBox="1"/>
          <p:nvPr/>
        </p:nvSpPr>
        <p:spPr>
          <a:xfrm rot="10800000" flipV="1">
            <a:off x="1727198" y="5670459"/>
            <a:ext cx="2116667" cy="461665"/>
          </a:xfrm>
          <a:prstGeom prst="rect">
            <a:avLst/>
          </a:prstGeom>
          <a:noFill/>
        </p:spPr>
        <p:txBody>
          <a:bodyPr wrap="square" rtlCol="0">
            <a:spAutoFit/>
          </a:bodyPr>
          <a:lstStyle/>
          <a:p>
            <a:r>
              <a:rPr kumimoji="1" lang="en-US" altLang="ja-JP" sz="2400" dirty="0" smtClean="0"/>
              <a:t>HI + 2H</a:t>
            </a:r>
            <a:r>
              <a:rPr kumimoji="1" lang="en-US" altLang="ja-JP" sz="2400" baseline="-25000" dirty="0" smtClean="0"/>
              <a:t>2</a:t>
            </a:r>
            <a:endParaRPr kumimoji="1" lang="ja-JP" altLang="en-US" sz="2400" baseline="-25000" dirty="0"/>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15</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smtClean="0"/>
              <a:t>X ray absorption vs. </a:t>
            </a:r>
            <a:br>
              <a:rPr lang="en-US" altLang="ja-JP" sz="3200" dirty="0" smtClean="0"/>
            </a:br>
            <a:r>
              <a:rPr lang="en-US" altLang="ja-JP" sz="3200" dirty="0" smtClean="0"/>
              <a:t>visual extinction</a:t>
            </a:r>
            <a:endParaRPr lang="ja-JP" altLang="en-US" sz="3200" dirty="0"/>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0" y="2020598"/>
            <a:ext cx="9581719" cy="4105566"/>
          </a:xfrm>
          <a:prstGeom prst="rect">
            <a:avLst/>
          </a:prstGeom>
        </p:spPr>
      </p:pic>
      <p:pic>
        <p:nvPicPr>
          <p:cNvPr id="5" name="図 4"/>
          <p:cNvPicPr>
            <a:picLocks noChangeAspect="1"/>
          </p:cNvPicPr>
          <p:nvPr/>
        </p:nvPicPr>
        <p:blipFill>
          <a:blip r:embed="rId3"/>
          <a:stretch>
            <a:fillRect/>
          </a:stretch>
        </p:blipFill>
        <p:spPr>
          <a:xfrm>
            <a:off x="6618697" y="1"/>
            <a:ext cx="2525301" cy="2020596"/>
          </a:xfrm>
          <a:prstGeom prst="rect">
            <a:avLst/>
          </a:prstGeom>
        </p:spPr>
      </p:pic>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16</a:t>
            </a:fld>
            <a:endParaRPr lang="ja-JP" altLang="en-US"/>
          </a:p>
        </p:txBody>
      </p:sp>
    </p:spTree>
    <p:extLst>
      <p:ext uri="{BB962C8B-B14F-4D97-AF65-F5344CB8AC3E}">
        <p14:creationId xmlns:p14="http://schemas.microsoft.com/office/powerpoint/2010/main" val="38044378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p:txBody>
          <a:bodyPr>
            <a:normAutofit/>
          </a:bodyPr>
          <a:lstStyle/>
          <a:p>
            <a:r>
              <a:rPr lang="en-US" altLang="ja-JP" sz="2800" dirty="0" smtClean="0">
                <a:latin typeface="Helvetica" pitchFamily="40" charset="0"/>
                <a:cs typeface="ＭＳ Ｐゴシック" pitchFamily="40" charset="-128"/>
              </a:rPr>
              <a:t>Ellison et al. 2010 paper</a:t>
            </a:r>
            <a:endParaRPr lang="ja-JP" altLang="en-US" sz="2800" dirty="0" smtClean="0">
              <a:latin typeface="Helvetica" pitchFamily="40" charset="0"/>
              <a:cs typeface="ＭＳ Ｐゴシック" pitchFamily="40" charset="-128"/>
            </a:endParaRPr>
          </a:p>
        </p:txBody>
      </p:sp>
      <p:sp>
        <p:nvSpPr>
          <p:cNvPr id="50179" name="コンテンツ プレースホルダ 2"/>
          <p:cNvSpPr>
            <a:spLocks noGrp="1"/>
          </p:cNvSpPr>
          <p:nvPr>
            <p:ph idx="1"/>
          </p:nvPr>
        </p:nvSpPr>
        <p:spPr/>
        <p:txBody>
          <a:bodyPr/>
          <a:lstStyle/>
          <a:p>
            <a:r>
              <a:rPr lang="en-US" altLang="ja-JP" sz="2800" dirty="0" smtClean="0">
                <a:cs typeface="ＭＳ Ｐゴシック" pitchFamily="40" charset="-128"/>
              </a:rPr>
              <a:t>Uniform model, to account for gamma rays</a:t>
            </a:r>
          </a:p>
          <a:p>
            <a:pPr>
              <a:buFontTx/>
              <a:buNone/>
            </a:pPr>
            <a:r>
              <a:rPr lang="en-US" altLang="ja-JP" sz="2800" dirty="0" smtClean="0">
                <a:cs typeface="ＭＳ Ｐゴシック" pitchFamily="40" charset="-128"/>
              </a:rPr>
              <a:t>   we need high proton density like 10 cm</a:t>
            </a:r>
            <a:r>
              <a:rPr lang="en-US" altLang="ja-JP" sz="2800" baseline="30000" dirty="0" smtClean="0">
                <a:cs typeface="ＭＳ Ｐゴシック" pitchFamily="40" charset="-128"/>
              </a:rPr>
              <a:t>-3</a:t>
            </a:r>
          </a:p>
          <a:p>
            <a:r>
              <a:rPr lang="en-US" altLang="ja-JP" sz="2800" dirty="0" smtClean="0">
                <a:cs typeface="ＭＳ Ｐゴシック" pitchFamily="40" charset="-128"/>
              </a:rPr>
              <a:t>Then we have too strong thermal X rays, contradicting no thermal X rays (</a:t>
            </a:r>
            <a:r>
              <a:rPr lang="en-US" altLang="ja-JP" sz="2800" dirty="0" err="1" smtClean="0">
                <a:cs typeface="ＭＳ Ｐゴシック" pitchFamily="40" charset="-128"/>
              </a:rPr>
              <a:t>Suzaku</a:t>
            </a:r>
            <a:r>
              <a:rPr lang="en-US" altLang="ja-JP" sz="2800" dirty="0" smtClean="0">
                <a:cs typeface="ＭＳ Ｐゴシック" pitchFamily="40" charset="-128"/>
              </a:rPr>
              <a:t>)</a:t>
            </a:r>
          </a:p>
          <a:p>
            <a:r>
              <a:rPr lang="en-US" altLang="ja-JP" sz="2800" dirty="0" smtClean="0">
                <a:solidFill>
                  <a:srgbClr val="0000FF"/>
                </a:solidFill>
                <a:cs typeface="ＭＳ Ｐゴシック" pitchFamily="40" charset="-128"/>
              </a:rPr>
              <a:t>This is not a problem if the ISM is highly clumpy; cavity (0.1 cm</a:t>
            </a:r>
            <a:r>
              <a:rPr lang="en-US" altLang="ja-JP" sz="2800" baseline="30000" dirty="0" smtClean="0">
                <a:solidFill>
                  <a:srgbClr val="0000FF"/>
                </a:solidFill>
                <a:cs typeface="ＭＳ Ｐゴシック" pitchFamily="40" charset="-128"/>
              </a:rPr>
              <a:t>-3</a:t>
            </a:r>
            <a:r>
              <a:rPr lang="en-US" altLang="ja-JP" sz="2800" dirty="0" smtClean="0">
                <a:solidFill>
                  <a:srgbClr val="0000FF"/>
                </a:solidFill>
                <a:cs typeface="ＭＳ Ｐゴシック" pitchFamily="40" charset="-128"/>
              </a:rPr>
              <a:t>) and dense clumps (1000 cm</a:t>
            </a:r>
            <a:r>
              <a:rPr lang="en-US" altLang="ja-JP" sz="2800" baseline="30000" dirty="0" smtClean="0">
                <a:solidFill>
                  <a:srgbClr val="0000FF"/>
                </a:solidFill>
                <a:cs typeface="ＭＳ Ｐゴシック" pitchFamily="40" charset="-128"/>
              </a:rPr>
              <a:t>-3</a:t>
            </a:r>
            <a:r>
              <a:rPr lang="en-US" altLang="ja-JP" sz="2800" dirty="0" smtClean="0">
                <a:solidFill>
                  <a:srgbClr val="0000FF"/>
                </a:solidFill>
                <a:cs typeface="ＭＳ Ｐゴシック" pitchFamily="40" charset="-128"/>
              </a:rPr>
              <a:t>)</a:t>
            </a:r>
          </a:p>
          <a:p>
            <a:r>
              <a:rPr lang="en-US" altLang="ja-JP" sz="2800" dirty="0" smtClean="0">
                <a:solidFill>
                  <a:srgbClr val="0000FF"/>
                </a:solidFill>
                <a:cs typeface="ＭＳ Ｐゴシック" pitchFamily="40" charset="-128"/>
              </a:rPr>
              <a:t>Cavity is the site of particle acceleration and clumps are the target</a:t>
            </a:r>
          </a:p>
          <a:p>
            <a:pPr>
              <a:buFontTx/>
              <a:buNone/>
            </a:pPr>
            <a:endParaRPr lang="en-US" altLang="ja-JP" dirty="0" smtClean="0">
              <a:solidFill>
                <a:srgbClr val="0000FF"/>
              </a:solidFill>
              <a:cs typeface="ＭＳ Ｐゴシック" pitchFamily="40" charset="-128"/>
            </a:endParaRPr>
          </a:p>
        </p:txBody>
      </p:sp>
      <p:sp>
        <p:nvSpPr>
          <p:cNvPr id="4" name="スライド番号プレースホルダ 3"/>
          <p:cNvSpPr>
            <a:spLocks noGrp="1"/>
          </p:cNvSpPr>
          <p:nvPr>
            <p:ph type="sldNum" sz="quarter" idx="12"/>
          </p:nvPr>
        </p:nvSpPr>
        <p:spPr/>
        <p:txBody>
          <a:bodyPr/>
          <a:lstStyle/>
          <a:p>
            <a:fld id="{7838312D-B205-A449-9699-A55116B8C4C3}" type="slidenum">
              <a:rPr lang="ja-JP" altLang="en-US" smtClean="0"/>
              <a:pPr/>
              <a:t>17</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図 22" descr="f5.jpg"/>
          <p:cNvPicPr>
            <a:picLocks noChangeAspect="1"/>
          </p:cNvPicPr>
          <p:nvPr/>
        </p:nvPicPr>
        <p:blipFill>
          <a:blip r:embed="rId5"/>
          <a:srcRect b="51111"/>
          <a:stretch>
            <a:fillRect/>
          </a:stretch>
        </p:blipFill>
        <p:spPr bwMode="auto">
          <a:xfrm>
            <a:off x="173038" y="1071563"/>
            <a:ext cx="8899525" cy="4095750"/>
          </a:xfrm>
          <a:prstGeom prst="rect">
            <a:avLst/>
          </a:prstGeom>
          <a:noFill/>
          <a:ln w="9525">
            <a:noFill/>
            <a:miter lim="800000"/>
            <a:headEnd/>
            <a:tailEnd/>
          </a:ln>
        </p:spPr>
      </p:pic>
      <p:sp>
        <p:nvSpPr>
          <p:cNvPr id="2" name="タイトル 1"/>
          <p:cNvSpPr>
            <a:spLocks noGrp="1"/>
          </p:cNvSpPr>
          <p:nvPr>
            <p:ph type="title"/>
          </p:nvPr>
        </p:nvSpPr>
        <p:spPr>
          <a:xfrm>
            <a:off x="0" y="0"/>
            <a:ext cx="9144000" cy="1071563"/>
          </a:xfrm>
        </p:spPr>
        <p:txBody>
          <a:bodyPr>
            <a:normAutofit/>
          </a:bodyPr>
          <a:lstStyle/>
          <a:p>
            <a:pPr>
              <a:defRPr/>
            </a:pPr>
            <a:r>
              <a:rPr lang="en-US" altLang="ja-JP" sz="3200" spc="80" dirty="0" smtClean="0">
                <a:solidFill>
                  <a:schemeClr val="tx1">
                    <a:lumMod val="75000"/>
                    <a:lumOff val="25000"/>
                  </a:schemeClr>
                </a:solidFill>
              </a:rPr>
              <a:t>Shock propagation into dense gas </a:t>
            </a:r>
            <a:endParaRPr lang="ja-JP" altLang="en-US" sz="3200" spc="80" dirty="0">
              <a:solidFill>
                <a:schemeClr val="tx1">
                  <a:lumMod val="75000"/>
                  <a:lumOff val="25000"/>
                </a:schemeClr>
              </a:solidFill>
            </a:endParaRPr>
          </a:p>
        </p:txBody>
      </p:sp>
      <p:sp>
        <p:nvSpPr>
          <p:cNvPr id="4" name="正方形/長方形 3"/>
          <p:cNvSpPr/>
          <p:nvPr/>
        </p:nvSpPr>
        <p:spPr>
          <a:xfrm>
            <a:off x="96838" y="1071563"/>
            <a:ext cx="8975725" cy="46037"/>
          </a:xfrm>
          <a:prstGeom prst="rect">
            <a:avLst/>
          </a:prstGeom>
          <a:solidFill>
            <a:schemeClr val="accent1">
              <a:lumMod val="75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14" name="正方形/長方形 13"/>
          <p:cNvSpPr/>
          <p:nvPr/>
        </p:nvSpPr>
        <p:spPr>
          <a:xfrm>
            <a:off x="5116513" y="1744663"/>
            <a:ext cx="3157537" cy="3157537"/>
          </a:xfrm>
          <a:prstGeom prst="rect">
            <a:avLst/>
          </a:prstGeom>
          <a:noFill/>
          <a:ln w="3810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cxnSp>
        <p:nvCxnSpPr>
          <p:cNvPr id="20" name="直線コネクタ 19"/>
          <p:cNvCxnSpPr/>
          <p:nvPr/>
        </p:nvCxnSpPr>
        <p:spPr>
          <a:xfrm rot="10800000" flipV="1">
            <a:off x="2946400" y="1733549"/>
            <a:ext cx="2170114" cy="1618125"/>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rot="10800000">
            <a:off x="3003550" y="3730627"/>
            <a:ext cx="2112964" cy="1171575"/>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正方形/長方形 25"/>
          <p:cNvSpPr/>
          <p:nvPr/>
        </p:nvSpPr>
        <p:spPr>
          <a:xfrm>
            <a:off x="2500313" y="3351675"/>
            <a:ext cx="452437" cy="378951"/>
          </a:xfrm>
          <a:prstGeom prst="rect">
            <a:avLst/>
          </a:prstGeom>
          <a:noFill/>
          <a:ln w="3810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3019" name="コンテンツ プレースホルダ 2"/>
          <p:cNvSpPr>
            <a:spLocks noGrp="1"/>
          </p:cNvSpPr>
          <p:nvPr>
            <p:ph idx="1"/>
          </p:nvPr>
        </p:nvSpPr>
        <p:spPr>
          <a:xfrm>
            <a:off x="304800" y="5167313"/>
            <a:ext cx="8839200" cy="2833687"/>
          </a:xfrm>
        </p:spPr>
        <p:txBody>
          <a:bodyPr/>
          <a:lstStyle/>
          <a:p>
            <a:pPr>
              <a:buFontTx/>
              <a:buNone/>
            </a:pPr>
            <a:endParaRPr lang="en-US" altLang="ja-JP" sz="2400" dirty="0" smtClean="0">
              <a:solidFill>
                <a:srgbClr val="FF6600"/>
              </a:solidFill>
              <a:cs typeface="ＭＳ Ｐゴシック" pitchFamily="-106" charset="-128"/>
            </a:endParaRPr>
          </a:p>
        </p:txBody>
      </p:sp>
      <p:sp>
        <p:nvSpPr>
          <p:cNvPr id="25" name="正方形/長方形 24"/>
          <p:cNvSpPr/>
          <p:nvPr/>
        </p:nvSpPr>
        <p:spPr>
          <a:xfrm flipV="1">
            <a:off x="0" y="4181474"/>
            <a:ext cx="4724400" cy="16859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7" name="テキスト ボックス 26"/>
          <p:cNvSpPr txBox="1">
            <a:spLocks noChangeArrowheads="1"/>
          </p:cNvSpPr>
          <p:nvPr/>
        </p:nvSpPr>
        <p:spPr bwMode="auto">
          <a:xfrm>
            <a:off x="201613" y="4386263"/>
            <a:ext cx="4522787" cy="2523768"/>
          </a:xfrm>
          <a:prstGeom prst="rect">
            <a:avLst/>
          </a:prstGeom>
          <a:noFill/>
          <a:ln w="9525">
            <a:noFill/>
            <a:miter lim="800000"/>
            <a:headEnd/>
            <a:tailEnd/>
          </a:ln>
        </p:spPr>
        <p:txBody>
          <a:bodyPr wrap="square">
            <a:prstTxWarp prst="textNoShape">
              <a:avLst/>
            </a:prstTxWarp>
            <a:spAutoFit/>
          </a:bodyPr>
          <a:lstStyle/>
          <a:p>
            <a:pPr marL="457200" indent="-457200"/>
            <a:r>
              <a:rPr lang="en-US" altLang="ja-JP" sz="2000" dirty="0"/>
              <a:t> </a:t>
            </a:r>
          </a:p>
          <a:p>
            <a:pPr marL="457200" indent="-457200"/>
            <a:r>
              <a:rPr lang="en-US" altLang="ja-JP" sz="2000" dirty="0" smtClean="0"/>
              <a:t> </a:t>
            </a:r>
            <a:r>
              <a:rPr lang="en-US" altLang="ja-JP" sz="2000" i="1" dirty="0" smtClean="0"/>
              <a:t> </a:t>
            </a:r>
            <a:r>
              <a:rPr lang="en-US" altLang="ja-JP" sz="2000" i="1" dirty="0" err="1"/>
              <a:t>n</a:t>
            </a:r>
            <a:r>
              <a:rPr lang="en-US" altLang="ja-JP" sz="2000" i="1" dirty="0"/>
              <a:t> </a:t>
            </a:r>
            <a:r>
              <a:rPr lang="en-US" altLang="ja-JP" sz="2000" dirty="0"/>
              <a:t>: density of clump</a:t>
            </a:r>
          </a:p>
          <a:p>
            <a:pPr marL="457200" indent="-457200"/>
            <a:r>
              <a:rPr lang="en-US" altLang="ja-JP" sz="2000" i="1" dirty="0"/>
              <a:t>  n</a:t>
            </a:r>
            <a:r>
              <a:rPr lang="en-US" altLang="ja-JP" sz="2000" i="1" baseline="-25000" dirty="0"/>
              <a:t>0</a:t>
            </a:r>
            <a:r>
              <a:rPr lang="en-US" altLang="ja-JP" sz="2000" i="1" dirty="0"/>
              <a:t> </a:t>
            </a:r>
            <a:r>
              <a:rPr lang="en-US" altLang="ja-JP" sz="2000" dirty="0"/>
              <a:t>: ambient density (=1 cm</a:t>
            </a:r>
            <a:r>
              <a:rPr lang="en-US" altLang="ja-JP" sz="2000" baseline="30000" dirty="0"/>
              <a:t>-3</a:t>
            </a:r>
            <a:r>
              <a:rPr lang="en-US" altLang="ja-JP" sz="2000" dirty="0"/>
              <a:t>)</a:t>
            </a:r>
            <a:endParaRPr lang="en-US" altLang="ja-JP" sz="2000" dirty="0" smtClean="0"/>
          </a:p>
          <a:p>
            <a:pPr marL="457200" indent="-457200"/>
            <a:endParaRPr lang="en-US" altLang="ja-JP" sz="1200" dirty="0" smtClean="0"/>
          </a:p>
          <a:p>
            <a:pPr marL="457200" indent="-457200"/>
            <a:r>
              <a:rPr lang="en-US" altLang="ja-JP" sz="2400" dirty="0" smtClean="0"/>
              <a:t> 10^4 cm</a:t>
            </a:r>
            <a:r>
              <a:rPr lang="en-US" altLang="ja-JP" sz="2200" baseline="30000" dirty="0"/>
              <a:t>-3</a:t>
            </a:r>
            <a:r>
              <a:rPr lang="en-US" altLang="ja-JP" sz="2200" dirty="0"/>
              <a:t>,  t</a:t>
            </a:r>
            <a:r>
              <a:rPr lang="en-US" altLang="ja-JP" sz="1600" dirty="0"/>
              <a:t>〜</a:t>
            </a:r>
            <a:r>
              <a:rPr lang="en-US" altLang="ja-JP" sz="2400" dirty="0"/>
              <a:t>1000</a:t>
            </a:r>
            <a:r>
              <a:rPr lang="en-US" altLang="ja-JP" sz="2200" dirty="0"/>
              <a:t>yrs</a:t>
            </a:r>
            <a:endParaRPr lang="en-US" altLang="ja-JP" sz="1600" dirty="0"/>
          </a:p>
          <a:p>
            <a:pPr marL="457200" indent="-457200"/>
            <a:r>
              <a:rPr lang="en-US" altLang="ja-JP" sz="2200" dirty="0"/>
              <a:t>  </a:t>
            </a:r>
            <a:r>
              <a:rPr lang="en-US" altLang="ja-JP" sz="2200" dirty="0">
                <a:solidFill>
                  <a:srgbClr val="0000FF"/>
                </a:solidFill>
              </a:rPr>
              <a:t>Penetrating Depth = 0.03 </a:t>
            </a:r>
            <a:r>
              <a:rPr lang="en-US" altLang="ja-JP" sz="2200" dirty="0" smtClean="0">
                <a:solidFill>
                  <a:srgbClr val="0000FF"/>
                </a:solidFill>
              </a:rPr>
              <a:t>pc</a:t>
            </a:r>
            <a:endParaRPr lang="en-US" altLang="ja-JP" sz="2200" dirty="0" smtClean="0">
              <a:solidFill>
                <a:srgbClr val="FF0000"/>
              </a:solidFill>
            </a:endParaRPr>
          </a:p>
          <a:p>
            <a:pPr marL="457200" indent="-457200"/>
            <a:r>
              <a:rPr lang="en-US" altLang="ja-JP" sz="2000" dirty="0"/>
              <a:t> </a:t>
            </a:r>
            <a:endParaRPr lang="en-US" altLang="ja-JP" sz="1200" dirty="0"/>
          </a:p>
          <a:p>
            <a:pPr marL="457200" indent="-457200"/>
            <a:endParaRPr lang="en-US" altLang="ja-JP" sz="2000" dirty="0"/>
          </a:p>
        </p:txBody>
      </p:sp>
      <p:sp>
        <p:nvSpPr>
          <p:cNvPr id="28" name="正方形/長方形 27"/>
          <p:cNvSpPr/>
          <p:nvPr/>
        </p:nvSpPr>
        <p:spPr>
          <a:xfrm>
            <a:off x="-1" y="4181474"/>
            <a:ext cx="5116513" cy="267652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aphicFrame>
        <p:nvGraphicFramePr>
          <p:cNvPr id="37" name="Object 2"/>
          <p:cNvGraphicFramePr>
            <a:graphicFrameLocks noChangeAspect="1"/>
          </p:cNvGraphicFramePr>
          <p:nvPr/>
        </p:nvGraphicFramePr>
        <p:xfrm>
          <a:off x="0" y="4181474"/>
          <a:ext cx="4495800" cy="609600"/>
        </p:xfrm>
        <a:graphic>
          <a:graphicData uri="http://schemas.openxmlformats.org/presentationml/2006/ole">
            <mc:AlternateContent xmlns:mc="http://schemas.openxmlformats.org/markup-compatibility/2006">
              <mc:Choice xmlns:v="urn:schemas-microsoft-com:vml" Requires="v">
                <p:oleObj spid="_x0000_s181288" name="数式" r:id="rId6" imgW="1600200" imgH="228600" progId="Equation.3">
                  <p:embed/>
                </p:oleObj>
              </mc:Choice>
              <mc:Fallback>
                <p:oleObj name="数式" r:id="rId6" imgW="1600200" imgH="22860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4"/>
                        <a:ext cx="44958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テキスト ボックス 33"/>
          <p:cNvSpPr txBox="1"/>
          <p:nvPr/>
        </p:nvSpPr>
        <p:spPr>
          <a:xfrm>
            <a:off x="6417733" y="5867399"/>
            <a:ext cx="1847907" cy="400110"/>
          </a:xfrm>
          <a:prstGeom prst="rect">
            <a:avLst/>
          </a:prstGeom>
          <a:noFill/>
        </p:spPr>
        <p:txBody>
          <a:bodyPr wrap="none" rtlCol="0">
            <a:spAutoFit/>
          </a:bodyPr>
          <a:lstStyle/>
          <a:p>
            <a:r>
              <a:rPr kumimoji="1" lang="en-US" altLang="ja-JP" sz="2000" dirty="0" smtClean="0"/>
              <a:t>Sano et al. 2010</a:t>
            </a:r>
            <a:endParaRPr kumimoji="1" lang="ja-JP" altLang="en-US" sz="2000" dirty="0"/>
          </a:p>
        </p:txBody>
      </p:sp>
      <p:sp>
        <p:nvSpPr>
          <p:cNvPr id="15" name="スライド番号プレースホルダ 14"/>
          <p:cNvSpPr>
            <a:spLocks noGrp="1"/>
          </p:cNvSpPr>
          <p:nvPr>
            <p:ph type="sldNum" sz="quarter" idx="12"/>
          </p:nvPr>
        </p:nvSpPr>
        <p:spPr/>
        <p:txBody>
          <a:bodyPr/>
          <a:lstStyle/>
          <a:p>
            <a:fld id="{7838312D-B205-A449-9699-A55116B8C4C3}" type="slidenum">
              <a:rPr lang="ja-JP" altLang="en-US" smtClean="0"/>
              <a:pPr/>
              <a:t>18</a:t>
            </a:fld>
            <a:endParaRPr lang="ja-JP" altLang="en-US"/>
          </a:p>
        </p:txBody>
      </p:sp>
    </p:spTree>
    <p:custDataLst>
      <p:tags r:id="rId2"/>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5" grpId="0" animBg="1"/>
      <p:bldP spid="27" grpId="0"/>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inoue10.png"/>
          <p:cNvPicPr>
            <a:picLocks noChangeAspect="1"/>
          </p:cNvPicPr>
          <p:nvPr/>
        </p:nvPicPr>
        <p:blipFill>
          <a:blip r:embed="rId2"/>
          <a:srcRect b="35440"/>
          <a:stretch>
            <a:fillRect/>
          </a:stretch>
        </p:blipFill>
        <p:spPr>
          <a:xfrm>
            <a:off x="1896534" y="308789"/>
            <a:ext cx="6248399" cy="5531272"/>
          </a:xfrm>
          <a:prstGeom prst="rect">
            <a:avLst/>
          </a:prstGeom>
        </p:spPr>
      </p:pic>
      <p:sp>
        <p:nvSpPr>
          <p:cNvPr id="6" name="テキスト ボックス 5"/>
          <p:cNvSpPr txBox="1"/>
          <p:nvPr/>
        </p:nvSpPr>
        <p:spPr>
          <a:xfrm>
            <a:off x="1574800" y="5842000"/>
            <a:ext cx="6570133" cy="400110"/>
          </a:xfrm>
          <a:prstGeom prst="rect">
            <a:avLst/>
          </a:prstGeom>
          <a:noFill/>
        </p:spPr>
        <p:txBody>
          <a:bodyPr wrap="square" rtlCol="0">
            <a:spAutoFit/>
          </a:bodyPr>
          <a:lstStyle/>
          <a:p>
            <a:r>
              <a:rPr kumimoji="1" lang="en-US" altLang="ja-JP" sz="2000" dirty="0" smtClean="0"/>
              <a:t>Inoue, Yamazaki, </a:t>
            </a:r>
            <a:r>
              <a:rPr kumimoji="1" lang="en-US" altLang="ja-JP" sz="2000" dirty="0" err="1" smtClean="0"/>
              <a:t>Inutsuka</a:t>
            </a:r>
            <a:r>
              <a:rPr kumimoji="1" lang="en-US" altLang="ja-JP" sz="2000" dirty="0" smtClean="0"/>
              <a:t>, Fukui </a:t>
            </a:r>
            <a:r>
              <a:rPr lang="en-US" altLang="ja-JP" sz="2000" dirty="0" smtClean="0"/>
              <a:t>2012, </a:t>
            </a:r>
            <a:r>
              <a:rPr lang="en-US" altLang="ja-JP" sz="2000" dirty="0" err="1" smtClean="0"/>
              <a:t>ApJ</a:t>
            </a:r>
            <a:r>
              <a:rPr lang="en-US" altLang="ja-JP" sz="2000" dirty="0" smtClean="0"/>
              <a:t>, 744, 71</a:t>
            </a:r>
            <a:endParaRPr kumimoji="1" lang="ja-JP" altLang="en-US" sz="2000" dirty="0"/>
          </a:p>
        </p:txBody>
      </p:sp>
      <p:sp>
        <p:nvSpPr>
          <p:cNvPr id="5" name="スライド番号プレースホルダ 4"/>
          <p:cNvSpPr>
            <a:spLocks noGrp="1"/>
          </p:cNvSpPr>
          <p:nvPr>
            <p:ph type="sldNum" sz="quarter" idx="12"/>
          </p:nvPr>
        </p:nvSpPr>
        <p:spPr/>
        <p:txBody>
          <a:bodyPr/>
          <a:lstStyle/>
          <a:p>
            <a:fld id="{7838312D-B205-A449-9699-A55116B8C4C3}" type="slidenum">
              <a:rPr lang="ja-JP" altLang="en-US" smtClean="0"/>
              <a:pPr/>
              <a:t>19</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520258"/>
            <a:ext cx="8229600" cy="5337741"/>
          </a:xfrm>
        </p:spPr>
        <p:txBody>
          <a:bodyPr>
            <a:noAutofit/>
          </a:bodyPr>
          <a:lstStyle/>
          <a:p>
            <a:pPr>
              <a:lnSpc>
                <a:spcPts val="2640"/>
              </a:lnSpc>
              <a:buNone/>
            </a:pPr>
            <a:r>
              <a:rPr lang="en-US" altLang="ja-JP" sz="2400" b="1" dirty="0" smtClean="0"/>
              <a:t>Interstellar Medium </a:t>
            </a:r>
            <a:r>
              <a:rPr lang="en-US" altLang="ja-JP" sz="2400" b="1" dirty="0" smtClean="0">
                <a:solidFill>
                  <a:srgbClr val="0000FF"/>
                </a:solidFill>
              </a:rPr>
              <a:t>ISM</a:t>
            </a:r>
          </a:p>
          <a:p>
            <a:pPr>
              <a:lnSpc>
                <a:spcPts val="2640"/>
              </a:lnSpc>
            </a:pPr>
            <a:r>
              <a:rPr lang="en-US" altLang="ja-JP" sz="2400" dirty="0" smtClean="0"/>
              <a:t>Molecular clouds: dense neutral gas H</a:t>
            </a:r>
            <a:r>
              <a:rPr lang="en-US" altLang="ja-JP" sz="2400" baseline="-25000" dirty="0" smtClean="0"/>
              <a:t>2 </a:t>
            </a:r>
            <a:r>
              <a:rPr lang="en-US" altLang="ja-JP" sz="2400" dirty="0" smtClean="0"/>
              <a:t>(2.6mm CO)</a:t>
            </a:r>
          </a:p>
          <a:p>
            <a:pPr>
              <a:lnSpc>
                <a:spcPts val="2640"/>
              </a:lnSpc>
              <a:buNone/>
            </a:pPr>
            <a:r>
              <a:rPr lang="en-US" altLang="ja-JP" sz="2400" dirty="0" smtClean="0"/>
              <a:t>     - density 10^3 cm-3 or higher, </a:t>
            </a:r>
            <a:r>
              <a:rPr lang="en-US" altLang="ja-JP" sz="2400" dirty="0" err="1" smtClean="0"/>
              <a:t>Tk</a:t>
            </a:r>
            <a:r>
              <a:rPr lang="en-US" altLang="ja-JP" sz="2400" dirty="0" smtClean="0"/>
              <a:t>=10-20K</a:t>
            </a:r>
          </a:p>
          <a:p>
            <a:pPr>
              <a:lnSpc>
                <a:spcPts val="2640"/>
              </a:lnSpc>
            </a:pPr>
            <a:r>
              <a:rPr lang="en-US" altLang="ja-JP" sz="2400" dirty="0" smtClean="0"/>
              <a:t>Atomic clouds: dense atomic gas HI (21cm HI)</a:t>
            </a:r>
          </a:p>
          <a:p>
            <a:pPr>
              <a:lnSpc>
                <a:spcPts val="2640"/>
              </a:lnSpc>
              <a:buNone/>
            </a:pPr>
            <a:r>
              <a:rPr lang="en-US" altLang="ja-JP" sz="2400" dirty="0" smtClean="0"/>
              <a:t>     - density 1-100 cm-3, </a:t>
            </a:r>
            <a:r>
              <a:rPr lang="en-US" altLang="ja-JP" sz="2400" dirty="0" err="1" smtClean="0"/>
              <a:t>Ts</a:t>
            </a:r>
            <a:r>
              <a:rPr lang="en-US" altLang="ja-JP" sz="2400" dirty="0" smtClean="0"/>
              <a:t>=20-100K</a:t>
            </a:r>
          </a:p>
          <a:p>
            <a:pPr>
              <a:lnSpc>
                <a:spcPts val="2640"/>
              </a:lnSpc>
              <a:buNone/>
            </a:pPr>
            <a:r>
              <a:rPr lang="en-US" altLang="ja-JP" sz="2400" b="1" dirty="0" smtClean="0"/>
              <a:t>Gamma-rays produced by </a:t>
            </a:r>
          </a:p>
          <a:p>
            <a:pPr>
              <a:lnSpc>
                <a:spcPts val="2640"/>
              </a:lnSpc>
              <a:buNone/>
            </a:pPr>
            <a:r>
              <a:rPr lang="en-US" altLang="ja-JP" sz="2400" dirty="0" smtClean="0"/>
              <a:t>1) </a:t>
            </a:r>
            <a:r>
              <a:rPr lang="en-US" altLang="ja-JP" sz="2400" dirty="0" err="1" smtClean="0"/>
              <a:t>Hadronic</a:t>
            </a:r>
            <a:r>
              <a:rPr lang="en-US" altLang="ja-JP" sz="2400" dirty="0" smtClean="0"/>
              <a:t> scenario:  </a:t>
            </a:r>
            <a:r>
              <a:rPr lang="en-US" altLang="ja-JP" sz="2400" dirty="0" smtClean="0">
                <a:solidFill>
                  <a:srgbClr val="0000FF"/>
                </a:solidFill>
              </a:rPr>
              <a:t>This has been verified in 2012-13</a:t>
            </a:r>
          </a:p>
          <a:p>
            <a:pPr>
              <a:lnSpc>
                <a:spcPts val="2640"/>
              </a:lnSpc>
              <a:buNone/>
            </a:pPr>
            <a:r>
              <a:rPr lang="en-US" altLang="ja-JP" sz="2400" dirty="0" smtClean="0"/>
              <a:t>    - cosmic ray CR proton - ISM proton reaction, </a:t>
            </a:r>
          </a:p>
          <a:p>
            <a:pPr>
              <a:lnSpc>
                <a:spcPts val="2640"/>
              </a:lnSpc>
              <a:buNone/>
            </a:pPr>
            <a:r>
              <a:rPr lang="en-US" altLang="ja-JP" sz="2400" dirty="0" smtClean="0"/>
              <a:t>    neutral </a:t>
            </a:r>
            <a:r>
              <a:rPr lang="en-US" altLang="ja-JP" sz="2400" dirty="0" err="1" smtClean="0"/>
              <a:t>pions</a:t>
            </a:r>
            <a:r>
              <a:rPr lang="en-US" altLang="ja-JP" sz="2400" dirty="0" smtClean="0"/>
              <a:t> decay into gamma rays</a:t>
            </a:r>
          </a:p>
          <a:p>
            <a:pPr>
              <a:lnSpc>
                <a:spcPts val="2640"/>
              </a:lnSpc>
              <a:buNone/>
            </a:pPr>
            <a:r>
              <a:rPr lang="en-US" altLang="ja-JP" sz="2400" dirty="0" smtClean="0"/>
              <a:t>2) </a:t>
            </a:r>
            <a:r>
              <a:rPr lang="en-US" altLang="ja-JP" sz="2400" dirty="0" err="1" smtClean="0"/>
              <a:t>Leptonic</a:t>
            </a:r>
            <a:r>
              <a:rPr lang="en-US" altLang="ja-JP" sz="2400" dirty="0" smtClean="0"/>
              <a:t> scenario</a:t>
            </a:r>
          </a:p>
          <a:p>
            <a:pPr>
              <a:lnSpc>
                <a:spcPts val="2640"/>
              </a:lnSpc>
              <a:buNone/>
            </a:pPr>
            <a:r>
              <a:rPr lang="en-US" altLang="ja-JP" sz="2400" dirty="0" smtClean="0"/>
              <a:t>    - CR electrons, Inverse Compton (IC) process,  CMB etc.</a:t>
            </a:r>
          </a:p>
          <a:p>
            <a:pPr>
              <a:lnSpc>
                <a:spcPts val="2840"/>
              </a:lnSpc>
              <a:buNone/>
              <a:defRPr/>
            </a:pPr>
            <a:r>
              <a:rPr lang="en-US" sz="2400" dirty="0" smtClean="0">
                <a:solidFill>
                  <a:srgbClr val="008000"/>
                </a:solidFill>
              </a:rPr>
              <a:t>    Gamma-rays (0.1GeV-100TeV) observed by HESS, MAGIC, VERITAS, Fermi, AGILE and CTA[2016-]</a:t>
            </a:r>
          </a:p>
          <a:p>
            <a:pPr>
              <a:lnSpc>
                <a:spcPts val="2640"/>
              </a:lnSpc>
              <a:buNone/>
            </a:pPr>
            <a:endParaRPr lang="en-US" altLang="ja-JP" sz="2400" dirty="0" smtClean="0"/>
          </a:p>
          <a:p>
            <a:pPr>
              <a:lnSpc>
                <a:spcPts val="2840"/>
              </a:lnSpc>
              <a:buNone/>
            </a:pPr>
            <a:endParaRPr lang="ja-JP" altLang="en-US" sz="2400" dirty="0"/>
          </a:p>
        </p:txBody>
      </p:sp>
      <p:sp>
        <p:nvSpPr>
          <p:cNvPr id="4" name="テキスト ボックス 3"/>
          <p:cNvSpPr txBox="1"/>
          <p:nvPr/>
        </p:nvSpPr>
        <p:spPr>
          <a:xfrm>
            <a:off x="457201" y="237067"/>
            <a:ext cx="8833368" cy="1569660"/>
          </a:xfrm>
          <a:prstGeom prst="rect">
            <a:avLst/>
          </a:prstGeom>
          <a:noFill/>
        </p:spPr>
        <p:txBody>
          <a:bodyPr wrap="square" rtlCol="0">
            <a:spAutoFit/>
          </a:bodyPr>
          <a:lstStyle/>
          <a:p>
            <a:r>
              <a:rPr kumimoji="1" lang="en-US" altLang="ja-JP" sz="3200" b="1" dirty="0" smtClean="0"/>
              <a:t>Interstellar molecular clouds and gamma-rays</a:t>
            </a:r>
          </a:p>
          <a:p>
            <a:r>
              <a:rPr lang="en-US" altLang="ja-JP" sz="3200" b="1" dirty="0" smtClean="0">
                <a:solidFill>
                  <a:srgbClr val="0000FF"/>
                </a:solidFill>
              </a:rPr>
              <a:t>The origin of the cosmic rays is SNR?- Yes.</a:t>
            </a:r>
          </a:p>
          <a:p>
            <a:endParaRPr kumimoji="1" lang="ja-JP" altLang="en-US" sz="3200" b="1" dirty="0"/>
          </a:p>
        </p:txBody>
      </p:sp>
      <p:sp>
        <p:nvSpPr>
          <p:cNvPr id="5" name="スライド番号プレースホルダ 4"/>
          <p:cNvSpPr>
            <a:spLocks noGrp="1"/>
          </p:cNvSpPr>
          <p:nvPr>
            <p:ph type="sldNum" sz="quarter" idx="12"/>
          </p:nvPr>
        </p:nvSpPr>
        <p:spPr/>
        <p:txBody>
          <a:bodyPr/>
          <a:lstStyle/>
          <a:p>
            <a:fld id="{7838312D-B205-A449-9699-A55116B8C4C3}" type="slidenum">
              <a:rPr lang="ja-JP" altLang="en-US" smtClean="0"/>
              <a:pPr/>
              <a:t>2</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554162"/>
          </a:xfrm>
        </p:spPr>
        <p:txBody>
          <a:bodyPr>
            <a:normAutofit fontScale="90000"/>
          </a:bodyPr>
          <a:lstStyle/>
          <a:p>
            <a:r>
              <a:rPr lang="en-US" altLang="ja-JP" sz="3200" b="1" dirty="0" smtClean="0"/>
              <a:t>MHD simulations of shock-cloud interaction</a:t>
            </a:r>
            <a:br>
              <a:rPr lang="en-US" altLang="ja-JP" sz="3200" b="1" dirty="0" smtClean="0"/>
            </a:br>
            <a:r>
              <a:rPr lang="en-US" altLang="ja-JP" sz="3200" b="1" dirty="0" smtClean="0"/>
              <a:t/>
            </a:r>
            <a:br>
              <a:rPr lang="en-US" altLang="ja-JP" sz="3200" b="1" dirty="0" smtClean="0"/>
            </a:br>
            <a:r>
              <a:rPr lang="en-US" altLang="ja-JP" sz="3200" b="1" dirty="0" smtClean="0"/>
              <a:t>density          vs.     magnetic field</a:t>
            </a:r>
            <a:endParaRPr lang="ja-JP" altLang="en-US" sz="3200" b="1" dirty="0"/>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342900" y="1828799"/>
            <a:ext cx="8343900" cy="3945467"/>
          </a:xfrm>
          <a:prstGeom prst="rect">
            <a:avLst/>
          </a:prstGeom>
        </p:spPr>
      </p:pic>
      <p:sp>
        <p:nvSpPr>
          <p:cNvPr id="5" name="テキスト ボックス 4"/>
          <p:cNvSpPr txBox="1"/>
          <p:nvPr/>
        </p:nvSpPr>
        <p:spPr>
          <a:xfrm>
            <a:off x="827337" y="6126163"/>
            <a:ext cx="7859463" cy="677108"/>
          </a:xfrm>
          <a:prstGeom prst="rect">
            <a:avLst/>
          </a:prstGeom>
          <a:noFill/>
        </p:spPr>
        <p:txBody>
          <a:bodyPr wrap="square" rtlCol="0">
            <a:spAutoFit/>
          </a:bodyPr>
          <a:lstStyle/>
          <a:p>
            <a:r>
              <a:rPr lang="en-US" altLang="ja-JP" sz="2000" dirty="0" smtClean="0"/>
              <a:t>Inoue+ 2010</a:t>
            </a:r>
            <a:endParaRPr lang="ja-JP" altLang="en-US" sz="2000" dirty="0" smtClean="0"/>
          </a:p>
          <a:p>
            <a:endParaRPr kumimoji="1" lang="ja-JP" altLang="en-US" dirty="0"/>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20</a:t>
            </a:fld>
            <a:endParaRPr lang="ja-JP" alt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0"/>
            <a:ext cx="8229600" cy="808038"/>
          </a:xfrm>
        </p:spPr>
        <p:txBody>
          <a:bodyPr>
            <a:normAutofit fontScale="90000"/>
          </a:bodyPr>
          <a:lstStyle/>
          <a:p>
            <a:r>
              <a:rPr lang="en-US" altLang="ja-JP" sz="3600" b="1" dirty="0" smtClean="0"/>
              <a:t>         density         vs.     magnetic field</a:t>
            </a:r>
            <a:br>
              <a:rPr lang="en-US" altLang="ja-JP" sz="3600" b="1" dirty="0" smtClean="0"/>
            </a:br>
            <a:r>
              <a:rPr lang="en-US" altLang="ja-JP" sz="3600" dirty="0" smtClean="0"/>
              <a:t>[sub-pc scale]</a:t>
            </a:r>
            <a:br>
              <a:rPr lang="en-US" altLang="ja-JP" sz="3600" dirty="0" smtClean="0"/>
            </a:br>
            <a:endParaRPr lang="ja-JP" altLang="en-US" sz="3600" dirty="0"/>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457200" y="1600200"/>
            <a:ext cx="3924766" cy="4231448"/>
          </a:xfrm>
          <a:prstGeom prst="rect">
            <a:avLst/>
          </a:prstGeom>
        </p:spPr>
      </p:pic>
      <p:pic>
        <p:nvPicPr>
          <p:cNvPr id="5" name="図 4"/>
          <p:cNvPicPr>
            <a:picLocks noChangeAspect="1"/>
          </p:cNvPicPr>
          <p:nvPr/>
        </p:nvPicPr>
        <p:blipFill>
          <a:blip r:embed="rId3"/>
          <a:stretch>
            <a:fillRect/>
          </a:stretch>
        </p:blipFill>
        <p:spPr>
          <a:xfrm>
            <a:off x="4838700" y="1600200"/>
            <a:ext cx="3848100" cy="4231448"/>
          </a:xfrm>
          <a:prstGeom prst="rect">
            <a:avLst/>
          </a:prstGeom>
        </p:spPr>
      </p:pic>
      <p:sp>
        <p:nvSpPr>
          <p:cNvPr id="8" name="スライド番号プレースホルダ 7"/>
          <p:cNvSpPr>
            <a:spLocks noGrp="1"/>
          </p:cNvSpPr>
          <p:nvPr>
            <p:ph type="sldNum" sz="quarter" idx="12"/>
          </p:nvPr>
        </p:nvSpPr>
        <p:spPr/>
        <p:txBody>
          <a:bodyPr/>
          <a:lstStyle/>
          <a:p>
            <a:fld id="{7838312D-B205-A449-9699-A55116B8C4C3}" type="slidenum">
              <a:rPr lang="ja-JP" altLang="en-US" smtClean="0"/>
              <a:pPr/>
              <a:t>21</a:t>
            </a:fld>
            <a:endParaRPr lang="ja-JP" alt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spc="-100" dirty="0" err="1" smtClean="0">
                <a:latin typeface="+mn-lt"/>
                <a:cs typeface="Times New Roman"/>
              </a:rPr>
              <a:t>TeV</a:t>
            </a:r>
            <a:r>
              <a:rPr lang="en-US" altLang="ja-JP" sz="3600" spc="-100" dirty="0" smtClean="0">
                <a:latin typeface="+mn-lt"/>
                <a:cs typeface="Times New Roman"/>
              </a:rPr>
              <a:t> gamma-ray SNR RX</a:t>
            </a:r>
            <a:r>
              <a:rPr lang="en-US" altLang="ja-JP" sz="3600" dirty="0" smtClean="0">
                <a:solidFill>
                  <a:srgbClr val="000000"/>
                </a:solidFill>
                <a:latin typeface="+mn-lt"/>
                <a:cs typeface="ＭＳ Ｐゴシック" pitchFamily="-106" charset="-128"/>
              </a:rPr>
              <a:t> J0852.0-4622</a:t>
            </a:r>
            <a:r>
              <a:rPr lang="en-US" altLang="ja-JP" sz="3600" dirty="0" smtClean="0">
                <a:solidFill>
                  <a:srgbClr val="000000"/>
                </a:solidFill>
                <a:latin typeface="+mn-lt"/>
                <a:ea typeface="Tahoma" pitchFamily="-106" charset="0"/>
                <a:cs typeface="Tahoma" pitchFamily="-106" charset="0"/>
              </a:rPr>
              <a:t> </a:t>
            </a:r>
            <a:endParaRPr lang="ja-JP" altLang="en-US" sz="3600" dirty="0">
              <a:latin typeface="+mn-lt"/>
            </a:endParaRPr>
          </a:p>
        </p:txBody>
      </p:sp>
      <p:sp>
        <p:nvSpPr>
          <p:cNvPr id="3" name="コンテンツ プレースホルダ 2"/>
          <p:cNvSpPr>
            <a:spLocks noGrp="1"/>
          </p:cNvSpPr>
          <p:nvPr>
            <p:ph idx="1"/>
          </p:nvPr>
        </p:nvSpPr>
        <p:spPr/>
        <p:txBody>
          <a:bodyPr/>
          <a:lstStyle/>
          <a:p>
            <a:endParaRPr lang="ja-JP" altLang="en-US" dirty="0"/>
          </a:p>
        </p:txBody>
      </p:sp>
      <p:pic>
        <p:nvPicPr>
          <p:cNvPr id="6" name="図 5"/>
          <p:cNvPicPr>
            <a:picLocks noChangeAspect="1"/>
          </p:cNvPicPr>
          <p:nvPr/>
        </p:nvPicPr>
        <p:blipFill>
          <a:blip r:embed="rId2"/>
          <a:stretch>
            <a:fillRect/>
          </a:stretch>
        </p:blipFill>
        <p:spPr>
          <a:xfrm>
            <a:off x="1016000" y="1083733"/>
            <a:ext cx="6874933" cy="4741334"/>
          </a:xfrm>
          <a:prstGeom prst="rect">
            <a:avLst/>
          </a:prstGeom>
        </p:spPr>
      </p:pic>
      <p:sp>
        <p:nvSpPr>
          <p:cNvPr id="7" name="テキスト ボックス 6"/>
          <p:cNvSpPr txBox="1"/>
          <p:nvPr/>
        </p:nvSpPr>
        <p:spPr>
          <a:xfrm>
            <a:off x="1591734" y="6171684"/>
            <a:ext cx="7552266" cy="461665"/>
          </a:xfrm>
          <a:prstGeom prst="rect">
            <a:avLst/>
          </a:prstGeom>
          <a:noFill/>
        </p:spPr>
        <p:txBody>
          <a:bodyPr wrap="square" rtlCol="0">
            <a:spAutoFit/>
          </a:bodyPr>
          <a:lstStyle/>
          <a:p>
            <a:r>
              <a:rPr kumimoji="1" lang="en-US" altLang="ja-JP" sz="2400" dirty="0" smtClean="0"/>
              <a:t>Fukui 2013       Color; </a:t>
            </a:r>
            <a:r>
              <a:rPr kumimoji="1" lang="en-US" altLang="ja-JP" sz="2400" dirty="0" err="1" smtClean="0"/>
              <a:t>TeV</a:t>
            </a:r>
            <a:r>
              <a:rPr kumimoji="1" lang="en-US" altLang="ja-JP" sz="2400" dirty="0" smtClean="0"/>
              <a:t> gamma rays,     contour; X rays</a:t>
            </a:r>
            <a:endParaRPr kumimoji="1" lang="ja-JP" altLang="en-US" sz="2400" dirty="0"/>
          </a:p>
        </p:txBody>
      </p:sp>
      <p:sp>
        <p:nvSpPr>
          <p:cNvPr id="8" name="スライド番号プレースホルダ 7"/>
          <p:cNvSpPr>
            <a:spLocks noGrp="1"/>
          </p:cNvSpPr>
          <p:nvPr>
            <p:ph type="sldNum" sz="quarter" idx="12"/>
          </p:nvPr>
        </p:nvSpPr>
        <p:spPr>
          <a:xfrm>
            <a:off x="6553200" y="6171684"/>
            <a:ext cx="2133600" cy="549791"/>
          </a:xfrm>
        </p:spPr>
        <p:txBody>
          <a:bodyPr/>
          <a:lstStyle/>
          <a:p>
            <a:r>
              <a:rPr lang="en-US" altLang="ja-JP" dirty="0" err="1" smtClean="0"/>
              <a:t>s</a:t>
            </a:r>
            <a:fld id="{7838312D-B205-A449-9699-A55116B8C4C3}" type="slidenum">
              <a:rPr lang="ja-JP" altLang="en-US" smtClean="0"/>
              <a:pPr/>
              <a:t>22</a:t>
            </a:fld>
            <a:endParaRPr lang="ja-JP" alt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タイトル 1"/>
          <p:cNvSpPr>
            <a:spLocks noGrp="1"/>
          </p:cNvSpPr>
          <p:nvPr>
            <p:ph type="title"/>
          </p:nvPr>
        </p:nvSpPr>
        <p:spPr>
          <a:xfrm>
            <a:off x="0" y="71984"/>
            <a:ext cx="9144000" cy="548704"/>
          </a:xfrm>
        </p:spPr>
        <p:txBody>
          <a:bodyPr>
            <a:normAutofit/>
          </a:bodyPr>
          <a:lstStyle/>
          <a:p>
            <a:r>
              <a:rPr lang="en-US" altLang="ja-JP" sz="3000" dirty="0">
                <a:latin typeface="Times"/>
                <a:cs typeface="Times"/>
              </a:rPr>
              <a:t> </a:t>
            </a:r>
            <a:r>
              <a:rPr lang="en-US" altLang="ja-JP" sz="3000" dirty="0" smtClean="0">
                <a:latin typeface="Times"/>
                <a:cs typeface="Times"/>
              </a:rPr>
              <a:t>RX J0852: </a:t>
            </a:r>
            <a:r>
              <a:rPr kumimoji="1" lang="en-US" altLang="ja-JP" sz="3000" dirty="0" smtClean="0">
                <a:latin typeface="Times"/>
                <a:cs typeface="Times"/>
              </a:rPr>
              <a:t>CO distribution (interact with the SNR)</a:t>
            </a:r>
            <a:endParaRPr kumimoji="1" lang="ja-JP" altLang="en-US" sz="3000" dirty="0">
              <a:latin typeface="Times"/>
              <a:cs typeface="Times"/>
            </a:endParaRPr>
          </a:p>
        </p:txBody>
      </p:sp>
      <p:sp>
        <p:nvSpPr>
          <p:cNvPr id="17" name="テキスト ボックス 16"/>
          <p:cNvSpPr txBox="1"/>
          <p:nvPr/>
        </p:nvSpPr>
        <p:spPr>
          <a:xfrm>
            <a:off x="6588224" y="5445224"/>
            <a:ext cx="2483768" cy="830997"/>
          </a:xfrm>
          <a:prstGeom prst="rect">
            <a:avLst/>
          </a:prstGeom>
          <a:noFill/>
          <a:ln>
            <a:solidFill>
              <a:schemeClr val="tx1"/>
            </a:solidFill>
          </a:ln>
        </p:spPr>
        <p:txBody>
          <a:bodyPr wrap="square" rtlCol="0">
            <a:spAutoFit/>
          </a:bodyPr>
          <a:lstStyle/>
          <a:p>
            <a:r>
              <a:rPr lang="en-US" altLang="ja-JP" sz="1600" dirty="0" smtClean="0">
                <a:latin typeface="Times New Roman"/>
                <a:cs typeface="Times New Roman"/>
              </a:rPr>
              <a:t>image: CO(1-0) I.I.</a:t>
            </a:r>
          </a:p>
          <a:p>
            <a:r>
              <a:rPr lang="en-US" altLang="ja-JP" sz="1600" dirty="0" smtClean="0">
                <a:latin typeface="Times New Roman"/>
                <a:cs typeface="Times New Roman"/>
              </a:rPr>
              <a:t> (</a:t>
            </a:r>
            <a:r>
              <a:rPr lang="en-US" altLang="ja-JP" sz="1600" dirty="0" err="1" smtClean="0">
                <a:latin typeface="Times New Roman"/>
                <a:cs typeface="Times New Roman"/>
              </a:rPr>
              <a:t>Vlsr</a:t>
            </a:r>
            <a:r>
              <a:rPr lang="en-US" altLang="ja-JP" sz="1600" dirty="0" smtClean="0">
                <a:latin typeface="Times New Roman"/>
                <a:cs typeface="Times New Roman"/>
              </a:rPr>
              <a:t>: 24-33 km/s)</a:t>
            </a:r>
          </a:p>
          <a:p>
            <a:r>
              <a:rPr lang="en-US" altLang="ja-JP" sz="1600" dirty="0" smtClean="0">
                <a:latin typeface="Times New Roman"/>
                <a:cs typeface="Times New Roman"/>
              </a:rPr>
              <a:t>contours: X-ray (1-5 </a:t>
            </a:r>
            <a:r>
              <a:rPr lang="en-US" altLang="ja-JP" sz="1600" dirty="0" err="1" smtClean="0">
                <a:latin typeface="Times New Roman"/>
                <a:cs typeface="Times New Roman"/>
              </a:rPr>
              <a:t>keV</a:t>
            </a:r>
            <a:r>
              <a:rPr lang="en-US" altLang="ja-JP" sz="1600" dirty="0" smtClean="0">
                <a:latin typeface="Times New Roman"/>
                <a:cs typeface="Times New Roman"/>
              </a:rPr>
              <a:t>)</a:t>
            </a:r>
            <a:endParaRPr lang="en-US" altLang="ja-JP" sz="1600" dirty="0">
              <a:latin typeface="Times New Roman"/>
              <a:cs typeface="Times New Roman"/>
            </a:endParaRPr>
          </a:p>
        </p:txBody>
      </p:sp>
      <p:sp>
        <p:nvSpPr>
          <p:cNvPr id="22" name="コンテンツ プレースホルダ 2"/>
          <p:cNvSpPr>
            <a:spLocks noGrp="1"/>
          </p:cNvSpPr>
          <p:nvPr>
            <p:ph idx="1"/>
          </p:nvPr>
        </p:nvSpPr>
        <p:spPr>
          <a:xfrm>
            <a:off x="6660232" y="980728"/>
            <a:ext cx="2411760" cy="4320480"/>
          </a:xfrm>
        </p:spPr>
        <p:txBody>
          <a:bodyPr>
            <a:noAutofit/>
          </a:bodyPr>
          <a:lstStyle/>
          <a:p>
            <a:pPr>
              <a:buFont typeface="Wingdings" charset="2"/>
              <a:buChar char="n"/>
            </a:pPr>
            <a:r>
              <a:rPr lang="en-US" altLang="ja-JP" sz="2000" dirty="0">
                <a:latin typeface="Times"/>
                <a:cs typeface="Times"/>
              </a:rPr>
              <a:t>CO vs. X-rays</a:t>
            </a:r>
            <a:endParaRPr lang="en-US" altLang="ja-JP" sz="500" dirty="0">
              <a:latin typeface="Times"/>
              <a:cs typeface="Times"/>
            </a:endParaRPr>
          </a:p>
          <a:p>
            <a:pPr marL="0" indent="0">
              <a:buNone/>
            </a:pPr>
            <a:endParaRPr lang="en-US" altLang="ja-JP" sz="500" dirty="0">
              <a:latin typeface="Times"/>
              <a:cs typeface="Times"/>
            </a:endParaRPr>
          </a:p>
          <a:p>
            <a:pPr marL="0" indent="0">
              <a:buNone/>
            </a:pPr>
            <a:r>
              <a:rPr lang="en-US" altLang="ja-JP" sz="2000" dirty="0" smtClean="0">
                <a:latin typeface="Times"/>
                <a:cs typeface="Times"/>
              </a:rPr>
              <a:t>good spatial </a:t>
            </a:r>
            <a:r>
              <a:rPr lang="en-US" altLang="ja-JP" sz="2000" dirty="0" err="1" smtClean="0">
                <a:latin typeface="Times"/>
                <a:cs typeface="Times"/>
              </a:rPr>
              <a:t>corresp-ondence</a:t>
            </a:r>
            <a:r>
              <a:rPr lang="en-US" altLang="ja-JP" sz="2000" dirty="0" smtClean="0">
                <a:latin typeface="Times"/>
                <a:cs typeface="Times"/>
              </a:rPr>
              <a:t> between the CO and X-rays </a:t>
            </a:r>
          </a:p>
          <a:p>
            <a:pPr marL="0" indent="0">
              <a:buNone/>
            </a:pPr>
            <a:endParaRPr lang="en-US" altLang="ja-JP" sz="2000" dirty="0" smtClean="0">
              <a:latin typeface="Times"/>
              <a:cs typeface="Times"/>
            </a:endParaRPr>
          </a:p>
          <a:p>
            <a:pPr marL="0" indent="0">
              <a:buNone/>
            </a:pPr>
            <a:r>
              <a:rPr lang="en-US" altLang="ja-JP" sz="2000" dirty="0" smtClean="0">
                <a:latin typeface="Times"/>
                <a:cs typeface="Times"/>
              </a:rPr>
              <a:t>Interacting with the SNR</a:t>
            </a:r>
            <a:endParaRPr lang="en-US" altLang="ja-JP" sz="2000" dirty="0">
              <a:latin typeface="Times"/>
              <a:cs typeface="Times"/>
            </a:endParaRPr>
          </a:p>
        </p:txBody>
      </p:sp>
      <p:sp>
        <p:nvSpPr>
          <p:cNvPr id="41" name="下矢印 40"/>
          <p:cNvSpPr/>
          <p:nvPr/>
        </p:nvSpPr>
        <p:spPr>
          <a:xfrm>
            <a:off x="7627377" y="2564904"/>
            <a:ext cx="432048" cy="288032"/>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51" name="図 50" descr="RXJ0852_X_HI_CO_FINAL_CONT.png"/>
          <p:cNvPicPr>
            <a:picLocks noChangeAspect="1"/>
          </p:cNvPicPr>
          <p:nvPr/>
        </p:nvPicPr>
        <p:blipFill rotWithShape="1">
          <a:blip r:embed="rId4">
            <a:extLst>
              <a:ext uri="{28A0092B-C50C-407E-A947-70E740481C1C}">
                <a14:useLocalDpi xmlns:a14="http://schemas.microsoft.com/office/drawing/2010/main" val="0"/>
              </a:ext>
            </a:extLst>
          </a:blip>
          <a:srcRect l="50554" t="17295" b="2155"/>
          <a:stretch/>
        </p:blipFill>
        <p:spPr>
          <a:xfrm>
            <a:off x="107504" y="817790"/>
            <a:ext cx="6416103" cy="6040210"/>
          </a:xfrm>
          <a:prstGeom prst="rect">
            <a:avLst/>
          </a:prstGeom>
        </p:spPr>
      </p:pic>
      <p:pic>
        <p:nvPicPr>
          <p:cNvPr id="55" name="図 54" descr="RXJ0852_X_HI_CO_22.png"/>
          <p:cNvPicPr>
            <a:picLocks noChangeAspect="1"/>
          </p:cNvPicPr>
          <p:nvPr/>
        </p:nvPicPr>
        <p:blipFill rotWithShape="1">
          <a:blip r:embed="rId5">
            <a:extLst>
              <a:ext uri="{28A0092B-C50C-407E-A947-70E740481C1C}">
                <a14:useLocalDpi xmlns:a14="http://schemas.microsoft.com/office/drawing/2010/main" val="0"/>
              </a:ext>
            </a:extLst>
          </a:blip>
          <a:srcRect l="50554" t="15292" b="2601"/>
          <a:stretch/>
        </p:blipFill>
        <p:spPr>
          <a:xfrm>
            <a:off x="107504" y="667619"/>
            <a:ext cx="6416103" cy="6157010"/>
          </a:xfrm>
          <a:prstGeom prst="rect">
            <a:avLst/>
          </a:prstGeom>
        </p:spPr>
      </p:pic>
      <p:sp>
        <p:nvSpPr>
          <p:cNvPr id="42" name="正方形/長方形 41"/>
          <p:cNvSpPr/>
          <p:nvPr/>
        </p:nvSpPr>
        <p:spPr>
          <a:xfrm>
            <a:off x="3727205" y="827801"/>
            <a:ext cx="2448272" cy="246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p:cNvSpPr>
            <a:spLocks noGrp="1"/>
          </p:cNvSpPr>
          <p:nvPr>
            <p:ph type="sldNum" sz="quarter" idx="12"/>
          </p:nvPr>
        </p:nvSpPr>
        <p:spPr/>
        <p:txBody>
          <a:bodyPr/>
          <a:lstStyle/>
          <a:p>
            <a:fld id="{7838312D-B205-A449-9699-A55116B8C4C3}" type="slidenum">
              <a:rPr lang="ja-JP" altLang="en-US" smtClean="0"/>
              <a:pPr/>
              <a:t>23</a:t>
            </a:fld>
            <a:endParaRPr lang="ja-JP" altLang="en-US"/>
          </a:p>
        </p:txBody>
      </p:sp>
    </p:spTree>
    <p:custDataLst>
      <p:tags r:id="rId1"/>
    </p:custDataLst>
    <p:extLst>
      <p:ext uri="{BB962C8B-B14F-4D97-AF65-F5344CB8AC3E}">
        <p14:creationId xmlns:p14="http://schemas.microsoft.com/office/powerpoint/2010/main" val="32448640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RXJ0852_X_HI_CO_FINAL_CONT.png"/>
          <p:cNvPicPr>
            <a:picLocks noChangeAspect="1"/>
          </p:cNvPicPr>
          <p:nvPr/>
        </p:nvPicPr>
        <p:blipFill rotWithShape="1">
          <a:blip r:embed="rId4">
            <a:extLst>
              <a:ext uri="{28A0092B-C50C-407E-A947-70E740481C1C}">
                <a14:useLocalDpi xmlns:a14="http://schemas.microsoft.com/office/drawing/2010/main" val="0"/>
              </a:ext>
            </a:extLst>
          </a:blip>
          <a:srcRect t="17295" r="50352" b="2155"/>
          <a:stretch/>
        </p:blipFill>
        <p:spPr>
          <a:xfrm>
            <a:off x="107504" y="817790"/>
            <a:ext cx="6442193" cy="6040210"/>
          </a:xfrm>
          <a:prstGeom prst="rect">
            <a:avLst/>
          </a:prstGeom>
        </p:spPr>
      </p:pic>
      <p:pic>
        <p:nvPicPr>
          <p:cNvPr id="29" name="図 28" descr="RXJ0852_X_HI_CO_22.png"/>
          <p:cNvPicPr>
            <a:picLocks noChangeAspect="1"/>
          </p:cNvPicPr>
          <p:nvPr/>
        </p:nvPicPr>
        <p:blipFill rotWithShape="1">
          <a:blip r:embed="rId5">
            <a:extLst>
              <a:ext uri="{28A0092B-C50C-407E-A947-70E740481C1C}">
                <a14:useLocalDpi xmlns:a14="http://schemas.microsoft.com/office/drawing/2010/main" val="0"/>
              </a:ext>
            </a:extLst>
          </a:blip>
          <a:srcRect t="15292" r="50352" b="2601"/>
          <a:stretch/>
        </p:blipFill>
        <p:spPr>
          <a:xfrm>
            <a:off x="107504" y="667619"/>
            <a:ext cx="6442193" cy="6157010"/>
          </a:xfrm>
          <a:prstGeom prst="rect">
            <a:avLst/>
          </a:prstGeom>
        </p:spPr>
      </p:pic>
      <p:sp>
        <p:nvSpPr>
          <p:cNvPr id="53" name="タイトル 1"/>
          <p:cNvSpPr>
            <a:spLocks noGrp="1"/>
          </p:cNvSpPr>
          <p:nvPr>
            <p:ph type="title"/>
          </p:nvPr>
        </p:nvSpPr>
        <p:spPr>
          <a:xfrm>
            <a:off x="0" y="71984"/>
            <a:ext cx="9144000" cy="548704"/>
          </a:xfrm>
        </p:spPr>
        <p:txBody>
          <a:bodyPr>
            <a:normAutofit/>
          </a:bodyPr>
          <a:lstStyle/>
          <a:p>
            <a:r>
              <a:rPr lang="en-US" altLang="ja-JP" sz="3000" dirty="0">
                <a:latin typeface="Times"/>
                <a:cs typeface="Times"/>
              </a:rPr>
              <a:t> RX J0852: </a:t>
            </a:r>
            <a:r>
              <a:rPr kumimoji="1" lang="en-US" altLang="ja-JP" sz="3000" dirty="0" smtClean="0">
                <a:latin typeface="Times"/>
                <a:cs typeface="Times"/>
              </a:rPr>
              <a:t>HI distribution (interact with the SNR)</a:t>
            </a:r>
            <a:endParaRPr kumimoji="1" lang="ja-JP" altLang="en-US" sz="3000" dirty="0">
              <a:latin typeface="Times"/>
              <a:cs typeface="Times"/>
            </a:endParaRPr>
          </a:p>
        </p:txBody>
      </p:sp>
      <p:sp>
        <p:nvSpPr>
          <p:cNvPr id="13" name="テキスト ボックス 12"/>
          <p:cNvSpPr txBox="1"/>
          <p:nvPr/>
        </p:nvSpPr>
        <p:spPr>
          <a:xfrm>
            <a:off x="6588224" y="5445224"/>
            <a:ext cx="2483768" cy="830997"/>
          </a:xfrm>
          <a:prstGeom prst="rect">
            <a:avLst/>
          </a:prstGeom>
          <a:noFill/>
          <a:ln>
            <a:solidFill>
              <a:schemeClr val="tx1"/>
            </a:solidFill>
          </a:ln>
        </p:spPr>
        <p:txBody>
          <a:bodyPr wrap="square" rtlCol="0">
            <a:spAutoFit/>
          </a:bodyPr>
          <a:lstStyle/>
          <a:p>
            <a:r>
              <a:rPr lang="en-US" altLang="ja-JP" sz="1600" dirty="0" smtClean="0">
                <a:latin typeface="Times New Roman"/>
                <a:cs typeface="Times New Roman"/>
              </a:rPr>
              <a:t>Image: HI I. I.</a:t>
            </a:r>
          </a:p>
          <a:p>
            <a:r>
              <a:rPr lang="en-US" altLang="ja-JP" sz="1600" dirty="0">
                <a:latin typeface="Times New Roman"/>
                <a:cs typeface="Times New Roman"/>
              </a:rPr>
              <a:t> </a:t>
            </a:r>
            <a:r>
              <a:rPr lang="en-US" altLang="ja-JP" sz="1600" dirty="0" smtClean="0">
                <a:latin typeface="Times New Roman"/>
                <a:cs typeface="Times New Roman"/>
              </a:rPr>
              <a:t>  </a:t>
            </a:r>
            <a:r>
              <a:rPr lang="en-US" altLang="ja-JP" sz="1600" dirty="0">
                <a:latin typeface="Times New Roman"/>
                <a:cs typeface="Times New Roman"/>
              </a:rPr>
              <a:t> </a:t>
            </a:r>
            <a:r>
              <a:rPr lang="en-US" altLang="ja-JP" sz="1600" dirty="0" smtClean="0">
                <a:latin typeface="Times New Roman"/>
                <a:cs typeface="Times New Roman"/>
              </a:rPr>
              <a:t>           (</a:t>
            </a:r>
            <a:r>
              <a:rPr lang="en-US" altLang="ja-JP" sz="1600" dirty="0" err="1" smtClean="0">
                <a:latin typeface="Times New Roman"/>
                <a:cs typeface="Times New Roman"/>
              </a:rPr>
              <a:t>Vlsr</a:t>
            </a:r>
            <a:r>
              <a:rPr lang="en-US" altLang="ja-JP" sz="1600" dirty="0" smtClean="0">
                <a:latin typeface="Times New Roman"/>
                <a:cs typeface="Times New Roman"/>
              </a:rPr>
              <a:t>: 28-34 km/s)</a:t>
            </a:r>
          </a:p>
          <a:p>
            <a:r>
              <a:rPr lang="en-US" altLang="ja-JP" sz="1600" dirty="0" smtClean="0">
                <a:latin typeface="Times New Roman"/>
                <a:cs typeface="Times New Roman"/>
              </a:rPr>
              <a:t>contours: X-ray (</a:t>
            </a:r>
            <a:r>
              <a:rPr lang="en-US" altLang="ja-JP" sz="1600" dirty="0">
                <a:latin typeface="Times New Roman"/>
                <a:cs typeface="Times New Roman"/>
              </a:rPr>
              <a:t>1</a:t>
            </a:r>
            <a:r>
              <a:rPr lang="en-US" altLang="ja-JP" sz="1600" dirty="0" smtClean="0">
                <a:latin typeface="Times New Roman"/>
                <a:cs typeface="Times New Roman"/>
              </a:rPr>
              <a:t>-5 </a:t>
            </a:r>
            <a:r>
              <a:rPr lang="en-US" altLang="ja-JP" sz="1600" dirty="0" err="1" smtClean="0">
                <a:latin typeface="Times New Roman"/>
                <a:cs typeface="Times New Roman"/>
              </a:rPr>
              <a:t>keV</a:t>
            </a:r>
            <a:r>
              <a:rPr lang="en-US" altLang="ja-JP" sz="1600" dirty="0" smtClean="0">
                <a:latin typeface="Times New Roman"/>
                <a:cs typeface="Times New Roman"/>
              </a:rPr>
              <a:t>)</a:t>
            </a:r>
            <a:endParaRPr lang="en-US" altLang="ja-JP" sz="1600" dirty="0">
              <a:latin typeface="Times New Roman"/>
              <a:cs typeface="Times New Roman"/>
            </a:endParaRPr>
          </a:p>
        </p:txBody>
      </p:sp>
      <p:sp>
        <p:nvSpPr>
          <p:cNvPr id="4" name="正方形/長方形 3"/>
          <p:cNvSpPr/>
          <p:nvPr/>
        </p:nvSpPr>
        <p:spPr>
          <a:xfrm>
            <a:off x="3186548" y="827227"/>
            <a:ext cx="2448272" cy="246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コンテンツ プレースホルダ 2"/>
          <p:cNvSpPr txBox="1">
            <a:spLocks/>
          </p:cNvSpPr>
          <p:nvPr/>
        </p:nvSpPr>
        <p:spPr>
          <a:xfrm>
            <a:off x="6660232" y="980728"/>
            <a:ext cx="2411760"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charset="2"/>
              <a:buChar char="n"/>
            </a:pPr>
            <a:r>
              <a:rPr lang="en-US" altLang="ja-JP" sz="2000" dirty="0" smtClean="0">
                <a:latin typeface="Times"/>
                <a:cs typeface="Times"/>
              </a:rPr>
              <a:t>HI </a:t>
            </a:r>
            <a:r>
              <a:rPr lang="en-US" altLang="ja-JP" sz="2000" dirty="0">
                <a:latin typeface="Times"/>
                <a:cs typeface="Times"/>
              </a:rPr>
              <a:t>vs. X-rays</a:t>
            </a:r>
            <a:endParaRPr lang="en-US" altLang="ja-JP" sz="500" dirty="0">
              <a:latin typeface="Times"/>
              <a:cs typeface="Times"/>
            </a:endParaRPr>
          </a:p>
          <a:p>
            <a:pPr marL="0" indent="0">
              <a:buNone/>
            </a:pPr>
            <a:endParaRPr lang="en-US" altLang="ja-JP" sz="500" dirty="0">
              <a:latin typeface="Times"/>
              <a:cs typeface="Times"/>
            </a:endParaRPr>
          </a:p>
          <a:p>
            <a:pPr marL="0" indent="0">
              <a:buNone/>
            </a:pPr>
            <a:r>
              <a:rPr lang="en-US" altLang="ja-JP" sz="2000" dirty="0" smtClean="0">
                <a:latin typeface="Times"/>
                <a:cs typeface="Times"/>
              </a:rPr>
              <a:t>HI wind bubble at same velocity in CO</a:t>
            </a:r>
            <a:r>
              <a:rPr lang="en-US" altLang="ja-JP" sz="1000" dirty="0" smtClean="0">
                <a:latin typeface="Times"/>
                <a:cs typeface="Times"/>
              </a:rPr>
              <a:t/>
            </a:r>
            <a:br>
              <a:rPr lang="en-US" altLang="ja-JP" sz="1000" dirty="0" smtClean="0">
                <a:latin typeface="Times"/>
                <a:cs typeface="Times"/>
              </a:rPr>
            </a:br>
            <a:r>
              <a:rPr lang="en-US" altLang="ja-JP" sz="1000" dirty="0" smtClean="0">
                <a:latin typeface="Times"/>
                <a:cs typeface="Times"/>
              </a:rPr>
              <a:t> </a:t>
            </a:r>
          </a:p>
          <a:p>
            <a:pPr marL="0" indent="0">
              <a:buNone/>
            </a:pPr>
            <a:endParaRPr lang="en-US" altLang="ja-JP" sz="1000" dirty="0">
              <a:latin typeface="Times"/>
              <a:cs typeface="Times"/>
            </a:endParaRPr>
          </a:p>
          <a:p>
            <a:pPr marL="0" indent="0">
              <a:buNone/>
            </a:pPr>
            <a:r>
              <a:rPr lang="en-US" altLang="ja-JP" sz="500" dirty="0" smtClean="0">
                <a:latin typeface="Times"/>
                <a:cs typeface="Times"/>
              </a:rPr>
              <a:t> </a:t>
            </a:r>
            <a:endParaRPr lang="en-US" altLang="ja-JP" sz="500" dirty="0">
              <a:latin typeface="Times"/>
              <a:cs typeface="Times"/>
            </a:endParaRPr>
          </a:p>
          <a:p>
            <a:pPr marL="0" indent="0">
              <a:buNone/>
            </a:pPr>
            <a:r>
              <a:rPr lang="en-US" altLang="ja-JP" sz="2000" dirty="0" smtClean="0">
                <a:latin typeface="Times"/>
                <a:cs typeface="Times"/>
              </a:rPr>
              <a:t>ISM cavity created by the progenitor </a:t>
            </a:r>
          </a:p>
          <a:p>
            <a:pPr marL="0" indent="0">
              <a:buNone/>
            </a:pPr>
            <a:endParaRPr lang="en-US" altLang="ja-JP" sz="2000" dirty="0">
              <a:latin typeface="Times"/>
              <a:cs typeface="Times"/>
            </a:endParaRPr>
          </a:p>
        </p:txBody>
      </p:sp>
      <p:sp>
        <p:nvSpPr>
          <p:cNvPr id="18" name="下矢印 17"/>
          <p:cNvSpPr/>
          <p:nvPr/>
        </p:nvSpPr>
        <p:spPr>
          <a:xfrm>
            <a:off x="7627377" y="2204864"/>
            <a:ext cx="432048" cy="288032"/>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p:cNvSpPr>
            <a:spLocks noGrp="1"/>
          </p:cNvSpPr>
          <p:nvPr>
            <p:ph type="sldNum" sz="quarter" idx="12"/>
          </p:nvPr>
        </p:nvSpPr>
        <p:spPr/>
        <p:txBody>
          <a:bodyPr/>
          <a:lstStyle/>
          <a:p>
            <a:fld id="{7838312D-B205-A449-9699-A55116B8C4C3}" type="slidenum">
              <a:rPr lang="ja-JP" altLang="en-US" smtClean="0"/>
              <a:pPr/>
              <a:t>24</a:t>
            </a:fld>
            <a:endParaRPr lang="ja-JP" altLang="en-US"/>
          </a:p>
        </p:txBody>
      </p:sp>
    </p:spTree>
    <p:custDataLst>
      <p:tags r:id="rId1"/>
    </p:custDataLst>
    <p:extLst>
      <p:ext uri="{BB962C8B-B14F-4D97-AF65-F5344CB8AC3E}">
        <p14:creationId xmlns:p14="http://schemas.microsoft.com/office/powerpoint/2010/main" val="2671639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dirty="0"/>
          </a:p>
        </p:txBody>
      </p:sp>
      <p:sp>
        <p:nvSpPr>
          <p:cNvPr id="3" name="コンテンツ プレースホルダ 2"/>
          <p:cNvSpPr>
            <a:spLocks noGrp="1"/>
          </p:cNvSpPr>
          <p:nvPr>
            <p:ph idx="1"/>
          </p:nvPr>
        </p:nvSpPr>
        <p:spPr/>
        <p:txBody>
          <a:bodyPr/>
          <a:lstStyle/>
          <a:p>
            <a:endParaRPr lang="ja-JP" altLang="en-US" dirty="0"/>
          </a:p>
        </p:txBody>
      </p:sp>
      <p:pic>
        <p:nvPicPr>
          <p:cNvPr id="6" name="図 5"/>
          <p:cNvPicPr>
            <a:picLocks noChangeAspect="1"/>
          </p:cNvPicPr>
          <p:nvPr/>
        </p:nvPicPr>
        <p:blipFill>
          <a:blip r:embed="rId2"/>
          <a:stretch>
            <a:fillRect/>
          </a:stretch>
        </p:blipFill>
        <p:spPr>
          <a:xfrm>
            <a:off x="1409700" y="1417637"/>
            <a:ext cx="6959600" cy="5303838"/>
          </a:xfrm>
          <a:prstGeom prst="rect">
            <a:avLst/>
          </a:prstGeom>
        </p:spPr>
      </p:pic>
      <p:sp>
        <p:nvSpPr>
          <p:cNvPr id="7" name="テキスト ボックス 6"/>
          <p:cNvSpPr txBox="1"/>
          <p:nvPr/>
        </p:nvSpPr>
        <p:spPr>
          <a:xfrm>
            <a:off x="622300" y="274638"/>
            <a:ext cx="8064500" cy="1446550"/>
          </a:xfrm>
          <a:prstGeom prst="rect">
            <a:avLst/>
          </a:prstGeom>
          <a:noFill/>
        </p:spPr>
        <p:txBody>
          <a:bodyPr wrap="square" rtlCol="0">
            <a:spAutoFit/>
          </a:bodyPr>
          <a:lstStyle/>
          <a:p>
            <a:pPr algn="ctr"/>
            <a:r>
              <a:rPr lang="en-US" altLang="ja-JP" sz="3200" spc="-100" dirty="0" err="1" smtClean="0">
                <a:latin typeface="+mj-lt"/>
                <a:cs typeface="Times New Roman"/>
              </a:rPr>
              <a:t>TeV</a:t>
            </a:r>
            <a:r>
              <a:rPr lang="en-US" altLang="ja-JP" sz="3200" spc="-100" dirty="0" smtClean="0">
                <a:latin typeface="+mj-lt"/>
                <a:cs typeface="Times New Roman"/>
              </a:rPr>
              <a:t> </a:t>
            </a:r>
            <a:r>
              <a:rPr lang="en-US" altLang="ja-JP" sz="3600" spc="-100" dirty="0" smtClean="0">
                <a:solidFill>
                  <a:srgbClr val="000000"/>
                </a:solidFill>
                <a:cs typeface="Times New Roman"/>
              </a:rPr>
              <a:t>gamma</a:t>
            </a:r>
            <a:r>
              <a:rPr lang="en-US" altLang="ja-JP" sz="3200" spc="-100" dirty="0" smtClean="0">
                <a:latin typeface="+mj-lt"/>
                <a:cs typeface="Times New Roman"/>
              </a:rPr>
              <a:t>-ray SNR </a:t>
            </a:r>
            <a:r>
              <a:rPr lang="en-US" altLang="ja-JP" sz="3200" dirty="0" smtClean="0">
                <a:solidFill>
                  <a:srgbClr val="000000"/>
                </a:solidFill>
                <a:latin typeface="+mj-lt"/>
                <a:cs typeface="ＭＳ Ｐゴシック" pitchFamily="-106" charset="-128"/>
              </a:rPr>
              <a:t>RX J0852 </a:t>
            </a:r>
            <a:r>
              <a:rPr lang="en-US" altLang="ja-JP" sz="3200" spc="-100" dirty="0" smtClean="0">
                <a:latin typeface="+mj-lt"/>
                <a:cs typeface="Times New Roman"/>
              </a:rPr>
              <a:t/>
            </a:r>
            <a:br>
              <a:rPr lang="en-US" altLang="ja-JP" sz="3200" spc="-100" dirty="0" smtClean="0">
                <a:latin typeface="+mj-lt"/>
                <a:cs typeface="Times New Roman"/>
              </a:rPr>
            </a:br>
            <a:r>
              <a:rPr lang="en-US" altLang="ja-JP" sz="3200" spc="-100" dirty="0" smtClean="0">
                <a:latin typeface="+mj-lt"/>
                <a:cs typeface="Times New Roman"/>
              </a:rPr>
              <a:t>ISM Proton Column Density Distributions</a:t>
            </a:r>
          </a:p>
          <a:p>
            <a:r>
              <a:rPr kumimoji="1" lang="en-US" altLang="ja-JP" sz="2000" dirty="0" smtClean="0"/>
              <a:t>                                             Fukui et al. </a:t>
            </a:r>
            <a:r>
              <a:rPr lang="en-US" altLang="ja-JP" sz="2000" dirty="0" smtClean="0"/>
              <a:t>2</a:t>
            </a:r>
            <a:r>
              <a:rPr kumimoji="1" lang="en-US" altLang="ja-JP" sz="2000" dirty="0" smtClean="0"/>
              <a:t>013, in prep.</a:t>
            </a:r>
            <a:endParaRPr kumimoji="1" lang="ja-JP" altLang="en-US" sz="2000" dirty="0"/>
          </a:p>
        </p:txBody>
      </p:sp>
      <p:sp>
        <p:nvSpPr>
          <p:cNvPr id="8" name="テキスト ボックス 7"/>
          <p:cNvSpPr txBox="1"/>
          <p:nvPr/>
        </p:nvSpPr>
        <p:spPr>
          <a:xfrm>
            <a:off x="457200" y="5549900"/>
            <a:ext cx="2133600" cy="646331"/>
          </a:xfrm>
          <a:prstGeom prst="rect">
            <a:avLst/>
          </a:prstGeom>
          <a:noFill/>
        </p:spPr>
        <p:txBody>
          <a:bodyPr wrap="square" rtlCol="0">
            <a:spAutoFit/>
          </a:bodyPr>
          <a:lstStyle/>
          <a:p>
            <a:r>
              <a:rPr kumimoji="1" lang="en-US" altLang="ja-JP" dirty="0" smtClean="0"/>
              <a:t>Color: HI+2H</a:t>
            </a:r>
            <a:r>
              <a:rPr kumimoji="1" lang="en-US" altLang="ja-JP" baseline="-25000" dirty="0" smtClean="0"/>
              <a:t>2</a:t>
            </a:r>
          </a:p>
          <a:p>
            <a:r>
              <a:rPr lang="en-US" altLang="ja-JP" dirty="0" smtClean="0"/>
              <a:t>Contour : </a:t>
            </a:r>
            <a:r>
              <a:rPr lang="en-US" altLang="ja-JP" dirty="0" err="1" smtClean="0"/>
              <a:t>TeV</a:t>
            </a:r>
            <a:r>
              <a:rPr lang="en-US" altLang="ja-JP" dirty="0" smtClean="0"/>
              <a:t> </a:t>
            </a:r>
            <a:r>
              <a:rPr lang="en-US" altLang="ja-JP" dirty="0" err="1" smtClean="0">
                <a:latin typeface="Symbol"/>
              </a:rPr>
              <a:t>g</a:t>
            </a:r>
            <a:r>
              <a:rPr lang="en-US" altLang="ja-JP" dirty="0" smtClean="0">
                <a:latin typeface="Symbol"/>
              </a:rPr>
              <a:t> </a:t>
            </a:r>
            <a:r>
              <a:rPr lang="en-US" altLang="ja-JP" dirty="0" smtClean="0"/>
              <a:t>rays</a:t>
            </a:r>
            <a:endParaRPr kumimoji="1" lang="ja-JP" altLang="en-US" dirty="0"/>
          </a:p>
        </p:txBody>
      </p:sp>
      <p:sp>
        <p:nvSpPr>
          <p:cNvPr id="9" name="スライド番号プレースホルダ 8"/>
          <p:cNvSpPr>
            <a:spLocks noGrp="1"/>
          </p:cNvSpPr>
          <p:nvPr>
            <p:ph type="sldNum" sz="quarter" idx="12"/>
          </p:nvPr>
        </p:nvSpPr>
        <p:spPr/>
        <p:txBody>
          <a:bodyPr/>
          <a:lstStyle/>
          <a:p>
            <a:fld id="{7838312D-B205-A449-9699-A55116B8C4C3}" type="slidenum">
              <a:rPr lang="ja-JP" altLang="en-US" smtClean="0"/>
              <a:pPr/>
              <a:t>25</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3693"/>
            <a:ext cx="9143999" cy="1821684"/>
          </a:xfrm>
        </p:spPr>
        <p:txBody>
          <a:bodyPr>
            <a:normAutofit/>
          </a:bodyPr>
          <a:lstStyle/>
          <a:p>
            <a:r>
              <a:rPr lang="en-US" altLang="ja-JP" sz="3200" spc="-100" dirty="0" err="1" smtClean="0">
                <a:solidFill>
                  <a:srgbClr val="000000"/>
                </a:solidFill>
                <a:cs typeface="Times New Roman"/>
              </a:rPr>
              <a:t>TeV</a:t>
            </a:r>
            <a:r>
              <a:rPr lang="en-US" altLang="ja-JP" sz="3200" spc="-100" dirty="0" smtClean="0">
                <a:solidFill>
                  <a:srgbClr val="000000"/>
                </a:solidFill>
                <a:cs typeface="Times New Roman"/>
              </a:rPr>
              <a:t> </a:t>
            </a:r>
            <a:r>
              <a:rPr lang="en-US" altLang="ja-JP" sz="3200" spc="-100" dirty="0" smtClean="0">
                <a:solidFill>
                  <a:srgbClr val="000000"/>
                </a:solidFill>
                <a:latin typeface="+mn-lt"/>
                <a:cs typeface="Times New Roman"/>
              </a:rPr>
              <a:t>gamma</a:t>
            </a:r>
            <a:r>
              <a:rPr lang="en-US" altLang="ja-JP" sz="3200" spc="-100" dirty="0" smtClean="0">
                <a:solidFill>
                  <a:srgbClr val="000000"/>
                </a:solidFill>
                <a:cs typeface="Times New Roman"/>
              </a:rPr>
              <a:t>-ray SNR </a:t>
            </a:r>
            <a:r>
              <a:rPr lang="en-US" altLang="ja-JP" sz="3200" dirty="0" smtClean="0">
                <a:solidFill>
                  <a:srgbClr val="000000"/>
                </a:solidFill>
                <a:cs typeface="ＭＳ Ｐゴシック" pitchFamily="-106" charset="-128"/>
              </a:rPr>
              <a:t>RX J0852</a:t>
            </a:r>
            <a:r>
              <a:rPr lang="en-US" altLang="ja-JP" sz="3200" spc="-100" dirty="0" smtClean="0">
                <a:solidFill>
                  <a:srgbClr val="000000"/>
                </a:solidFill>
                <a:cs typeface="Times New Roman"/>
              </a:rPr>
              <a:t/>
            </a:r>
            <a:br>
              <a:rPr lang="en-US" altLang="ja-JP" sz="3200" spc="-100" dirty="0" smtClean="0">
                <a:solidFill>
                  <a:srgbClr val="000000"/>
                </a:solidFill>
                <a:cs typeface="Times New Roman"/>
              </a:rPr>
            </a:br>
            <a:r>
              <a:rPr lang="en-US" altLang="ja-JP" sz="3200" spc="-100" dirty="0" smtClean="0">
                <a:solidFill>
                  <a:srgbClr val="000000"/>
                </a:solidFill>
                <a:cs typeface="Times New Roman"/>
              </a:rPr>
              <a:t>ISM Proton and </a:t>
            </a:r>
            <a:r>
              <a:rPr lang="en-US" altLang="ja-JP" sz="3200" spc="-100" dirty="0" err="1" smtClean="0">
                <a:solidFill>
                  <a:srgbClr val="000000"/>
                </a:solidFill>
                <a:cs typeface="Times New Roman"/>
              </a:rPr>
              <a:t>TeV</a:t>
            </a:r>
            <a:r>
              <a:rPr lang="en-US" altLang="ja-JP" sz="3200" spc="-100" dirty="0" smtClean="0">
                <a:solidFill>
                  <a:srgbClr val="000000"/>
                </a:solidFill>
                <a:cs typeface="Times New Roman"/>
              </a:rPr>
              <a:t> gamma-ray Distributions</a:t>
            </a:r>
            <a:endParaRPr lang="ja-JP" altLang="en-US" sz="3200" dirty="0">
              <a:solidFill>
                <a:srgbClr val="000000"/>
              </a:solidFill>
              <a:cs typeface="Times New Roman"/>
            </a:endParaRPr>
          </a:p>
        </p:txBody>
      </p:sp>
      <p:sp>
        <p:nvSpPr>
          <p:cNvPr id="6" name="テキスト ボックス 5"/>
          <p:cNvSpPr txBox="1"/>
          <p:nvPr/>
        </p:nvSpPr>
        <p:spPr>
          <a:xfrm>
            <a:off x="5880102" y="2387600"/>
            <a:ext cx="2971798" cy="2677656"/>
          </a:xfrm>
          <a:prstGeom prst="rect">
            <a:avLst/>
          </a:prstGeom>
          <a:noFill/>
        </p:spPr>
        <p:txBody>
          <a:bodyPr wrap="square" rtlCol="0">
            <a:spAutoFit/>
          </a:bodyPr>
          <a:lstStyle/>
          <a:p>
            <a:r>
              <a:rPr lang="en-US" altLang="ja-JP" sz="2400" spc="-100" dirty="0" smtClean="0">
                <a:solidFill>
                  <a:srgbClr val="000000"/>
                </a:solidFill>
                <a:cs typeface="Times New Roman"/>
              </a:rPr>
              <a:t>gamma</a:t>
            </a:r>
            <a:r>
              <a:rPr kumimoji="1" lang="en-US" altLang="ja-JP" sz="2400" dirty="0" smtClean="0"/>
              <a:t> rays</a:t>
            </a:r>
          </a:p>
          <a:p>
            <a:r>
              <a:rPr lang="en-US" altLang="ja-JP" sz="2400" dirty="0" smtClean="0"/>
              <a:t>ISM protons</a:t>
            </a:r>
          </a:p>
          <a:p>
            <a:r>
              <a:rPr kumimoji="1" lang="en-US" altLang="ja-JP" sz="2400" dirty="0" smtClean="0"/>
              <a:t>good correspondence</a:t>
            </a:r>
          </a:p>
          <a:p>
            <a:endParaRPr lang="en-US" altLang="ja-JP" sz="2400" dirty="0" smtClean="0"/>
          </a:p>
          <a:p>
            <a:r>
              <a:rPr kumimoji="1" lang="en-US" altLang="ja-JP" sz="2400" dirty="0" smtClean="0"/>
              <a:t>ISM protons</a:t>
            </a:r>
          </a:p>
          <a:p>
            <a:r>
              <a:rPr lang="en-US" altLang="ja-JP" sz="2400" dirty="0" smtClean="0"/>
              <a:t>as targets for cosmic ray protons</a:t>
            </a:r>
            <a:endParaRPr kumimoji="1" lang="ja-JP" altLang="en-US" sz="2400" dirty="0"/>
          </a:p>
        </p:txBody>
      </p:sp>
      <p:pic>
        <p:nvPicPr>
          <p:cNvPr id="5" name="図 4"/>
          <p:cNvPicPr>
            <a:picLocks noChangeAspect="1"/>
          </p:cNvPicPr>
          <p:nvPr/>
        </p:nvPicPr>
        <p:blipFill>
          <a:blip r:embed="rId2"/>
          <a:stretch>
            <a:fillRect/>
          </a:stretch>
        </p:blipFill>
        <p:spPr>
          <a:xfrm>
            <a:off x="0" y="2095500"/>
            <a:ext cx="5880102" cy="4368800"/>
          </a:xfrm>
          <a:prstGeom prst="rect">
            <a:avLst/>
          </a:prstGeom>
        </p:spPr>
      </p:pic>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26</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Fukui+ 2013</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pic>
        <p:nvPicPr>
          <p:cNvPr id="1031" name="Picture 7" descr="E:\TeX\aastex52_large\aastex52\F1.png"/>
          <p:cNvPicPr>
            <a:picLocks noChangeAspect="1" noChangeArrowheads="1"/>
          </p:cNvPicPr>
          <p:nvPr/>
        </p:nvPicPr>
        <p:blipFill>
          <a:blip r:embed="rId2" cstate="print"/>
          <a:srcRect/>
          <a:stretch>
            <a:fillRect/>
          </a:stretch>
        </p:blipFill>
        <p:spPr bwMode="auto">
          <a:xfrm>
            <a:off x="395536" y="1268760"/>
            <a:ext cx="8158903" cy="4537872"/>
          </a:xfrm>
          <a:prstGeom prst="rect">
            <a:avLst/>
          </a:prstGeom>
          <a:noFill/>
        </p:spPr>
      </p:pic>
      <p:sp>
        <p:nvSpPr>
          <p:cNvPr id="4" name="スライド番号プレースホルダー 3"/>
          <p:cNvSpPr>
            <a:spLocks noGrp="1"/>
          </p:cNvSpPr>
          <p:nvPr>
            <p:ph type="sldNum" sz="quarter" idx="12"/>
          </p:nvPr>
        </p:nvSpPr>
        <p:spPr>
          <a:xfrm>
            <a:off x="6553200" y="5806632"/>
            <a:ext cx="2133600" cy="914843"/>
          </a:xfrm>
        </p:spPr>
        <p:txBody>
          <a:bodyPr/>
          <a:lstStyle/>
          <a:p>
            <a:fld id="{7838312D-B205-A449-9699-A55116B8C4C3}" type="slidenum">
              <a:rPr lang="ja-JP" altLang="en-US" smtClean="0"/>
              <a:pPr/>
              <a:t>27</a:t>
            </a:fld>
            <a:endParaRPr lang="ja-JP" altLang="en-US"/>
          </a:p>
        </p:txBody>
      </p:sp>
      <p:sp>
        <p:nvSpPr>
          <p:cNvPr id="5" name="テキスト ボックス 4"/>
          <p:cNvSpPr txBox="1"/>
          <p:nvPr/>
        </p:nvSpPr>
        <p:spPr>
          <a:xfrm>
            <a:off x="1642533" y="270933"/>
            <a:ext cx="5842000" cy="646331"/>
          </a:xfrm>
          <a:prstGeom prst="rect">
            <a:avLst/>
          </a:prstGeom>
          <a:noFill/>
        </p:spPr>
        <p:txBody>
          <a:bodyPr wrap="square" rtlCol="0">
            <a:spAutoFit/>
          </a:bodyPr>
          <a:lstStyle/>
          <a:p>
            <a:r>
              <a:rPr kumimoji="1" lang="en-US" altLang="ja-JP" sz="3600" dirty="0" smtClean="0"/>
              <a:t>HESS J1731-347</a:t>
            </a:r>
            <a:endParaRPr kumimoji="1" lang="ja-JP" altLang="en-US" sz="3600" dirty="0"/>
          </a:p>
        </p:txBody>
      </p:sp>
      <p:sp>
        <p:nvSpPr>
          <p:cNvPr id="6" name="テキスト ボックス 5"/>
          <p:cNvSpPr txBox="1"/>
          <p:nvPr/>
        </p:nvSpPr>
        <p:spPr>
          <a:xfrm>
            <a:off x="4250267" y="5994400"/>
            <a:ext cx="3945466" cy="461665"/>
          </a:xfrm>
          <a:prstGeom prst="rect">
            <a:avLst/>
          </a:prstGeom>
          <a:noFill/>
        </p:spPr>
        <p:txBody>
          <a:bodyPr wrap="square" rtlCol="0">
            <a:spAutoFit/>
          </a:bodyPr>
          <a:lstStyle/>
          <a:p>
            <a:r>
              <a:rPr kumimoji="1" lang="en-US" altLang="ja-JP" sz="2400" dirty="0" smtClean="0"/>
              <a:t>Fukuda+ 2013</a:t>
            </a:r>
            <a:endParaRPr kumimoji="1" lang="ja-JP" altLang="en-US" sz="2400" dirty="0"/>
          </a:p>
        </p:txBody>
      </p:sp>
    </p:spTree>
    <p:extLst>
      <p:ext uri="{BB962C8B-B14F-4D97-AF65-F5344CB8AC3E}">
        <p14:creationId xmlns:p14="http://schemas.microsoft.com/office/powerpoint/2010/main" val="15067398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600" dirty="0" smtClean="0"/>
              <a:t>HESS J1713: distance =5-6kpc</a:t>
            </a:r>
            <a:endParaRPr kumimoji="1" lang="ja-JP" altLang="en-US" sz="3600" dirty="0"/>
          </a:p>
        </p:txBody>
      </p:sp>
      <p:sp>
        <p:nvSpPr>
          <p:cNvPr id="3" name="コンテンツ プレースホルダ 2"/>
          <p:cNvSpPr>
            <a:spLocks noGrp="1"/>
          </p:cNvSpPr>
          <p:nvPr>
            <p:ph idx="1"/>
          </p:nvPr>
        </p:nvSpPr>
        <p:spPr/>
        <p:txBody>
          <a:bodyPr/>
          <a:lstStyle/>
          <a:p>
            <a:pPr marL="0" indent="0">
              <a:buNone/>
            </a:pPr>
            <a:endParaRPr kumimoji="1" lang="ja-JP" altLang="en-US" dirty="0"/>
          </a:p>
        </p:txBody>
      </p:sp>
      <p:pic>
        <p:nvPicPr>
          <p:cNvPr id="2050" name="Picture 2" descr="E:\TeX\aastex52_large\aastex52\F2.png"/>
          <p:cNvPicPr>
            <a:picLocks noChangeAspect="1" noChangeArrowheads="1"/>
          </p:cNvPicPr>
          <p:nvPr/>
        </p:nvPicPr>
        <p:blipFill>
          <a:blip r:embed="rId2" cstate="print"/>
          <a:srcRect/>
          <a:stretch>
            <a:fillRect/>
          </a:stretch>
        </p:blipFill>
        <p:spPr bwMode="auto">
          <a:xfrm>
            <a:off x="904032" y="1417637"/>
            <a:ext cx="6176480" cy="5152495"/>
          </a:xfrm>
          <a:prstGeom prst="rect">
            <a:avLst/>
          </a:prstGeom>
          <a:noFill/>
        </p:spPr>
      </p:pic>
      <p:sp>
        <p:nvSpPr>
          <p:cNvPr id="4" name="スライド番号プレースホルダー 3"/>
          <p:cNvSpPr>
            <a:spLocks noGrp="1"/>
          </p:cNvSpPr>
          <p:nvPr>
            <p:ph type="sldNum" sz="quarter" idx="12"/>
          </p:nvPr>
        </p:nvSpPr>
        <p:spPr/>
        <p:txBody>
          <a:bodyPr/>
          <a:lstStyle/>
          <a:p>
            <a:fld id="{7838312D-B205-A449-9699-A55116B8C4C3}" type="slidenum">
              <a:rPr lang="ja-JP" altLang="en-US" smtClean="0"/>
              <a:pPr/>
              <a:t>28</a:t>
            </a:fld>
            <a:endParaRPr lang="ja-JP" altLang="en-US"/>
          </a:p>
        </p:txBody>
      </p:sp>
      <p:sp>
        <p:nvSpPr>
          <p:cNvPr id="6" name="テキスト ボックス 5"/>
          <p:cNvSpPr txBox="1"/>
          <p:nvPr/>
        </p:nvSpPr>
        <p:spPr>
          <a:xfrm>
            <a:off x="7518401" y="4741333"/>
            <a:ext cx="1625599" cy="584776"/>
          </a:xfrm>
          <a:prstGeom prst="rect">
            <a:avLst/>
          </a:prstGeom>
          <a:noFill/>
        </p:spPr>
        <p:txBody>
          <a:bodyPr wrap="square" rtlCol="0">
            <a:spAutoFit/>
          </a:bodyPr>
          <a:lstStyle/>
          <a:p>
            <a:r>
              <a:rPr kumimoji="1" lang="en-US" altLang="ja-JP" sz="3200" dirty="0" smtClean="0"/>
              <a:t>CO</a:t>
            </a:r>
            <a:endParaRPr kumimoji="1" lang="ja-JP" altLang="en-US" sz="3200" dirty="0"/>
          </a:p>
        </p:txBody>
      </p:sp>
      <p:sp>
        <p:nvSpPr>
          <p:cNvPr id="8" name="テキスト ボックス 7"/>
          <p:cNvSpPr txBox="1"/>
          <p:nvPr/>
        </p:nvSpPr>
        <p:spPr>
          <a:xfrm>
            <a:off x="7518401" y="3268133"/>
            <a:ext cx="1810266" cy="584776"/>
          </a:xfrm>
          <a:prstGeom prst="rect">
            <a:avLst/>
          </a:prstGeom>
          <a:noFill/>
        </p:spPr>
        <p:txBody>
          <a:bodyPr wrap="square" rtlCol="0">
            <a:spAutoFit/>
          </a:bodyPr>
          <a:lstStyle/>
          <a:p>
            <a:r>
              <a:rPr kumimoji="1" lang="en-US" altLang="ja-JP" sz="3200" dirty="0" smtClean="0"/>
              <a:t>HI</a:t>
            </a:r>
            <a:endParaRPr kumimoji="1" lang="ja-JP" altLang="en-US" sz="3200" dirty="0"/>
          </a:p>
        </p:txBody>
      </p:sp>
    </p:spTree>
    <p:extLst>
      <p:ext uri="{BB962C8B-B14F-4D97-AF65-F5344CB8AC3E}">
        <p14:creationId xmlns:p14="http://schemas.microsoft.com/office/powerpoint/2010/main" val="25743585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8194" name="Picture 2" descr="E:\TeX\aastex52_large\aastex52\F8.png"/>
          <p:cNvPicPr>
            <a:picLocks noChangeAspect="1" noChangeArrowheads="1"/>
          </p:cNvPicPr>
          <p:nvPr/>
        </p:nvPicPr>
        <p:blipFill>
          <a:blip r:embed="rId2" cstate="print"/>
          <a:srcRect/>
          <a:stretch>
            <a:fillRect/>
          </a:stretch>
        </p:blipFill>
        <p:spPr bwMode="auto">
          <a:xfrm>
            <a:off x="87759" y="1772816"/>
            <a:ext cx="8948737" cy="3709987"/>
          </a:xfrm>
          <a:prstGeom prst="rect">
            <a:avLst/>
          </a:prstGeom>
          <a:noFill/>
        </p:spPr>
      </p:pic>
      <p:sp>
        <p:nvSpPr>
          <p:cNvPr id="4" name="スライド番号プレースホルダー 3"/>
          <p:cNvSpPr>
            <a:spLocks noGrp="1"/>
          </p:cNvSpPr>
          <p:nvPr>
            <p:ph type="sldNum" sz="quarter" idx="12"/>
          </p:nvPr>
        </p:nvSpPr>
        <p:spPr/>
        <p:txBody>
          <a:bodyPr/>
          <a:lstStyle/>
          <a:p>
            <a:fld id="{7838312D-B205-A449-9699-A55116B8C4C3}" type="slidenum">
              <a:rPr lang="ja-JP" altLang="en-US" smtClean="0"/>
              <a:pPr/>
              <a:t>29</a:t>
            </a:fld>
            <a:endParaRPr lang="ja-JP" altLang="en-US"/>
          </a:p>
        </p:txBody>
      </p:sp>
      <p:pic>
        <p:nvPicPr>
          <p:cNvPr id="6" name="Picture 2" descr="E:\Figure_2\Figure5_CO.png"/>
          <p:cNvPicPr>
            <a:picLocks noChangeAspect="1" noChangeArrowheads="1"/>
          </p:cNvPicPr>
          <p:nvPr/>
        </p:nvPicPr>
        <p:blipFill>
          <a:blip r:embed="rId3" cstate="print"/>
          <a:srcRect/>
          <a:stretch>
            <a:fillRect/>
          </a:stretch>
        </p:blipFill>
        <p:spPr bwMode="auto">
          <a:xfrm>
            <a:off x="4419600" y="1600200"/>
            <a:ext cx="4724400" cy="4360502"/>
          </a:xfrm>
          <a:prstGeom prst="rect">
            <a:avLst/>
          </a:prstGeom>
          <a:noFill/>
        </p:spPr>
      </p:pic>
    </p:spTree>
    <p:extLst>
      <p:ext uri="{BB962C8B-B14F-4D97-AF65-F5344CB8AC3E}">
        <p14:creationId xmlns:p14="http://schemas.microsoft.com/office/powerpoint/2010/main" val="1098666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err="1" smtClean="0"/>
              <a:t>SNRs</a:t>
            </a:r>
            <a:r>
              <a:rPr lang="en-US" altLang="ja-JP" sz="3200" dirty="0" smtClean="0"/>
              <a:t> emitting gamma-rays</a:t>
            </a:r>
            <a:endParaRPr lang="ja-JP" altLang="en-US" sz="3200" dirty="0"/>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865818" y="1417638"/>
            <a:ext cx="7330592" cy="5020674"/>
          </a:xfrm>
          <a:prstGeom prst="rect">
            <a:avLst/>
          </a:prstGeom>
        </p:spPr>
      </p:pic>
      <p:sp>
        <p:nvSpPr>
          <p:cNvPr id="5" name="スライド番号プレースホルダ 4"/>
          <p:cNvSpPr>
            <a:spLocks noGrp="1"/>
          </p:cNvSpPr>
          <p:nvPr>
            <p:ph type="sldNum" sz="quarter" idx="12"/>
          </p:nvPr>
        </p:nvSpPr>
        <p:spPr/>
        <p:txBody>
          <a:bodyPr/>
          <a:lstStyle/>
          <a:p>
            <a:fld id="{7838312D-B205-A449-9699-A55116B8C4C3}" type="slidenum">
              <a:rPr lang="ja-JP" altLang="en-US" smtClean="0"/>
              <a:pPr/>
              <a:t>3</a:t>
            </a:fld>
            <a:endParaRPr lang="ja-JP" altLang="en-US"/>
          </a:p>
        </p:txBody>
      </p:sp>
      <p:sp>
        <p:nvSpPr>
          <p:cNvPr id="6" name="テキスト ボックス 5"/>
          <p:cNvSpPr txBox="1"/>
          <p:nvPr/>
        </p:nvSpPr>
        <p:spPr>
          <a:xfrm>
            <a:off x="457200" y="6356350"/>
            <a:ext cx="3794928" cy="369332"/>
          </a:xfrm>
          <a:prstGeom prst="rect">
            <a:avLst/>
          </a:prstGeom>
          <a:noFill/>
        </p:spPr>
        <p:txBody>
          <a:bodyPr wrap="square" rtlCol="0">
            <a:spAutoFit/>
          </a:bodyPr>
          <a:lstStyle/>
          <a:p>
            <a:r>
              <a:rPr kumimoji="1" lang="en-US" altLang="ja-JP" dirty="0" smtClean="0"/>
              <a:t>Co</a:t>
            </a:r>
            <a:r>
              <a:rPr lang="en-US" altLang="ja-JP" dirty="0" smtClean="0"/>
              <a:t>ur</a:t>
            </a:r>
            <a:r>
              <a:rPr kumimoji="1" lang="en-US" altLang="ja-JP" dirty="0" smtClean="0"/>
              <a:t>tesy  H. Tajima</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rcw86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929" y="-637"/>
            <a:ext cx="7408334" cy="6851070"/>
          </a:xfrm>
          <a:prstGeom prst="rect">
            <a:avLst/>
          </a:prstGeom>
        </p:spPr>
      </p:pic>
    </p:spTree>
    <p:extLst>
      <p:ext uri="{BB962C8B-B14F-4D97-AF65-F5344CB8AC3E}">
        <p14:creationId xmlns:p14="http://schemas.microsoft.com/office/powerpoint/2010/main" val="409911964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rcw86_hi_xray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470" y="203929"/>
            <a:ext cx="6573171" cy="6452730"/>
          </a:xfrm>
          <a:prstGeom prst="rect">
            <a:avLst/>
          </a:prstGeom>
        </p:spPr>
      </p:pic>
    </p:spTree>
    <p:extLst>
      <p:ext uri="{BB962C8B-B14F-4D97-AF65-F5344CB8AC3E}">
        <p14:creationId xmlns:p14="http://schemas.microsoft.com/office/powerpoint/2010/main" val="124513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1941"/>
            <a:ext cx="8229600" cy="1143000"/>
          </a:xfrm>
        </p:spPr>
        <p:txBody>
          <a:bodyPr>
            <a:normAutofit/>
          </a:bodyPr>
          <a:lstStyle/>
          <a:p>
            <a:r>
              <a:rPr lang="en-US" altLang="ja-JP" sz="3600" dirty="0" smtClean="0"/>
              <a:t>Gamma rays and interstellar protons</a:t>
            </a:r>
            <a:endParaRPr lang="ja-JP" altLang="en-US" sz="3600" dirty="0"/>
          </a:p>
        </p:txBody>
      </p:sp>
      <p:pic>
        <p:nvPicPr>
          <p:cNvPr id="19" name="図 18" descr="HI_HESS_LB_with0.5degCircle.eps"/>
          <p:cNvPicPr>
            <a:picLocks noChangeAspect="1"/>
          </p:cNvPicPr>
          <p:nvPr/>
        </p:nvPicPr>
        <p:blipFill>
          <a:blip r:embed="rId3"/>
          <a:stretch>
            <a:fillRect/>
          </a:stretch>
        </p:blipFill>
        <p:spPr>
          <a:xfrm>
            <a:off x="-28862" y="1587334"/>
            <a:ext cx="5012360" cy="4105362"/>
          </a:xfrm>
          <a:prstGeom prst="rect">
            <a:avLst/>
          </a:prstGeom>
        </p:spPr>
      </p:pic>
      <p:sp>
        <p:nvSpPr>
          <p:cNvPr id="3" name="テキスト ボックス 2"/>
          <p:cNvSpPr txBox="1"/>
          <p:nvPr/>
        </p:nvSpPr>
        <p:spPr>
          <a:xfrm>
            <a:off x="728133" y="5960533"/>
            <a:ext cx="6096000" cy="369332"/>
          </a:xfrm>
          <a:prstGeom prst="rect">
            <a:avLst/>
          </a:prstGeom>
          <a:noFill/>
        </p:spPr>
        <p:txBody>
          <a:bodyPr wrap="square" rtlCol="0">
            <a:spAutoFit/>
          </a:bodyPr>
          <a:lstStyle/>
          <a:p>
            <a:r>
              <a:rPr kumimoji="1" lang="en-US" altLang="ja-JP" dirty="0" smtClean="0"/>
              <a:t>Color HI, </a:t>
            </a:r>
            <a:r>
              <a:rPr lang="en-US" altLang="ja-JP" dirty="0" smtClean="0"/>
              <a:t>contours </a:t>
            </a:r>
            <a:r>
              <a:rPr kumimoji="1" lang="en-US" altLang="ja-JP" dirty="0" err="1" smtClean="0"/>
              <a:t>TeV</a:t>
            </a:r>
            <a:r>
              <a:rPr kumimoji="1" lang="en-US" altLang="ja-JP" dirty="0" smtClean="0"/>
              <a:t> gamma rays</a:t>
            </a:r>
            <a:endParaRPr kumimoji="1" lang="ja-JP" altLang="en-US" dirty="0"/>
          </a:p>
        </p:txBody>
      </p:sp>
    </p:spTree>
    <p:extLst>
      <p:ext uri="{BB962C8B-B14F-4D97-AF65-F5344CB8AC3E}">
        <p14:creationId xmlns:p14="http://schemas.microsoft.com/office/powerpoint/2010/main" val="21345338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smtClean="0">
                <a:cs typeface="ＭＳ Ｐゴシック" pitchFamily="-106" charset="-128"/>
              </a:rPr>
              <a:t>RXJ0852</a:t>
            </a:r>
            <a:br>
              <a:rPr lang="en-US" altLang="ja-JP" sz="3200" dirty="0" smtClean="0">
                <a:cs typeface="ＭＳ Ｐゴシック" pitchFamily="-106" charset="-128"/>
              </a:rPr>
            </a:br>
            <a:r>
              <a:rPr lang="en-US" altLang="ja-JP" sz="3200" dirty="0" smtClean="0">
                <a:cs typeface="ＭＳ Ｐゴシック" pitchFamily="-106" charset="-128"/>
              </a:rPr>
              <a:t>Fermi LAT</a:t>
            </a:r>
            <a:r>
              <a:rPr lang="en-US" altLang="ja-JP" sz="3200" dirty="0" smtClean="0">
                <a:ea typeface="Tahoma" pitchFamily="-106" charset="0"/>
                <a:cs typeface="Tahoma" pitchFamily="-106" charset="0"/>
              </a:rPr>
              <a:t> </a:t>
            </a:r>
            <a:endParaRPr lang="ja-JP" altLang="en-US" sz="3200" dirty="0"/>
          </a:p>
        </p:txBody>
      </p:sp>
      <p:sp>
        <p:nvSpPr>
          <p:cNvPr id="3" name="コンテンツ プレースホルダ 2"/>
          <p:cNvSpPr>
            <a:spLocks noGrp="1"/>
          </p:cNvSpPr>
          <p:nvPr>
            <p:ph idx="1"/>
          </p:nvPr>
        </p:nvSpPr>
        <p:spPr>
          <a:xfrm>
            <a:off x="457200" y="2235200"/>
            <a:ext cx="8229600" cy="3890963"/>
          </a:xfrm>
        </p:spPr>
        <p:txBody>
          <a:bodyPr/>
          <a:lstStyle/>
          <a:p>
            <a:endParaRPr lang="ja-JP" altLang="en-US" dirty="0"/>
          </a:p>
        </p:txBody>
      </p:sp>
      <p:pic>
        <p:nvPicPr>
          <p:cNvPr id="6" name="図 5"/>
          <p:cNvPicPr>
            <a:picLocks noChangeAspect="1"/>
          </p:cNvPicPr>
          <p:nvPr/>
        </p:nvPicPr>
        <p:blipFill>
          <a:blip r:embed="rId2"/>
          <a:stretch>
            <a:fillRect/>
          </a:stretch>
        </p:blipFill>
        <p:spPr>
          <a:xfrm>
            <a:off x="1388533" y="1417637"/>
            <a:ext cx="5943600" cy="5303837"/>
          </a:xfrm>
          <a:prstGeom prst="rect">
            <a:avLst/>
          </a:prstGeom>
        </p:spPr>
      </p:pic>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33</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z="3200" dirty="0" smtClean="0">
                <a:latin typeface="Symbol"/>
              </a:rPr>
              <a:t/>
            </a:r>
            <a:br>
              <a:rPr lang="en-US" altLang="ja-JP" sz="3200" dirty="0" smtClean="0">
                <a:latin typeface="Symbol"/>
              </a:rPr>
            </a:br>
            <a:r>
              <a:rPr lang="en-US" altLang="ja-JP" sz="3200" dirty="0" smtClean="0">
                <a:latin typeface="+mn-lt"/>
              </a:rPr>
              <a:t>Gamma</a:t>
            </a:r>
            <a:r>
              <a:rPr lang="en-US" altLang="ja-JP" sz="3200" dirty="0" smtClean="0"/>
              <a:t>-ray spectrum of </a:t>
            </a:r>
            <a:r>
              <a:rPr lang="en-US" altLang="ja-JP" sz="3200" dirty="0" smtClean="0">
                <a:cs typeface="ＭＳ Ｐゴシック" pitchFamily="32" charset="-128"/>
              </a:rPr>
              <a:t>RXJ1713</a:t>
            </a:r>
            <a:r>
              <a:rPr lang="en-US" altLang="ja-JP" dirty="0" smtClean="0"/>
              <a:t/>
            </a:r>
            <a:br>
              <a:rPr lang="en-US" altLang="ja-JP" dirty="0" smtClean="0"/>
            </a:br>
            <a:r>
              <a:rPr lang="en-US" altLang="ja-JP" sz="2667" dirty="0" err="1" smtClean="0"/>
              <a:t>Abdo</a:t>
            </a:r>
            <a:r>
              <a:rPr lang="en-US" altLang="ja-JP" sz="2667" dirty="0" smtClean="0"/>
              <a:t> et al. 2011</a:t>
            </a:r>
            <a:endParaRPr lang="ja-JP" altLang="en-US" sz="2667" dirty="0"/>
          </a:p>
        </p:txBody>
      </p:sp>
      <p:sp>
        <p:nvSpPr>
          <p:cNvPr id="3" name="コンテンツ プレースホルダ 2"/>
          <p:cNvSpPr>
            <a:spLocks noGrp="1"/>
          </p:cNvSpPr>
          <p:nvPr>
            <p:ph idx="1"/>
          </p:nvPr>
        </p:nvSpPr>
        <p:spPr/>
        <p:txBody>
          <a:bodyPr/>
          <a:lstStyle/>
          <a:p>
            <a:endParaRPr lang="ja-JP" altLang="en-US" dirty="0"/>
          </a:p>
        </p:txBody>
      </p:sp>
      <p:sp>
        <p:nvSpPr>
          <p:cNvPr id="7" name="テキスト ボックス 6"/>
          <p:cNvSpPr txBox="1"/>
          <p:nvPr/>
        </p:nvSpPr>
        <p:spPr>
          <a:xfrm>
            <a:off x="5753100" y="1600200"/>
            <a:ext cx="3390900" cy="2831544"/>
          </a:xfrm>
          <a:prstGeom prst="rect">
            <a:avLst/>
          </a:prstGeom>
          <a:noFill/>
        </p:spPr>
        <p:txBody>
          <a:bodyPr wrap="square" rtlCol="0">
            <a:spAutoFit/>
          </a:bodyPr>
          <a:lstStyle/>
          <a:p>
            <a:r>
              <a:rPr kumimoji="1" lang="en-US" altLang="ja-JP" sz="2000" dirty="0" smtClean="0"/>
              <a:t>The hard spectrum is not unique to t</a:t>
            </a:r>
            <a:r>
              <a:rPr lang="en-US" altLang="ja-JP" sz="2000" dirty="0" smtClean="0"/>
              <a:t>he </a:t>
            </a:r>
            <a:r>
              <a:rPr lang="en-US" altLang="ja-JP" sz="2000" dirty="0" err="1" smtClean="0"/>
              <a:t>leptonic</a:t>
            </a:r>
            <a:r>
              <a:rPr lang="en-US" altLang="ja-JP" sz="2000" dirty="0" smtClean="0"/>
              <a:t> scenario</a:t>
            </a:r>
          </a:p>
          <a:p>
            <a:endParaRPr lang="ja-JP" altLang="en-US" sz="2000" dirty="0" smtClean="0"/>
          </a:p>
          <a:p>
            <a:r>
              <a:rPr lang="en-US" altLang="ja-JP" sz="2000" dirty="0" smtClean="0"/>
              <a:t>The hard spectrum is </a:t>
            </a:r>
            <a:r>
              <a:rPr kumimoji="1" lang="en-US" altLang="ja-JP" sz="2000" dirty="0" smtClean="0"/>
              <a:t>explained by energy dependent penetration</a:t>
            </a:r>
          </a:p>
          <a:p>
            <a:r>
              <a:rPr kumimoji="1" lang="en-US" altLang="ja-JP" sz="2000" dirty="0" smtClean="0"/>
              <a:t>of CR protons into </a:t>
            </a:r>
          </a:p>
          <a:p>
            <a:r>
              <a:rPr kumimoji="1" lang="en-US" altLang="ja-JP" sz="2000" dirty="0" smtClean="0"/>
              <a:t>dense molecular gas.</a:t>
            </a:r>
          </a:p>
          <a:p>
            <a:endParaRPr lang="en-US" altLang="ja-JP" dirty="0" smtClean="0"/>
          </a:p>
        </p:txBody>
      </p:sp>
      <p:pic>
        <p:nvPicPr>
          <p:cNvPr id="8" name="図 7"/>
          <p:cNvPicPr>
            <a:picLocks noChangeAspect="1"/>
          </p:cNvPicPr>
          <p:nvPr/>
        </p:nvPicPr>
        <p:blipFill>
          <a:blip r:embed="rId2"/>
          <a:stretch>
            <a:fillRect/>
          </a:stretch>
        </p:blipFill>
        <p:spPr>
          <a:xfrm>
            <a:off x="0" y="1600200"/>
            <a:ext cx="5753100" cy="4756150"/>
          </a:xfrm>
          <a:prstGeom prst="rect">
            <a:avLst/>
          </a:prstGeom>
        </p:spPr>
      </p:pic>
      <p:sp>
        <p:nvSpPr>
          <p:cNvPr id="9" name="スライド番号プレースホルダ 8"/>
          <p:cNvSpPr>
            <a:spLocks noGrp="1"/>
          </p:cNvSpPr>
          <p:nvPr>
            <p:ph type="sldNum" sz="quarter" idx="12"/>
          </p:nvPr>
        </p:nvSpPr>
        <p:spPr/>
        <p:txBody>
          <a:bodyPr/>
          <a:lstStyle/>
          <a:p>
            <a:fld id="{7838312D-B205-A449-9699-A55116B8C4C3}" type="slidenum">
              <a:rPr lang="ja-JP" altLang="en-US" smtClean="0"/>
              <a:pPr/>
              <a:t>34</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5900"/>
            <a:ext cx="8229600" cy="850900"/>
          </a:xfrm>
        </p:spPr>
        <p:txBody>
          <a:bodyPr>
            <a:normAutofit fontScale="90000"/>
          </a:bodyPr>
          <a:lstStyle/>
          <a:p>
            <a:r>
              <a:rPr lang="en-US" altLang="ja-JP" sz="2400" dirty="0" err="1" smtClean="0"/>
              <a:t>Hadronic</a:t>
            </a:r>
            <a:r>
              <a:rPr lang="en-US" altLang="ja-JP" sz="2400" dirty="0" smtClean="0"/>
              <a:t> </a:t>
            </a:r>
            <a:r>
              <a:rPr lang="en-US" altLang="ja-JP" sz="2400" dirty="0" err="1" smtClean="0">
                <a:latin typeface="Symbol"/>
              </a:rPr>
              <a:t>g</a:t>
            </a:r>
            <a:r>
              <a:rPr lang="en-US" altLang="ja-JP" sz="2400" dirty="0" smtClean="0"/>
              <a:t>-ray spectrum for dense cloud cores </a:t>
            </a:r>
            <a:br>
              <a:rPr lang="en-US" altLang="ja-JP" sz="2400" dirty="0" smtClean="0"/>
            </a:br>
            <a:r>
              <a:rPr lang="en-US" altLang="ja-JP" sz="2000" dirty="0" err="1" smtClean="0">
                <a:solidFill>
                  <a:srgbClr val="0000FF"/>
                </a:solidFill>
              </a:rPr>
              <a:t>Gabici</a:t>
            </a:r>
            <a:r>
              <a:rPr lang="en-US" altLang="ja-JP" sz="2000" dirty="0" smtClean="0">
                <a:solidFill>
                  <a:srgbClr val="0000FF"/>
                </a:solidFill>
              </a:rPr>
              <a:t> 2007, </a:t>
            </a:r>
            <a:r>
              <a:rPr lang="en-US" altLang="ja-JP" sz="2000" dirty="0" err="1" smtClean="0">
                <a:solidFill>
                  <a:srgbClr val="0000FF"/>
                </a:solidFill>
              </a:rPr>
              <a:t>Zirakasivili</a:t>
            </a:r>
            <a:r>
              <a:rPr lang="en-US" altLang="ja-JP" sz="2000" dirty="0" smtClean="0">
                <a:solidFill>
                  <a:srgbClr val="0000FF"/>
                </a:solidFill>
              </a:rPr>
              <a:t> </a:t>
            </a:r>
            <a:r>
              <a:rPr lang="en-US" altLang="ja-JP" sz="2000" dirty="0" err="1" smtClean="0">
                <a:solidFill>
                  <a:srgbClr val="0000FF"/>
                </a:solidFill>
              </a:rPr>
              <a:t>Aharonian</a:t>
            </a:r>
            <a:r>
              <a:rPr lang="en-US" altLang="ja-JP" sz="2000" dirty="0" smtClean="0">
                <a:solidFill>
                  <a:srgbClr val="0000FF"/>
                </a:solidFill>
              </a:rPr>
              <a:t> 2010, </a:t>
            </a:r>
            <a:br>
              <a:rPr lang="en-US" altLang="ja-JP" sz="2000" dirty="0" smtClean="0">
                <a:solidFill>
                  <a:srgbClr val="0000FF"/>
                </a:solidFill>
              </a:rPr>
            </a:br>
            <a:r>
              <a:rPr lang="en-US" altLang="ja-JP" sz="2000" dirty="0" smtClean="0">
                <a:solidFill>
                  <a:srgbClr val="0000FF"/>
                </a:solidFill>
              </a:rPr>
              <a:t>Inoue, </a:t>
            </a:r>
            <a:r>
              <a:rPr lang="en-US" altLang="ja-JP" sz="2000" dirty="0" err="1" smtClean="0">
                <a:solidFill>
                  <a:srgbClr val="0000FF"/>
                </a:solidFill>
              </a:rPr>
              <a:t>Inutsuka</a:t>
            </a:r>
            <a:r>
              <a:rPr lang="en-US" altLang="ja-JP" sz="2000" dirty="0" smtClean="0">
                <a:solidFill>
                  <a:srgbClr val="0000FF"/>
                </a:solidFill>
              </a:rPr>
              <a:t>, Yamazaki, Fukui 2012</a:t>
            </a:r>
            <a:endParaRPr lang="ja-JP" altLang="en-US" sz="2000" dirty="0">
              <a:solidFill>
                <a:srgbClr val="0000FF"/>
              </a:solidFill>
            </a:endParaRPr>
          </a:p>
        </p:txBody>
      </p:sp>
      <p:sp>
        <p:nvSpPr>
          <p:cNvPr id="5" name="テキスト ボックス 4"/>
          <p:cNvSpPr txBox="1"/>
          <p:nvPr/>
        </p:nvSpPr>
        <p:spPr>
          <a:xfrm>
            <a:off x="152400" y="1371600"/>
            <a:ext cx="8534400" cy="400110"/>
          </a:xfrm>
          <a:prstGeom prst="rect">
            <a:avLst/>
          </a:prstGeom>
          <a:noFill/>
        </p:spPr>
        <p:txBody>
          <a:bodyPr wrap="square" rtlCol="0">
            <a:spAutoFit/>
          </a:bodyPr>
          <a:lstStyle/>
          <a:p>
            <a:pPr>
              <a:buClr>
                <a:schemeClr val="bg2">
                  <a:lumMod val="50000"/>
                </a:schemeClr>
              </a:buClr>
              <a:buFont typeface="Wingdings" charset="2"/>
              <a:buChar char="n"/>
            </a:pPr>
            <a:r>
              <a:rPr kumimoji="1" lang="en-US" altLang="ja-JP" sz="2000" dirty="0" smtClean="0"/>
              <a:t> </a:t>
            </a:r>
            <a:r>
              <a:rPr lang="en-US" altLang="ja-JP" sz="2000" dirty="0" smtClean="0"/>
              <a:t>accelerated particles in the cavity diffuse into </a:t>
            </a:r>
            <a:r>
              <a:rPr kumimoji="1" lang="en-US" altLang="ja-JP" sz="2000" dirty="0" smtClean="0"/>
              <a:t>clouds and </a:t>
            </a:r>
            <a:r>
              <a:rPr kumimoji="1" lang="en-US" altLang="ja-JP" sz="2000" dirty="0" err="1" smtClean="0"/>
              <a:t>pions</a:t>
            </a:r>
            <a:r>
              <a:rPr kumimoji="1" lang="en-US" altLang="ja-JP" sz="2000" dirty="0" smtClean="0"/>
              <a:t> are created</a:t>
            </a:r>
            <a:endParaRPr kumimoji="1" lang="ja-JP" altLang="en-US" sz="2000" dirty="0"/>
          </a:p>
        </p:txBody>
      </p:sp>
      <p:sp>
        <p:nvSpPr>
          <p:cNvPr id="6" name="テキスト ボックス 5"/>
          <p:cNvSpPr txBox="1"/>
          <p:nvPr/>
        </p:nvSpPr>
        <p:spPr>
          <a:xfrm>
            <a:off x="381000" y="1836896"/>
            <a:ext cx="8534400" cy="400110"/>
          </a:xfrm>
          <a:prstGeom prst="rect">
            <a:avLst/>
          </a:prstGeom>
          <a:noFill/>
        </p:spPr>
        <p:txBody>
          <a:bodyPr wrap="square" rtlCol="0">
            <a:spAutoFit/>
          </a:bodyPr>
          <a:lstStyle/>
          <a:p>
            <a:pPr>
              <a:buClr>
                <a:schemeClr val="bg2">
                  <a:lumMod val="25000"/>
                </a:schemeClr>
              </a:buClr>
              <a:buFont typeface="Wingdings" charset="2"/>
              <a:buChar char="l"/>
            </a:pPr>
            <a:r>
              <a:rPr kumimoji="1" lang="en-US" altLang="ja-JP" sz="2000" dirty="0" smtClean="0"/>
              <a:t> </a:t>
            </a:r>
            <a:r>
              <a:rPr lang="en-US" altLang="ja-JP" sz="2000" dirty="0" smtClean="0"/>
              <a:t>diffusion length</a:t>
            </a:r>
            <a:r>
              <a:rPr kumimoji="1" lang="ja-JP" altLang="en-US" sz="2000" dirty="0" smtClean="0"/>
              <a:t>：</a:t>
            </a:r>
            <a:endParaRPr kumimoji="1" lang="ja-JP" altLang="en-US" sz="2000" dirty="0"/>
          </a:p>
        </p:txBody>
      </p:sp>
      <p:pic>
        <p:nvPicPr>
          <p:cNvPr id="8" name="図 7" descr="スクリーンショット（2011-04-03 22.23.33）.png"/>
          <p:cNvPicPr>
            <a:picLocks noChangeAspect="1"/>
          </p:cNvPicPr>
          <p:nvPr/>
        </p:nvPicPr>
        <p:blipFill>
          <a:blip r:embed="rId2"/>
          <a:stretch>
            <a:fillRect/>
          </a:stretch>
        </p:blipFill>
        <p:spPr>
          <a:xfrm>
            <a:off x="1143000" y="2282428"/>
            <a:ext cx="6172200" cy="1146572"/>
          </a:xfrm>
          <a:prstGeom prst="rect">
            <a:avLst/>
          </a:prstGeom>
        </p:spPr>
      </p:pic>
      <p:sp>
        <p:nvSpPr>
          <p:cNvPr id="9" name="テキスト ボックス 8"/>
          <p:cNvSpPr txBox="1"/>
          <p:nvPr/>
        </p:nvSpPr>
        <p:spPr>
          <a:xfrm>
            <a:off x="381000" y="3516868"/>
            <a:ext cx="8534400" cy="400110"/>
          </a:xfrm>
          <a:prstGeom prst="rect">
            <a:avLst/>
          </a:prstGeom>
          <a:noFill/>
        </p:spPr>
        <p:txBody>
          <a:bodyPr wrap="square" rtlCol="0">
            <a:spAutoFit/>
          </a:bodyPr>
          <a:lstStyle/>
          <a:p>
            <a:pPr>
              <a:buClr>
                <a:schemeClr val="bg2">
                  <a:lumMod val="25000"/>
                </a:schemeClr>
              </a:buClr>
              <a:buFont typeface="Wingdings" charset="2"/>
              <a:buChar char="l"/>
            </a:pPr>
            <a:r>
              <a:rPr kumimoji="1" lang="en-US" altLang="ja-JP" sz="2000" dirty="0" smtClean="0"/>
              <a:t> </a:t>
            </a:r>
            <a:r>
              <a:rPr lang="en-US" altLang="ja-JP" sz="2000" dirty="0" smtClean="0"/>
              <a:t>mass of the cloud penetrated by CR particles (∝ number of gamma rays)</a:t>
            </a:r>
            <a:endParaRPr kumimoji="1" lang="ja-JP" altLang="en-US" sz="2000" dirty="0"/>
          </a:p>
        </p:txBody>
      </p:sp>
      <p:pic>
        <p:nvPicPr>
          <p:cNvPr id="10" name="図 9" descr="スクリーンショット（2011-04-03 22.25.29）.png"/>
          <p:cNvPicPr>
            <a:picLocks noChangeAspect="1"/>
          </p:cNvPicPr>
          <p:nvPr/>
        </p:nvPicPr>
        <p:blipFill>
          <a:blip r:embed="rId3"/>
          <a:stretch>
            <a:fillRect/>
          </a:stretch>
        </p:blipFill>
        <p:spPr>
          <a:xfrm>
            <a:off x="2686756" y="1827502"/>
            <a:ext cx="3878262" cy="426704"/>
          </a:xfrm>
          <a:prstGeom prst="rect">
            <a:avLst/>
          </a:prstGeom>
        </p:spPr>
      </p:pic>
      <p:sp>
        <p:nvSpPr>
          <p:cNvPr id="11" name="テキスト ボックス 10"/>
          <p:cNvSpPr txBox="1"/>
          <p:nvPr/>
        </p:nvSpPr>
        <p:spPr>
          <a:xfrm>
            <a:off x="914400" y="3962400"/>
            <a:ext cx="5867400" cy="400110"/>
          </a:xfrm>
          <a:prstGeom prst="rect">
            <a:avLst/>
          </a:prstGeom>
          <a:noFill/>
        </p:spPr>
        <p:txBody>
          <a:bodyPr wrap="square" rtlCol="0">
            <a:spAutoFit/>
          </a:bodyPr>
          <a:lstStyle/>
          <a:p>
            <a:r>
              <a:rPr kumimoji="1" lang="en-US" altLang="ja-JP" sz="2000" dirty="0" smtClean="0"/>
              <a:t>Dense cloud cores [ </a:t>
            </a:r>
            <a:r>
              <a:rPr kumimoji="1" lang="en-US" altLang="ja-JP" sz="2000" dirty="0" err="1" smtClean="0">
                <a:latin typeface="Symbol" charset="2"/>
                <a:cs typeface="Symbol" charset="2"/>
              </a:rPr>
              <a:t>r</a:t>
            </a:r>
            <a:r>
              <a:rPr kumimoji="1" lang="en-US" altLang="ja-JP" sz="2000" dirty="0" smtClean="0">
                <a:latin typeface="Symbol" charset="2"/>
                <a:cs typeface="Symbol" charset="2"/>
              </a:rPr>
              <a:t> </a:t>
            </a:r>
            <a:r>
              <a:rPr kumimoji="1" lang="en-US" altLang="ja-JP" sz="2000" dirty="0" smtClean="0"/>
              <a:t>∝ </a:t>
            </a:r>
            <a:r>
              <a:rPr kumimoji="1" lang="en-US" altLang="ja-JP" sz="2000" dirty="0" err="1" smtClean="0">
                <a:latin typeface="Times New Roman"/>
                <a:cs typeface="Times New Roman"/>
              </a:rPr>
              <a:t>r</a:t>
            </a:r>
            <a:r>
              <a:rPr kumimoji="1" lang="en-US" altLang="ja-JP" sz="2000" dirty="0" smtClean="0">
                <a:latin typeface="Times New Roman"/>
                <a:cs typeface="Times New Roman"/>
              </a:rPr>
              <a:t> </a:t>
            </a:r>
            <a:r>
              <a:rPr lang="en-US" altLang="ja-JP" sz="2000" baseline="30000" dirty="0" smtClean="0">
                <a:latin typeface="Times New Roman"/>
                <a:cs typeface="Times New Roman"/>
              </a:rPr>
              <a:t>-</a:t>
            </a:r>
            <a:r>
              <a:rPr kumimoji="1" lang="ja-JP" altLang="en-US" sz="2000" baseline="30000" dirty="0" smtClean="0">
                <a:latin typeface="Times New Roman"/>
                <a:cs typeface="Times New Roman"/>
              </a:rPr>
              <a:t>２</a:t>
            </a:r>
            <a:r>
              <a:rPr lang="en-US" altLang="ja-JP" sz="2000" baseline="30000" dirty="0" smtClean="0">
                <a:latin typeface="Times New Roman"/>
                <a:cs typeface="Times New Roman"/>
              </a:rPr>
              <a:t> </a:t>
            </a:r>
            <a:r>
              <a:rPr lang="en-US" altLang="ja-JP" sz="2000" dirty="0" smtClean="0">
                <a:latin typeface="Times New Roman"/>
                <a:cs typeface="Times New Roman"/>
              </a:rPr>
              <a:t>]</a:t>
            </a:r>
            <a:endParaRPr kumimoji="1" lang="ja-JP" altLang="en-US" sz="2000" dirty="0">
              <a:latin typeface="Times New Roman"/>
              <a:cs typeface="Times New Roman"/>
            </a:endParaRPr>
          </a:p>
        </p:txBody>
      </p:sp>
      <p:pic>
        <p:nvPicPr>
          <p:cNvPr id="13" name="図 12" descr="スクリーンショット（2011-04-03 22.27.55）.png"/>
          <p:cNvPicPr>
            <a:picLocks noChangeAspect="1"/>
          </p:cNvPicPr>
          <p:nvPr/>
        </p:nvPicPr>
        <p:blipFill>
          <a:blip r:embed="rId4"/>
          <a:stretch>
            <a:fillRect/>
          </a:stretch>
        </p:blipFill>
        <p:spPr>
          <a:xfrm>
            <a:off x="4620591" y="3962400"/>
            <a:ext cx="4066209" cy="838200"/>
          </a:xfrm>
          <a:prstGeom prst="rect">
            <a:avLst/>
          </a:prstGeom>
        </p:spPr>
      </p:pic>
      <p:sp>
        <p:nvSpPr>
          <p:cNvPr id="16" name="テキスト ボックス 15"/>
          <p:cNvSpPr txBox="1"/>
          <p:nvPr/>
        </p:nvSpPr>
        <p:spPr>
          <a:xfrm>
            <a:off x="381000" y="4800600"/>
            <a:ext cx="8610600" cy="400110"/>
          </a:xfrm>
          <a:prstGeom prst="rect">
            <a:avLst/>
          </a:prstGeom>
          <a:noFill/>
        </p:spPr>
        <p:txBody>
          <a:bodyPr wrap="square" rtlCol="0">
            <a:spAutoFit/>
          </a:bodyPr>
          <a:lstStyle/>
          <a:p>
            <a:pPr>
              <a:buClr>
                <a:schemeClr val="bg2">
                  <a:lumMod val="25000"/>
                </a:schemeClr>
              </a:buClr>
              <a:buFont typeface="Wingdings" charset="2"/>
              <a:buChar char="l"/>
            </a:pPr>
            <a:r>
              <a:rPr lang="en-US" altLang="ja-JP" dirty="0" smtClean="0"/>
              <a:t> </a:t>
            </a:r>
            <a:r>
              <a:rPr lang="en-US" altLang="ja-JP" sz="2000" dirty="0" smtClean="0"/>
              <a:t>Photon spectrum</a:t>
            </a:r>
            <a:r>
              <a:rPr lang="ja-JP" altLang="en-US" sz="2000" dirty="0" smtClean="0"/>
              <a:t>：</a:t>
            </a:r>
            <a:r>
              <a:rPr lang="en-US" altLang="ja-JP" sz="2000" dirty="0" smtClean="0"/>
              <a:t> </a:t>
            </a:r>
            <a:r>
              <a:rPr lang="en-US" altLang="ja-JP" sz="2000" i="1" dirty="0" smtClean="0">
                <a:latin typeface="Times New Roman"/>
                <a:cs typeface="Times New Roman"/>
              </a:rPr>
              <a:t>N</a:t>
            </a:r>
            <a:r>
              <a:rPr lang="en-US" altLang="ja-JP" sz="2000" dirty="0" smtClean="0">
                <a:latin typeface="Times New Roman"/>
                <a:cs typeface="Times New Roman"/>
              </a:rPr>
              <a:t>(</a:t>
            </a:r>
            <a:r>
              <a:rPr lang="en-US" altLang="ja-JP" sz="2000" i="1" dirty="0" smtClean="0">
                <a:latin typeface="Times New Roman"/>
                <a:cs typeface="Times New Roman"/>
              </a:rPr>
              <a:t>E</a:t>
            </a:r>
            <a:r>
              <a:rPr lang="en-US" altLang="ja-JP" sz="2000" dirty="0" smtClean="0">
                <a:latin typeface="Times New Roman"/>
                <a:cs typeface="Times New Roman"/>
              </a:rPr>
              <a:t>) ∝ </a:t>
            </a:r>
            <a:r>
              <a:rPr lang="en-US" altLang="ja-JP" sz="2000" i="1" dirty="0" smtClean="0">
                <a:latin typeface="Times New Roman"/>
                <a:cs typeface="Times New Roman"/>
              </a:rPr>
              <a:t>M</a:t>
            </a:r>
            <a:r>
              <a:rPr lang="en-US" altLang="ja-JP" sz="2000" dirty="0" smtClean="0">
                <a:latin typeface="Times New Roman"/>
                <a:cs typeface="Times New Roman"/>
              </a:rPr>
              <a:t>(</a:t>
            </a:r>
            <a:r>
              <a:rPr lang="en-US" altLang="ja-JP" sz="2000" i="1" dirty="0" smtClean="0">
                <a:latin typeface="Times New Roman"/>
                <a:cs typeface="Times New Roman"/>
              </a:rPr>
              <a:t>E</a:t>
            </a:r>
            <a:r>
              <a:rPr lang="en-US" altLang="ja-JP" sz="2000" dirty="0" smtClean="0">
                <a:latin typeface="Times New Roman"/>
                <a:cs typeface="Times New Roman"/>
              </a:rPr>
              <a:t>) </a:t>
            </a:r>
            <a:r>
              <a:rPr lang="en-US" altLang="ja-JP" sz="2000" i="1" dirty="0" smtClean="0">
                <a:latin typeface="Times New Roman"/>
                <a:cs typeface="Times New Roman"/>
              </a:rPr>
              <a:t>E </a:t>
            </a:r>
            <a:r>
              <a:rPr lang="en-US" altLang="ja-JP" sz="2000" baseline="30000" dirty="0" smtClean="0">
                <a:latin typeface="Times New Roman"/>
                <a:cs typeface="Times New Roman"/>
              </a:rPr>
              <a:t>-</a:t>
            </a:r>
            <a:r>
              <a:rPr lang="en-US" altLang="ja-JP" sz="2000" baseline="30000" dirty="0" err="1" smtClean="0">
                <a:latin typeface="Times New Roman"/>
                <a:cs typeface="Times New Roman"/>
              </a:rPr>
              <a:t>p</a:t>
            </a:r>
            <a:r>
              <a:rPr lang="en-US" altLang="ja-JP" sz="2000" dirty="0" smtClean="0">
                <a:latin typeface="Times New Roman"/>
                <a:cs typeface="Times New Roman"/>
              </a:rPr>
              <a:t> ∝ </a:t>
            </a:r>
            <a:r>
              <a:rPr lang="en-US" altLang="ja-JP" sz="2000" i="1" dirty="0" smtClean="0">
                <a:latin typeface="Times New Roman"/>
                <a:cs typeface="Times New Roman"/>
              </a:rPr>
              <a:t>E </a:t>
            </a:r>
            <a:r>
              <a:rPr lang="en-US" altLang="ja-JP" sz="2000" baseline="30000" dirty="0" smtClean="0">
                <a:latin typeface="Times New Roman"/>
                <a:cs typeface="Times New Roman"/>
              </a:rPr>
              <a:t>1/2-p</a:t>
            </a:r>
            <a:r>
              <a:rPr lang="en-US" altLang="ja-JP" sz="2000" dirty="0" smtClean="0">
                <a:latin typeface="Times New Roman"/>
                <a:cs typeface="Times New Roman"/>
              </a:rPr>
              <a:t> = </a:t>
            </a:r>
            <a:r>
              <a:rPr lang="en-US" altLang="ja-JP" sz="2000" i="1" dirty="0" smtClean="0">
                <a:latin typeface="Times New Roman"/>
                <a:cs typeface="Times New Roman"/>
              </a:rPr>
              <a:t>E </a:t>
            </a:r>
            <a:r>
              <a:rPr lang="en-US" altLang="ja-JP" sz="2000" baseline="30000" dirty="0" smtClean="0">
                <a:latin typeface="Times New Roman"/>
                <a:cs typeface="Times New Roman"/>
              </a:rPr>
              <a:t>-1.5 </a:t>
            </a:r>
            <a:r>
              <a:rPr lang="en-US" altLang="ja-JP" sz="2000" dirty="0" smtClean="0">
                <a:latin typeface="Times New Roman"/>
                <a:cs typeface="Times New Roman"/>
              </a:rPr>
              <a:t> for </a:t>
            </a:r>
            <a:r>
              <a:rPr lang="en-US" altLang="ja-JP" sz="2000" i="1" dirty="0" err="1" smtClean="0">
                <a:latin typeface="Times New Roman"/>
                <a:cs typeface="Times New Roman"/>
              </a:rPr>
              <a:t>p</a:t>
            </a:r>
            <a:r>
              <a:rPr lang="en-US" altLang="ja-JP" sz="2000" dirty="0" smtClean="0">
                <a:latin typeface="Times New Roman"/>
                <a:cs typeface="Times New Roman"/>
              </a:rPr>
              <a:t> = 2</a:t>
            </a:r>
            <a:endParaRPr lang="ja-JP" altLang="en-US" sz="2000" baseline="30000" dirty="0">
              <a:latin typeface="Times New Roman"/>
              <a:cs typeface="Times New Roman"/>
            </a:endParaRPr>
          </a:p>
        </p:txBody>
      </p:sp>
      <p:sp>
        <p:nvSpPr>
          <p:cNvPr id="17" name="テキスト ボックス 16"/>
          <p:cNvSpPr txBox="1"/>
          <p:nvPr/>
        </p:nvSpPr>
        <p:spPr>
          <a:xfrm>
            <a:off x="944034" y="5410200"/>
            <a:ext cx="7818966" cy="707886"/>
          </a:xfrm>
          <a:prstGeom prst="rect">
            <a:avLst/>
          </a:prstGeom>
          <a:noFill/>
        </p:spPr>
        <p:txBody>
          <a:bodyPr wrap="square" rtlCol="0">
            <a:spAutoFit/>
          </a:bodyPr>
          <a:lstStyle/>
          <a:p>
            <a:pPr>
              <a:buFont typeface="Wingdings" pitchFamily="31" charset="2"/>
              <a:buChar char="à"/>
            </a:pPr>
            <a:r>
              <a:rPr lang="en-US" altLang="ja-JP" sz="2000" dirty="0" smtClean="0"/>
              <a:t> The same with the </a:t>
            </a:r>
            <a:r>
              <a:rPr lang="en-US" altLang="ja-JP" sz="2000" dirty="0" err="1" smtClean="0"/>
              <a:t>leptonic</a:t>
            </a:r>
            <a:r>
              <a:rPr lang="en-US" altLang="ja-JP" sz="2000" dirty="0" smtClean="0"/>
              <a:t> spectrum by IC </a:t>
            </a:r>
          </a:p>
          <a:p>
            <a:pPr>
              <a:buFont typeface="Wingdings" pitchFamily="31" charset="2"/>
              <a:buChar char="à"/>
            </a:pPr>
            <a:r>
              <a:rPr lang="en-US" altLang="ja-JP" sz="2000" dirty="0" smtClean="0"/>
              <a:t> </a:t>
            </a:r>
            <a:r>
              <a:rPr lang="en-US" altLang="ja-JP" sz="2000" dirty="0" err="1" smtClean="0"/>
              <a:t>Hadronic</a:t>
            </a:r>
            <a:r>
              <a:rPr lang="en-US" altLang="ja-JP" sz="2000" dirty="0" smtClean="0"/>
              <a:t> scenario is consistent with the Fermi spectrum</a:t>
            </a:r>
            <a:endParaRPr kumimoji="1" lang="ja-JP" altLang="en-US" sz="2000" dirty="0"/>
          </a:p>
        </p:txBody>
      </p:sp>
      <p:sp>
        <p:nvSpPr>
          <p:cNvPr id="18" name="テキスト ボックス 17"/>
          <p:cNvSpPr txBox="1"/>
          <p:nvPr/>
        </p:nvSpPr>
        <p:spPr>
          <a:xfrm>
            <a:off x="5236820" y="2561050"/>
            <a:ext cx="533400" cy="369332"/>
          </a:xfrm>
          <a:prstGeom prst="rect">
            <a:avLst/>
          </a:prstGeom>
          <a:noFill/>
        </p:spPr>
        <p:txBody>
          <a:bodyPr wrap="square" rtlCol="0">
            <a:spAutoFit/>
          </a:bodyPr>
          <a:lstStyle/>
          <a:p>
            <a:r>
              <a:rPr kumimoji="1" lang="en-US" altLang="ja-JP"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7838312D-B205-A449-9699-A55116B8C4C3}" type="slidenum">
              <a:rPr lang="ja-JP" altLang="en-US" smtClean="0"/>
              <a:pPr/>
              <a:t>35</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800" b="1" dirty="0" smtClean="0"/>
              <a:t>Middle-aged SNR W44,  AGILE result</a:t>
            </a:r>
            <a:endParaRPr lang="ja-JP" altLang="en-US" sz="2800" b="1" dirty="0"/>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0" y="1417638"/>
            <a:ext cx="4800066" cy="4519612"/>
          </a:xfrm>
          <a:prstGeom prst="rect">
            <a:avLst/>
          </a:prstGeom>
        </p:spPr>
      </p:pic>
      <p:pic>
        <p:nvPicPr>
          <p:cNvPr id="6" name="図 5"/>
          <p:cNvPicPr>
            <a:picLocks noChangeAspect="1"/>
          </p:cNvPicPr>
          <p:nvPr/>
        </p:nvPicPr>
        <p:blipFill>
          <a:blip r:embed="rId3"/>
          <a:stretch>
            <a:fillRect/>
          </a:stretch>
        </p:blipFill>
        <p:spPr>
          <a:xfrm>
            <a:off x="4343400" y="1600200"/>
            <a:ext cx="4800600" cy="4337050"/>
          </a:xfrm>
          <a:prstGeom prst="rect">
            <a:avLst/>
          </a:prstGeom>
        </p:spPr>
      </p:pic>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36</a:t>
            </a:fld>
            <a:endParaRPr lang="ja-JP" altLang="en-US"/>
          </a:p>
        </p:txBody>
      </p:sp>
      <p:sp>
        <p:nvSpPr>
          <p:cNvPr id="8" name="テキスト ボックス 7"/>
          <p:cNvSpPr txBox="1"/>
          <p:nvPr/>
        </p:nvSpPr>
        <p:spPr>
          <a:xfrm>
            <a:off x="2424290" y="6126163"/>
            <a:ext cx="4128910" cy="369332"/>
          </a:xfrm>
          <a:prstGeom prst="rect">
            <a:avLst/>
          </a:prstGeom>
          <a:noFill/>
        </p:spPr>
        <p:txBody>
          <a:bodyPr wrap="square" rtlCol="0">
            <a:spAutoFit/>
          </a:bodyPr>
          <a:lstStyle/>
          <a:p>
            <a:r>
              <a:rPr kumimoji="1" lang="en-US" altLang="ja-JP" dirty="0" smtClean="0"/>
              <a:t>Giuliani, </a:t>
            </a:r>
            <a:r>
              <a:rPr kumimoji="1" lang="en-US" altLang="ja-JP" dirty="0" err="1" smtClean="0"/>
              <a:t>Tavani</a:t>
            </a:r>
            <a:r>
              <a:rPr kumimoji="1" lang="en-US" altLang="ja-JP" dirty="0" smtClean="0"/>
              <a:t>, Fukui+ 2012  </a:t>
            </a:r>
            <a:r>
              <a:rPr kumimoji="1" lang="en-US" altLang="ja-JP" dirty="0" err="1" smtClean="0"/>
              <a:t>ApJ</a:t>
            </a:r>
            <a:endParaRPr kumimoji="1" lang="ja-JP" altLang="en-US" dirty="0"/>
          </a:p>
        </p:txBody>
      </p:sp>
    </p:spTree>
    <p:extLst>
      <p:ext uri="{BB962C8B-B14F-4D97-AF65-F5344CB8AC3E}">
        <p14:creationId xmlns:p14="http://schemas.microsoft.com/office/powerpoint/2010/main" val="29409689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b="1" dirty="0" smtClean="0"/>
              <a:t>W44 new Fermi result</a:t>
            </a:r>
            <a:endParaRPr lang="ja-JP" altLang="en-US" sz="3200" b="1" dirty="0"/>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457200" y="1600200"/>
            <a:ext cx="8229600" cy="5257800"/>
          </a:xfrm>
          <a:prstGeom prst="rect">
            <a:avLst/>
          </a:prstGeom>
        </p:spPr>
      </p:pic>
      <p:sp>
        <p:nvSpPr>
          <p:cNvPr id="5" name="スライド番号プレースホルダ 4"/>
          <p:cNvSpPr>
            <a:spLocks noGrp="1"/>
          </p:cNvSpPr>
          <p:nvPr>
            <p:ph type="sldNum" sz="quarter" idx="12"/>
          </p:nvPr>
        </p:nvSpPr>
        <p:spPr/>
        <p:txBody>
          <a:bodyPr/>
          <a:lstStyle/>
          <a:p>
            <a:fld id="{7838312D-B205-A449-9699-A55116B8C4C3}" type="slidenum">
              <a:rPr lang="ja-JP" altLang="en-US" smtClean="0"/>
              <a:pPr/>
              <a:t>37</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Grp="1" noChangeAspect="1" noChangeArrowheads="1"/>
          </p:cNvPicPr>
          <p:nvPr>
            <p:ph/>
          </p:nvPr>
        </p:nvPicPr>
        <p:blipFill>
          <a:blip r:embed="rId2"/>
          <a:srcRect/>
          <a:stretch>
            <a:fillRect/>
          </a:stretch>
        </p:blipFill>
        <p:spPr>
          <a:xfrm>
            <a:off x="395288" y="1052513"/>
            <a:ext cx="8316912" cy="3951287"/>
          </a:xfrm>
          <a:noFill/>
        </p:spPr>
      </p:pic>
      <p:sp>
        <p:nvSpPr>
          <p:cNvPr id="52227" name="Text Box 6"/>
          <p:cNvSpPr txBox="1">
            <a:spLocks noChangeArrowheads="1"/>
          </p:cNvSpPr>
          <p:nvPr/>
        </p:nvSpPr>
        <p:spPr bwMode="auto">
          <a:xfrm>
            <a:off x="395288" y="5300663"/>
            <a:ext cx="8353425" cy="1368425"/>
          </a:xfrm>
          <a:prstGeom prst="rect">
            <a:avLst/>
          </a:prstGeom>
          <a:noFill/>
          <a:ln w="9525">
            <a:noFill/>
            <a:miter lim="800000"/>
            <a:headEnd/>
            <a:tailEnd/>
          </a:ln>
        </p:spPr>
        <p:txBody>
          <a:bodyPr>
            <a:prstTxWarp prst="textNoShape">
              <a:avLst/>
            </a:prstTxWarp>
            <a:spAutoFit/>
          </a:bodyPr>
          <a:lstStyle/>
          <a:p>
            <a:r>
              <a:rPr lang="en-US" altLang="ja-JP" sz="1400" b="1"/>
              <a:t>Left: NANTEN 12CO(1-0) image (beam size : 2.7’) of the W 28 region for VLSR=0 to 10 km/s with </a:t>
            </a:r>
          </a:p>
          <a:p>
            <a:r>
              <a:rPr lang="en-US" altLang="ja-JP" sz="1400" b="1"/>
              <a:t>        VHE γ ray significance contours overlaid (green) -levels 4,5,6σ. The radio boundary of </a:t>
            </a:r>
          </a:p>
          <a:p>
            <a:r>
              <a:rPr lang="en-US" altLang="ja-JP" sz="1400" b="1"/>
              <a:t>        W 28, the 68% and 95% location contours of GRO J1801</a:t>
            </a:r>
            <a:r>
              <a:rPr lang="ja-JP" altLang="en-US" sz="1400" b="1"/>
              <a:t>－</a:t>
            </a:r>
            <a:r>
              <a:rPr lang="en-US" altLang="ja-JP" sz="1400" b="1"/>
              <a:t>2320 and the location of the HII </a:t>
            </a:r>
          </a:p>
          <a:p>
            <a:r>
              <a:rPr lang="en-US" altLang="ja-JP" sz="1400" b="1"/>
              <a:t>        region W 28A2 (white stars) are indicated. </a:t>
            </a:r>
          </a:p>
          <a:p>
            <a:r>
              <a:rPr lang="en-US" altLang="ja-JP" sz="1400" b="1"/>
              <a:t>Right: NANTEN 12CO(1-0) image for VLSR=10 to 20 km/s.</a:t>
            </a:r>
          </a:p>
          <a:p>
            <a:r>
              <a:rPr lang="en-US" altLang="ja-JP" sz="1400" b="1"/>
              <a:t>                                                                                                              (Aharonian et al. 2007)</a:t>
            </a:r>
          </a:p>
        </p:txBody>
      </p:sp>
      <p:sp>
        <p:nvSpPr>
          <p:cNvPr id="52228" name="Text Box 7"/>
          <p:cNvSpPr txBox="1">
            <a:spLocks noChangeArrowheads="1"/>
          </p:cNvSpPr>
          <p:nvPr/>
        </p:nvSpPr>
        <p:spPr bwMode="auto">
          <a:xfrm>
            <a:off x="2987675" y="188913"/>
            <a:ext cx="3168650" cy="457200"/>
          </a:xfrm>
          <a:prstGeom prst="rect">
            <a:avLst/>
          </a:prstGeom>
          <a:noFill/>
          <a:ln w="9525">
            <a:noFill/>
            <a:miter lim="800000"/>
            <a:headEnd/>
            <a:tailEnd/>
          </a:ln>
        </p:spPr>
        <p:txBody>
          <a:bodyPr>
            <a:prstTxWarp prst="textNoShape">
              <a:avLst/>
            </a:prstTxWarp>
            <a:spAutoFit/>
          </a:bodyPr>
          <a:lstStyle/>
          <a:p>
            <a:r>
              <a:rPr lang="en-US" altLang="ja-JP" sz="2400"/>
              <a:t>TeV γ vs. CO(J=1-0)</a:t>
            </a:r>
          </a:p>
        </p:txBody>
      </p:sp>
      <p:sp>
        <p:nvSpPr>
          <p:cNvPr id="5" name="スライド番号プレースホルダ 4"/>
          <p:cNvSpPr>
            <a:spLocks noGrp="1"/>
          </p:cNvSpPr>
          <p:nvPr>
            <p:ph type="sldNum" sz="quarter" idx="12"/>
          </p:nvPr>
        </p:nvSpPr>
        <p:spPr/>
        <p:txBody>
          <a:bodyPr/>
          <a:lstStyle/>
          <a:p>
            <a:pPr>
              <a:defRPr/>
            </a:pPr>
            <a:fld id="{3D2D534B-4C7E-4D44-84A1-BA745674C6B0}" type="slidenum">
              <a:rPr lang="en-US" altLang="ja-JP" smtClean="0"/>
              <a:pPr>
                <a:defRPr/>
              </a:pPr>
              <a:t>38</a:t>
            </a:fld>
            <a:endParaRPr lang="en-US" altLang="ja-JP"/>
          </a:p>
        </p:txBody>
      </p:sp>
    </p:spTree>
    <p:extLst>
      <p:ext uri="{BB962C8B-B14F-4D97-AF65-F5344CB8AC3E}">
        <p14:creationId xmlns:p14="http://schemas.microsoft.com/office/powerpoint/2010/main" val="6893995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90562"/>
          </a:xfrm>
        </p:spPr>
        <p:txBody>
          <a:bodyPr/>
          <a:lstStyle/>
          <a:p>
            <a:r>
              <a:rPr kumimoji="1" lang="en-US" altLang="ja-JP" sz="3600" dirty="0" smtClean="0"/>
              <a:t>Summary</a:t>
            </a:r>
            <a:endParaRPr kumimoji="1" lang="ja-JP" altLang="en-US" sz="3600" dirty="0"/>
          </a:p>
        </p:txBody>
      </p:sp>
      <p:sp>
        <p:nvSpPr>
          <p:cNvPr id="3" name="コンテンツ プレースホルダー 2"/>
          <p:cNvSpPr>
            <a:spLocks noGrp="1"/>
          </p:cNvSpPr>
          <p:nvPr>
            <p:ph idx="1"/>
          </p:nvPr>
        </p:nvSpPr>
        <p:spPr>
          <a:xfrm>
            <a:off x="270933" y="1270000"/>
            <a:ext cx="8873067" cy="5086350"/>
          </a:xfrm>
        </p:spPr>
        <p:txBody>
          <a:bodyPr>
            <a:normAutofit fontScale="25000" lnSpcReduction="20000"/>
          </a:bodyPr>
          <a:lstStyle/>
          <a:p>
            <a:pPr>
              <a:lnSpc>
                <a:spcPct val="90000"/>
              </a:lnSpc>
            </a:pPr>
            <a:r>
              <a:rPr kumimoji="1" lang="en-US" altLang="ja-JP" sz="11200" dirty="0" err="1" smtClean="0"/>
              <a:t>TeV</a:t>
            </a:r>
            <a:r>
              <a:rPr kumimoji="1" lang="en-US" altLang="ja-JP" sz="11200" dirty="0" smtClean="0"/>
              <a:t> gamma-ray SNR:</a:t>
            </a:r>
            <a:r>
              <a:rPr lang="ja-JP" altLang="en-US" sz="11200" dirty="0"/>
              <a:t>　</a:t>
            </a:r>
            <a:r>
              <a:rPr lang="en-US" altLang="ja-JP" sz="11200" dirty="0" smtClean="0"/>
              <a:t>highest energy in the Galaxy</a:t>
            </a:r>
          </a:p>
          <a:p>
            <a:pPr marL="0" indent="0">
              <a:lnSpc>
                <a:spcPct val="90000"/>
              </a:lnSpc>
              <a:buNone/>
            </a:pPr>
            <a:r>
              <a:rPr lang="ja-JP" altLang="en-US" sz="11200" dirty="0"/>
              <a:t>　　</a:t>
            </a:r>
            <a:r>
              <a:rPr lang="ja-JP" altLang="en-US" sz="11200" dirty="0" smtClean="0"/>
              <a:t>　</a:t>
            </a:r>
            <a:r>
              <a:rPr lang="en-US" altLang="ja-JP" sz="11200" dirty="0" smtClean="0"/>
              <a:t>3 SNRs are </a:t>
            </a:r>
            <a:r>
              <a:rPr lang="en-US" altLang="ja-JP" sz="11200" dirty="0" err="1" smtClean="0"/>
              <a:t>hadronic</a:t>
            </a:r>
            <a:r>
              <a:rPr lang="en-US" altLang="ja-JP" sz="11200" dirty="0" smtClean="0"/>
              <a:t>, 1 SNR (RCW86) unsettled</a:t>
            </a:r>
          </a:p>
          <a:p>
            <a:pPr marL="0" indent="0">
              <a:lnSpc>
                <a:spcPct val="90000"/>
              </a:lnSpc>
              <a:buNone/>
            </a:pPr>
            <a:endParaRPr lang="en-US" altLang="ja-JP" sz="11200" dirty="0" smtClean="0"/>
          </a:p>
          <a:p>
            <a:pPr>
              <a:lnSpc>
                <a:spcPct val="90000"/>
              </a:lnSpc>
            </a:pPr>
            <a:r>
              <a:rPr lang="en-US" altLang="ja-JP" sz="11200" dirty="0" err="1" smtClean="0"/>
              <a:t>GeV</a:t>
            </a:r>
            <a:r>
              <a:rPr lang="en-US" altLang="ja-JP" sz="11200" dirty="0" smtClean="0"/>
              <a:t> gamma-ray SNR</a:t>
            </a:r>
            <a:r>
              <a:rPr lang="en-US" altLang="ja-JP" sz="11200" dirty="0"/>
              <a:t>:</a:t>
            </a:r>
            <a:r>
              <a:rPr lang="ja-JP" altLang="en-US" sz="11200" dirty="0"/>
              <a:t>　</a:t>
            </a:r>
            <a:endParaRPr lang="en-US" altLang="ja-JP" sz="11200" dirty="0" smtClean="0"/>
          </a:p>
          <a:p>
            <a:pPr marL="0" indent="0">
              <a:lnSpc>
                <a:spcPct val="90000"/>
              </a:lnSpc>
              <a:buNone/>
            </a:pPr>
            <a:r>
              <a:rPr lang="ja-JP" altLang="en-US" sz="11200" dirty="0" smtClean="0"/>
              <a:t>　　　</a:t>
            </a:r>
            <a:r>
              <a:rPr lang="en-US" altLang="ja-JP" sz="11200" dirty="0" smtClean="0"/>
              <a:t>target density 100-300cm-3, </a:t>
            </a:r>
            <a:r>
              <a:rPr lang="en-US" altLang="ja-JP" sz="11200" dirty="0" err="1" smtClean="0"/>
              <a:t>hadronic</a:t>
            </a:r>
            <a:endParaRPr lang="en-US" altLang="ja-JP" sz="11200" dirty="0" smtClean="0"/>
          </a:p>
          <a:p>
            <a:pPr marL="0" indent="0">
              <a:lnSpc>
                <a:spcPct val="90000"/>
              </a:lnSpc>
              <a:buNone/>
            </a:pPr>
            <a:endParaRPr lang="en-US" altLang="ja-JP" sz="11200" dirty="0"/>
          </a:p>
          <a:p>
            <a:pPr>
              <a:lnSpc>
                <a:spcPct val="90000"/>
              </a:lnSpc>
            </a:pPr>
            <a:r>
              <a:rPr lang="en-US" altLang="ja-JP" sz="11200" dirty="0" smtClean="0"/>
              <a:t>Target protons, </a:t>
            </a:r>
            <a:r>
              <a:rPr lang="en-US" altLang="ja-JP" sz="11200" dirty="0" smtClean="0">
                <a:solidFill>
                  <a:srgbClr val="0000FF"/>
                </a:solidFill>
              </a:rPr>
              <a:t>both HI and H2 </a:t>
            </a:r>
            <a:r>
              <a:rPr lang="en-US" altLang="ja-JP" sz="11200" dirty="0" smtClean="0"/>
              <a:t>is crucial:</a:t>
            </a:r>
          </a:p>
          <a:p>
            <a:pPr marL="0" indent="0">
              <a:lnSpc>
                <a:spcPct val="90000"/>
              </a:lnSpc>
              <a:buNone/>
            </a:pPr>
            <a:r>
              <a:rPr lang="en-US" altLang="ja-JP" sz="11200" dirty="0"/>
              <a:t> </a:t>
            </a:r>
            <a:r>
              <a:rPr lang="en-US" altLang="ja-JP" sz="11200" dirty="0" smtClean="0"/>
              <a:t>        density 100 cm</a:t>
            </a:r>
            <a:r>
              <a:rPr lang="en-US" altLang="ja-JP" sz="11200" dirty="0"/>
              <a:t>-3</a:t>
            </a:r>
            <a:r>
              <a:rPr lang="ja-JP" altLang="en-US" sz="11200" dirty="0"/>
              <a:t>　</a:t>
            </a:r>
            <a:r>
              <a:rPr lang="en-US" altLang="ja-JP" sz="11200" dirty="0"/>
              <a:t>⇒</a:t>
            </a:r>
            <a:r>
              <a:rPr lang="ja-JP" altLang="en-US" sz="11200" dirty="0"/>
              <a:t>　</a:t>
            </a:r>
            <a:r>
              <a:rPr lang="en-US" altLang="ja-JP" sz="11200" dirty="0" err="1"/>
              <a:t>hadronic</a:t>
            </a:r>
            <a:endParaRPr lang="en-US" altLang="ja-JP" sz="11200" dirty="0"/>
          </a:p>
          <a:p>
            <a:pPr marL="0" indent="0">
              <a:lnSpc>
                <a:spcPct val="90000"/>
              </a:lnSpc>
              <a:buNone/>
            </a:pPr>
            <a:r>
              <a:rPr lang="en-US" altLang="ja-JP" sz="11200" dirty="0"/>
              <a:t>         </a:t>
            </a:r>
            <a:r>
              <a:rPr lang="en-US" altLang="ja-JP" sz="11200" dirty="0" smtClean="0"/>
              <a:t>density 10 cm</a:t>
            </a:r>
            <a:r>
              <a:rPr lang="en-US" altLang="ja-JP" sz="11200" dirty="0"/>
              <a:t>-3</a:t>
            </a:r>
            <a:r>
              <a:rPr lang="ja-JP" altLang="en-US" sz="11200" dirty="0"/>
              <a:t>　</a:t>
            </a:r>
            <a:r>
              <a:rPr lang="en-US" altLang="ja-JP" sz="11200" dirty="0"/>
              <a:t>⇒</a:t>
            </a:r>
            <a:r>
              <a:rPr lang="ja-JP" altLang="en-US" sz="11200" dirty="0"/>
              <a:t>　</a:t>
            </a:r>
            <a:r>
              <a:rPr lang="en-US" altLang="ja-JP" sz="11200" dirty="0" err="1" smtClean="0"/>
              <a:t>leptonic</a:t>
            </a:r>
            <a:r>
              <a:rPr lang="en-US" altLang="ja-JP" sz="11200" dirty="0" smtClean="0"/>
              <a:t> (e.g., RCW86)</a:t>
            </a:r>
          </a:p>
          <a:p>
            <a:pPr marL="0" indent="0">
              <a:lnSpc>
                <a:spcPct val="90000"/>
              </a:lnSpc>
              <a:buNone/>
            </a:pPr>
            <a:endParaRPr lang="en-US" altLang="ja-JP" sz="11200" dirty="0" smtClean="0"/>
          </a:p>
          <a:p>
            <a:pPr>
              <a:lnSpc>
                <a:spcPct val="90000"/>
              </a:lnSpc>
            </a:pPr>
            <a:r>
              <a:rPr lang="en-US" altLang="ja-JP" sz="11200" dirty="0"/>
              <a:t> shock-cloud interaction amplifies </a:t>
            </a:r>
            <a:r>
              <a:rPr lang="en-US" altLang="ja-JP" sz="11200" dirty="0" smtClean="0"/>
              <a:t>B:</a:t>
            </a:r>
          </a:p>
          <a:p>
            <a:pPr marL="0" indent="0">
              <a:lnSpc>
                <a:spcPct val="90000"/>
              </a:lnSpc>
              <a:buNone/>
            </a:pPr>
            <a:r>
              <a:rPr lang="en-US" altLang="ja-JP" sz="11200" dirty="0" smtClean="0"/>
              <a:t>         dense cloud, stronger field and rich targets ⇒</a:t>
            </a:r>
            <a:r>
              <a:rPr lang="en-US" altLang="ja-JP" sz="11200" dirty="0" err="1" smtClean="0"/>
              <a:t>hadronic</a:t>
            </a:r>
            <a:endParaRPr lang="en-US" altLang="ja-JP" sz="11200" dirty="0" smtClean="0"/>
          </a:p>
          <a:p>
            <a:pPr marL="0" indent="0">
              <a:lnSpc>
                <a:spcPct val="90000"/>
              </a:lnSpc>
              <a:buNone/>
            </a:pPr>
            <a:r>
              <a:rPr lang="en-US" altLang="ja-JP" sz="11200" dirty="0"/>
              <a:t> </a:t>
            </a:r>
            <a:r>
              <a:rPr lang="en-US" altLang="ja-JP" sz="11200" dirty="0" smtClean="0"/>
              <a:t>        diffuse cloud, weaker field, few targets ⇒</a:t>
            </a:r>
            <a:r>
              <a:rPr lang="en-US" altLang="ja-JP" sz="11200" dirty="0" err="1" smtClean="0"/>
              <a:t>leptonic</a:t>
            </a:r>
            <a:endParaRPr lang="en-US" altLang="ja-JP" sz="11200" dirty="0" smtClean="0"/>
          </a:p>
          <a:p>
            <a:endParaRPr lang="en-US" altLang="ja-JP" dirty="0"/>
          </a:p>
          <a:p>
            <a:endParaRPr lang="en-US" altLang="ja-JP" dirty="0" smtClean="0"/>
          </a:p>
          <a:p>
            <a:pPr marL="0" indent="0">
              <a:buNone/>
            </a:pPr>
            <a:r>
              <a:rPr lang="en-US" altLang="ja-JP" dirty="0"/>
              <a:t> </a:t>
            </a:r>
            <a:r>
              <a:rPr lang="en-US" altLang="ja-JP" dirty="0" smtClean="0"/>
              <a:t>      </a:t>
            </a:r>
            <a:endParaRPr kumimoji="1" lang="ja-JP" altLang="en-US" dirty="0"/>
          </a:p>
        </p:txBody>
      </p:sp>
      <p:sp>
        <p:nvSpPr>
          <p:cNvPr id="4" name="スライド番号プレースホルダー 3"/>
          <p:cNvSpPr>
            <a:spLocks noGrp="1"/>
          </p:cNvSpPr>
          <p:nvPr>
            <p:ph type="sldNum" sz="quarter" idx="12"/>
          </p:nvPr>
        </p:nvSpPr>
        <p:spPr/>
        <p:txBody>
          <a:bodyPr/>
          <a:lstStyle/>
          <a:p>
            <a:fld id="{7838312D-B205-A449-9699-A55116B8C4C3}" type="slidenum">
              <a:rPr lang="ja-JP" altLang="en-US" smtClean="0"/>
              <a:pPr/>
              <a:t>39</a:t>
            </a:fld>
            <a:endParaRPr lang="ja-JP" altLang="en-US"/>
          </a:p>
        </p:txBody>
      </p:sp>
    </p:spTree>
    <p:extLst>
      <p:ext uri="{BB962C8B-B14F-4D97-AF65-F5344CB8AC3E}">
        <p14:creationId xmlns:p14="http://schemas.microsoft.com/office/powerpoint/2010/main" val="3086870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4"/>
            <a:ext cx="9144000" cy="548704"/>
          </a:xfrm>
        </p:spPr>
        <p:txBody>
          <a:bodyPr>
            <a:normAutofit/>
          </a:bodyPr>
          <a:lstStyle/>
          <a:p>
            <a:pPr algn="l"/>
            <a:r>
              <a:rPr kumimoji="1" lang="en-US" altLang="ja-JP" sz="2600" dirty="0" smtClean="0">
                <a:latin typeface="Times"/>
                <a:cs typeface="Times"/>
              </a:rPr>
              <a:t> </a:t>
            </a:r>
            <a:r>
              <a:rPr lang="en-US" altLang="ja-JP" sz="2600" dirty="0" smtClean="0">
                <a:latin typeface="Times"/>
                <a:cs typeface="Times"/>
              </a:rPr>
              <a:t>Four </a:t>
            </a:r>
            <a:r>
              <a:rPr lang="en-US" altLang="ja-JP" sz="2600" dirty="0" err="1" smtClean="0">
                <a:latin typeface="Times"/>
                <a:cs typeface="Times"/>
              </a:rPr>
              <a:t>TeV</a:t>
            </a:r>
            <a:r>
              <a:rPr lang="en-US" altLang="ja-JP" sz="2600" dirty="0" smtClean="0">
                <a:latin typeface="Times"/>
                <a:cs typeface="Times"/>
              </a:rPr>
              <a:t> Gamma-ray SNRs</a:t>
            </a:r>
            <a:endParaRPr kumimoji="1" lang="ja-JP" altLang="en-US" sz="2600" dirty="0">
              <a:latin typeface="Times"/>
              <a:cs typeface="Times"/>
            </a:endParaRPr>
          </a:p>
        </p:txBody>
      </p:sp>
      <p:sp>
        <p:nvSpPr>
          <p:cNvPr id="72" name="正方形/長方形 71"/>
          <p:cNvSpPr/>
          <p:nvPr/>
        </p:nvSpPr>
        <p:spPr>
          <a:xfrm>
            <a:off x="97536" y="562931"/>
            <a:ext cx="8975058" cy="45719"/>
          </a:xfrm>
          <a:prstGeom prst="rect">
            <a:avLst/>
          </a:prstGeom>
          <a:solidFill>
            <a:schemeClr val="accent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latin typeface="Times"/>
              <a:cs typeface="Times"/>
            </a:endParaRPr>
          </a:p>
        </p:txBody>
      </p:sp>
      <p:sp>
        <p:nvSpPr>
          <p:cNvPr id="4" name="スライド番号プレースホルダー 3"/>
          <p:cNvSpPr>
            <a:spLocks noGrp="1"/>
          </p:cNvSpPr>
          <p:nvPr>
            <p:ph type="sldNum" sz="quarter" idx="12"/>
          </p:nvPr>
        </p:nvSpPr>
        <p:spPr/>
        <p:txBody>
          <a:bodyPr/>
          <a:lstStyle/>
          <a:p>
            <a:fld id="{7909F5EC-FCB3-4537-BB29-FD2F26BDD52D}" type="slidenum">
              <a:rPr lang="ja-JP" altLang="en-US" smtClean="0"/>
              <a:pPr/>
              <a:t>4</a:t>
            </a:fld>
            <a:endParaRPr lang="ja-JP" altLang="en-US" dirty="0"/>
          </a:p>
        </p:txBody>
      </p:sp>
      <p:sp>
        <p:nvSpPr>
          <p:cNvPr id="9" name="スライド番号プレースホルダー 3"/>
          <p:cNvSpPr txBox="1">
            <a:spLocks/>
          </p:cNvSpPr>
          <p:nvPr/>
        </p:nvSpPr>
        <p:spPr>
          <a:xfrm>
            <a:off x="6927002" y="92075"/>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24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lang="ja-JP" altLang="en-US" dirty="0">
              <a:latin typeface="+mj-ea"/>
              <a:ea typeface="+mj-ea"/>
              <a:cs typeface="Times New Roman"/>
            </a:endParaRPr>
          </a:p>
        </p:txBody>
      </p:sp>
      <p:sp>
        <p:nvSpPr>
          <p:cNvPr id="10" name="コンテンツ プレースホルダー 2"/>
          <p:cNvSpPr>
            <a:spLocks noGrp="1"/>
          </p:cNvSpPr>
          <p:nvPr>
            <p:ph idx="1"/>
          </p:nvPr>
        </p:nvSpPr>
        <p:spPr>
          <a:xfrm>
            <a:off x="168525" y="6045071"/>
            <a:ext cx="8806950" cy="425248"/>
          </a:xfrm>
        </p:spPr>
        <p:txBody>
          <a:bodyPr>
            <a:normAutofit/>
          </a:bodyPr>
          <a:lstStyle/>
          <a:p>
            <a:pPr marL="0" indent="0">
              <a:buSzPct val="75000"/>
              <a:buNone/>
            </a:pPr>
            <a:endParaRPr lang="en-US" altLang="ja-JP" sz="1800" dirty="0">
              <a:latin typeface="Times New Roman"/>
              <a:ea typeface="ＭＳ ゴシック"/>
              <a:cs typeface="Times New Roman"/>
            </a:endParaRPr>
          </a:p>
        </p:txBody>
      </p:sp>
      <p:sp>
        <p:nvSpPr>
          <p:cNvPr id="20" name="コンテンツ プレースホルダー 2"/>
          <p:cNvSpPr txBox="1">
            <a:spLocks/>
          </p:cNvSpPr>
          <p:nvPr/>
        </p:nvSpPr>
        <p:spPr>
          <a:xfrm>
            <a:off x="168525" y="947505"/>
            <a:ext cx="8806950" cy="7012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SzPct val="75000"/>
              <a:buFont typeface="Wingdings" charset="2"/>
              <a:buChar char="n"/>
            </a:pPr>
            <a:r>
              <a:rPr lang="en-US" altLang="ja-JP" sz="2000" dirty="0">
                <a:latin typeface="Times New Roman"/>
                <a:ea typeface="ＭＳ ゴシック"/>
                <a:cs typeface="Times New Roman"/>
              </a:rPr>
              <a:t>Four </a:t>
            </a:r>
            <a:r>
              <a:rPr lang="en-US" altLang="ja-JP" sz="2000" dirty="0" err="1" smtClean="0">
                <a:latin typeface="Times New Roman"/>
                <a:ea typeface="ＭＳ ゴシック"/>
                <a:cs typeface="Times New Roman"/>
              </a:rPr>
              <a:t>TeV</a:t>
            </a:r>
            <a:r>
              <a:rPr lang="en-US" altLang="ja-JP" sz="2000" dirty="0" smtClean="0">
                <a:latin typeface="Times New Roman"/>
                <a:ea typeface="ＭＳ ゴシック"/>
                <a:cs typeface="Times New Roman"/>
              </a:rPr>
              <a:t> gamma rays SNRs </a:t>
            </a:r>
            <a:r>
              <a:rPr lang="en-US" altLang="ja-JP" sz="2000" dirty="0">
                <a:latin typeface="Times New Roman"/>
                <a:ea typeface="ＭＳ ゴシック"/>
                <a:cs typeface="Times New Roman"/>
              </a:rPr>
              <a:t>→ </a:t>
            </a:r>
            <a:r>
              <a:rPr lang="en-US" altLang="ja-JP" sz="2000" dirty="0" smtClean="0">
                <a:latin typeface="Times New Roman"/>
                <a:ea typeface="ＭＳ ゴシック"/>
                <a:cs typeface="Times New Roman"/>
              </a:rPr>
              <a:t>interacting with the ISM </a:t>
            </a:r>
            <a:r>
              <a:rPr lang="en-US" altLang="ja-JP" sz="2000" dirty="0" smtClean="0">
                <a:latin typeface="Times New Roman"/>
                <a:ea typeface="ＭＳ ゴシック"/>
                <a:cs typeface="Times New Roman"/>
              </a:rPr>
              <a:t>(Interstellar Medium</a:t>
            </a:r>
            <a:r>
              <a:rPr lang="en-US" altLang="ja-JP" sz="2000" dirty="0" smtClean="0">
                <a:latin typeface="Times New Roman"/>
                <a:ea typeface="ＭＳ ゴシック"/>
                <a:cs typeface="Times New Roman"/>
              </a:rPr>
              <a:t>)</a:t>
            </a:r>
            <a:endParaRPr lang="en-US" altLang="ja-JP" sz="2000" dirty="0">
              <a:latin typeface="Times New Roman"/>
              <a:ea typeface="ＭＳ ゴシック"/>
              <a:cs typeface="Times New Roman"/>
            </a:endParaRPr>
          </a:p>
        </p:txBody>
      </p:sp>
      <p:grpSp>
        <p:nvGrpSpPr>
          <p:cNvPr id="3" name="図形グループ 2"/>
          <p:cNvGrpSpPr/>
          <p:nvPr/>
        </p:nvGrpSpPr>
        <p:grpSpPr>
          <a:xfrm>
            <a:off x="-22776" y="1767312"/>
            <a:ext cx="9183119" cy="3710819"/>
            <a:chOff x="-22776" y="1673736"/>
            <a:chExt cx="9183119" cy="3710819"/>
          </a:xfrm>
        </p:grpSpPr>
        <p:grpSp>
          <p:nvGrpSpPr>
            <p:cNvPr id="11" name="図形グループ 30"/>
            <p:cNvGrpSpPr/>
            <p:nvPr/>
          </p:nvGrpSpPr>
          <p:grpSpPr>
            <a:xfrm>
              <a:off x="0" y="1673736"/>
              <a:ext cx="9160343" cy="2638379"/>
              <a:chOff x="0" y="1795866"/>
              <a:chExt cx="9160343" cy="2638379"/>
            </a:xfrm>
          </p:grpSpPr>
          <p:pic>
            <p:nvPicPr>
              <p:cNvPr id="12" name="図 11" descr="rxj1713.png"/>
              <p:cNvPicPr>
                <a:picLocks noChangeAspect="1"/>
              </p:cNvPicPr>
              <p:nvPr/>
            </p:nvPicPr>
            <p:blipFill>
              <a:blip r:embed="rId4"/>
              <a:srcRect l="13413" t="7100" r="17025" b="17604"/>
              <a:stretch>
                <a:fillRect/>
              </a:stretch>
            </p:blipFill>
            <p:spPr>
              <a:xfrm>
                <a:off x="0" y="2116784"/>
                <a:ext cx="2379176" cy="2302816"/>
              </a:xfrm>
              <a:prstGeom prst="rect">
                <a:avLst/>
              </a:prstGeom>
            </p:spPr>
          </p:pic>
          <p:pic>
            <p:nvPicPr>
              <p:cNvPr id="13" name="図 12" descr="rxj0852.png"/>
              <p:cNvPicPr>
                <a:picLocks noChangeAspect="1"/>
              </p:cNvPicPr>
              <p:nvPr/>
            </p:nvPicPr>
            <p:blipFill>
              <a:blip r:embed="rId5"/>
              <a:srcRect l="14721" t="4039" r="12028" b="9820"/>
              <a:stretch>
                <a:fillRect/>
              </a:stretch>
            </p:blipFill>
            <p:spPr>
              <a:xfrm>
                <a:off x="2286000" y="2116784"/>
                <a:ext cx="2379154" cy="2298700"/>
              </a:xfrm>
              <a:prstGeom prst="rect">
                <a:avLst/>
              </a:prstGeom>
            </p:spPr>
          </p:pic>
          <p:pic>
            <p:nvPicPr>
              <p:cNvPr id="14" name="図 13" descr="rcw86.png"/>
              <p:cNvPicPr>
                <a:picLocks noChangeAspect="1"/>
              </p:cNvPicPr>
              <p:nvPr/>
            </p:nvPicPr>
            <p:blipFill>
              <a:blip r:embed="rId6"/>
              <a:srcRect l="16201" t="5119" r="16314" b="9951"/>
              <a:stretch>
                <a:fillRect/>
              </a:stretch>
            </p:blipFill>
            <p:spPr>
              <a:xfrm>
                <a:off x="6858000" y="2116784"/>
                <a:ext cx="2298700" cy="2298700"/>
              </a:xfrm>
              <a:prstGeom prst="rect">
                <a:avLst/>
              </a:prstGeom>
            </p:spPr>
          </p:pic>
          <p:pic>
            <p:nvPicPr>
              <p:cNvPr id="15" name="図 14" descr="hessj1731.png"/>
              <p:cNvPicPr>
                <a:picLocks noChangeAspect="1"/>
              </p:cNvPicPr>
              <p:nvPr/>
            </p:nvPicPr>
            <p:blipFill>
              <a:blip r:embed="rId7"/>
              <a:srcRect l="27965" t="5973" r="12652" b="9195"/>
              <a:stretch>
                <a:fillRect/>
              </a:stretch>
            </p:blipFill>
            <p:spPr>
              <a:xfrm>
                <a:off x="4572000" y="2116784"/>
                <a:ext cx="2313249" cy="2298700"/>
              </a:xfrm>
              <a:prstGeom prst="rect">
                <a:avLst/>
              </a:prstGeom>
            </p:spPr>
          </p:pic>
          <p:sp>
            <p:nvSpPr>
              <p:cNvPr id="16" name="テキスト ボックス 15"/>
              <p:cNvSpPr txBox="1"/>
              <p:nvPr/>
            </p:nvSpPr>
            <p:spPr>
              <a:xfrm>
                <a:off x="303456" y="1795866"/>
                <a:ext cx="1678064" cy="338554"/>
              </a:xfrm>
              <a:prstGeom prst="rect">
                <a:avLst/>
              </a:prstGeom>
              <a:noFill/>
            </p:spPr>
            <p:txBody>
              <a:bodyPr wrap="none" rtlCol="0">
                <a:spAutoFit/>
              </a:bodyPr>
              <a:lstStyle/>
              <a:p>
                <a:r>
                  <a:rPr kumimoji="1" lang="en-US" altLang="ja-JP" sz="1600" dirty="0" smtClean="0">
                    <a:solidFill>
                      <a:srgbClr val="FF0000"/>
                    </a:solidFill>
                    <a:latin typeface="Times New Roman"/>
                    <a:cs typeface="Times New Roman"/>
                  </a:rPr>
                  <a:t>RX J1713.7–3946</a:t>
                </a:r>
                <a:endParaRPr kumimoji="1" lang="ja-JP" altLang="en-US" sz="1600" dirty="0">
                  <a:solidFill>
                    <a:srgbClr val="FF0000"/>
                  </a:solidFill>
                  <a:latin typeface="Times New Roman"/>
                  <a:cs typeface="Times New Roman"/>
                </a:endParaRPr>
              </a:p>
            </p:txBody>
          </p:sp>
          <p:sp>
            <p:nvSpPr>
              <p:cNvPr id="18" name="テキスト ボックス 17"/>
              <p:cNvSpPr txBox="1"/>
              <p:nvPr/>
            </p:nvSpPr>
            <p:spPr>
              <a:xfrm>
                <a:off x="2616192" y="1795866"/>
                <a:ext cx="1678064" cy="338554"/>
              </a:xfrm>
              <a:prstGeom prst="rect">
                <a:avLst/>
              </a:prstGeom>
              <a:noFill/>
            </p:spPr>
            <p:txBody>
              <a:bodyPr wrap="none" rtlCol="0">
                <a:spAutoFit/>
              </a:bodyPr>
              <a:lstStyle/>
              <a:p>
                <a:r>
                  <a:rPr kumimoji="1" lang="en-US" altLang="ja-JP" sz="1600" dirty="0" smtClean="0">
                    <a:solidFill>
                      <a:srgbClr val="FF0000"/>
                    </a:solidFill>
                    <a:latin typeface="Times New Roman"/>
                    <a:cs typeface="Times New Roman"/>
                  </a:rPr>
                  <a:t>RX J0852.0–4622</a:t>
                </a:r>
                <a:endParaRPr kumimoji="1" lang="ja-JP" altLang="en-US" sz="1600" dirty="0">
                  <a:solidFill>
                    <a:srgbClr val="FF0000"/>
                  </a:solidFill>
                  <a:latin typeface="Times New Roman"/>
                  <a:cs typeface="Times New Roman"/>
                </a:endParaRPr>
              </a:p>
            </p:txBody>
          </p:sp>
          <p:sp>
            <p:nvSpPr>
              <p:cNvPr id="21" name="テキスト ボックス 20"/>
              <p:cNvSpPr txBox="1"/>
              <p:nvPr/>
            </p:nvSpPr>
            <p:spPr>
              <a:xfrm>
                <a:off x="7490328" y="1795866"/>
                <a:ext cx="904815" cy="338554"/>
              </a:xfrm>
              <a:prstGeom prst="rect">
                <a:avLst/>
              </a:prstGeom>
              <a:noFill/>
            </p:spPr>
            <p:txBody>
              <a:bodyPr wrap="none" rtlCol="0">
                <a:spAutoFit/>
              </a:bodyPr>
              <a:lstStyle/>
              <a:p>
                <a:r>
                  <a:rPr kumimoji="1" lang="en-US" altLang="ja-JP" sz="1600" dirty="0" smtClean="0">
                    <a:latin typeface="Times New Roman"/>
                    <a:cs typeface="Times New Roman"/>
                  </a:rPr>
                  <a:t>RCW 86</a:t>
                </a:r>
                <a:endParaRPr kumimoji="1" lang="ja-JP" altLang="en-US" sz="1600" dirty="0">
                  <a:latin typeface="Times New Roman"/>
                  <a:cs typeface="Times New Roman"/>
                </a:endParaRPr>
              </a:p>
            </p:txBody>
          </p:sp>
          <p:sp>
            <p:nvSpPr>
              <p:cNvPr id="22" name="テキスト ボックス 21"/>
              <p:cNvSpPr txBox="1"/>
              <p:nvPr/>
            </p:nvSpPr>
            <p:spPr>
              <a:xfrm>
                <a:off x="4987751" y="1795866"/>
                <a:ext cx="2351505" cy="338554"/>
              </a:xfrm>
              <a:prstGeom prst="rect">
                <a:avLst/>
              </a:prstGeom>
              <a:noFill/>
            </p:spPr>
            <p:txBody>
              <a:bodyPr wrap="square" rtlCol="0">
                <a:spAutoFit/>
              </a:bodyPr>
              <a:lstStyle/>
              <a:p>
                <a:r>
                  <a:rPr kumimoji="1" lang="en-US" altLang="ja-JP" sz="1600" dirty="0" smtClean="0">
                    <a:solidFill>
                      <a:srgbClr val="FF0000"/>
                    </a:solidFill>
                    <a:latin typeface="Times New Roman"/>
                    <a:cs typeface="Times New Roman"/>
                  </a:rPr>
                  <a:t>HESS J1731</a:t>
                </a:r>
                <a:r>
                  <a:rPr lang="en-US" altLang="ja-JP" sz="1600" dirty="0" smtClean="0">
                    <a:solidFill>
                      <a:srgbClr val="FF0000"/>
                    </a:solidFill>
                    <a:latin typeface="Times New Roman"/>
                    <a:cs typeface="Times New Roman"/>
                  </a:rPr>
                  <a:t>–</a:t>
                </a:r>
                <a:r>
                  <a:rPr kumimoji="1" lang="en-US" altLang="ja-JP" sz="1600" dirty="0" smtClean="0">
                    <a:solidFill>
                      <a:srgbClr val="FF0000"/>
                    </a:solidFill>
                    <a:latin typeface="Times New Roman"/>
                    <a:cs typeface="Times New Roman"/>
                  </a:rPr>
                  <a:t>347</a:t>
                </a:r>
                <a:endParaRPr kumimoji="1" lang="ja-JP" altLang="en-US" sz="1600" dirty="0">
                  <a:solidFill>
                    <a:srgbClr val="FF0000"/>
                  </a:solidFill>
                  <a:latin typeface="Times New Roman"/>
                  <a:cs typeface="Times New Roman"/>
                </a:endParaRPr>
              </a:p>
            </p:txBody>
          </p:sp>
          <p:sp>
            <p:nvSpPr>
              <p:cNvPr id="23" name="テキスト ボックス 22"/>
              <p:cNvSpPr txBox="1"/>
              <p:nvPr/>
            </p:nvSpPr>
            <p:spPr>
              <a:xfrm>
                <a:off x="878976" y="4064913"/>
                <a:ext cx="1519955" cy="369332"/>
              </a:xfrm>
              <a:prstGeom prst="rect">
                <a:avLst/>
              </a:prstGeom>
              <a:noFill/>
            </p:spPr>
            <p:txBody>
              <a:bodyPr wrap="none" rtlCol="0">
                <a:spAutoFit/>
              </a:bodyPr>
              <a:lstStyle/>
              <a:p>
                <a:r>
                  <a:rPr kumimoji="1" lang="en-US" altLang="ja-JP" dirty="0" smtClean="0">
                    <a:solidFill>
                      <a:schemeClr val="bg1">
                        <a:lumMod val="85000"/>
                      </a:schemeClr>
                    </a:solidFill>
                    <a:latin typeface="Times New Roman"/>
                    <a:cs typeface="Times New Roman"/>
                  </a:rPr>
                  <a:t>Aharonian+07</a:t>
                </a:r>
                <a:endParaRPr kumimoji="1" lang="ja-JP" altLang="en-US" dirty="0">
                  <a:solidFill>
                    <a:schemeClr val="bg1">
                      <a:lumMod val="85000"/>
                    </a:schemeClr>
                  </a:solidFill>
                  <a:latin typeface="Times New Roman"/>
                  <a:cs typeface="Times New Roman"/>
                </a:endParaRPr>
              </a:p>
            </p:txBody>
          </p:sp>
          <p:sp>
            <p:nvSpPr>
              <p:cNvPr id="24" name="テキスト ボックス 23"/>
              <p:cNvSpPr txBox="1"/>
              <p:nvPr/>
            </p:nvSpPr>
            <p:spPr>
              <a:xfrm>
                <a:off x="3373188" y="4064913"/>
                <a:ext cx="1237952" cy="369332"/>
              </a:xfrm>
              <a:prstGeom prst="rect">
                <a:avLst/>
              </a:prstGeom>
              <a:noFill/>
            </p:spPr>
            <p:txBody>
              <a:bodyPr wrap="none" rtlCol="0">
                <a:spAutoFit/>
              </a:bodyPr>
              <a:lstStyle/>
              <a:p>
                <a:r>
                  <a:rPr kumimoji="1" lang="en-US" altLang="ja-JP" dirty="0" smtClean="0">
                    <a:solidFill>
                      <a:schemeClr val="bg1">
                        <a:lumMod val="85000"/>
                      </a:schemeClr>
                    </a:solidFill>
                    <a:latin typeface="Times New Roman"/>
                    <a:cs typeface="Times New Roman"/>
                  </a:rPr>
                  <a:t>Arribas+12</a:t>
                </a:r>
                <a:endParaRPr kumimoji="1" lang="ja-JP" altLang="en-US" dirty="0">
                  <a:solidFill>
                    <a:schemeClr val="bg1">
                      <a:lumMod val="85000"/>
                    </a:schemeClr>
                  </a:solidFill>
                  <a:latin typeface="Times New Roman"/>
                  <a:cs typeface="Times New Roman"/>
                </a:endParaRPr>
              </a:p>
            </p:txBody>
          </p:sp>
          <p:sp>
            <p:nvSpPr>
              <p:cNvPr id="25" name="テキスト ボックス 24"/>
              <p:cNvSpPr txBox="1"/>
              <p:nvPr/>
            </p:nvSpPr>
            <p:spPr>
              <a:xfrm>
                <a:off x="7640388" y="4064913"/>
                <a:ext cx="1519955" cy="369332"/>
              </a:xfrm>
              <a:prstGeom prst="rect">
                <a:avLst/>
              </a:prstGeom>
              <a:noFill/>
            </p:spPr>
            <p:txBody>
              <a:bodyPr wrap="none" rtlCol="0">
                <a:spAutoFit/>
              </a:bodyPr>
              <a:lstStyle/>
              <a:p>
                <a:r>
                  <a:rPr kumimoji="1" lang="en-US" altLang="ja-JP" dirty="0" smtClean="0">
                    <a:solidFill>
                      <a:schemeClr val="bg1">
                        <a:lumMod val="85000"/>
                      </a:schemeClr>
                    </a:solidFill>
                    <a:latin typeface="Times New Roman"/>
                    <a:cs typeface="Times New Roman"/>
                  </a:rPr>
                  <a:t>Aharonian+</a:t>
                </a:r>
                <a:r>
                  <a:rPr lang="en-US" altLang="ja-JP" dirty="0" smtClean="0">
                    <a:solidFill>
                      <a:schemeClr val="bg1">
                        <a:lumMod val="85000"/>
                      </a:schemeClr>
                    </a:solidFill>
                    <a:latin typeface="Times New Roman"/>
                    <a:cs typeface="Times New Roman"/>
                  </a:rPr>
                  <a:t>09</a:t>
                </a:r>
                <a:endParaRPr kumimoji="1" lang="ja-JP" altLang="en-US" dirty="0">
                  <a:solidFill>
                    <a:schemeClr val="bg1">
                      <a:lumMod val="85000"/>
                    </a:schemeClr>
                  </a:solidFill>
                  <a:latin typeface="Times New Roman"/>
                  <a:cs typeface="Times New Roman"/>
                </a:endParaRPr>
              </a:p>
            </p:txBody>
          </p:sp>
        </p:grpSp>
        <p:sp>
          <p:nvSpPr>
            <p:cNvPr id="27" name="テキスト ボックス 26"/>
            <p:cNvSpPr txBox="1"/>
            <p:nvPr/>
          </p:nvSpPr>
          <p:spPr>
            <a:xfrm>
              <a:off x="311424" y="4364310"/>
              <a:ext cx="1969672" cy="369332"/>
            </a:xfrm>
            <a:prstGeom prst="rect">
              <a:avLst/>
            </a:prstGeom>
            <a:noFill/>
          </p:spPr>
          <p:txBody>
            <a:bodyPr wrap="none" rtlCol="0">
              <a:spAutoFit/>
            </a:bodyPr>
            <a:lstStyle/>
            <a:p>
              <a:r>
                <a:rPr lang="en-US" altLang="ja-JP" dirty="0" smtClean="0">
                  <a:latin typeface="Times New Roman"/>
                  <a:cs typeface="Times New Roman"/>
                </a:rPr>
                <a:t>Diameter </a:t>
              </a:r>
              <a:r>
                <a:rPr kumimoji="1" lang="en-US" altLang="ja-JP" dirty="0" smtClean="0">
                  <a:latin typeface="Times New Roman"/>
                  <a:cs typeface="Times New Roman"/>
                </a:rPr>
                <a:t>:  </a:t>
              </a:r>
              <a:r>
                <a:rPr kumimoji="1" lang="en-US" altLang="ja-JP" dirty="0" smtClean="0">
                  <a:latin typeface="Times New Roman"/>
                  <a:cs typeface="Times New Roman"/>
                </a:rPr>
                <a:t>~1 deg.</a:t>
              </a:r>
              <a:endParaRPr kumimoji="1" lang="ja-JP" altLang="en-US" dirty="0">
                <a:latin typeface="Times New Roman"/>
                <a:cs typeface="Times New Roman"/>
              </a:endParaRPr>
            </a:p>
          </p:txBody>
        </p:sp>
        <p:sp>
          <p:nvSpPr>
            <p:cNvPr id="28" name="テキスト ボックス 27"/>
            <p:cNvSpPr txBox="1"/>
            <p:nvPr/>
          </p:nvSpPr>
          <p:spPr>
            <a:xfrm>
              <a:off x="3011832" y="4364310"/>
              <a:ext cx="873669" cy="369332"/>
            </a:xfrm>
            <a:prstGeom prst="rect">
              <a:avLst/>
            </a:prstGeom>
            <a:noFill/>
          </p:spPr>
          <p:txBody>
            <a:bodyPr wrap="none" rtlCol="0">
              <a:spAutoFit/>
            </a:bodyPr>
            <a:lstStyle/>
            <a:p>
              <a:r>
                <a:rPr lang="en-US" altLang="ja-JP" dirty="0" smtClean="0">
                  <a:latin typeface="Times New Roman"/>
                  <a:cs typeface="Times New Roman"/>
                </a:rPr>
                <a:t>~2 </a:t>
              </a:r>
              <a:r>
                <a:rPr lang="en-US" altLang="ja-JP" dirty="0">
                  <a:latin typeface="Times New Roman"/>
                  <a:cs typeface="Times New Roman"/>
                </a:rPr>
                <a:t>deg.</a:t>
              </a:r>
              <a:endParaRPr lang="ja-JP" altLang="en-US" dirty="0">
                <a:latin typeface="Times New Roman"/>
                <a:cs typeface="Times New Roman"/>
              </a:endParaRPr>
            </a:p>
          </p:txBody>
        </p:sp>
        <p:sp>
          <p:nvSpPr>
            <p:cNvPr id="29" name="テキスト ボックス 28"/>
            <p:cNvSpPr txBox="1"/>
            <p:nvPr/>
          </p:nvSpPr>
          <p:spPr>
            <a:xfrm>
              <a:off x="7511664" y="4364310"/>
              <a:ext cx="1104502" cy="369332"/>
            </a:xfrm>
            <a:prstGeom prst="rect">
              <a:avLst/>
            </a:prstGeom>
            <a:noFill/>
          </p:spPr>
          <p:txBody>
            <a:bodyPr wrap="none" rtlCol="0">
              <a:spAutoFit/>
            </a:bodyPr>
            <a:lstStyle/>
            <a:p>
              <a:r>
                <a:rPr lang="en-US" altLang="ja-JP" dirty="0" smtClean="0">
                  <a:latin typeface="Times New Roman"/>
                  <a:cs typeface="Times New Roman"/>
                </a:rPr>
                <a:t> ~0.5 </a:t>
              </a:r>
              <a:r>
                <a:rPr lang="en-US" altLang="ja-JP" dirty="0">
                  <a:latin typeface="Times New Roman"/>
                  <a:cs typeface="Times New Roman"/>
                </a:rPr>
                <a:t>deg.</a:t>
              </a:r>
              <a:endParaRPr lang="ja-JP" altLang="en-US" dirty="0">
                <a:latin typeface="Times New Roman"/>
                <a:cs typeface="Times New Roman"/>
              </a:endParaRPr>
            </a:p>
          </p:txBody>
        </p:sp>
        <p:sp>
          <p:nvSpPr>
            <p:cNvPr id="30" name="テキスト ボックス 29"/>
            <p:cNvSpPr txBox="1"/>
            <p:nvPr/>
          </p:nvSpPr>
          <p:spPr>
            <a:xfrm>
              <a:off x="5156136" y="4364310"/>
              <a:ext cx="1314172" cy="369332"/>
            </a:xfrm>
            <a:prstGeom prst="rect">
              <a:avLst/>
            </a:prstGeom>
            <a:noFill/>
          </p:spPr>
          <p:txBody>
            <a:bodyPr wrap="square" rtlCol="0">
              <a:spAutoFit/>
            </a:bodyPr>
            <a:lstStyle/>
            <a:p>
              <a:r>
                <a:rPr lang="en-US" altLang="ja-JP" dirty="0" smtClean="0">
                  <a:latin typeface="Times New Roman"/>
                  <a:cs typeface="Times New Roman"/>
                </a:rPr>
                <a:t>~0.5 </a:t>
              </a:r>
              <a:r>
                <a:rPr lang="en-US" altLang="ja-JP" dirty="0">
                  <a:latin typeface="Times New Roman"/>
                  <a:cs typeface="Times New Roman"/>
                </a:rPr>
                <a:t>deg.</a:t>
              </a:r>
              <a:endParaRPr lang="ja-JP" altLang="en-US" dirty="0">
                <a:latin typeface="Times New Roman"/>
                <a:cs typeface="Times New Roman"/>
              </a:endParaRPr>
            </a:p>
          </p:txBody>
        </p:sp>
        <p:sp>
          <p:nvSpPr>
            <p:cNvPr id="31" name="テキスト ボックス 30"/>
            <p:cNvSpPr txBox="1"/>
            <p:nvPr/>
          </p:nvSpPr>
          <p:spPr>
            <a:xfrm>
              <a:off x="316776" y="4690494"/>
              <a:ext cx="1700744" cy="369332"/>
            </a:xfrm>
            <a:prstGeom prst="rect">
              <a:avLst/>
            </a:prstGeom>
            <a:noFill/>
          </p:spPr>
          <p:txBody>
            <a:bodyPr wrap="none" rtlCol="0">
              <a:spAutoFit/>
            </a:bodyPr>
            <a:lstStyle/>
            <a:p>
              <a:r>
                <a:rPr lang="en-US" altLang="ja-JP" dirty="0" smtClean="0">
                  <a:latin typeface="Times New Roman"/>
                  <a:cs typeface="Times New Roman"/>
                </a:rPr>
                <a:t>Age :   </a:t>
              </a:r>
              <a:r>
                <a:rPr lang="en-US" altLang="ja-JP" dirty="0" smtClean="0">
                  <a:latin typeface="Times New Roman"/>
                  <a:cs typeface="Times New Roman"/>
                </a:rPr>
                <a:t>~1600</a:t>
              </a:r>
              <a:r>
                <a:rPr kumimoji="1" lang="en-US" altLang="ja-JP" dirty="0" smtClean="0">
                  <a:latin typeface="Times New Roman"/>
                  <a:cs typeface="Times New Roman"/>
                </a:rPr>
                <a:t> </a:t>
              </a:r>
              <a:r>
                <a:rPr kumimoji="1" lang="en-US" altLang="ja-JP" dirty="0" err="1" smtClean="0">
                  <a:latin typeface="Times New Roman"/>
                  <a:cs typeface="Times New Roman"/>
                </a:rPr>
                <a:t>yr</a:t>
              </a:r>
              <a:endParaRPr kumimoji="1" lang="ja-JP" altLang="en-US" dirty="0">
                <a:latin typeface="Times New Roman"/>
                <a:cs typeface="Times New Roman"/>
              </a:endParaRPr>
            </a:p>
          </p:txBody>
        </p:sp>
        <p:sp>
          <p:nvSpPr>
            <p:cNvPr id="32" name="テキスト ボックス 31"/>
            <p:cNvSpPr txBox="1"/>
            <p:nvPr/>
          </p:nvSpPr>
          <p:spPr>
            <a:xfrm>
              <a:off x="2682984" y="4690494"/>
              <a:ext cx="1613054" cy="369332"/>
            </a:xfrm>
            <a:prstGeom prst="rect">
              <a:avLst/>
            </a:prstGeom>
            <a:noFill/>
          </p:spPr>
          <p:txBody>
            <a:bodyPr wrap="none" rtlCol="0">
              <a:spAutoFit/>
            </a:bodyPr>
            <a:lstStyle/>
            <a:p>
              <a:r>
                <a:rPr lang="en-US" altLang="ja-JP" dirty="0" smtClean="0">
                  <a:latin typeface="Times New Roman"/>
                  <a:cs typeface="Times New Roman"/>
                </a:rPr>
                <a:t>~1700−4300 </a:t>
              </a:r>
              <a:r>
                <a:rPr lang="en-US" altLang="ja-JP" dirty="0" err="1" smtClean="0">
                  <a:latin typeface="Times New Roman"/>
                  <a:cs typeface="Times New Roman"/>
                </a:rPr>
                <a:t>yr</a:t>
              </a:r>
              <a:endParaRPr lang="ja-JP" altLang="en-US" dirty="0">
                <a:latin typeface="Times New Roman"/>
                <a:cs typeface="Times New Roman"/>
              </a:endParaRPr>
            </a:p>
          </p:txBody>
        </p:sp>
        <p:sp>
          <p:nvSpPr>
            <p:cNvPr id="33" name="テキスト ボックス 32"/>
            <p:cNvSpPr txBox="1"/>
            <p:nvPr/>
          </p:nvSpPr>
          <p:spPr>
            <a:xfrm>
              <a:off x="7570488" y="4690494"/>
              <a:ext cx="1021208" cy="369332"/>
            </a:xfrm>
            <a:prstGeom prst="rect">
              <a:avLst/>
            </a:prstGeom>
            <a:noFill/>
          </p:spPr>
          <p:txBody>
            <a:bodyPr wrap="none" rtlCol="0">
              <a:spAutoFit/>
            </a:bodyPr>
            <a:lstStyle/>
            <a:p>
              <a:r>
                <a:rPr lang="en-US" altLang="ja-JP" dirty="0" smtClean="0">
                  <a:latin typeface="Times New Roman"/>
                  <a:cs typeface="Times New Roman"/>
                </a:rPr>
                <a:t>~1800 </a:t>
              </a:r>
              <a:r>
                <a:rPr lang="en-US" altLang="ja-JP" dirty="0" err="1" smtClean="0">
                  <a:latin typeface="Times New Roman"/>
                  <a:cs typeface="Times New Roman"/>
                </a:rPr>
                <a:t>yr</a:t>
              </a:r>
              <a:endParaRPr lang="ja-JP" altLang="en-US" dirty="0">
                <a:latin typeface="Times New Roman"/>
                <a:cs typeface="Times New Roman"/>
              </a:endParaRPr>
            </a:p>
          </p:txBody>
        </p:sp>
        <p:sp>
          <p:nvSpPr>
            <p:cNvPr id="34" name="テキスト ボックス 33"/>
            <p:cNvSpPr txBox="1"/>
            <p:nvPr/>
          </p:nvSpPr>
          <p:spPr>
            <a:xfrm>
              <a:off x="4747127" y="4690494"/>
              <a:ext cx="2193243" cy="369332"/>
            </a:xfrm>
            <a:prstGeom prst="rect">
              <a:avLst/>
            </a:prstGeom>
            <a:noFill/>
          </p:spPr>
          <p:txBody>
            <a:bodyPr wrap="square" rtlCol="0">
              <a:spAutoFit/>
            </a:bodyPr>
            <a:lstStyle/>
            <a:p>
              <a:pPr algn="ctr"/>
              <a:r>
                <a:rPr lang="en-US" altLang="ja-JP" dirty="0" smtClean="0">
                  <a:latin typeface="Times New Roman"/>
                  <a:cs typeface="Times New Roman"/>
                </a:rPr>
                <a:t>~3600−7200 </a:t>
              </a:r>
              <a:r>
                <a:rPr lang="en-US" altLang="ja-JP" dirty="0" err="1" smtClean="0">
                  <a:latin typeface="Times New Roman"/>
                  <a:cs typeface="Times New Roman"/>
                </a:rPr>
                <a:t>yr</a:t>
              </a:r>
              <a:endParaRPr lang="ja-JP" altLang="en-US" dirty="0">
                <a:latin typeface="Times New Roman"/>
                <a:cs typeface="Times New Roman"/>
              </a:endParaRPr>
            </a:p>
          </p:txBody>
        </p:sp>
        <p:sp>
          <p:nvSpPr>
            <p:cNvPr id="45" name="テキスト ボックス 44"/>
            <p:cNvSpPr txBox="1"/>
            <p:nvPr/>
          </p:nvSpPr>
          <p:spPr>
            <a:xfrm>
              <a:off x="-22776" y="5015223"/>
              <a:ext cx="2430623" cy="369332"/>
            </a:xfrm>
            <a:prstGeom prst="rect">
              <a:avLst/>
            </a:prstGeom>
            <a:noFill/>
          </p:spPr>
          <p:txBody>
            <a:bodyPr wrap="none" rtlCol="0">
              <a:spAutoFit/>
            </a:bodyPr>
            <a:lstStyle/>
            <a:p>
              <a:r>
                <a:rPr lang="en-US" altLang="ja-JP" dirty="0" smtClean="0">
                  <a:latin typeface="Times New Roman"/>
                  <a:cs typeface="Times New Roman"/>
                </a:rPr>
                <a:t>ISM:  rich CO + cold H</a:t>
              </a:r>
              <a:r>
                <a:rPr lang="en-US" altLang="ja-JP" sz="1200" dirty="0" smtClean="0">
                  <a:latin typeface="Times New Roman"/>
                  <a:cs typeface="Times New Roman"/>
                </a:rPr>
                <a:t>I</a:t>
              </a:r>
              <a:endParaRPr kumimoji="1" lang="ja-JP" altLang="en-US" sz="1200" dirty="0">
                <a:latin typeface="Times New Roman"/>
                <a:cs typeface="Times New Roman"/>
              </a:endParaRPr>
            </a:p>
          </p:txBody>
        </p:sp>
        <p:sp>
          <p:nvSpPr>
            <p:cNvPr id="46" name="テキスト ボックス 45"/>
            <p:cNvSpPr txBox="1"/>
            <p:nvPr/>
          </p:nvSpPr>
          <p:spPr>
            <a:xfrm>
              <a:off x="2557320" y="5015223"/>
              <a:ext cx="1866279" cy="369332"/>
            </a:xfrm>
            <a:prstGeom prst="rect">
              <a:avLst/>
            </a:prstGeom>
            <a:noFill/>
          </p:spPr>
          <p:txBody>
            <a:bodyPr wrap="none" rtlCol="0">
              <a:spAutoFit/>
            </a:bodyPr>
            <a:lstStyle/>
            <a:p>
              <a:r>
                <a:rPr lang="en-US" altLang="ja-JP" dirty="0" smtClean="0">
                  <a:latin typeface="Times New Roman"/>
                  <a:cs typeface="Times New Roman"/>
                </a:rPr>
                <a:t>rich H</a:t>
              </a:r>
              <a:r>
                <a:rPr lang="en-US" altLang="ja-JP" sz="1200" dirty="0" smtClean="0">
                  <a:latin typeface="Times New Roman"/>
                  <a:cs typeface="Times New Roman"/>
                </a:rPr>
                <a:t>I</a:t>
              </a:r>
              <a:r>
                <a:rPr lang="en-US" altLang="ja-JP" dirty="0" smtClean="0">
                  <a:latin typeface="Times New Roman"/>
                  <a:cs typeface="Times New Roman"/>
                </a:rPr>
                <a:t> + little CO</a:t>
              </a:r>
              <a:endParaRPr lang="ja-JP" altLang="en-US" dirty="0">
                <a:latin typeface="Times New Roman"/>
                <a:cs typeface="Times New Roman"/>
              </a:endParaRPr>
            </a:p>
          </p:txBody>
        </p:sp>
        <p:sp>
          <p:nvSpPr>
            <p:cNvPr id="47" name="テキスト ボックス 46"/>
            <p:cNvSpPr txBox="1"/>
            <p:nvPr/>
          </p:nvSpPr>
          <p:spPr>
            <a:xfrm>
              <a:off x="7190832" y="5015223"/>
              <a:ext cx="1866279" cy="369332"/>
            </a:xfrm>
            <a:prstGeom prst="rect">
              <a:avLst/>
            </a:prstGeom>
            <a:noFill/>
          </p:spPr>
          <p:txBody>
            <a:bodyPr wrap="none" rtlCol="0">
              <a:spAutoFit/>
            </a:bodyPr>
            <a:lstStyle/>
            <a:p>
              <a:r>
                <a:rPr lang="en-US" altLang="ja-JP" dirty="0">
                  <a:latin typeface="Times New Roman"/>
                  <a:cs typeface="Times New Roman"/>
                </a:rPr>
                <a:t>rich H</a:t>
              </a:r>
              <a:r>
                <a:rPr lang="en-US" altLang="ja-JP" sz="1200" dirty="0">
                  <a:latin typeface="Times New Roman"/>
                  <a:cs typeface="Times New Roman"/>
                </a:rPr>
                <a:t>I</a:t>
              </a:r>
              <a:r>
                <a:rPr lang="en-US" altLang="ja-JP" dirty="0">
                  <a:latin typeface="Times New Roman"/>
                  <a:cs typeface="Times New Roman"/>
                </a:rPr>
                <a:t> + </a:t>
              </a:r>
              <a:r>
                <a:rPr lang="en-US" altLang="ja-JP" dirty="0" smtClean="0">
                  <a:latin typeface="Times New Roman"/>
                  <a:cs typeface="Times New Roman"/>
                </a:rPr>
                <a:t>little </a:t>
              </a:r>
              <a:r>
                <a:rPr lang="en-US" altLang="ja-JP" dirty="0">
                  <a:latin typeface="Times New Roman"/>
                  <a:cs typeface="Times New Roman"/>
                </a:rPr>
                <a:t>CO</a:t>
              </a:r>
              <a:endParaRPr lang="ja-JP" altLang="en-US" dirty="0">
                <a:latin typeface="Times New Roman"/>
                <a:cs typeface="Times New Roman"/>
              </a:endParaRPr>
            </a:p>
          </p:txBody>
        </p:sp>
        <p:sp>
          <p:nvSpPr>
            <p:cNvPr id="48" name="テキスト ボックス 47"/>
            <p:cNvSpPr txBox="1"/>
            <p:nvPr/>
          </p:nvSpPr>
          <p:spPr>
            <a:xfrm>
              <a:off x="4755143" y="5015223"/>
              <a:ext cx="2193243" cy="369332"/>
            </a:xfrm>
            <a:prstGeom prst="rect">
              <a:avLst/>
            </a:prstGeom>
            <a:noFill/>
          </p:spPr>
          <p:txBody>
            <a:bodyPr wrap="square" rtlCol="0">
              <a:spAutoFit/>
            </a:bodyPr>
            <a:lstStyle/>
            <a:p>
              <a:pPr algn="ctr"/>
              <a:r>
                <a:rPr lang="en-US" altLang="ja-JP" dirty="0">
                  <a:latin typeface="Times New Roman"/>
                  <a:cs typeface="Times New Roman"/>
                </a:rPr>
                <a:t>rich CO + </a:t>
              </a:r>
              <a:r>
                <a:rPr lang="en-US" altLang="ja-JP" dirty="0" smtClean="0">
                  <a:latin typeface="Times New Roman"/>
                  <a:cs typeface="Times New Roman"/>
                </a:rPr>
                <a:t>H</a:t>
              </a:r>
              <a:r>
                <a:rPr lang="en-US" altLang="ja-JP" sz="1200" dirty="0" smtClean="0">
                  <a:latin typeface="Times New Roman"/>
                  <a:cs typeface="Times New Roman"/>
                </a:rPr>
                <a:t>I</a:t>
              </a:r>
              <a:r>
                <a:rPr lang="en-US" altLang="ja-JP" dirty="0" smtClean="0">
                  <a:latin typeface="Times New Roman"/>
                  <a:cs typeface="Times New Roman"/>
                </a:rPr>
                <a:t> cavity</a:t>
              </a:r>
              <a:endParaRPr lang="ja-JP" altLang="en-US" dirty="0">
                <a:latin typeface="Times New Roman"/>
                <a:cs typeface="Times New Roman"/>
              </a:endParaRPr>
            </a:p>
          </p:txBody>
        </p:sp>
      </p:grpSp>
      <p:sp>
        <p:nvSpPr>
          <p:cNvPr id="54" name="テキスト ボックス 53"/>
          <p:cNvSpPr txBox="1"/>
          <p:nvPr/>
        </p:nvSpPr>
        <p:spPr>
          <a:xfrm>
            <a:off x="-14760" y="5424659"/>
            <a:ext cx="2518638" cy="369332"/>
          </a:xfrm>
          <a:prstGeom prst="rect">
            <a:avLst/>
          </a:prstGeom>
          <a:noFill/>
        </p:spPr>
        <p:txBody>
          <a:bodyPr wrap="none" rtlCol="0">
            <a:spAutoFit/>
          </a:bodyPr>
          <a:lstStyle/>
          <a:p>
            <a:r>
              <a:rPr kumimoji="1" lang="en-US" altLang="ja-JP" dirty="0" smtClean="0">
                <a:latin typeface="Times New Roman"/>
                <a:cs typeface="Times New Roman"/>
              </a:rPr>
              <a:t>X-rays: pure synchrotron </a:t>
            </a:r>
            <a:endParaRPr kumimoji="1" lang="ja-JP" altLang="en-US" dirty="0">
              <a:latin typeface="Times New Roman"/>
              <a:cs typeface="Times New Roman"/>
            </a:endParaRPr>
          </a:p>
        </p:txBody>
      </p:sp>
      <p:sp>
        <p:nvSpPr>
          <p:cNvPr id="55" name="テキスト ボックス 54"/>
          <p:cNvSpPr txBox="1"/>
          <p:nvPr/>
        </p:nvSpPr>
        <p:spPr>
          <a:xfrm>
            <a:off x="2592072" y="5424659"/>
            <a:ext cx="1973054" cy="369332"/>
          </a:xfrm>
          <a:prstGeom prst="rect">
            <a:avLst/>
          </a:prstGeom>
          <a:noFill/>
        </p:spPr>
        <p:txBody>
          <a:bodyPr wrap="none" rtlCol="0">
            <a:spAutoFit/>
          </a:bodyPr>
          <a:lstStyle/>
          <a:p>
            <a:r>
              <a:rPr lang="en-US" altLang="ja-JP" dirty="0">
                <a:latin typeface="Times New Roman"/>
                <a:cs typeface="Times New Roman"/>
              </a:rPr>
              <a:t>pure synchrotron </a:t>
            </a:r>
            <a:r>
              <a:rPr lang="en-US" altLang="ja-JP" dirty="0" smtClean="0">
                <a:latin typeface="Times New Roman"/>
                <a:cs typeface="Times New Roman"/>
              </a:rPr>
              <a:t>?</a:t>
            </a:r>
            <a:endParaRPr lang="ja-JP" altLang="en-US" dirty="0">
              <a:latin typeface="Times New Roman"/>
              <a:cs typeface="Times New Roman"/>
            </a:endParaRPr>
          </a:p>
        </p:txBody>
      </p:sp>
      <p:sp>
        <p:nvSpPr>
          <p:cNvPr id="56" name="テキスト ボックス 55"/>
          <p:cNvSpPr txBox="1"/>
          <p:nvPr/>
        </p:nvSpPr>
        <p:spPr>
          <a:xfrm>
            <a:off x="6971592" y="5424659"/>
            <a:ext cx="2263398" cy="369332"/>
          </a:xfrm>
          <a:prstGeom prst="rect">
            <a:avLst/>
          </a:prstGeom>
          <a:noFill/>
        </p:spPr>
        <p:txBody>
          <a:bodyPr wrap="none" rtlCol="0">
            <a:spAutoFit/>
          </a:bodyPr>
          <a:lstStyle/>
          <a:p>
            <a:r>
              <a:rPr lang="en-US" altLang="ja-JP" dirty="0" smtClean="0">
                <a:latin typeface="Times New Roman"/>
                <a:cs typeface="Times New Roman"/>
              </a:rPr>
              <a:t>thermal + non-thermal</a:t>
            </a:r>
            <a:endParaRPr lang="ja-JP" altLang="en-US" dirty="0">
              <a:latin typeface="Times New Roman"/>
              <a:cs typeface="Times New Roman"/>
            </a:endParaRPr>
          </a:p>
        </p:txBody>
      </p:sp>
      <p:sp>
        <p:nvSpPr>
          <p:cNvPr id="57" name="テキスト ボックス 56"/>
          <p:cNvSpPr txBox="1"/>
          <p:nvPr/>
        </p:nvSpPr>
        <p:spPr>
          <a:xfrm>
            <a:off x="4763159" y="5424659"/>
            <a:ext cx="2193243" cy="369332"/>
          </a:xfrm>
          <a:prstGeom prst="rect">
            <a:avLst/>
          </a:prstGeom>
          <a:noFill/>
        </p:spPr>
        <p:txBody>
          <a:bodyPr wrap="square" rtlCol="0">
            <a:spAutoFit/>
          </a:bodyPr>
          <a:lstStyle/>
          <a:p>
            <a:pPr algn="ctr"/>
            <a:r>
              <a:rPr lang="en-US" altLang="ja-JP" dirty="0">
                <a:latin typeface="Times New Roman"/>
                <a:cs typeface="Times New Roman"/>
              </a:rPr>
              <a:t>pure synchrotron </a:t>
            </a:r>
            <a:endParaRPr lang="ja-JP" altLang="en-US" dirty="0">
              <a:latin typeface="Times New Roman"/>
              <a:cs typeface="Times New Roman"/>
            </a:endParaRPr>
          </a:p>
        </p:txBody>
      </p:sp>
      <p:sp>
        <p:nvSpPr>
          <p:cNvPr id="38" name="テキスト ボックス 37"/>
          <p:cNvSpPr txBox="1"/>
          <p:nvPr/>
        </p:nvSpPr>
        <p:spPr>
          <a:xfrm>
            <a:off x="5280525" y="4036359"/>
            <a:ext cx="1717803" cy="369332"/>
          </a:xfrm>
          <a:prstGeom prst="rect">
            <a:avLst/>
          </a:prstGeom>
          <a:noFill/>
        </p:spPr>
        <p:txBody>
          <a:bodyPr wrap="square" rtlCol="0">
            <a:spAutoFit/>
          </a:bodyPr>
          <a:lstStyle/>
          <a:p>
            <a:r>
              <a:rPr lang="en-US" altLang="ja-JP" dirty="0">
                <a:solidFill>
                  <a:schemeClr val="bg1">
                    <a:lumMod val="85000"/>
                  </a:schemeClr>
                </a:solidFill>
                <a:latin typeface="Times New Roman"/>
                <a:cs typeface="Times New Roman"/>
              </a:rPr>
              <a:t>Abramowski+</a:t>
            </a:r>
            <a:r>
              <a:rPr kumimoji="1" lang="en-US" altLang="ja-JP" dirty="0" smtClean="0">
                <a:solidFill>
                  <a:schemeClr val="bg1">
                    <a:lumMod val="85000"/>
                  </a:schemeClr>
                </a:solidFill>
                <a:latin typeface="Times New Roman"/>
                <a:cs typeface="Times New Roman"/>
              </a:rPr>
              <a:t>11</a:t>
            </a:r>
            <a:endParaRPr kumimoji="1" lang="ja-JP" altLang="en-US" dirty="0">
              <a:solidFill>
                <a:schemeClr val="bg1">
                  <a:lumMod val="85000"/>
                </a:schemeClr>
              </a:solidFill>
              <a:latin typeface="Times New Roman"/>
              <a:cs typeface="Times New Roman"/>
            </a:endParaRPr>
          </a:p>
        </p:txBody>
      </p:sp>
    </p:spTree>
    <p:custDataLst>
      <p:tags r:id="rId1"/>
    </p:custDataLst>
    <p:extLst>
      <p:ext uri="{BB962C8B-B14F-4D97-AF65-F5344CB8AC3E}">
        <p14:creationId xmlns:p14="http://schemas.microsoft.com/office/powerpoint/2010/main" val="6270372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4"/>
          <p:cNvSpPr>
            <a:spLocks noGrp="1"/>
          </p:cNvSpPr>
          <p:nvPr>
            <p:ph type="title"/>
          </p:nvPr>
        </p:nvSpPr>
        <p:spPr>
          <a:xfrm>
            <a:off x="457200" y="0"/>
            <a:ext cx="8253413" cy="1143000"/>
          </a:xfrm>
        </p:spPr>
        <p:txBody>
          <a:bodyPr>
            <a:normAutofit/>
          </a:bodyPr>
          <a:lstStyle/>
          <a:p>
            <a:r>
              <a:rPr lang="en-US" altLang="ja-JP" sz="3200" dirty="0" smtClean="0"/>
              <a:t>CO transitions to probe molecular hydrogen</a:t>
            </a:r>
            <a:endParaRPr lang="ja-JP" altLang="en-US" sz="3200" dirty="0" smtClean="0"/>
          </a:p>
        </p:txBody>
      </p:sp>
      <p:sp>
        <p:nvSpPr>
          <p:cNvPr id="38915" name="コンテンツ プレースホルダ 5"/>
          <p:cNvSpPr>
            <a:spLocks noGrp="1"/>
          </p:cNvSpPr>
          <p:nvPr>
            <p:ph idx="1"/>
          </p:nvPr>
        </p:nvSpPr>
        <p:spPr>
          <a:xfrm>
            <a:off x="254000" y="1117600"/>
            <a:ext cx="4635499" cy="3937000"/>
          </a:xfrm>
        </p:spPr>
        <p:txBody>
          <a:bodyPr>
            <a:normAutofit lnSpcReduction="10000"/>
          </a:bodyPr>
          <a:lstStyle/>
          <a:p>
            <a:r>
              <a:rPr lang="en-US" altLang="ja-JP" sz="2400" dirty="0" smtClean="0"/>
              <a:t>Hydrogen molecules are not observable in radio. Too high energy levels. Only in absorption.</a:t>
            </a:r>
            <a:endParaRPr lang="ja-JP" altLang="en-US" sz="2400" dirty="0" smtClean="0"/>
          </a:p>
          <a:p>
            <a:r>
              <a:rPr lang="en-US" altLang="ja-JP" sz="2400" dirty="0" smtClean="0"/>
              <a:t>Carbon monoxide CO and others can be observed in  rotational transitions.</a:t>
            </a:r>
          </a:p>
          <a:p>
            <a:r>
              <a:rPr lang="en-US" altLang="ja-JP" sz="2400" dirty="0" smtClean="0"/>
              <a:t>12CO vs. 13CO: </a:t>
            </a:r>
          </a:p>
          <a:p>
            <a:pPr marL="0" indent="0">
              <a:buNone/>
            </a:pPr>
            <a:r>
              <a:rPr lang="en-US" altLang="ja-JP" sz="2400" dirty="0"/>
              <a:t> </a:t>
            </a:r>
            <a:r>
              <a:rPr lang="en-US" altLang="ja-JP" sz="2400" dirty="0" smtClean="0"/>
              <a:t>    12CO is important to trace       </a:t>
            </a:r>
          </a:p>
          <a:p>
            <a:pPr marL="0" indent="0">
              <a:buNone/>
            </a:pPr>
            <a:r>
              <a:rPr lang="en-US" altLang="ja-JP" sz="2400" dirty="0"/>
              <a:t> </a:t>
            </a:r>
            <a:r>
              <a:rPr lang="en-US" altLang="ja-JP" sz="2400" dirty="0" smtClean="0"/>
              <a:t>    all  molecular gas. </a:t>
            </a:r>
          </a:p>
          <a:p>
            <a:pPr marL="0" indent="0">
              <a:buNone/>
            </a:pPr>
            <a:endParaRPr lang="en-US" altLang="ja-JP" sz="2400" dirty="0" smtClean="0"/>
          </a:p>
          <a:p>
            <a:endParaRPr lang="en-US" altLang="ja-JP" sz="2400" dirty="0"/>
          </a:p>
          <a:p>
            <a:endParaRPr lang="en-US" altLang="ja-JP" sz="2400" dirty="0" smtClean="0"/>
          </a:p>
          <a:p>
            <a:endParaRPr lang="en-US" altLang="ja-JP" sz="2400" dirty="0"/>
          </a:p>
          <a:p>
            <a:endParaRPr lang="ja-JP" altLang="en-US" sz="2400" dirty="0" smtClean="0"/>
          </a:p>
          <a:p>
            <a:pPr>
              <a:buNone/>
            </a:pPr>
            <a:endParaRPr lang="ja-JP" altLang="en-US" sz="2600" dirty="0" smtClean="0"/>
          </a:p>
        </p:txBody>
      </p:sp>
      <p:sp>
        <p:nvSpPr>
          <p:cNvPr id="38916" name="正方形/長方形 42"/>
          <p:cNvSpPr>
            <a:spLocks noChangeArrowheads="1"/>
          </p:cNvSpPr>
          <p:nvPr/>
        </p:nvSpPr>
        <p:spPr bwMode="auto">
          <a:xfrm>
            <a:off x="457200" y="4453467"/>
            <a:ext cx="4432300" cy="492443"/>
          </a:xfrm>
          <a:prstGeom prst="rect">
            <a:avLst/>
          </a:prstGeom>
          <a:noFill/>
          <a:ln w="9525">
            <a:noFill/>
            <a:miter lim="800000"/>
            <a:headEnd/>
            <a:tailEnd/>
          </a:ln>
        </p:spPr>
        <p:txBody>
          <a:bodyPr wrap="square">
            <a:prstTxWarp prst="textNoShape">
              <a:avLst/>
            </a:prstTxWarp>
            <a:spAutoFit/>
          </a:bodyPr>
          <a:lstStyle/>
          <a:p>
            <a:r>
              <a:rPr lang="en-US" altLang="ja-JP" sz="2600" dirty="0" smtClean="0">
                <a:solidFill>
                  <a:srgbClr val="0000FF"/>
                </a:solidFill>
                <a:latin typeface="Calibri" pitchFamily="-108" charset="0"/>
              </a:rPr>
              <a:t> </a:t>
            </a:r>
            <a:endParaRPr lang="ja-JP" altLang="en-US" sz="2600" dirty="0">
              <a:solidFill>
                <a:srgbClr val="0000FF"/>
              </a:solidFill>
              <a:latin typeface="Calibri" pitchFamily="-108" charset="0"/>
            </a:endParaRPr>
          </a:p>
        </p:txBody>
      </p:sp>
      <p:pic>
        <p:nvPicPr>
          <p:cNvPr id="38917" name="図 43" descr="transition.COVSH2.png"/>
          <p:cNvPicPr>
            <a:picLocks noChangeAspect="1"/>
          </p:cNvPicPr>
          <p:nvPr/>
        </p:nvPicPr>
        <p:blipFill>
          <a:blip r:embed="rId2"/>
          <a:srcRect/>
          <a:stretch>
            <a:fillRect/>
          </a:stretch>
        </p:blipFill>
        <p:spPr bwMode="auto">
          <a:xfrm>
            <a:off x="5164667" y="1591734"/>
            <a:ext cx="3850746" cy="4470400"/>
          </a:xfrm>
          <a:prstGeom prst="rect">
            <a:avLst/>
          </a:prstGeom>
          <a:noFill/>
          <a:ln w="9525">
            <a:noFill/>
            <a:miter lim="800000"/>
            <a:headEnd/>
            <a:tailEnd/>
          </a:ln>
        </p:spPr>
      </p:pic>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5</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anten"/>
          <p:cNvPicPr>
            <a:picLocks noChangeAspect="1" noChangeArrowheads="1"/>
          </p:cNvPicPr>
          <p:nvPr/>
        </p:nvPicPr>
        <p:blipFill>
          <a:blip r:embed="rId3"/>
          <a:srcRect/>
          <a:stretch>
            <a:fillRect/>
          </a:stretch>
        </p:blipFill>
        <p:spPr bwMode="auto">
          <a:xfrm>
            <a:off x="0" y="1804988"/>
            <a:ext cx="5616575" cy="4214812"/>
          </a:xfrm>
          <a:prstGeom prst="rect">
            <a:avLst/>
          </a:prstGeom>
          <a:noFill/>
          <a:ln w="9525">
            <a:noFill/>
            <a:miter lim="800000"/>
            <a:headEnd/>
            <a:tailEnd/>
          </a:ln>
        </p:spPr>
      </p:pic>
      <p:pic>
        <p:nvPicPr>
          <p:cNvPr id="121859" name="Picture 3" descr="NANTEN2-mountain"/>
          <p:cNvPicPr>
            <a:picLocks noChangeAspect="1" noChangeArrowheads="1"/>
          </p:cNvPicPr>
          <p:nvPr/>
        </p:nvPicPr>
        <p:blipFill>
          <a:blip r:embed="rId4"/>
          <a:srcRect/>
          <a:stretch>
            <a:fillRect/>
          </a:stretch>
        </p:blipFill>
        <p:spPr bwMode="auto">
          <a:xfrm>
            <a:off x="4156075" y="838200"/>
            <a:ext cx="4987925" cy="6019800"/>
          </a:xfrm>
          <a:prstGeom prst="rect">
            <a:avLst/>
          </a:prstGeom>
          <a:noFill/>
          <a:ln w="9525">
            <a:noFill/>
            <a:miter lim="800000"/>
            <a:headEnd/>
            <a:tailEnd/>
          </a:ln>
        </p:spPr>
      </p:pic>
      <p:sp>
        <p:nvSpPr>
          <p:cNvPr id="6148" name="Rectangle 4"/>
          <p:cNvSpPr>
            <a:spLocks noGrp="1" noChangeArrowheads="1"/>
          </p:cNvSpPr>
          <p:nvPr>
            <p:ph type="title" idx="4294967295"/>
          </p:nvPr>
        </p:nvSpPr>
        <p:spPr/>
        <p:txBody>
          <a:bodyPr/>
          <a:lstStyle/>
          <a:p>
            <a:pPr eaLnBrk="1" hangingPunct="1"/>
            <a:r>
              <a:rPr lang="en-US" altLang="ja-JP">
                <a:latin typeface="Times" pitchFamily="-106" charset="0"/>
              </a:rPr>
              <a:t>NANTEN &amp; NANTEN2</a:t>
            </a:r>
          </a:p>
        </p:txBody>
      </p:sp>
      <p:sp>
        <p:nvSpPr>
          <p:cNvPr id="121861" name="Freeform 5"/>
          <p:cNvSpPr>
            <a:spLocks noChangeArrowheads="1"/>
          </p:cNvSpPr>
          <p:nvPr/>
        </p:nvSpPr>
        <p:spPr bwMode="auto">
          <a:xfrm>
            <a:off x="3886200" y="1163638"/>
            <a:ext cx="1030288" cy="5445125"/>
          </a:xfrm>
          <a:custGeom>
            <a:avLst/>
            <a:gdLst>
              <a:gd name="T0" fmla="*/ 793 w 2718"/>
              <a:gd name="T1" fmla="*/ 2091 h 19080"/>
              <a:gd name="T2" fmla="*/ 672 w 2718"/>
              <a:gd name="T3" fmla="*/ 3358 h 19080"/>
              <a:gd name="T4" fmla="*/ 640 w 2718"/>
              <a:gd name="T5" fmla="*/ 4763 h 19080"/>
              <a:gd name="T6" fmla="*/ 534 w 2718"/>
              <a:gd name="T7" fmla="*/ 5831 h 19080"/>
              <a:gd name="T8" fmla="*/ 367 w 2718"/>
              <a:gd name="T9" fmla="*/ 7174 h 19080"/>
              <a:gd name="T10" fmla="*/ 443 w 2718"/>
              <a:gd name="T11" fmla="*/ 8776 h 19080"/>
              <a:gd name="T12" fmla="*/ 305 w 2718"/>
              <a:gd name="T13" fmla="*/ 10135 h 19080"/>
              <a:gd name="T14" fmla="*/ 138 w 2718"/>
              <a:gd name="T15" fmla="*/ 11295 h 19080"/>
              <a:gd name="T16" fmla="*/ 214 w 2718"/>
              <a:gd name="T17" fmla="*/ 12302 h 19080"/>
              <a:gd name="T18" fmla="*/ 428 w 2718"/>
              <a:gd name="T19" fmla="*/ 13005 h 19080"/>
              <a:gd name="T20" fmla="*/ 748 w 2718"/>
              <a:gd name="T21" fmla="*/ 12959 h 19080"/>
              <a:gd name="T22" fmla="*/ 748 w 2718"/>
              <a:gd name="T23" fmla="*/ 13218 h 19080"/>
              <a:gd name="T24" fmla="*/ 763 w 2718"/>
              <a:gd name="T25" fmla="*/ 13876 h 19080"/>
              <a:gd name="T26" fmla="*/ 763 w 2718"/>
              <a:gd name="T27" fmla="*/ 14622 h 19080"/>
              <a:gd name="T28" fmla="*/ 763 w 2718"/>
              <a:gd name="T29" fmla="*/ 15035 h 19080"/>
              <a:gd name="T30" fmla="*/ 488 w 2718"/>
              <a:gd name="T31" fmla="*/ 15386 h 19080"/>
              <a:gd name="T32" fmla="*/ 321 w 2718"/>
              <a:gd name="T33" fmla="*/ 15248 h 19080"/>
              <a:gd name="T34" fmla="*/ 229 w 2718"/>
              <a:gd name="T35" fmla="*/ 15706 h 19080"/>
              <a:gd name="T36" fmla="*/ 579 w 2718"/>
              <a:gd name="T37" fmla="*/ 15568 h 19080"/>
              <a:gd name="T38" fmla="*/ 534 w 2718"/>
              <a:gd name="T39" fmla="*/ 15981 h 19080"/>
              <a:gd name="T40" fmla="*/ 977 w 2718"/>
              <a:gd name="T41" fmla="*/ 16073 h 19080"/>
              <a:gd name="T42" fmla="*/ 717 w 2718"/>
              <a:gd name="T43" fmla="*/ 16301 h 19080"/>
              <a:gd name="T44" fmla="*/ 733 w 2718"/>
              <a:gd name="T45" fmla="*/ 16531 h 19080"/>
              <a:gd name="T46" fmla="*/ 977 w 2718"/>
              <a:gd name="T47" fmla="*/ 17019 h 19080"/>
              <a:gd name="T48" fmla="*/ 1115 w 2718"/>
              <a:gd name="T49" fmla="*/ 17629 h 19080"/>
              <a:gd name="T50" fmla="*/ 1236 w 2718"/>
              <a:gd name="T51" fmla="*/ 18027 h 19080"/>
              <a:gd name="T52" fmla="*/ 1557 w 2718"/>
              <a:gd name="T53" fmla="*/ 18072 h 19080"/>
              <a:gd name="T54" fmla="*/ 1344 w 2718"/>
              <a:gd name="T55" fmla="*/ 18407 h 19080"/>
              <a:gd name="T56" fmla="*/ 1449 w 2718"/>
              <a:gd name="T57" fmla="*/ 18739 h 19080"/>
              <a:gd name="T58" fmla="*/ 1862 w 2718"/>
              <a:gd name="T59" fmla="*/ 18484 h 19080"/>
              <a:gd name="T60" fmla="*/ 1877 w 2718"/>
              <a:gd name="T61" fmla="*/ 18835 h 19080"/>
              <a:gd name="T62" fmla="*/ 2335 w 2718"/>
              <a:gd name="T63" fmla="*/ 18606 h 19080"/>
              <a:gd name="T64" fmla="*/ 2717 w 2718"/>
              <a:gd name="T65" fmla="*/ 18240 h 19080"/>
              <a:gd name="T66" fmla="*/ 1603 w 2718"/>
              <a:gd name="T67" fmla="*/ 17447 h 19080"/>
              <a:gd name="T68" fmla="*/ 1282 w 2718"/>
              <a:gd name="T69" fmla="*/ 16118 h 19080"/>
              <a:gd name="T70" fmla="*/ 1542 w 2718"/>
              <a:gd name="T71" fmla="*/ 15493 h 19080"/>
              <a:gd name="T72" fmla="*/ 1450 w 2718"/>
              <a:gd name="T73" fmla="*/ 14531 h 19080"/>
              <a:gd name="T74" fmla="*/ 1480 w 2718"/>
              <a:gd name="T75" fmla="*/ 14241 h 19080"/>
              <a:gd name="T76" fmla="*/ 1206 w 2718"/>
              <a:gd name="T77" fmla="*/ 13829 h 19080"/>
              <a:gd name="T78" fmla="*/ 1054 w 2718"/>
              <a:gd name="T79" fmla="*/ 13188 h 19080"/>
              <a:gd name="T80" fmla="*/ 977 w 2718"/>
              <a:gd name="T81" fmla="*/ 12364 h 19080"/>
              <a:gd name="T82" fmla="*/ 1251 w 2718"/>
              <a:gd name="T83" fmla="*/ 11357 h 19080"/>
              <a:gd name="T84" fmla="*/ 1054 w 2718"/>
              <a:gd name="T85" fmla="*/ 10456 h 19080"/>
              <a:gd name="T86" fmla="*/ 1327 w 2718"/>
              <a:gd name="T87" fmla="*/ 8914 h 19080"/>
              <a:gd name="T88" fmla="*/ 1160 w 2718"/>
              <a:gd name="T89" fmla="*/ 7784 h 19080"/>
              <a:gd name="T90" fmla="*/ 1160 w 2718"/>
              <a:gd name="T91" fmla="*/ 6777 h 19080"/>
              <a:gd name="T92" fmla="*/ 1313 w 2718"/>
              <a:gd name="T93" fmla="*/ 6014 h 19080"/>
              <a:gd name="T94" fmla="*/ 1786 w 2718"/>
              <a:gd name="T95" fmla="*/ 5007 h 19080"/>
              <a:gd name="T96" fmla="*/ 1664 w 2718"/>
              <a:gd name="T97" fmla="*/ 4029 h 19080"/>
              <a:gd name="T98" fmla="*/ 2229 w 2718"/>
              <a:gd name="T99" fmla="*/ 3344 h 19080"/>
              <a:gd name="T100" fmla="*/ 2014 w 2718"/>
              <a:gd name="T101" fmla="*/ 2504 h 19080"/>
              <a:gd name="T102" fmla="*/ 1588 w 2718"/>
              <a:gd name="T103" fmla="*/ 1557 h 19080"/>
              <a:gd name="T104" fmla="*/ 1571 w 2718"/>
              <a:gd name="T105" fmla="*/ 932 h 19080"/>
              <a:gd name="T106" fmla="*/ 946 w 2718"/>
              <a:gd name="T107" fmla="*/ 16 h 19080"/>
              <a:gd name="T108" fmla="*/ 534 w 2718"/>
              <a:gd name="T109" fmla="*/ 519 h 190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18"/>
              <a:gd name="T166" fmla="*/ 0 h 19080"/>
              <a:gd name="T167" fmla="*/ 2718 w 2718"/>
              <a:gd name="T168" fmla="*/ 19080 h 190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18" h="19080">
                <a:moveTo>
                  <a:pt x="534" y="519"/>
                </a:moveTo>
                <a:cubicBezTo>
                  <a:pt x="488" y="657"/>
                  <a:pt x="702" y="1022"/>
                  <a:pt x="702" y="1022"/>
                </a:cubicBezTo>
                <a:cubicBezTo>
                  <a:pt x="702" y="1022"/>
                  <a:pt x="702" y="1404"/>
                  <a:pt x="702" y="1404"/>
                </a:cubicBezTo>
                <a:cubicBezTo>
                  <a:pt x="702" y="1404"/>
                  <a:pt x="672" y="1802"/>
                  <a:pt x="672" y="1802"/>
                </a:cubicBezTo>
                <a:cubicBezTo>
                  <a:pt x="672" y="1802"/>
                  <a:pt x="793" y="2091"/>
                  <a:pt x="793" y="2091"/>
                </a:cubicBezTo>
                <a:cubicBezTo>
                  <a:pt x="793" y="2091"/>
                  <a:pt x="672" y="2442"/>
                  <a:pt x="672" y="2442"/>
                </a:cubicBezTo>
                <a:cubicBezTo>
                  <a:pt x="672" y="2442"/>
                  <a:pt x="733" y="2901"/>
                  <a:pt x="733" y="2901"/>
                </a:cubicBezTo>
                <a:cubicBezTo>
                  <a:pt x="733" y="2901"/>
                  <a:pt x="640" y="3007"/>
                  <a:pt x="640" y="3007"/>
                </a:cubicBezTo>
                <a:cubicBezTo>
                  <a:pt x="640" y="3007"/>
                  <a:pt x="763" y="3206"/>
                  <a:pt x="763" y="3206"/>
                </a:cubicBezTo>
                <a:cubicBezTo>
                  <a:pt x="763" y="3206"/>
                  <a:pt x="672" y="3358"/>
                  <a:pt x="672" y="3358"/>
                </a:cubicBezTo>
                <a:cubicBezTo>
                  <a:pt x="672" y="3358"/>
                  <a:pt x="687" y="3954"/>
                  <a:pt x="687" y="3954"/>
                </a:cubicBezTo>
                <a:cubicBezTo>
                  <a:pt x="687" y="3954"/>
                  <a:pt x="748" y="4107"/>
                  <a:pt x="748" y="4107"/>
                </a:cubicBezTo>
                <a:cubicBezTo>
                  <a:pt x="748" y="4107"/>
                  <a:pt x="579" y="4351"/>
                  <a:pt x="579" y="4351"/>
                </a:cubicBezTo>
                <a:cubicBezTo>
                  <a:pt x="579" y="4351"/>
                  <a:pt x="640" y="4610"/>
                  <a:pt x="640" y="4610"/>
                </a:cubicBezTo>
                <a:cubicBezTo>
                  <a:pt x="640" y="4610"/>
                  <a:pt x="640" y="4763"/>
                  <a:pt x="640" y="4763"/>
                </a:cubicBezTo>
                <a:cubicBezTo>
                  <a:pt x="640" y="4763"/>
                  <a:pt x="687" y="4961"/>
                  <a:pt x="687" y="4961"/>
                </a:cubicBezTo>
                <a:cubicBezTo>
                  <a:pt x="687" y="4961"/>
                  <a:pt x="549" y="5114"/>
                  <a:pt x="549" y="5114"/>
                </a:cubicBezTo>
                <a:cubicBezTo>
                  <a:pt x="549" y="5114"/>
                  <a:pt x="595" y="5388"/>
                  <a:pt x="595" y="5388"/>
                </a:cubicBezTo>
                <a:cubicBezTo>
                  <a:pt x="595" y="5388"/>
                  <a:pt x="488" y="5526"/>
                  <a:pt x="488" y="5526"/>
                </a:cubicBezTo>
                <a:cubicBezTo>
                  <a:pt x="488" y="5526"/>
                  <a:pt x="534" y="5831"/>
                  <a:pt x="534" y="5831"/>
                </a:cubicBezTo>
                <a:cubicBezTo>
                  <a:pt x="534" y="5831"/>
                  <a:pt x="367" y="6030"/>
                  <a:pt x="367" y="6030"/>
                </a:cubicBezTo>
                <a:cubicBezTo>
                  <a:pt x="367" y="6030"/>
                  <a:pt x="458" y="6259"/>
                  <a:pt x="458" y="6259"/>
                </a:cubicBezTo>
                <a:cubicBezTo>
                  <a:pt x="458" y="6259"/>
                  <a:pt x="549" y="6595"/>
                  <a:pt x="549" y="6595"/>
                </a:cubicBezTo>
                <a:cubicBezTo>
                  <a:pt x="549" y="6595"/>
                  <a:pt x="367" y="6884"/>
                  <a:pt x="367" y="6884"/>
                </a:cubicBezTo>
                <a:cubicBezTo>
                  <a:pt x="367" y="6884"/>
                  <a:pt x="367" y="7174"/>
                  <a:pt x="367" y="7174"/>
                </a:cubicBezTo>
                <a:cubicBezTo>
                  <a:pt x="367" y="7174"/>
                  <a:pt x="565" y="7602"/>
                  <a:pt x="565" y="7602"/>
                </a:cubicBezTo>
                <a:cubicBezTo>
                  <a:pt x="565" y="7602"/>
                  <a:pt x="640" y="8197"/>
                  <a:pt x="640" y="8197"/>
                </a:cubicBezTo>
                <a:cubicBezTo>
                  <a:pt x="640" y="8197"/>
                  <a:pt x="504" y="8335"/>
                  <a:pt x="504" y="8335"/>
                </a:cubicBezTo>
                <a:cubicBezTo>
                  <a:pt x="504" y="8335"/>
                  <a:pt x="611" y="8532"/>
                  <a:pt x="611" y="8532"/>
                </a:cubicBezTo>
                <a:cubicBezTo>
                  <a:pt x="611" y="8532"/>
                  <a:pt x="443" y="8776"/>
                  <a:pt x="443" y="8776"/>
                </a:cubicBezTo>
                <a:cubicBezTo>
                  <a:pt x="443" y="8776"/>
                  <a:pt x="519" y="8914"/>
                  <a:pt x="519" y="8914"/>
                </a:cubicBezTo>
                <a:cubicBezTo>
                  <a:pt x="519" y="8914"/>
                  <a:pt x="290" y="9601"/>
                  <a:pt x="290" y="9601"/>
                </a:cubicBezTo>
                <a:cubicBezTo>
                  <a:pt x="290" y="9601"/>
                  <a:pt x="350" y="9739"/>
                  <a:pt x="350" y="9739"/>
                </a:cubicBezTo>
                <a:cubicBezTo>
                  <a:pt x="350" y="9739"/>
                  <a:pt x="275" y="9906"/>
                  <a:pt x="275" y="9906"/>
                </a:cubicBezTo>
                <a:cubicBezTo>
                  <a:pt x="275" y="9906"/>
                  <a:pt x="305" y="10135"/>
                  <a:pt x="305" y="10135"/>
                </a:cubicBezTo>
                <a:cubicBezTo>
                  <a:pt x="305" y="10135"/>
                  <a:pt x="168" y="10502"/>
                  <a:pt x="168" y="10502"/>
                </a:cubicBezTo>
                <a:cubicBezTo>
                  <a:pt x="168" y="10502"/>
                  <a:pt x="0" y="10578"/>
                  <a:pt x="0" y="10578"/>
                </a:cubicBezTo>
                <a:cubicBezTo>
                  <a:pt x="0" y="10578"/>
                  <a:pt x="15" y="10867"/>
                  <a:pt x="15" y="10867"/>
                </a:cubicBezTo>
                <a:cubicBezTo>
                  <a:pt x="15" y="10867"/>
                  <a:pt x="138" y="11081"/>
                  <a:pt x="138" y="11081"/>
                </a:cubicBezTo>
                <a:cubicBezTo>
                  <a:pt x="138" y="11081"/>
                  <a:pt x="138" y="11310"/>
                  <a:pt x="138" y="11295"/>
                </a:cubicBezTo>
                <a:cubicBezTo>
                  <a:pt x="138" y="11280"/>
                  <a:pt x="305" y="11662"/>
                  <a:pt x="305" y="11662"/>
                </a:cubicBezTo>
                <a:cubicBezTo>
                  <a:pt x="305" y="11662"/>
                  <a:pt x="321" y="11921"/>
                  <a:pt x="321" y="11921"/>
                </a:cubicBezTo>
                <a:cubicBezTo>
                  <a:pt x="321" y="11921"/>
                  <a:pt x="168" y="11997"/>
                  <a:pt x="168" y="11997"/>
                </a:cubicBezTo>
                <a:cubicBezTo>
                  <a:pt x="168" y="11997"/>
                  <a:pt x="168" y="12211"/>
                  <a:pt x="168" y="12211"/>
                </a:cubicBezTo>
                <a:cubicBezTo>
                  <a:pt x="168" y="12211"/>
                  <a:pt x="214" y="12302"/>
                  <a:pt x="214" y="12302"/>
                </a:cubicBezTo>
                <a:cubicBezTo>
                  <a:pt x="214" y="12302"/>
                  <a:pt x="106" y="12563"/>
                  <a:pt x="106" y="12578"/>
                </a:cubicBezTo>
                <a:cubicBezTo>
                  <a:pt x="106" y="12593"/>
                  <a:pt x="183" y="12807"/>
                  <a:pt x="183" y="12807"/>
                </a:cubicBezTo>
                <a:cubicBezTo>
                  <a:pt x="183" y="12807"/>
                  <a:pt x="290" y="12807"/>
                  <a:pt x="290" y="12807"/>
                </a:cubicBezTo>
                <a:cubicBezTo>
                  <a:pt x="290" y="12807"/>
                  <a:pt x="290" y="12959"/>
                  <a:pt x="290" y="12959"/>
                </a:cubicBezTo>
                <a:cubicBezTo>
                  <a:pt x="290" y="12959"/>
                  <a:pt x="428" y="12989"/>
                  <a:pt x="428" y="13005"/>
                </a:cubicBezTo>
                <a:cubicBezTo>
                  <a:pt x="428" y="13021"/>
                  <a:pt x="611" y="12913"/>
                  <a:pt x="611" y="12913"/>
                </a:cubicBezTo>
                <a:cubicBezTo>
                  <a:pt x="611" y="12913"/>
                  <a:pt x="611" y="12807"/>
                  <a:pt x="611" y="12807"/>
                </a:cubicBezTo>
                <a:cubicBezTo>
                  <a:pt x="611" y="12807"/>
                  <a:pt x="748" y="12822"/>
                  <a:pt x="748" y="12822"/>
                </a:cubicBezTo>
                <a:cubicBezTo>
                  <a:pt x="748" y="12822"/>
                  <a:pt x="839" y="12913"/>
                  <a:pt x="839" y="12913"/>
                </a:cubicBezTo>
                <a:cubicBezTo>
                  <a:pt x="839" y="12913"/>
                  <a:pt x="748" y="12959"/>
                  <a:pt x="748" y="12959"/>
                </a:cubicBezTo>
                <a:cubicBezTo>
                  <a:pt x="748" y="12959"/>
                  <a:pt x="748" y="13020"/>
                  <a:pt x="748" y="13020"/>
                </a:cubicBezTo>
                <a:cubicBezTo>
                  <a:pt x="748" y="13020"/>
                  <a:pt x="870" y="13034"/>
                  <a:pt x="870" y="13034"/>
                </a:cubicBezTo>
                <a:cubicBezTo>
                  <a:pt x="870" y="13034"/>
                  <a:pt x="870" y="13249"/>
                  <a:pt x="870" y="13249"/>
                </a:cubicBezTo>
                <a:cubicBezTo>
                  <a:pt x="870" y="13249"/>
                  <a:pt x="810" y="13172"/>
                  <a:pt x="810" y="13172"/>
                </a:cubicBezTo>
                <a:cubicBezTo>
                  <a:pt x="810" y="13172"/>
                  <a:pt x="748" y="13218"/>
                  <a:pt x="748" y="13218"/>
                </a:cubicBezTo>
                <a:cubicBezTo>
                  <a:pt x="748" y="13218"/>
                  <a:pt x="824" y="13325"/>
                  <a:pt x="824" y="13310"/>
                </a:cubicBezTo>
                <a:cubicBezTo>
                  <a:pt x="824" y="13295"/>
                  <a:pt x="748" y="13401"/>
                  <a:pt x="748" y="13386"/>
                </a:cubicBezTo>
                <a:cubicBezTo>
                  <a:pt x="748" y="13371"/>
                  <a:pt x="855" y="13523"/>
                  <a:pt x="855" y="13523"/>
                </a:cubicBezTo>
                <a:cubicBezTo>
                  <a:pt x="855" y="13523"/>
                  <a:pt x="717" y="13738"/>
                  <a:pt x="733" y="13738"/>
                </a:cubicBezTo>
                <a:cubicBezTo>
                  <a:pt x="749" y="13738"/>
                  <a:pt x="763" y="13876"/>
                  <a:pt x="763" y="13876"/>
                </a:cubicBezTo>
                <a:cubicBezTo>
                  <a:pt x="763" y="13876"/>
                  <a:pt x="763" y="14149"/>
                  <a:pt x="763" y="14149"/>
                </a:cubicBezTo>
                <a:cubicBezTo>
                  <a:pt x="763" y="14149"/>
                  <a:pt x="886" y="14272"/>
                  <a:pt x="886" y="14272"/>
                </a:cubicBezTo>
                <a:cubicBezTo>
                  <a:pt x="886" y="14272"/>
                  <a:pt x="992" y="14210"/>
                  <a:pt x="992" y="14210"/>
                </a:cubicBezTo>
                <a:cubicBezTo>
                  <a:pt x="992" y="14210"/>
                  <a:pt x="992" y="14470"/>
                  <a:pt x="992" y="14470"/>
                </a:cubicBezTo>
                <a:cubicBezTo>
                  <a:pt x="992" y="14470"/>
                  <a:pt x="763" y="14622"/>
                  <a:pt x="763" y="14622"/>
                </a:cubicBezTo>
                <a:cubicBezTo>
                  <a:pt x="763" y="14622"/>
                  <a:pt x="733" y="14760"/>
                  <a:pt x="717" y="14760"/>
                </a:cubicBezTo>
                <a:cubicBezTo>
                  <a:pt x="701" y="14760"/>
                  <a:pt x="839" y="14836"/>
                  <a:pt x="839" y="14836"/>
                </a:cubicBezTo>
                <a:cubicBezTo>
                  <a:pt x="839" y="14836"/>
                  <a:pt x="640" y="14928"/>
                  <a:pt x="640" y="14928"/>
                </a:cubicBezTo>
                <a:cubicBezTo>
                  <a:pt x="640" y="14928"/>
                  <a:pt x="672" y="15035"/>
                  <a:pt x="672" y="15035"/>
                </a:cubicBezTo>
                <a:cubicBezTo>
                  <a:pt x="672" y="15035"/>
                  <a:pt x="763" y="15035"/>
                  <a:pt x="763" y="15035"/>
                </a:cubicBezTo>
                <a:cubicBezTo>
                  <a:pt x="763" y="15035"/>
                  <a:pt x="793" y="15309"/>
                  <a:pt x="793" y="15309"/>
                </a:cubicBezTo>
                <a:cubicBezTo>
                  <a:pt x="793" y="15309"/>
                  <a:pt x="687" y="15447"/>
                  <a:pt x="687" y="15447"/>
                </a:cubicBezTo>
                <a:cubicBezTo>
                  <a:pt x="687" y="15447"/>
                  <a:pt x="672" y="15309"/>
                  <a:pt x="672" y="15309"/>
                </a:cubicBezTo>
                <a:cubicBezTo>
                  <a:pt x="672" y="15309"/>
                  <a:pt x="611" y="15386"/>
                  <a:pt x="611" y="15386"/>
                </a:cubicBezTo>
                <a:cubicBezTo>
                  <a:pt x="611" y="15386"/>
                  <a:pt x="488" y="15386"/>
                  <a:pt x="488" y="15386"/>
                </a:cubicBezTo>
                <a:cubicBezTo>
                  <a:pt x="488" y="15386"/>
                  <a:pt x="565" y="15295"/>
                  <a:pt x="565" y="15295"/>
                </a:cubicBezTo>
                <a:cubicBezTo>
                  <a:pt x="565" y="15295"/>
                  <a:pt x="428" y="15050"/>
                  <a:pt x="428" y="15050"/>
                </a:cubicBezTo>
                <a:cubicBezTo>
                  <a:pt x="428" y="15050"/>
                  <a:pt x="199" y="15126"/>
                  <a:pt x="199" y="15126"/>
                </a:cubicBezTo>
                <a:cubicBezTo>
                  <a:pt x="199" y="15126"/>
                  <a:pt x="168" y="15295"/>
                  <a:pt x="168" y="15295"/>
                </a:cubicBezTo>
                <a:cubicBezTo>
                  <a:pt x="168" y="15295"/>
                  <a:pt x="305" y="15279"/>
                  <a:pt x="321" y="15248"/>
                </a:cubicBezTo>
                <a:cubicBezTo>
                  <a:pt x="337" y="15217"/>
                  <a:pt x="350" y="15370"/>
                  <a:pt x="350" y="15370"/>
                </a:cubicBezTo>
                <a:cubicBezTo>
                  <a:pt x="350" y="15370"/>
                  <a:pt x="199" y="15370"/>
                  <a:pt x="199" y="15370"/>
                </a:cubicBezTo>
                <a:cubicBezTo>
                  <a:pt x="199" y="15370"/>
                  <a:pt x="30" y="15630"/>
                  <a:pt x="30" y="15630"/>
                </a:cubicBezTo>
                <a:cubicBezTo>
                  <a:pt x="30" y="15630"/>
                  <a:pt x="106" y="15752"/>
                  <a:pt x="106" y="15752"/>
                </a:cubicBezTo>
                <a:cubicBezTo>
                  <a:pt x="106" y="15752"/>
                  <a:pt x="229" y="15706"/>
                  <a:pt x="229" y="15706"/>
                </a:cubicBezTo>
                <a:cubicBezTo>
                  <a:pt x="229" y="15706"/>
                  <a:pt x="138" y="15585"/>
                  <a:pt x="138" y="15585"/>
                </a:cubicBezTo>
                <a:cubicBezTo>
                  <a:pt x="138" y="15585"/>
                  <a:pt x="259" y="15493"/>
                  <a:pt x="259" y="15493"/>
                </a:cubicBezTo>
                <a:cubicBezTo>
                  <a:pt x="259" y="15493"/>
                  <a:pt x="305" y="15600"/>
                  <a:pt x="305" y="15600"/>
                </a:cubicBezTo>
                <a:cubicBezTo>
                  <a:pt x="305" y="15600"/>
                  <a:pt x="458" y="15646"/>
                  <a:pt x="458" y="15646"/>
                </a:cubicBezTo>
                <a:cubicBezTo>
                  <a:pt x="458" y="15646"/>
                  <a:pt x="579" y="15568"/>
                  <a:pt x="579" y="15568"/>
                </a:cubicBezTo>
                <a:cubicBezTo>
                  <a:pt x="579" y="15568"/>
                  <a:pt x="611" y="15737"/>
                  <a:pt x="611" y="15722"/>
                </a:cubicBezTo>
                <a:cubicBezTo>
                  <a:pt x="611" y="15707"/>
                  <a:pt x="702" y="15767"/>
                  <a:pt x="702" y="15767"/>
                </a:cubicBezTo>
                <a:cubicBezTo>
                  <a:pt x="702" y="15767"/>
                  <a:pt x="717" y="15890"/>
                  <a:pt x="717" y="15890"/>
                </a:cubicBezTo>
                <a:cubicBezTo>
                  <a:pt x="717" y="15890"/>
                  <a:pt x="549" y="15844"/>
                  <a:pt x="549" y="15844"/>
                </a:cubicBezTo>
                <a:cubicBezTo>
                  <a:pt x="549" y="15844"/>
                  <a:pt x="534" y="15981"/>
                  <a:pt x="534" y="15981"/>
                </a:cubicBezTo>
                <a:cubicBezTo>
                  <a:pt x="534" y="15981"/>
                  <a:pt x="672" y="15996"/>
                  <a:pt x="672" y="15996"/>
                </a:cubicBezTo>
                <a:cubicBezTo>
                  <a:pt x="672" y="15996"/>
                  <a:pt x="565" y="16104"/>
                  <a:pt x="565" y="16104"/>
                </a:cubicBezTo>
                <a:cubicBezTo>
                  <a:pt x="565" y="16104"/>
                  <a:pt x="626" y="16134"/>
                  <a:pt x="626" y="16134"/>
                </a:cubicBezTo>
                <a:cubicBezTo>
                  <a:pt x="626" y="16134"/>
                  <a:pt x="810" y="15981"/>
                  <a:pt x="810" y="15981"/>
                </a:cubicBezTo>
                <a:cubicBezTo>
                  <a:pt x="810" y="15981"/>
                  <a:pt x="977" y="16073"/>
                  <a:pt x="977" y="16073"/>
                </a:cubicBezTo>
                <a:cubicBezTo>
                  <a:pt x="977" y="16073"/>
                  <a:pt x="886" y="16134"/>
                  <a:pt x="886" y="16134"/>
                </a:cubicBezTo>
                <a:cubicBezTo>
                  <a:pt x="886" y="16134"/>
                  <a:pt x="961" y="16287"/>
                  <a:pt x="961" y="16287"/>
                </a:cubicBezTo>
                <a:cubicBezTo>
                  <a:pt x="961" y="16287"/>
                  <a:pt x="931" y="16317"/>
                  <a:pt x="931" y="16317"/>
                </a:cubicBezTo>
                <a:cubicBezTo>
                  <a:pt x="931" y="16317"/>
                  <a:pt x="824" y="16272"/>
                  <a:pt x="824" y="16272"/>
                </a:cubicBezTo>
                <a:cubicBezTo>
                  <a:pt x="824" y="16272"/>
                  <a:pt x="717" y="16301"/>
                  <a:pt x="717" y="16301"/>
                </a:cubicBezTo>
                <a:cubicBezTo>
                  <a:pt x="717" y="16301"/>
                  <a:pt x="611" y="16240"/>
                  <a:pt x="611" y="16240"/>
                </a:cubicBezTo>
                <a:cubicBezTo>
                  <a:pt x="611" y="16240"/>
                  <a:pt x="595" y="16301"/>
                  <a:pt x="595" y="16301"/>
                </a:cubicBezTo>
                <a:cubicBezTo>
                  <a:pt x="595" y="16301"/>
                  <a:pt x="702" y="16408"/>
                  <a:pt x="702" y="16408"/>
                </a:cubicBezTo>
                <a:cubicBezTo>
                  <a:pt x="702" y="16408"/>
                  <a:pt x="810" y="16439"/>
                  <a:pt x="810" y="16439"/>
                </a:cubicBezTo>
                <a:cubicBezTo>
                  <a:pt x="810" y="16439"/>
                  <a:pt x="733" y="16531"/>
                  <a:pt x="733" y="16531"/>
                </a:cubicBezTo>
                <a:cubicBezTo>
                  <a:pt x="733" y="16531"/>
                  <a:pt x="810" y="16653"/>
                  <a:pt x="810" y="16653"/>
                </a:cubicBezTo>
                <a:cubicBezTo>
                  <a:pt x="810" y="16653"/>
                  <a:pt x="748" y="16698"/>
                  <a:pt x="748" y="16698"/>
                </a:cubicBezTo>
                <a:cubicBezTo>
                  <a:pt x="748" y="16698"/>
                  <a:pt x="810" y="16927"/>
                  <a:pt x="810" y="16927"/>
                </a:cubicBezTo>
                <a:cubicBezTo>
                  <a:pt x="810" y="16927"/>
                  <a:pt x="901" y="16775"/>
                  <a:pt x="901" y="16775"/>
                </a:cubicBezTo>
                <a:cubicBezTo>
                  <a:pt x="901" y="16775"/>
                  <a:pt x="977" y="17019"/>
                  <a:pt x="977" y="17019"/>
                </a:cubicBezTo>
                <a:cubicBezTo>
                  <a:pt x="977" y="17019"/>
                  <a:pt x="810" y="17065"/>
                  <a:pt x="810" y="17065"/>
                </a:cubicBezTo>
                <a:cubicBezTo>
                  <a:pt x="810" y="17065"/>
                  <a:pt x="810" y="17370"/>
                  <a:pt x="810" y="17370"/>
                </a:cubicBezTo>
                <a:cubicBezTo>
                  <a:pt x="810" y="17370"/>
                  <a:pt x="961" y="17416"/>
                  <a:pt x="961" y="17416"/>
                </a:cubicBezTo>
                <a:cubicBezTo>
                  <a:pt x="961" y="17416"/>
                  <a:pt x="980" y="17550"/>
                  <a:pt x="980" y="17550"/>
                </a:cubicBezTo>
                <a:cubicBezTo>
                  <a:pt x="980" y="17550"/>
                  <a:pt x="1115" y="17629"/>
                  <a:pt x="1115" y="17629"/>
                </a:cubicBezTo>
                <a:cubicBezTo>
                  <a:pt x="1115" y="17629"/>
                  <a:pt x="1047" y="17796"/>
                  <a:pt x="1047" y="17796"/>
                </a:cubicBezTo>
                <a:cubicBezTo>
                  <a:pt x="1047" y="17796"/>
                  <a:pt x="1266" y="17919"/>
                  <a:pt x="1266" y="17919"/>
                </a:cubicBezTo>
                <a:cubicBezTo>
                  <a:pt x="1266" y="17919"/>
                  <a:pt x="1344" y="18042"/>
                  <a:pt x="1344" y="18042"/>
                </a:cubicBezTo>
                <a:cubicBezTo>
                  <a:pt x="1344" y="18042"/>
                  <a:pt x="1327" y="18118"/>
                  <a:pt x="1327" y="18118"/>
                </a:cubicBezTo>
                <a:cubicBezTo>
                  <a:pt x="1327" y="18118"/>
                  <a:pt x="1221" y="18027"/>
                  <a:pt x="1236" y="18027"/>
                </a:cubicBezTo>
                <a:cubicBezTo>
                  <a:pt x="1251" y="18027"/>
                  <a:pt x="1190" y="18042"/>
                  <a:pt x="1190" y="18042"/>
                </a:cubicBezTo>
                <a:cubicBezTo>
                  <a:pt x="1190" y="18042"/>
                  <a:pt x="1344" y="18271"/>
                  <a:pt x="1344" y="18271"/>
                </a:cubicBezTo>
                <a:cubicBezTo>
                  <a:pt x="1344" y="18271"/>
                  <a:pt x="1435" y="18271"/>
                  <a:pt x="1435" y="18271"/>
                </a:cubicBezTo>
                <a:cubicBezTo>
                  <a:pt x="1435" y="18271"/>
                  <a:pt x="1465" y="17981"/>
                  <a:pt x="1465" y="17981"/>
                </a:cubicBezTo>
                <a:cubicBezTo>
                  <a:pt x="1465" y="17981"/>
                  <a:pt x="1557" y="18072"/>
                  <a:pt x="1557" y="18072"/>
                </a:cubicBezTo>
                <a:cubicBezTo>
                  <a:pt x="1557" y="18072"/>
                  <a:pt x="1571" y="18027"/>
                  <a:pt x="1571" y="18027"/>
                </a:cubicBezTo>
                <a:cubicBezTo>
                  <a:pt x="1571" y="18027"/>
                  <a:pt x="1648" y="18087"/>
                  <a:pt x="1648" y="18087"/>
                </a:cubicBezTo>
                <a:cubicBezTo>
                  <a:pt x="1648" y="18087"/>
                  <a:pt x="1633" y="18301"/>
                  <a:pt x="1633" y="18301"/>
                </a:cubicBezTo>
                <a:cubicBezTo>
                  <a:pt x="1633" y="18301"/>
                  <a:pt x="1571" y="18256"/>
                  <a:pt x="1571" y="18256"/>
                </a:cubicBezTo>
                <a:cubicBezTo>
                  <a:pt x="1571" y="18256"/>
                  <a:pt x="1344" y="18407"/>
                  <a:pt x="1344" y="18407"/>
                </a:cubicBezTo>
                <a:cubicBezTo>
                  <a:pt x="1344" y="18407"/>
                  <a:pt x="1359" y="18560"/>
                  <a:pt x="1359" y="18560"/>
                </a:cubicBezTo>
                <a:cubicBezTo>
                  <a:pt x="1359" y="18560"/>
                  <a:pt x="1419" y="18576"/>
                  <a:pt x="1419" y="18576"/>
                </a:cubicBezTo>
                <a:cubicBezTo>
                  <a:pt x="1419" y="18576"/>
                  <a:pt x="1495" y="18424"/>
                  <a:pt x="1495" y="18424"/>
                </a:cubicBezTo>
                <a:cubicBezTo>
                  <a:pt x="1495" y="18424"/>
                  <a:pt x="1526" y="18515"/>
                  <a:pt x="1526" y="18515"/>
                </a:cubicBezTo>
                <a:cubicBezTo>
                  <a:pt x="1526" y="18515"/>
                  <a:pt x="1449" y="18739"/>
                  <a:pt x="1449" y="18739"/>
                </a:cubicBezTo>
                <a:cubicBezTo>
                  <a:pt x="1449" y="18739"/>
                  <a:pt x="1620" y="18715"/>
                  <a:pt x="1620" y="18715"/>
                </a:cubicBezTo>
                <a:cubicBezTo>
                  <a:pt x="1620" y="18715"/>
                  <a:pt x="1618" y="18484"/>
                  <a:pt x="1618" y="18484"/>
                </a:cubicBezTo>
                <a:cubicBezTo>
                  <a:pt x="1618" y="18484"/>
                  <a:pt x="1694" y="18530"/>
                  <a:pt x="1694" y="18530"/>
                </a:cubicBezTo>
                <a:cubicBezTo>
                  <a:pt x="1694" y="18530"/>
                  <a:pt x="1801" y="18453"/>
                  <a:pt x="1801" y="18453"/>
                </a:cubicBezTo>
                <a:cubicBezTo>
                  <a:pt x="1801" y="18453"/>
                  <a:pt x="1862" y="18484"/>
                  <a:pt x="1862" y="18484"/>
                </a:cubicBezTo>
                <a:cubicBezTo>
                  <a:pt x="1862" y="18484"/>
                  <a:pt x="1969" y="18439"/>
                  <a:pt x="1969" y="18439"/>
                </a:cubicBezTo>
                <a:cubicBezTo>
                  <a:pt x="1969" y="18439"/>
                  <a:pt x="2152" y="18469"/>
                  <a:pt x="2152" y="18469"/>
                </a:cubicBezTo>
                <a:cubicBezTo>
                  <a:pt x="2152" y="18469"/>
                  <a:pt x="2198" y="18652"/>
                  <a:pt x="2198" y="18652"/>
                </a:cubicBezTo>
                <a:cubicBezTo>
                  <a:pt x="2198" y="18652"/>
                  <a:pt x="2076" y="18896"/>
                  <a:pt x="2076" y="18896"/>
                </a:cubicBezTo>
                <a:cubicBezTo>
                  <a:pt x="2076" y="18896"/>
                  <a:pt x="1877" y="18835"/>
                  <a:pt x="1877" y="18835"/>
                </a:cubicBezTo>
                <a:cubicBezTo>
                  <a:pt x="1877" y="18835"/>
                  <a:pt x="1847" y="18958"/>
                  <a:pt x="1847" y="18958"/>
                </a:cubicBezTo>
                <a:cubicBezTo>
                  <a:pt x="1847" y="18958"/>
                  <a:pt x="1862" y="19003"/>
                  <a:pt x="1862" y="19003"/>
                </a:cubicBezTo>
                <a:cubicBezTo>
                  <a:pt x="1862" y="19003"/>
                  <a:pt x="2167" y="19079"/>
                  <a:pt x="2167" y="19079"/>
                </a:cubicBezTo>
                <a:cubicBezTo>
                  <a:pt x="2167" y="19079"/>
                  <a:pt x="2305" y="19018"/>
                  <a:pt x="2305" y="19018"/>
                </a:cubicBezTo>
                <a:cubicBezTo>
                  <a:pt x="2305" y="19018"/>
                  <a:pt x="2335" y="18606"/>
                  <a:pt x="2335" y="18606"/>
                </a:cubicBezTo>
                <a:cubicBezTo>
                  <a:pt x="2335" y="18606"/>
                  <a:pt x="2258" y="18469"/>
                  <a:pt x="2258" y="18469"/>
                </a:cubicBezTo>
                <a:cubicBezTo>
                  <a:pt x="2258" y="18469"/>
                  <a:pt x="2366" y="18453"/>
                  <a:pt x="2366" y="18453"/>
                </a:cubicBezTo>
                <a:cubicBezTo>
                  <a:pt x="2366" y="18453"/>
                  <a:pt x="2487" y="18392"/>
                  <a:pt x="2487" y="18392"/>
                </a:cubicBezTo>
                <a:cubicBezTo>
                  <a:pt x="2487" y="18392"/>
                  <a:pt x="2640" y="18392"/>
                  <a:pt x="2640" y="18392"/>
                </a:cubicBezTo>
                <a:cubicBezTo>
                  <a:pt x="2640" y="18392"/>
                  <a:pt x="2717" y="18240"/>
                  <a:pt x="2717" y="18240"/>
                </a:cubicBezTo>
                <a:cubicBezTo>
                  <a:pt x="2717" y="18240"/>
                  <a:pt x="2564" y="18133"/>
                  <a:pt x="2564" y="18133"/>
                </a:cubicBezTo>
                <a:cubicBezTo>
                  <a:pt x="2564" y="18133"/>
                  <a:pt x="1862" y="18256"/>
                  <a:pt x="1862" y="18256"/>
                </a:cubicBezTo>
                <a:cubicBezTo>
                  <a:pt x="1862" y="18256"/>
                  <a:pt x="1633" y="17873"/>
                  <a:pt x="1633" y="17873"/>
                </a:cubicBezTo>
                <a:cubicBezTo>
                  <a:pt x="1633" y="17873"/>
                  <a:pt x="1709" y="17599"/>
                  <a:pt x="1709" y="17599"/>
                </a:cubicBezTo>
                <a:cubicBezTo>
                  <a:pt x="1709" y="17599"/>
                  <a:pt x="1588" y="17447"/>
                  <a:pt x="1603" y="17447"/>
                </a:cubicBezTo>
                <a:cubicBezTo>
                  <a:pt x="1618" y="17447"/>
                  <a:pt x="1389" y="17644"/>
                  <a:pt x="1389" y="17644"/>
                </a:cubicBezTo>
                <a:cubicBezTo>
                  <a:pt x="1389" y="17644"/>
                  <a:pt x="1175" y="17264"/>
                  <a:pt x="1175" y="17264"/>
                </a:cubicBezTo>
                <a:cubicBezTo>
                  <a:pt x="1175" y="17264"/>
                  <a:pt x="1206" y="16959"/>
                  <a:pt x="1206" y="16959"/>
                </a:cubicBezTo>
                <a:cubicBezTo>
                  <a:pt x="1206" y="16959"/>
                  <a:pt x="1389" y="16439"/>
                  <a:pt x="1389" y="16439"/>
                </a:cubicBezTo>
                <a:cubicBezTo>
                  <a:pt x="1389" y="16439"/>
                  <a:pt x="1282" y="16118"/>
                  <a:pt x="1282" y="16118"/>
                </a:cubicBezTo>
                <a:cubicBezTo>
                  <a:pt x="1282" y="16118"/>
                  <a:pt x="1344" y="16057"/>
                  <a:pt x="1344" y="16057"/>
                </a:cubicBezTo>
                <a:cubicBezTo>
                  <a:pt x="1344" y="16057"/>
                  <a:pt x="1344" y="15950"/>
                  <a:pt x="1344" y="15950"/>
                </a:cubicBezTo>
                <a:cubicBezTo>
                  <a:pt x="1344" y="15950"/>
                  <a:pt x="1526" y="15783"/>
                  <a:pt x="1526" y="15783"/>
                </a:cubicBezTo>
                <a:cubicBezTo>
                  <a:pt x="1526" y="15783"/>
                  <a:pt x="1435" y="15629"/>
                  <a:pt x="1435" y="15629"/>
                </a:cubicBezTo>
                <a:cubicBezTo>
                  <a:pt x="1435" y="15629"/>
                  <a:pt x="1542" y="15493"/>
                  <a:pt x="1542" y="15493"/>
                </a:cubicBezTo>
                <a:cubicBezTo>
                  <a:pt x="1542" y="15493"/>
                  <a:pt x="1374" y="15233"/>
                  <a:pt x="1374" y="15233"/>
                </a:cubicBezTo>
                <a:cubicBezTo>
                  <a:pt x="1374" y="15233"/>
                  <a:pt x="1465" y="15050"/>
                  <a:pt x="1465" y="15050"/>
                </a:cubicBezTo>
                <a:cubicBezTo>
                  <a:pt x="1465" y="15050"/>
                  <a:pt x="1404" y="14942"/>
                  <a:pt x="1404" y="14942"/>
                </a:cubicBezTo>
                <a:cubicBezTo>
                  <a:pt x="1404" y="14942"/>
                  <a:pt x="1526" y="14745"/>
                  <a:pt x="1526" y="14745"/>
                </a:cubicBezTo>
                <a:cubicBezTo>
                  <a:pt x="1526" y="14745"/>
                  <a:pt x="1450" y="14531"/>
                  <a:pt x="1450" y="14531"/>
                </a:cubicBezTo>
                <a:cubicBezTo>
                  <a:pt x="1450" y="14531"/>
                  <a:pt x="1236" y="14592"/>
                  <a:pt x="1236" y="14592"/>
                </a:cubicBezTo>
                <a:cubicBezTo>
                  <a:pt x="1236" y="14592"/>
                  <a:pt x="1236" y="14454"/>
                  <a:pt x="1236" y="14454"/>
                </a:cubicBezTo>
                <a:cubicBezTo>
                  <a:pt x="1236" y="14454"/>
                  <a:pt x="1571" y="14440"/>
                  <a:pt x="1571" y="14440"/>
                </a:cubicBezTo>
                <a:cubicBezTo>
                  <a:pt x="1571" y="14440"/>
                  <a:pt x="1571" y="14257"/>
                  <a:pt x="1571" y="14272"/>
                </a:cubicBezTo>
                <a:cubicBezTo>
                  <a:pt x="1571" y="14287"/>
                  <a:pt x="1480" y="14241"/>
                  <a:pt x="1480" y="14241"/>
                </a:cubicBezTo>
                <a:cubicBezTo>
                  <a:pt x="1480" y="14241"/>
                  <a:pt x="1344" y="14317"/>
                  <a:pt x="1344" y="14302"/>
                </a:cubicBezTo>
                <a:cubicBezTo>
                  <a:pt x="1344" y="14287"/>
                  <a:pt x="1236" y="14149"/>
                  <a:pt x="1236" y="14149"/>
                </a:cubicBezTo>
                <a:cubicBezTo>
                  <a:pt x="1236" y="14149"/>
                  <a:pt x="1327" y="14028"/>
                  <a:pt x="1327" y="14028"/>
                </a:cubicBezTo>
                <a:cubicBezTo>
                  <a:pt x="1327" y="14028"/>
                  <a:pt x="1327" y="13859"/>
                  <a:pt x="1327" y="13859"/>
                </a:cubicBezTo>
                <a:cubicBezTo>
                  <a:pt x="1327" y="13859"/>
                  <a:pt x="1206" y="13829"/>
                  <a:pt x="1206" y="13829"/>
                </a:cubicBezTo>
                <a:cubicBezTo>
                  <a:pt x="1206" y="13829"/>
                  <a:pt x="1160" y="13738"/>
                  <a:pt x="1160" y="13738"/>
                </a:cubicBezTo>
                <a:cubicBezTo>
                  <a:pt x="1160" y="13738"/>
                  <a:pt x="1221" y="13600"/>
                  <a:pt x="1221" y="13600"/>
                </a:cubicBezTo>
                <a:cubicBezTo>
                  <a:pt x="1221" y="13600"/>
                  <a:pt x="1083" y="13585"/>
                  <a:pt x="1083" y="13585"/>
                </a:cubicBezTo>
                <a:cubicBezTo>
                  <a:pt x="1083" y="13585"/>
                  <a:pt x="961" y="13295"/>
                  <a:pt x="961" y="13295"/>
                </a:cubicBezTo>
                <a:cubicBezTo>
                  <a:pt x="961" y="13295"/>
                  <a:pt x="1054" y="13188"/>
                  <a:pt x="1054" y="13188"/>
                </a:cubicBezTo>
                <a:cubicBezTo>
                  <a:pt x="1054" y="13188"/>
                  <a:pt x="1160" y="13081"/>
                  <a:pt x="1160" y="13081"/>
                </a:cubicBezTo>
                <a:cubicBezTo>
                  <a:pt x="1160" y="13081"/>
                  <a:pt x="1175" y="12943"/>
                  <a:pt x="1190" y="12943"/>
                </a:cubicBezTo>
                <a:cubicBezTo>
                  <a:pt x="1205" y="12943"/>
                  <a:pt x="1068" y="12898"/>
                  <a:pt x="1068" y="12898"/>
                </a:cubicBezTo>
                <a:cubicBezTo>
                  <a:pt x="1068" y="12898"/>
                  <a:pt x="1054" y="12623"/>
                  <a:pt x="1054" y="12623"/>
                </a:cubicBezTo>
                <a:cubicBezTo>
                  <a:pt x="1054" y="12623"/>
                  <a:pt x="977" y="12364"/>
                  <a:pt x="977" y="12364"/>
                </a:cubicBezTo>
                <a:cubicBezTo>
                  <a:pt x="977" y="12364"/>
                  <a:pt x="1068" y="12135"/>
                  <a:pt x="1068" y="12135"/>
                </a:cubicBezTo>
                <a:cubicBezTo>
                  <a:pt x="1068" y="12135"/>
                  <a:pt x="961" y="12029"/>
                  <a:pt x="961" y="12029"/>
                </a:cubicBezTo>
                <a:cubicBezTo>
                  <a:pt x="961" y="12029"/>
                  <a:pt x="1130" y="11524"/>
                  <a:pt x="1130" y="11524"/>
                </a:cubicBezTo>
                <a:cubicBezTo>
                  <a:pt x="1130" y="11524"/>
                  <a:pt x="1054" y="11402"/>
                  <a:pt x="1054" y="11402"/>
                </a:cubicBezTo>
                <a:cubicBezTo>
                  <a:pt x="1054" y="11402"/>
                  <a:pt x="1251" y="11357"/>
                  <a:pt x="1251" y="11357"/>
                </a:cubicBezTo>
                <a:cubicBezTo>
                  <a:pt x="1251" y="11357"/>
                  <a:pt x="1344" y="11173"/>
                  <a:pt x="1344" y="11173"/>
                </a:cubicBezTo>
                <a:cubicBezTo>
                  <a:pt x="1344" y="11173"/>
                  <a:pt x="1190" y="11005"/>
                  <a:pt x="1190" y="11005"/>
                </a:cubicBezTo>
                <a:cubicBezTo>
                  <a:pt x="1190" y="11005"/>
                  <a:pt x="1190" y="10853"/>
                  <a:pt x="1190" y="10853"/>
                </a:cubicBezTo>
                <a:cubicBezTo>
                  <a:pt x="1190" y="10853"/>
                  <a:pt x="1068" y="10791"/>
                  <a:pt x="1068" y="10791"/>
                </a:cubicBezTo>
                <a:cubicBezTo>
                  <a:pt x="1068" y="10791"/>
                  <a:pt x="1054" y="10456"/>
                  <a:pt x="1054" y="10456"/>
                </a:cubicBezTo>
                <a:cubicBezTo>
                  <a:pt x="1054" y="10456"/>
                  <a:pt x="1298" y="9571"/>
                  <a:pt x="1298" y="9571"/>
                </a:cubicBezTo>
                <a:cubicBezTo>
                  <a:pt x="1298" y="9571"/>
                  <a:pt x="1145" y="9449"/>
                  <a:pt x="1145" y="9449"/>
                </a:cubicBezTo>
                <a:cubicBezTo>
                  <a:pt x="1145" y="9449"/>
                  <a:pt x="1145" y="9326"/>
                  <a:pt x="1145" y="9326"/>
                </a:cubicBezTo>
                <a:cubicBezTo>
                  <a:pt x="1145" y="9326"/>
                  <a:pt x="1344" y="9266"/>
                  <a:pt x="1344" y="9266"/>
                </a:cubicBezTo>
                <a:cubicBezTo>
                  <a:pt x="1344" y="9266"/>
                  <a:pt x="1327" y="8914"/>
                  <a:pt x="1327" y="8914"/>
                </a:cubicBezTo>
                <a:cubicBezTo>
                  <a:pt x="1327" y="8914"/>
                  <a:pt x="1495" y="8747"/>
                  <a:pt x="1495" y="8747"/>
                </a:cubicBezTo>
                <a:cubicBezTo>
                  <a:pt x="1495" y="8747"/>
                  <a:pt x="1480" y="8303"/>
                  <a:pt x="1480" y="8303"/>
                </a:cubicBezTo>
                <a:cubicBezTo>
                  <a:pt x="1480" y="8303"/>
                  <a:pt x="1359" y="8303"/>
                  <a:pt x="1359" y="8303"/>
                </a:cubicBezTo>
                <a:cubicBezTo>
                  <a:pt x="1359" y="8303"/>
                  <a:pt x="1298" y="7953"/>
                  <a:pt x="1298" y="7953"/>
                </a:cubicBezTo>
                <a:cubicBezTo>
                  <a:pt x="1298" y="7953"/>
                  <a:pt x="1160" y="7784"/>
                  <a:pt x="1160" y="7784"/>
                </a:cubicBezTo>
                <a:cubicBezTo>
                  <a:pt x="1160" y="7784"/>
                  <a:pt x="1251" y="7678"/>
                  <a:pt x="1251" y="7678"/>
                </a:cubicBezTo>
                <a:cubicBezTo>
                  <a:pt x="1251" y="7678"/>
                  <a:pt x="1037" y="7540"/>
                  <a:pt x="1037" y="7540"/>
                </a:cubicBezTo>
                <a:cubicBezTo>
                  <a:pt x="1037" y="7540"/>
                  <a:pt x="992" y="7235"/>
                  <a:pt x="992" y="7220"/>
                </a:cubicBezTo>
                <a:cubicBezTo>
                  <a:pt x="992" y="7205"/>
                  <a:pt x="1130" y="7205"/>
                  <a:pt x="1130" y="7205"/>
                </a:cubicBezTo>
                <a:cubicBezTo>
                  <a:pt x="1130" y="7205"/>
                  <a:pt x="1160" y="6792"/>
                  <a:pt x="1160" y="6777"/>
                </a:cubicBezTo>
                <a:cubicBezTo>
                  <a:pt x="1160" y="6762"/>
                  <a:pt x="1282" y="6777"/>
                  <a:pt x="1282" y="6777"/>
                </a:cubicBezTo>
                <a:cubicBezTo>
                  <a:pt x="1282" y="6777"/>
                  <a:pt x="1298" y="6639"/>
                  <a:pt x="1298" y="6639"/>
                </a:cubicBezTo>
                <a:cubicBezTo>
                  <a:pt x="1298" y="6639"/>
                  <a:pt x="1266" y="6518"/>
                  <a:pt x="1266" y="6518"/>
                </a:cubicBezTo>
                <a:cubicBezTo>
                  <a:pt x="1266" y="6518"/>
                  <a:pt x="1251" y="6121"/>
                  <a:pt x="1251" y="6121"/>
                </a:cubicBezTo>
                <a:cubicBezTo>
                  <a:pt x="1251" y="6121"/>
                  <a:pt x="1313" y="6014"/>
                  <a:pt x="1313" y="6014"/>
                </a:cubicBezTo>
                <a:cubicBezTo>
                  <a:pt x="1313" y="6014"/>
                  <a:pt x="1282" y="5907"/>
                  <a:pt x="1282" y="5907"/>
                </a:cubicBezTo>
                <a:cubicBezTo>
                  <a:pt x="1282" y="5907"/>
                  <a:pt x="1282" y="5708"/>
                  <a:pt x="1282" y="5708"/>
                </a:cubicBezTo>
                <a:cubicBezTo>
                  <a:pt x="1282" y="5708"/>
                  <a:pt x="1588" y="5251"/>
                  <a:pt x="1588" y="5251"/>
                </a:cubicBezTo>
                <a:cubicBezTo>
                  <a:pt x="1588" y="5251"/>
                  <a:pt x="1603" y="5053"/>
                  <a:pt x="1603" y="5053"/>
                </a:cubicBezTo>
                <a:cubicBezTo>
                  <a:pt x="1603" y="5053"/>
                  <a:pt x="1786" y="5007"/>
                  <a:pt x="1786" y="5007"/>
                </a:cubicBezTo>
                <a:cubicBezTo>
                  <a:pt x="1786" y="5007"/>
                  <a:pt x="1832" y="4869"/>
                  <a:pt x="1832" y="4869"/>
                </a:cubicBezTo>
                <a:cubicBezTo>
                  <a:pt x="1832" y="4869"/>
                  <a:pt x="1648" y="4656"/>
                  <a:pt x="1648" y="4656"/>
                </a:cubicBezTo>
                <a:cubicBezTo>
                  <a:pt x="1648" y="4656"/>
                  <a:pt x="1786" y="4565"/>
                  <a:pt x="1786" y="4565"/>
                </a:cubicBezTo>
                <a:cubicBezTo>
                  <a:pt x="1786" y="4565"/>
                  <a:pt x="1664" y="4305"/>
                  <a:pt x="1664" y="4305"/>
                </a:cubicBezTo>
                <a:cubicBezTo>
                  <a:pt x="1664" y="4305"/>
                  <a:pt x="1664" y="4029"/>
                  <a:pt x="1664" y="4029"/>
                </a:cubicBezTo>
                <a:cubicBezTo>
                  <a:pt x="1664" y="4029"/>
                  <a:pt x="1770" y="4029"/>
                  <a:pt x="1770" y="4029"/>
                </a:cubicBezTo>
                <a:cubicBezTo>
                  <a:pt x="1770" y="4029"/>
                  <a:pt x="1801" y="3878"/>
                  <a:pt x="1801" y="3878"/>
                </a:cubicBezTo>
                <a:cubicBezTo>
                  <a:pt x="1801" y="3878"/>
                  <a:pt x="1618" y="3771"/>
                  <a:pt x="1618" y="3771"/>
                </a:cubicBezTo>
                <a:cubicBezTo>
                  <a:pt x="1618" y="3771"/>
                  <a:pt x="1938" y="3496"/>
                  <a:pt x="1938" y="3496"/>
                </a:cubicBezTo>
                <a:cubicBezTo>
                  <a:pt x="1938" y="3496"/>
                  <a:pt x="2229" y="3344"/>
                  <a:pt x="2229" y="3344"/>
                </a:cubicBezTo>
                <a:cubicBezTo>
                  <a:pt x="2229" y="3344"/>
                  <a:pt x="2335" y="2886"/>
                  <a:pt x="2335" y="2886"/>
                </a:cubicBezTo>
                <a:cubicBezTo>
                  <a:pt x="2335" y="2886"/>
                  <a:pt x="2275" y="2717"/>
                  <a:pt x="2275" y="2717"/>
                </a:cubicBezTo>
                <a:cubicBezTo>
                  <a:pt x="2275" y="2717"/>
                  <a:pt x="2167" y="2733"/>
                  <a:pt x="2167" y="2733"/>
                </a:cubicBezTo>
                <a:cubicBezTo>
                  <a:pt x="2167" y="2733"/>
                  <a:pt x="1985" y="2642"/>
                  <a:pt x="1985" y="2642"/>
                </a:cubicBezTo>
                <a:cubicBezTo>
                  <a:pt x="1985" y="2642"/>
                  <a:pt x="2014" y="2504"/>
                  <a:pt x="2014" y="2504"/>
                </a:cubicBezTo>
                <a:cubicBezTo>
                  <a:pt x="2014" y="2504"/>
                  <a:pt x="1832" y="2214"/>
                  <a:pt x="1832" y="2214"/>
                </a:cubicBezTo>
                <a:cubicBezTo>
                  <a:pt x="1832" y="2214"/>
                  <a:pt x="1832" y="1909"/>
                  <a:pt x="1832" y="1909"/>
                </a:cubicBezTo>
                <a:cubicBezTo>
                  <a:pt x="1832" y="1909"/>
                  <a:pt x="1724" y="1741"/>
                  <a:pt x="1724" y="1741"/>
                </a:cubicBezTo>
                <a:cubicBezTo>
                  <a:pt x="1724" y="1741"/>
                  <a:pt x="1588" y="1680"/>
                  <a:pt x="1588" y="1680"/>
                </a:cubicBezTo>
                <a:cubicBezTo>
                  <a:pt x="1588" y="1680"/>
                  <a:pt x="1588" y="1557"/>
                  <a:pt x="1588" y="1557"/>
                </a:cubicBezTo>
                <a:cubicBezTo>
                  <a:pt x="1588" y="1557"/>
                  <a:pt x="1495" y="1450"/>
                  <a:pt x="1495" y="1450"/>
                </a:cubicBezTo>
                <a:cubicBezTo>
                  <a:pt x="1495" y="1450"/>
                  <a:pt x="1450" y="1298"/>
                  <a:pt x="1450" y="1298"/>
                </a:cubicBezTo>
                <a:cubicBezTo>
                  <a:pt x="1450" y="1298"/>
                  <a:pt x="1526" y="1206"/>
                  <a:pt x="1526" y="1206"/>
                </a:cubicBezTo>
                <a:cubicBezTo>
                  <a:pt x="1526" y="1206"/>
                  <a:pt x="1450" y="1099"/>
                  <a:pt x="1450" y="1099"/>
                </a:cubicBezTo>
                <a:cubicBezTo>
                  <a:pt x="1450" y="1099"/>
                  <a:pt x="1571" y="932"/>
                  <a:pt x="1571" y="932"/>
                </a:cubicBezTo>
                <a:cubicBezTo>
                  <a:pt x="1571" y="932"/>
                  <a:pt x="1542" y="840"/>
                  <a:pt x="1542" y="840"/>
                </a:cubicBezTo>
                <a:cubicBezTo>
                  <a:pt x="1542" y="840"/>
                  <a:pt x="1374" y="825"/>
                  <a:pt x="1374" y="825"/>
                </a:cubicBezTo>
                <a:cubicBezTo>
                  <a:pt x="1374" y="825"/>
                  <a:pt x="1190" y="214"/>
                  <a:pt x="1190" y="214"/>
                </a:cubicBezTo>
                <a:cubicBezTo>
                  <a:pt x="1190" y="214"/>
                  <a:pt x="1022" y="214"/>
                  <a:pt x="1022" y="214"/>
                </a:cubicBezTo>
                <a:cubicBezTo>
                  <a:pt x="1022" y="214"/>
                  <a:pt x="946" y="0"/>
                  <a:pt x="946" y="16"/>
                </a:cubicBezTo>
                <a:cubicBezTo>
                  <a:pt x="946" y="32"/>
                  <a:pt x="793" y="62"/>
                  <a:pt x="793" y="62"/>
                </a:cubicBezTo>
                <a:cubicBezTo>
                  <a:pt x="793" y="62"/>
                  <a:pt x="886" y="229"/>
                  <a:pt x="870" y="229"/>
                </a:cubicBezTo>
                <a:cubicBezTo>
                  <a:pt x="854" y="229"/>
                  <a:pt x="810" y="428"/>
                  <a:pt x="810" y="428"/>
                </a:cubicBezTo>
                <a:cubicBezTo>
                  <a:pt x="810" y="428"/>
                  <a:pt x="565" y="488"/>
                  <a:pt x="565" y="488"/>
                </a:cubicBezTo>
                <a:lnTo>
                  <a:pt x="534" y="519"/>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2" name="Freeform 6"/>
          <p:cNvSpPr>
            <a:spLocks noChangeArrowheads="1"/>
          </p:cNvSpPr>
          <p:nvPr/>
        </p:nvSpPr>
        <p:spPr bwMode="auto">
          <a:xfrm>
            <a:off x="3938588" y="4865688"/>
            <a:ext cx="147637" cy="254000"/>
          </a:xfrm>
          <a:custGeom>
            <a:avLst/>
            <a:gdLst>
              <a:gd name="T0" fmla="*/ 233 w 394"/>
              <a:gd name="T1" fmla="*/ 75 h 891"/>
              <a:gd name="T2" fmla="*/ 328 w 394"/>
              <a:gd name="T3" fmla="*/ 215 h 891"/>
              <a:gd name="T4" fmla="*/ 206 w 394"/>
              <a:gd name="T5" fmla="*/ 421 h 891"/>
              <a:gd name="T6" fmla="*/ 206 w 394"/>
              <a:gd name="T7" fmla="*/ 478 h 891"/>
              <a:gd name="T8" fmla="*/ 309 w 394"/>
              <a:gd name="T9" fmla="*/ 534 h 891"/>
              <a:gd name="T10" fmla="*/ 309 w 394"/>
              <a:gd name="T11" fmla="*/ 618 h 891"/>
              <a:gd name="T12" fmla="*/ 393 w 394"/>
              <a:gd name="T13" fmla="*/ 702 h 891"/>
              <a:gd name="T14" fmla="*/ 356 w 394"/>
              <a:gd name="T15" fmla="*/ 797 h 891"/>
              <a:gd name="T16" fmla="*/ 272 w 394"/>
              <a:gd name="T17" fmla="*/ 759 h 891"/>
              <a:gd name="T18" fmla="*/ 224 w 394"/>
              <a:gd name="T19" fmla="*/ 890 h 891"/>
              <a:gd name="T20" fmla="*/ 28 w 394"/>
              <a:gd name="T21" fmla="*/ 825 h 891"/>
              <a:gd name="T22" fmla="*/ 56 w 394"/>
              <a:gd name="T23" fmla="*/ 525 h 891"/>
              <a:gd name="T24" fmla="*/ 0 w 394"/>
              <a:gd name="T25" fmla="*/ 478 h 891"/>
              <a:gd name="T26" fmla="*/ 9 w 394"/>
              <a:gd name="T27" fmla="*/ 271 h 891"/>
              <a:gd name="T28" fmla="*/ 84 w 394"/>
              <a:gd name="T29" fmla="*/ 234 h 891"/>
              <a:gd name="T30" fmla="*/ 9 w 394"/>
              <a:gd name="T31" fmla="*/ 83 h 891"/>
              <a:gd name="T32" fmla="*/ 65 w 394"/>
              <a:gd name="T33" fmla="*/ 0 h 891"/>
              <a:gd name="T34" fmla="*/ 141 w 394"/>
              <a:gd name="T35" fmla="*/ 83 h 891"/>
              <a:gd name="T36" fmla="*/ 233 w 394"/>
              <a:gd name="T37" fmla="*/ 75 h 8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4"/>
              <a:gd name="T58" fmla="*/ 0 h 891"/>
              <a:gd name="T59" fmla="*/ 394 w 394"/>
              <a:gd name="T60" fmla="*/ 891 h 8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4" h="891">
                <a:moveTo>
                  <a:pt x="233" y="75"/>
                </a:moveTo>
                <a:lnTo>
                  <a:pt x="328" y="215"/>
                </a:lnTo>
                <a:cubicBezTo>
                  <a:pt x="380" y="292"/>
                  <a:pt x="206" y="421"/>
                  <a:pt x="206" y="421"/>
                </a:cubicBezTo>
                <a:cubicBezTo>
                  <a:pt x="206" y="421"/>
                  <a:pt x="206" y="478"/>
                  <a:pt x="206" y="478"/>
                </a:cubicBezTo>
                <a:cubicBezTo>
                  <a:pt x="206" y="478"/>
                  <a:pt x="309" y="534"/>
                  <a:pt x="309" y="534"/>
                </a:cubicBezTo>
                <a:cubicBezTo>
                  <a:pt x="309" y="534"/>
                  <a:pt x="309" y="618"/>
                  <a:pt x="309" y="618"/>
                </a:cubicBezTo>
                <a:cubicBezTo>
                  <a:pt x="309" y="618"/>
                  <a:pt x="393" y="702"/>
                  <a:pt x="393" y="702"/>
                </a:cubicBezTo>
                <a:cubicBezTo>
                  <a:pt x="393" y="702"/>
                  <a:pt x="356" y="797"/>
                  <a:pt x="356" y="797"/>
                </a:cubicBezTo>
                <a:cubicBezTo>
                  <a:pt x="356" y="797"/>
                  <a:pt x="272" y="759"/>
                  <a:pt x="272" y="759"/>
                </a:cubicBezTo>
                <a:cubicBezTo>
                  <a:pt x="272" y="759"/>
                  <a:pt x="224" y="890"/>
                  <a:pt x="224" y="890"/>
                </a:cubicBezTo>
                <a:cubicBezTo>
                  <a:pt x="224" y="890"/>
                  <a:pt x="28" y="816"/>
                  <a:pt x="28" y="825"/>
                </a:cubicBezTo>
                <a:cubicBezTo>
                  <a:pt x="28" y="834"/>
                  <a:pt x="56" y="525"/>
                  <a:pt x="56" y="525"/>
                </a:cubicBezTo>
                <a:cubicBezTo>
                  <a:pt x="56" y="525"/>
                  <a:pt x="0" y="478"/>
                  <a:pt x="0" y="478"/>
                </a:cubicBezTo>
                <a:cubicBezTo>
                  <a:pt x="0" y="478"/>
                  <a:pt x="9" y="271"/>
                  <a:pt x="9" y="271"/>
                </a:cubicBezTo>
                <a:cubicBezTo>
                  <a:pt x="9" y="271"/>
                  <a:pt x="84" y="234"/>
                  <a:pt x="84" y="234"/>
                </a:cubicBezTo>
                <a:cubicBezTo>
                  <a:pt x="84" y="234"/>
                  <a:pt x="9" y="83"/>
                  <a:pt x="9" y="83"/>
                </a:cubicBezTo>
                <a:cubicBezTo>
                  <a:pt x="9" y="83"/>
                  <a:pt x="65" y="0"/>
                  <a:pt x="65" y="0"/>
                </a:cubicBezTo>
                <a:cubicBezTo>
                  <a:pt x="65" y="0"/>
                  <a:pt x="141" y="83"/>
                  <a:pt x="141" y="83"/>
                </a:cubicBezTo>
                <a:lnTo>
                  <a:pt x="233" y="75"/>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3" name="Freeform 7"/>
          <p:cNvSpPr>
            <a:spLocks noChangeArrowheads="1"/>
          </p:cNvSpPr>
          <p:nvPr/>
        </p:nvSpPr>
        <p:spPr bwMode="auto">
          <a:xfrm>
            <a:off x="4060825" y="5218113"/>
            <a:ext cx="200025" cy="101600"/>
          </a:xfrm>
          <a:custGeom>
            <a:avLst/>
            <a:gdLst>
              <a:gd name="T0" fmla="*/ 183 w 531"/>
              <a:gd name="T1" fmla="*/ 315 h 359"/>
              <a:gd name="T2" fmla="*/ 173 w 531"/>
              <a:gd name="T3" fmla="*/ 147 h 359"/>
              <a:gd name="T4" fmla="*/ 370 w 531"/>
              <a:gd name="T5" fmla="*/ 212 h 359"/>
              <a:gd name="T6" fmla="*/ 256 w 531"/>
              <a:gd name="T7" fmla="*/ 296 h 359"/>
              <a:gd name="T8" fmla="*/ 183 w 531"/>
              <a:gd name="T9" fmla="*/ 315 h 359"/>
              <a:gd name="T10" fmla="*/ 0 60000 65536"/>
              <a:gd name="T11" fmla="*/ 0 60000 65536"/>
              <a:gd name="T12" fmla="*/ 0 60000 65536"/>
              <a:gd name="T13" fmla="*/ 0 60000 65536"/>
              <a:gd name="T14" fmla="*/ 0 60000 65536"/>
              <a:gd name="T15" fmla="*/ 0 w 531"/>
              <a:gd name="T16" fmla="*/ 0 h 359"/>
              <a:gd name="T17" fmla="*/ 531 w 531"/>
              <a:gd name="T18" fmla="*/ 359 h 359"/>
            </a:gdLst>
            <a:ahLst/>
            <a:cxnLst>
              <a:cxn ang="T10">
                <a:pos x="T0" y="T1"/>
              </a:cxn>
              <a:cxn ang="T11">
                <a:pos x="T2" y="T3"/>
              </a:cxn>
              <a:cxn ang="T12">
                <a:pos x="T4" y="T5"/>
              </a:cxn>
              <a:cxn ang="T13">
                <a:pos x="T6" y="T7"/>
              </a:cxn>
              <a:cxn ang="T14">
                <a:pos x="T8" y="T9"/>
              </a:cxn>
            </a:cxnLst>
            <a:rect l="T15" t="T16" r="T17" b="T18"/>
            <a:pathLst>
              <a:path w="531" h="359">
                <a:moveTo>
                  <a:pt x="183" y="315"/>
                </a:moveTo>
                <a:cubicBezTo>
                  <a:pt x="0" y="358"/>
                  <a:pt x="60" y="192"/>
                  <a:pt x="173" y="147"/>
                </a:cubicBezTo>
                <a:cubicBezTo>
                  <a:pt x="530" y="0"/>
                  <a:pt x="370" y="212"/>
                  <a:pt x="370" y="212"/>
                </a:cubicBezTo>
                <a:cubicBezTo>
                  <a:pt x="370" y="212"/>
                  <a:pt x="256" y="296"/>
                  <a:pt x="256" y="296"/>
                </a:cubicBezTo>
                <a:lnTo>
                  <a:pt x="183" y="315"/>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4" name="Freeform 8"/>
          <p:cNvSpPr>
            <a:spLocks noChangeArrowheads="1"/>
          </p:cNvSpPr>
          <p:nvPr/>
        </p:nvSpPr>
        <p:spPr bwMode="auto">
          <a:xfrm>
            <a:off x="3976688" y="5384800"/>
            <a:ext cx="57150" cy="71438"/>
          </a:xfrm>
          <a:custGeom>
            <a:avLst/>
            <a:gdLst>
              <a:gd name="T0" fmla="*/ 142 w 150"/>
              <a:gd name="T1" fmla="*/ 159 h 252"/>
              <a:gd name="T2" fmla="*/ 30 w 150"/>
              <a:gd name="T3" fmla="*/ 103 h 252"/>
              <a:gd name="T4" fmla="*/ 58 w 150"/>
              <a:gd name="T5" fmla="*/ 28 h 252"/>
              <a:gd name="T6" fmla="*/ 131 w 150"/>
              <a:gd name="T7" fmla="*/ 56 h 252"/>
              <a:gd name="T8" fmla="*/ 142 w 150"/>
              <a:gd name="T9" fmla="*/ 159 h 252"/>
              <a:gd name="T10" fmla="*/ 0 60000 65536"/>
              <a:gd name="T11" fmla="*/ 0 60000 65536"/>
              <a:gd name="T12" fmla="*/ 0 60000 65536"/>
              <a:gd name="T13" fmla="*/ 0 60000 65536"/>
              <a:gd name="T14" fmla="*/ 0 60000 65536"/>
              <a:gd name="T15" fmla="*/ 0 w 150"/>
              <a:gd name="T16" fmla="*/ 0 h 252"/>
              <a:gd name="T17" fmla="*/ 150 w 150"/>
              <a:gd name="T18" fmla="*/ 252 h 252"/>
            </a:gdLst>
            <a:ahLst/>
            <a:cxnLst>
              <a:cxn ang="T10">
                <a:pos x="T0" y="T1"/>
              </a:cxn>
              <a:cxn ang="T11">
                <a:pos x="T2" y="T3"/>
              </a:cxn>
              <a:cxn ang="T12">
                <a:pos x="T4" y="T5"/>
              </a:cxn>
              <a:cxn ang="T13">
                <a:pos x="T6" y="T7"/>
              </a:cxn>
              <a:cxn ang="T14">
                <a:pos x="T8" y="T9"/>
              </a:cxn>
            </a:cxnLst>
            <a:rect l="T15" t="T16" r="T17" b="T18"/>
            <a:pathLst>
              <a:path w="150" h="252">
                <a:moveTo>
                  <a:pt x="142" y="159"/>
                </a:moveTo>
                <a:cubicBezTo>
                  <a:pt x="149" y="251"/>
                  <a:pt x="0" y="183"/>
                  <a:pt x="30" y="103"/>
                </a:cubicBezTo>
                <a:cubicBezTo>
                  <a:pt x="66" y="0"/>
                  <a:pt x="58" y="28"/>
                  <a:pt x="58" y="28"/>
                </a:cubicBezTo>
                <a:cubicBezTo>
                  <a:pt x="58" y="28"/>
                  <a:pt x="131" y="56"/>
                  <a:pt x="131" y="56"/>
                </a:cubicBezTo>
                <a:lnTo>
                  <a:pt x="142" y="159"/>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5" name="Freeform 9"/>
          <p:cNvSpPr>
            <a:spLocks noChangeArrowheads="1"/>
          </p:cNvSpPr>
          <p:nvPr/>
        </p:nvSpPr>
        <p:spPr bwMode="auto">
          <a:xfrm>
            <a:off x="4065588" y="5821363"/>
            <a:ext cx="77787" cy="88900"/>
          </a:xfrm>
          <a:custGeom>
            <a:avLst/>
            <a:gdLst>
              <a:gd name="T0" fmla="*/ 131 w 208"/>
              <a:gd name="T1" fmla="*/ 244 h 312"/>
              <a:gd name="T2" fmla="*/ 0 w 208"/>
              <a:gd name="T3" fmla="*/ 159 h 312"/>
              <a:gd name="T4" fmla="*/ 66 w 208"/>
              <a:gd name="T5" fmla="*/ 140 h 312"/>
              <a:gd name="T6" fmla="*/ 38 w 208"/>
              <a:gd name="T7" fmla="*/ 94 h 312"/>
              <a:gd name="T8" fmla="*/ 28 w 208"/>
              <a:gd name="T9" fmla="*/ 0 h 312"/>
              <a:gd name="T10" fmla="*/ 112 w 208"/>
              <a:gd name="T11" fmla="*/ 66 h 312"/>
              <a:gd name="T12" fmla="*/ 140 w 208"/>
              <a:gd name="T13" fmla="*/ 140 h 312"/>
              <a:gd name="T14" fmla="*/ 207 w 208"/>
              <a:gd name="T15" fmla="*/ 188 h 312"/>
              <a:gd name="T16" fmla="*/ 131 w 208"/>
              <a:gd name="T17" fmla="*/ 244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312"/>
              <a:gd name="T29" fmla="*/ 208 w 208"/>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312">
                <a:moveTo>
                  <a:pt x="131" y="244"/>
                </a:moveTo>
                <a:cubicBezTo>
                  <a:pt x="41" y="311"/>
                  <a:pt x="0" y="159"/>
                  <a:pt x="0" y="159"/>
                </a:cubicBezTo>
                <a:cubicBezTo>
                  <a:pt x="0" y="159"/>
                  <a:pt x="66" y="140"/>
                  <a:pt x="66" y="140"/>
                </a:cubicBezTo>
                <a:cubicBezTo>
                  <a:pt x="66" y="140"/>
                  <a:pt x="38" y="94"/>
                  <a:pt x="38" y="94"/>
                </a:cubicBezTo>
                <a:cubicBezTo>
                  <a:pt x="38" y="94"/>
                  <a:pt x="28" y="0"/>
                  <a:pt x="28" y="0"/>
                </a:cubicBezTo>
                <a:cubicBezTo>
                  <a:pt x="28" y="0"/>
                  <a:pt x="140" y="66"/>
                  <a:pt x="112" y="66"/>
                </a:cubicBezTo>
                <a:cubicBezTo>
                  <a:pt x="84" y="66"/>
                  <a:pt x="140" y="140"/>
                  <a:pt x="140" y="140"/>
                </a:cubicBezTo>
                <a:cubicBezTo>
                  <a:pt x="140" y="140"/>
                  <a:pt x="207" y="188"/>
                  <a:pt x="207" y="188"/>
                </a:cubicBezTo>
                <a:lnTo>
                  <a:pt x="131" y="24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6" name="Freeform 10"/>
          <p:cNvSpPr>
            <a:spLocks noChangeArrowheads="1"/>
          </p:cNvSpPr>
          <p:nvPr/>
        </p:nvSpPr>
        <p:spPr bwMode="auto">
          <a:xfrm>
            <a:off x="4019550" y="5749925"/>
            <a:ext cx="44450" cy="84138"/>
          </a:xfrm>
          <a:custGeom>
            <a:avLst/>
            <a:gdLst>
              <a:gd name="T0" fmla="*/ 93 w 113"/>
              <a:gd name="T1" fmla="*/ 188 h 295"/>
              <a:gd name="T2" fmla="*/ 0 w 113"/>
              <a:gd name="T3" fmla="*/ 121 h 295"/>
              <a:gd name="T4" fmla="*/ 46 w 113"/>
              <a:gd name="T5" fmla="*/ 9 h 295"/>
              <a:gd name="T6" fmla="*/ 112 w 113"/>
              <a:gd name="T7" fmla="*/ 75 h 295"/>
              <a:gd name="T8" fmla="*/ 93 w 113"/>
              <a:gd name="T9" fmla="*/ 188 h 295"/>
              <a:gd name="T10" fmla="*/ 0 60000 65536"/>
              <a:gd name="T11" fmla="*/ 0 60000 65536"/>
              <a:gd name="T12" fmla="*/ 0 60000 65536"/>
              <a:gd name="T13" fmla="*/ 0 60000 65536"/>
              <a:gd name="T14" fmla="*/ 0 60000 65536"/>
              <a:gd name="T15" fmla="*/ 0 w 113"/>
              <a:gd name="T16" fmla="*/ 0 h 295"/>
              <a:gd name="T17" fmla="*/ 113 w 113"/>
              <a:gd name="T18" fmla="*/ 295 h 295"/>
            </a:gdLst>
            <a:ahLst/>
            <a:cxnLst>
              <a:cxn ang="T10">
                <a:pos x="T0" y="T1"/>
              </a:cxn>
              <a:cxn ang="T11">
                <a:pos x="T2" y="T3"/>
              </a:cxn>
              <a:cxn ang="T12">
                <a:pos x="T4" y="T5"/>
              </a:cxn>
              <a:cxn ang="T13">
                <a:pos x="T6" y="T7"/>
              </a:cxn>
              <a:cxn ang="T14">
                <a:pos x="T8" y="T9"/>
              </a:cxn>
            </a:cxnLst>
            <a:rect l="T15" t="T16" r="T17" b="T18"/>
            <a:pathLst>
              <a:path w="113" h="295">
                <a:moveTo>
                  <a:pt x="93" y="188"/>
                </a:moveTo>
                <a:cubicBezTo>
                  <a:pt x="76" y="294"/>
                  <a:pt x="0" y="121"/>
                  <a:pt x="0" y="121"/>
                </a:cubicBezTo>
                <a:cubicBezTo>
                  <a:pt x="0" y="121"/>
                  <a:pt x="46" y="18"/>
                  <a:pt x="46" y="9"/>
                </a:cubicBezTo>
                <a:cubicBezTo>
                  <a:pt x="46" y="0"/>
                  <a:pt x="112" y="75"/>
                  <a:pt x="112" y="75"/>
                </a:cubicBezTo>
                <a:lnTo>
                  <a:pt x="93" y="188"/>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7" name="Freeform 11"/>
          <p:cNvSpPr>
            <a:spLocks noChangeArrowheads="1"/>
          </p:cNvSpPr>
          <p:nvPr/>
        </p:nvSpPr>
        <p:spPr bwMode="auto">
          <a:xfrm>
            <a:off x="3970338" y="5767388"/>
            <a:ext cx="63500" cy="133350"/>
          </a:xfrm>
          <a:custGeom>
            <a:avLst/>
            <a:gdLst>
              <a:gd name="T0" fmla="*/ 83 w 169"/>
              <a:gd name="T1" fmla="*/ 422 h 467"/>
              <a:gd name="T2" fmla="*/ 10 w 169"/>
              <a:gd name="T3" fmla="*/ 283 h 467"/>
              <a:gd name="T4" fmla="*/ 8 w 169"/>
              <a:gd name="T5" fmla="*/ 122 h 467"/>
              <a:gd name="T6" fmla="*/ 168 w 169"/>
              <a:gd name="T7" fmla="*/ 309 h 467"/>
              <a:gd name="T8" fmla="*/ 83 w 169"/>
              <a:gd name="T9" fmla="*/ 422 h 467"/>
              <a:gd name="T10" fmla="*/ 0 60000 65536"/>
              <a:gd name="T11" fmla="*/ 0 60000 65536"/>
              <a:gd name="T12" fmla="*/ 0 60000 65536"/>
              <a:gd name="T13" fmla="*/ 0 60000 65536"/>
              <a:gd name="T14" fmla="*/ 0 60000 65536"/>
              <a:gd name="T15" fmla="*/ 0 w 169"/>
              <a:gd name="T16" fmla="*/ 0 h 467"/>
              <a:gd name="T17" fmla="*/ 169 w 169"/>
              <a:gd name="T18" fmla="*/ 467 h 467"/>
            </a:gdLst>
            <a:ahLst/>
            <a:cxnLst>
              <a:cxn ang="T10">
                <a:pos x="T0" y="T1"/>
              </a:cxn>
              <a:cxn ang="T11">
                <a:pos x="T2" y="T3"/>
              </a:cxn>
              <a:cxn ang="T12">
                <a:pos x="T4" y="T5"/>
              </a:cxn>
              <a:cxn ang="T13">
                <a:pos x="T6" y="T7"/>
              </a:cxn>
              <a:cxn ang="T14">
                <a:pos x="T8" y="T9"/>
              </a:cxn>
            </a:cxnLst>
            <a:rect l="T15" t="T16" r="T17" b="T18"/>
            <a:pathLst>
              <a:path w="169" h="467">
                <a:moveTo>
                  <a:pt x="83" y="422"/>
                </a:moveTo>
                <a:cubicBezTo>
                  <a:pt x="50" y="466"/>
                  <a:pt x="10" y="283"/>
                  <a:pt x="10" y="283"/>
                </a:cubicBezTo>
                <a:cubicBezTo>
                  <a:pt x="10" y="283"/>
                  <a:pt x="0" y="140"/>
                  <a:pt x="8" y="122"/>
                </a:cubicBezTo>
                <a:cubicBezTo>
                  <a:pt x="64" y="0"/>
                  <a:pt x="168" y="309"/>
                  <a:pt x="168" y="309"/>
                </a:cubicBezTo>
                <a:lnTo>
                  <a:pt x="83" y="422"/>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8" name="Freeform 12"/>
          <p:cNvSpPr>
            <a:spLocks noChangeArrowheads="1"/>
          </p:cNvSpPr>
          <p:nvPr/>
        </p:nvSpPr>
        <p:spPr bwMode="auto">
          <a:xfrm>
            <a:off x="3983038" y="5249863"/>
            <a:ext cx="42862" cy="34925"/>
          </a:xfrm>
          <a:custGeom>
            <a:avLst/>
            <a:gdLst>
              <a:gd name="T0" fmla="*/ 112 w 113"/>
              <a:gd name="T1" fmla="*/ 57 h 118"/>
              <a:gd name="T2" fmla="*/ 47 w 113"/>
              <a:gd name="T3" fmla="*/ 0 h 118"/>
              <a:gd name="T4" fmla="*/ 0 w 113"/>
              <a:gd name="T5" fmla="*/ 75 h 118"/>
              <a:gd name="T6" fmla="*/ 112 w 113"/>
              <a:gd name="T7" fmla="*/ 57 h 118"/>
              <a:gd name="T8" fmla="*/ 0 60000 65536"/>
              <a:gd name="T9" fmla="*/ 0 60000 65536"/>
              <a:gd name="T10" fmla="*/ 0 60000 65536"/>
              <a:gd name="T11" fmla="*/ 0 60000 65536"/>
              <a:gd name="T12" fmla="*/ 0 w 113"/>
              <a:gd name="T13" fmla="*/ 0 h 118"/>
              <a:gd name="T14" fmla="*/ 113 w 113"/>
              <a:gd name="T15" fmla="*/ 118 h 118"/>
            </a:gdLst>
            <a:ahLst/>
            <a:cxnLst>
              <a:cxn ang="T8">
                <a:pos x="T0" y="T1"/>
              </a:cxn>
              <a:cxn ang="T9">
                <a:pos x="T2" y="T3"/>
              </a:cxn>
              <a:cxn ang="T10">
                <a:pos x="T4" y="T5"/>
              </a:cxn>
              <a:cxn ang="T11">
                <a:pos x="T6" y="T7"/>
              </a:cxn>
            </a:cxnLst>
            <a:rect l="T12" t="T13" r="T14" b="T15"/>
            <a:pathLst>
              <a:path w="113" h="118">
                <a:moveTo>
                  <a:pt x="112" y="57"/>
                </a:moveTo>
                <a:cubicBezTo>
                  <a:pt x="112" y="0"/>
                  <a:pt x="47" y="0"/>
                  <a:pt x="47" y="0"/>
                </a:cubicBezTo>
                <a:cubicBezTo>
                  <a:pt x="47" y="0"/>
                  <a:pt x="0" y="75"/>
                  <a:pt x="0" y="75"/>
                </a:cubicBezTo>
                <a:cubicBezTo>
                  <a:pt x="0" y="75"/>
                  <a:pt x="112" y="117"/>
                  <a:pt x="112" y="57"/>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9" name="Freeform 13"/>
          <p:cNvSpPr>
            <a:spLocks noChangeArrowheads="1"/>
          </p:cNvSpPr>
          <p:nvPr/>
        </p:nvSpPr>
        <p:spPr bwMode="auto">
          <a:xfrm>
            <a:off x="3968750" y="5295900"/>
            <a:ext cx="155575" cy="25400"/>
          </a:xfrm>
          <a:custGeom>
            <a:avLst/>
            <a:gdLst>
              <a:gd name="T0" fmla="*/ 230 w 409"/>
              <a:gd name="T1" fmla="*/ 84 h 90"/>
              <a:gd name="T2" fmla="*/ 110 w 409"/>
              <a:gd name="T3" fmla="*/ 13 h 90"/>
              <a:gd name="T4" fmla="*/ 63 w 409"/>
              <a:gd name="T5" fmla="*/ 88 h 90"/>
              <a:gd name="T6" fmla="*/ 230 w 409"/>
              <a:gd name="T7" fmla="*/ 84 h 90"/>
              <a:gd name="T8" fmla="*/ 0 60000 65536"/>
              <a:gd name="T9" fmla="*/ 0 60000 65536"/>
              <a:gd name="T10" fmla="*/ 0 60000 65536"/>
              <a:gd name="T11" fmla="*/ 0 60000 65536"/>
              <a:gd name="T12" fmla="*/ 0 w 409"/>
              <a:gd name="T13" fmla="*/ 0 h 90"/>
              <a:gd name="T14" fmla="*/ 409 w 409"/>
              <a:gd name="T15" fmla="*/ 90 h 90"/>
            </a:gdLst>
            <a:ahLst/>
            <a:cxnLst>
              <a:cxn ang="T8">
                <a:pos x="T0" y="T1"/>
              </a:cxn>
              <a:cxn ang="T9">
                <a:pos x="T2" y="T3"/>
              </a:cxn>
              <a:cxn ang="T10">
                <a:pos x="T4" y="T5"/>
              </a:cxn>
              <a:cxn ang="T11">
                <a:pos x="T6" y="T7"/>
              </a:cxn>
            </a:cxnLst>
            <a:rect l="T12" t="T13" r="T14" b="T15"/>
            <a:pathLst>
              <a:path w="409" h="90">
                <a:moveTo>
                  <a:pt x="230" y="84"/>
                </a:moveTo>
                <a:cubicBezTo>
                  <a:pt x="408" y="0"/>
                  <a:pt x="110" y="13"/>
                  <a:pt x="110" y="13"/>
                </a:cubicBezTo>
                <a:cubicBezTo>
                  <a:pt x="110" y="13"/>
                  <a:pt x="0" y="89"/>
                  <a:pt x="63" y="88"/>
                </a:cubicBezTo>
                <a:lnTo>
                  <a:pt x="230" y="8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0" name="Freeform 14"/>
          <p:cNvSpPr>
            <a:spLocks noChangeArrowheads="1"/>
          </p:cNvSpPr>
          <p:nvPr/>
        </p:nvSpPr>
        <p:spPr bwMode="auto">
          <a:xfrm>
            <a:off x="4019550" y="5334000"/>
            <a:ext cx="66675" cy="33338"/>
          </a:xfrm>
          <a:custGeom>
            <a:avLst/>
            <a:gdLst>
              <a:gd name="T0" fmla="*/ 176 w 177"/>
              <a:gd name="T1" fmla="*/ 56 h 118"/>
              <a:gd name="T2" fmla="*/ 47 w 177"/>
              <a:gd name="T3" fmla="*/ 3 h 118"/>
              <a:gd name="T4" fmla="*/ 0 w 177"/>
              <a:gd name="T5" fmla="*/ 77 h 118"/>
              <a:gd name="T6" fmla="*/ 176 w 177"/>
              <a:gd name="T7" fmla="*/ 56 h 118"/>
              <a:gd name="T8" fmla="*/ 0 60000 65536"/>
              <a:gd name="T9" fmla="*/ 0 60000 65536"/>
              <a:gd name="T10" fmla="*/ 0 60000 65536"/>
              <a:gd name="T11" fmla="*/ 0 60000 65536"/>
              <a:gd name="T12" fmla="*/ 0 w 177"/>
              <a:gd name="T13" fmla="*/ 0 h 118"/>
              <a:gd name="T14" fmla="*/ 177 w 177"/>
              <a:gd name="T15" fmla="*/ 118 h 118"/>
            </a:gdLst>
            <a:ahLst/>
            <a:cxnLst>
              <a:cxn ang="T8">
                <a:pos x="T0" y="T1"/>
              </a:cxn>
              <a:cxn ang="T9">
                <a:pos x="T2" y="T3"/>
              </a:cxn>
              <a:cxn ang="T10">
                <a:pos x="T4" y="T5"/>
              </a:cxn>
              <a:cxn ang="T11">
                <a:pos x="T6" y="T7"/>
              </a:cxn>
            </a:cxnLst>
            <a:rect l="T12" t="T13" r="T14" b="T15"/>
            <a:pathLst>
              <a:path w="177" h="118">
                <a:moveTo>
                  <a:pt x="176" y="56"/>
                </a:moveTo>
                <a:cubicBezTo>
                  <a:pt x="176" y="0"/>
                  <a:pt x="47" y="3"/>
                  <a:pt x="47" y="3"/>
                </a:cubicBezTo>
                <a:cubicBezTo>
                  <a:pt x="47" y="3"/>
                  <a:pt x="0" y="77"/>
                  <a:pt x="0" y="77"/>
                </a:cubicBezTo>
                <a:cubicBezTo>
                  <a:pt x="0" y="77"/>
                  <a:pt x="176" y="117"/>
                  <a:pt x="176" y="56"/>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1" name="Freeform 15"/>
          <p:cNvSpPr>
            <a:spLocks noChangeArrowheads="1"/>
          </p:cNvSpPr>
          <p:nvPr/>
        </p:nvSpPr>
        <p:spPr bwMode="auto">
          <a:xfrm>
            <a:off x="4071938" y="5368925"/>
            <a:ext cx="39687" cy="52388"/>
          </a:xfrm>
          <a:custGeom>
            <a:avLst/>
            <a:gdLst>
              <a:gd name="T0" fmla="*/ 104 w 105"/>
              <a:gd name="T1" fmla="*/ 123 h 184"/>
              <a:gd name="T2" fmla="*/ 47 w 105"/>
              <a:gd name="T3" fmla="*/ 0 h 184"/>
              <a:gd name="T4" fmla="*/ 0 w 105"/>
              <a:gd name="T5" fmla="*/ 85 h 184"/>
              <a:gd name="T6" fmla="*/ 104 w 105"/>
              <a:gd name="T7" fmla="*/ 123 h 184"/>
              <a:gd name="T8" fmla="*/ 0 60000 65536"/>
              <a:gd name="T9" fmla="*/ 0 60000 65536"/>
              <a:gd name="T10" fmla="*/ 0 60000 65536"/>
              <a:gd name="T11" fmla="*/ 0 60000 65536"/>
              <a:gd name="T12" fmla="*/ 0 w 105"/>
              <a:gd name="T13" fmla="*/ 0 h 184"/>
              <a:gd name="T14" fmla="*/ 105 w 105"/>
              <a:gd name="T15" fmla="*/ 184 h 184"/>
            </a:gdLst>
            <a:ahLst/>
            <a:cxnLst>
              <a:cxn ang="T8">
                <a:pos x="T0" y="T1"/>
              </a:cxn>
              <a:cxn ang="T9">
                <a:pos x="T2" y="T3"/>
              </a:cxn>
              <a:cxn ang="T10">
                <a:pos x="T4" y="T5"/>
              </a:cxn>
              <a:cxn ang="T11">
                <a:pos x="T6" y="T7"/>
              </a:cxn>
            </a:cxnLst>
            <a:rect l="T12" t="T13" r="T14" b="T15"/>
            <a:pathLst>
              <a:path w="105" h="184">
                <a:moveTo>
                  <a:pt x="104" y="123"/>
                </a:moveTo>
                <a:cubicBezTo>
                  <a:pt x="104" y="66"/>
                  <a:pt x="47" y="0"/>
                  <a:pt x="47" y="0"/>
                </a:cubicBezTo>
                <a:cubicBezTo>
                  <a:pt x="47" y="0"/>
                  <a:pt x="0" y="85"/>
                  <a:pt x="0" y="85"/>
                </a:cubicBezTo>
                <a:cubicBezTo>
                  <a:pt x="0" y="85"/>
                  <a:pt x="104" y="183"/>
                  <a:pt x="104" y="123"/>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2" name="Freeform 16"/>
          <p:cNvSpPr>
            <a:spLocks noChangeArrowheads="1"/>
          </p:cNvSpPr>
          <p:nvPr/>
        </p:nvSpPr>
        <p:spPr bwMode="auto">
          <a:xfrm>
            <a:off x="4014788" y="5189538"/>
            <a:ext cx="79375" cy="52387"/>
          </a:xfrm>
          <a:custGeom>
            <a:avLst/>
            <a:gdLst>
              <a:gd name="T0" fmla="*/ 103 w 207"/>
              <a:gd name="T1" fmla="*/ 142 h 187"/>
              <a:gd name="T2" fmla="*/ 0 w 207"/>
              <a:gd name="T3" fmla="*/ 142 h 187"/>
              <a:gd name="T4" fmla="*/ 83 w 207"/>
              <a:gd name="T5" fmla="*/ 11 h 187"/>
              <a:gd name="T6" fmla="*/ 103 w 207"/>
              <a:gd name="T7" fmla="*/ 142 h 187"/>
              <a:gd name="T8" fmla="*/ 0 60000 65536"/>
              <a:gd name="T9" fmla="*/ 0 60000 65536"/>
              <a:gd name="T10" fmla="*/ 0 60000 65536"/>
              <a:gd name="T11" fmla="*/ 0 60000 65536"/>
              <a:gd name="T12" fmla="*/ 0 w 207"/>
              <a:gd name="T13" fmla="*/ 0 h 187"/>
              <a:gd name="T14" fmla="*/ 207 w 207"/>
              <a:gd name="T15" fmla="*/ 187 h 187"/>
            </a:gdLst>
            <a:ahLst/>
            <a:cxnLst>
              <a:cxn ang="T8">
                <a:pos x="T0" y="T1"/>
              </a:cxn>
              <a:cxn ang="T9">
                <a:pos x="T2" y="T3"/>
              </a:cxn>
              <a:cxn ang="T10">
                <a:pos x="T4" y="T5"/>
              </a:cxn>
              <a:cxn ang="T11">
                <a:pos x="T6" y="T7"/>
              </a:cxn>
            </a:cxnLst>
            <a:rect l="T12" t="T13" r="T14" b="T15"/>
            <a:pathLst>
              <a:path w="207" h="187">
                <a:moveTo>
                  <a:pt x="103" y="142"/>
                </a:moveTo>
                <a:cubicBezTo>
                  <a:pt x="70" y="186"/>
                  <a:pt x="0" y="142"/>
                  <a:pt x="0" y="142"/>
                </a:cubicBezTo>
                <a:cubicBezTo>
                  <a:pt x="0" y="142"/>
                  <a:pt x="83" y="11"/>
                  <a:pt x="83" y="11"/>
                </a:cubicBezTo>
                <a:cubicBezTo>
                  <a:pt x="83" y="11"/>
                  <a:pt x="206" y="0"/>
                  <a:pt x="103" y="142"/>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3" name="Freeform 17"/>
          <p:cNvSpPr>
            <a:spLocks noChangeArrowheads="1"/>
          </p:cNvSpPr>
          <p:nvPr/>
        </p:nvSpPr>
        <p:spPr bwMode="auto">
          <a:xfrm>
            <a:off x="3962400" y="5937250"/>
            <a:ext cx="79375" cy="52388"/>
          </a:xfrm>
          <a:custGeom>
            <a:avLst/>
            <a:gdLst>
              <a:gd name="T0" fmla="*/ 103 w 207"/>
              <a:gd name="T1" fmla="*/ 141 h 186"/>
              <a:gd name="T2" fmla="*/ 0 w 207"/>
              <a:gd name="T3" fmla="*/ 141 h 186"/>
              <a:gd name="T4" fmla="*/ 85 w 207"/>
              <a:gd name="T5" fmla="*/ 9 h 186"/>
              <a:gd name="T6" fmla="*/ 103 w 207"/>
              <a:gd name="T7" fmla="*/ 141 h 186"/>
              <a:gd name="T8" fmla="*/ 0 60000 65536"/>
              <a:gd name="T9" fmla="*/ 0 60000 65536"/>
              <a:gd name="T10" fmla="*/ 0 60000 65536"/>
              <a:gd name="T11" fmla="*/ 0 60000 65536"/>
              <a:gd name="T12" fmla="*/ 0 w 207"/>
              <a:gd name="T13" fmla="*/ 0 h 186"/>
              <a:gd name="T14" fmla="*/ 207 w 207"/>
              <a:gd name="T15" fmla="*/ 186 h 186"/>
            </a:gdLst>
            <a:ahLst/>
            <a:cxnLst>
              <a:cxn ang="T8">
                <a:pos x="T0" y="T1"/>
              </a:cxn>
              <a:cxn ang="T9">
                <a:pos x="T2" y="T3"/>
              </a:cxn>
              <a:cxn ang="T10">
                <a:pos x="T4" y="T5"/>
              </a:cxn>
              <a:cxn ang="T11">
                <a:pos x="T6" y="T7"/>
              </a:cxn>
            </a:cxnLst>
            <a:rect l="T12" t="T13" r="T14" b="T15"/>
            <a:pathLst>
              <a:path w="207" h="186">
                <a:moveTo>
                  <a:pt x="103" y="141"/>
                </a:moveTo>
                <a:cubicBezTo>
                  <a:pt x="71" y="185"/>
                  <a:pt x="0" y="141"/>
                  <a:pt x="0" y="141"/>
                </a:cubicBezTo>
                <a:cubicBezTo>
                  <a:pt x="0" y="141"/>
                  <a:pt x="85" y="9"/>
                  <a:pt x="85" y="9"/>
                </a:cubicBezTo>
                <a:cubicBezTo>
                  <a:pt x="85" y="9"/>
                  <a:pt x="206" y="0"/>
                  <a:pt x="103" y="141"/>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4" name="Freeform 18"/>
          <p:cNvSpPr>
            <a:spLocks noChangeArrowheads="1"/>
          </p:cNvSpPr>
          <p:nvPr/>
        </p:nvSpPr>
        <p:spPr bwMode="auto">
          <a:xfrm>
            <a:off x="4176713" y="6283325"/>
            <a:ext cx="79375" cy="52388"/>
          </a:xfrm>
          <a:custGeom>
            <a:avLst/>
            <a:gdLst>
              <a:gd name="T0" fmla="*/ 103 w 207"/>
              <a:gd name="T1" fmla="*/ 140 h 187"/>
              <a:gd name="T2" fmla="*/ 0 w 207"/>
              <a:gd name="T3" fmla="*/ 140 h 187"/>
              <a:gd name="T4" fmla="*/ 85 w 207"/>
              <a:gd name="T5" fmla="*/ 9 h 187"/>
              <a:gd name="T6" fmla="*/ 103 w 207"/>
              <a:gd name="T7" fmla="*/ 140 h 187"/>
              <a:gd name="T8" fmla="*/ 0 60000 65536"/>
              <a:gd name="T9" fmla="*/ 0 60000 65536"/>
              <a:gd name="T10" fmla="*/ 0 60000 65536"/>
              <a:gd name="T11" fmla="*/ 0 60000 65536"/>
              <a:gd name="T12" fmla="*/ 0 w 207"/>
              <a:gd name="T13" fmla="*/ 0 h 187"/>
              <a:gd name="T14" fmla="*/ 207 w 207"/>
              <a:gd name="T15" fmla="*/ 187 h 187"/>
            </a:gdLst>
            <a:ahLst/>
            <a:cxnLst>
              <a:cxn ang="T8">
                <a:pos x="T0" y="T1"/>
              </a:cxn>
              <a:cxn ang="T9">
                <a:pos x="T2" y="T3"/>
              </a:cxn>
              <a:cxn ang="T10">
                <a:pos x="T4" y="T5"/>
              </a:cxn>
              <a:cxn ang="T11">
                <a:pos x="T6" y="T7"/>
              </a:cxn>
            </a:cxnLst>
            <a:rect l="T12" t="T13" r="T14" b="T15"/>
            <a:pathLst>
              <a:path w="207" h="187">
                <a:moveTo>
                  <a:pt x="103" y="140"/>
                </a:moveTo>
                <a:cubicBezTo>
                  <a:pt x="70" y="186"/>
                  <a:pt x="0" y="140"/>
                  <a:pt x="0" y="140"/>
                </a:cubicBezTo>
                <a:cubicBezTo>
                  <a:pt x="0" y="140"/>
                  <a:pt x="85" y="9"/>
                  <a:pt x="85" y="9"/>
                </a:cubicBezTo>
                <a:cubicBezTo>
                  <a:pt x="85" y="9"/>
                  <a:pt x="206" y="0"/>
                  <a:pt x="103" y="140"/>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5" name="Freeform 19"/>
          <p:cNvSpPr>
            <a:spLocks noChangeArrowheads="1"/>
          </p:cNvSpPr>
          <p:nvPr/>
        </p:nvSpPr>
        <p:spPr bwMode="auto">
          <a:xfrm>
            <a:off x="4154488" y="6207125"/>
            <a:ext cx="103187" cy="52388"/>
          </a:xfrm>
          <a:custGeom>
            <a:avLst/>
            <a:gdLst>
              <a:gd name="T0" fmla="*/ 172 w 275"/>
              <a:gd name="T1" fmla="*/ 141 h 187"/>
              <a:gd name="T2" fmla="*/ 0 w 275"/>
              <a:gd name="T3" fmla="*/ 72 h 187"/>
              <a:gd name="T4" fmla="*/ 153 w 275"/>
              <a:gd name="T5" fmla="*/ 11 h 187"/>
              <a:gd name="T6" fmla="*/ 172 w 275"/>
              <a:gd name="T7" fmla="*/ 141 h 187"/>
              <a:gd name="T8" fmla="*/ 0 60000 65536"/>
              <a:gd name="T9" fmla="*/ 0 60000 65536"/>
              <a:gd name="T10" fmla="*/ 0 60000 65536"/>
              <a:gd name="T11" fmla="*/ 0 60000 65536"/>
              <a:gd name="T12" fmla="*/ 0 w 275"/>
              <a:gd name="T13" fmla="*/ 0 h 187"/>
              <a:gd name="T14" fmla="*/ 275 w 275"/>
              <a:gd name="T15" fmla="*/ 187 h 187"/>
            </a:gdLst>
            <a:ahLst/>
            <a:cxnLst>
              <a:cxn ang="T8">
                <a:pos x="T0" y="T1"/>
              </a:cxn>
              <a:cxn ang="T9">
                <a:pos x="T2" y="T3"/>
              </a:cxn>
              <a:cxn ang="T10">
                <a:pos x="T4" y="T5"/>
              </a:cxn>
              <a:cxn ang="T11">
                <a:pos x="T6" y="T7"/>
              </a:cxn>
            </a:cxnLst>
            <a:rect l="T12" t="T13" r="T14" b="T15"/>
            <a:pathLst>
              <a:path w="275" h="187">
                <a:moveTo>
                  <a:pt x="172" y="141"/>
                </a:moveTo>
                <a:cubicBezTo>
                  <a:pt x="139" y="186"/>
                  <a:pt x="0" y="72"/>
                  <a:pt x="0" y="72"/>
                </a:cubicBezTo>
                <a:cubicBezTo>
                  <a:pt x="0" y="72"/>
                  <a:pt x="153" y="11"/>
                  <a:pt x="153" y="11"/>
                </a:cubicBezTo>
                <a:cubicBezTo>
                  <a:pt x="153" y="11"/>
                  <a:pt x="274" y="0"/>
                  <a:pt x="172" y="141"/>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6" name="Freeform 20"/>
          <p:cNvSpPr>
            <a:spLocks noChangeArrowheads="1"/>
          </p:cNvSpPr>
          <p:nvPr/>
        </p:nvSpPr>
        <p:spPr bwMode="auto">
          <a:xfrm>
            <a:off x="4133850" y="6124575"/>
            <a:ext cx="141288" cy="85725"/>
          </a:xfrm>
          <a:custGeom>
            <a:avLst/>
            <a:gdLst>
              <a:gd name="T0" fmla="*/ 198 w 373"/>
              <a:gd name="T1" fmla="*/ 205 h 299"/>
              <a:gd name="T2" fmla="*/ 170 w 373"/>
              <a:gd name="T3" fmla="*/ 28 h 299"/>
              <a:gd name="T4" fmla="*/ 73 w 373"/>
              <a:gd name="T5" fmla="*/ 74 h 299"/>
              <a:gd name="T6" fmla="*/ 198 w 373"/>
              <a:gd name="T7" fmla="*/ 205 h 299"/>
              <a:gd name="T8" fmla="*/ 0 60000 65536"/>
              <a:gd name="T9" fmla="*/ 0 60000 65536"/>
              <a:gd name="T10" fmla="*/ 0 60000 65536"/>
              <a:gd name="T11" fmla="*/ 0 60000 65536"/>
              <a:gd name="T12" fmla="*/ 0 w 373"/>
              <a:gd name="T13" fmla="*/ 0 h 299"/>
              <a:gd name="T14" fmla="*/ 373 w 373"/>
              <a:gd name="T15" fmla="*/ 299 h 299"/>
            </a:gdLst>
            <a:ahLst/>
            <a:cxnLst>
              <a:cxn ang="T8">
                <a:pos x="T0" y="T1"/>
              </a:cxn>
              <a:cxn ang="T9">
                <a:pos x="T2" y="T3"/>
              </a:cxn>
              <a:cxn ang="T10">
                <a:pos x="T4" y="T5"/>
              </a:cxn>
              <a:cxn ang="T11">
                <a:pos x="T6" y="T7"/>
              </a:cxn>
            </a:cxnLst>
            <a:rect l="T12" t="T13" r="T14" b="T15"/>
            <a:pathLst>
              <a:path w="373" h="299">
                <a:moveTo>
                  <a:pt x="198" y="205"/>
                </a:moveTo>
                <a:cubicBezTo>
                  <a:pt x="372" y="298"/>
                  <a:pt x="170" y="28"/>
                  <a:pt x="170" y="28"/>
                </a:cubicBezTo>
                <a:cubicBezTo>
                  <a:pt x="170" y="28"/>
                  <a:pt x="0" y="0"/>
                  <a:pt x="73" y="74"/>
                </a:cubicBezTo>
                <a:lnTo>
                  <a:pt x="198" y="205"/>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7" name="Freeform 21"/>
          <p:cNvSpPr>
            <a:spLocks noChangeArrowheads="1"/>
          </p:cNvSpPr>
          <p:nvPr/>
        </p:nvSpPr>
        <p:spPr bwMode="auto">
          <a:xfrm>
            <a:off x="4010025" y="5911850"/>
            <a:ext cx="163513" cy="177800"/>
          </a:xfrm>
          <a:custGeom>
            <a:avLst/>
            <a:gdLst>
              <a:gd name="T0" fmla="*/ 180 w 434"/>
              <a:gd name="T1" fmla="*/ 196 h 625"/>
              <a:gd name="T2" fmla="*/ 82 w 434"/>
              <a:gd name="T3" fmla="*/ 196 h 625"/>
              <a:gd name="T4" fmla="*/ 154 w 434"/>
              <a:gd name="T5" fmla="*/ 279 h 625"/>
              <a:gd name="T6" fmla="*/ 122 w 434"/>
              <a:gd name="T7" fmla="*/ 312 h 625"/>
              <a:gd name="T8" fmla="*/ 40 w 434"/>
              <a:gd name="T9" fmla="*/ 304 h 625"/>
              <a:gd name="T10" fmla="*/ 8 w 434"/>
              <a:gd name="T11" fmla="*/ 443 h 625"/>
              <a:gd name="T12" fmla="*/ 122 w 434"/>
              <a:gd name="T13" fmla="*/ 582 h 625"/>
              <a:gd name="T14" fmla="*/ 245 w 434"/>
              <a:gd name="T15" fmla="*/ 353 h 625"/>
              <a:gd name="T16" fmla="*/ 327 w 434"/>
              <a:gd name="T17" fmla="*/ 344 h 625"/>
              <a:gd name="T18" fmla="*/ 294 w 434"/>
              <a:gd name="T19" fmla="*/ 591 h 625"/>
              <a:gd name="T20" fmla="*/ 351 w 434"/>
              <a:gd name="T21" fmla="*/ 624 h 625"/>
              <a:gd name="T22" fmla="*/ 433 w 434"/>
              <a:gd name="T23" fmla="*/ 524 h 625"/>
              <a:gd name="T24" fmla="*/ 402 w 434"/>
              <a:gd name="T25" fmla="*/ 467 h 625"/>
              <a:gd name="T26" fmla="*/ 377 w 434"/>
              <a:gd name="T27" fmla="*/ 73 h 625"/>
              <a:gd name="T28" fmla="*/ 311 w 434"/>
              <a:gd name="T29" fmla="*/ 8 h 625"/>
              <a:gd name="T30" fmla="*/ 147 w 434"/>
              <a:gd name="T31" fmla="*/ 0 h 625"/>
              <a:gd name="T32" fmla="*/ 245 w 434"/>
              <a:gd name="T33" fmla="*/ 122 h 625"/>
              <a:gd name="T34" fmla="*/ 180 w 434"/>
              <a:gd name="T35" fmla="*/ 196 h 6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4"/>
              <a:gd name="T55" fmla="*/ 0 h 625"/>
              <a:gd name="T56" fmla="*/ 434 w 434"/>
              <a:gd name="T57" fmla="*/ 625 h 6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4" h="625">
                <a:moveTo>
                  <a:pt x="180" y="196"/>
                </a:moveTo>
                <a:cubicBezTo>
                  <a:pt x="89" y="106"/>
                  <a:pt x="122" y="82"/>
                  <a:pt x="82" y="196"/>
                </a:cubicBezTo>
                <a:cubicBezTo>
                  <a:pt x="73" y="221"/>
                  <a:pt x="154" y="279"/>
                  <a:pt x="154" y="279"/>
                </a:cubicBezTo>
                <a:cubicBezTo>
                  <a:pt x="154" y="279"/>
                  <a:pt x="122" y="312"/>
                  <a:pt x="122" y="312"/>
                </a:cubicBezTo>
                <a:cubicBezTo>
                  <a:pt x="122" y="312"/>
                  <a:pt x="40" y="304"/>
                  <a:pt x="40" y="304"/>
                </a:cubicBezTo>
                <a:cubicBezTo>
                  <a:pt x="40" y="304"/>
                  <a:pt x="16" y="443"/>
                  <a:pt x="8" y="443"/>
                </a:cubicBezTo>
                <a:cubicBezTo>
                  <a:pt x="0" y="443"/>
                  <a:pt x="122" y="582"/>
                  <a:pt x="122" y="582"/>
                </a:cubicBezTo>
                <a:cubicBezTo>
                  <a:pt x="122" y="582"/>
                  <a:pt x="245" y="353"/>
                  <a:pt x="245" y="353"/>
                </a:cubicBezTo>
                <a:cubicBezTo>
                  <a:pt x="245" y="353"/>
                  <a:pt x="327" y="344"/>
                  <a:pt x="327" y="344"/>
                </a:cubicBezTo>
                <a:cubicBezTo>
                  <a:pt x="327" y="344"/>
                  <a:pt x="294" y="591"/>
                  <a:pt x="294" y="591"/>
                </a:cubicBezTo>
                <a:cubicBezTo>
                  <a:pt x="294" y="591"/>
                  <a:pt x="351" y="624"/>
                  <a:pt x="351" y="624"/>
                </a:cubicBezTo>
                <a:cubicBezTo>
                  <a:pt x="351" y="624"/>
                  <a:pt x="433" y="524"/>
                  <a:pt x="433" y="524"/>
                </a:cubicBezTo>
                <a:cubicBezTo>
                  <a:pt x="433" y="524"/>
                  <a:pt x="402" y="467"/>
                  <a:pt x="402" y="467"/>
                </a:cubicBezTo>
                <a:cubicBezTo>
                  <a:pt x="402" y="467"/>
                  <a:pt x="377" y="73"/>
                  <a:pt x="377" y="73"/>
                </a:cubicBezTo>
                <a:cubicBezTo>
                  <a:pt x="377" y="73"/>
                  <a:pt x="311" y="8"/>
                  <a:pt x="311" y="8"/>
                </a:cubicBezTo>
                <a:cubicBezTo>
                  <a:pt x="311" y="8"/>
                  <a:pt x="147" y="0"/>
                  <a:pt x="147" y="0"/>
                </a:cubicBezTo>
                <a:cubicBezTo>
                  <a:pt x="147" y="0"/>
                  <a:pt x="245" y="122"/>
                  <a:pt x="245" y="122"/>
                </a:cubicBezTo>
                <a:cubicBezTo>
                  <a:pt x="245" y="122"/>
                  <a:pt x="215" y="231"/>
                  <a:pt x="180" y="196"/>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8" name="Freeform 22"/>
          <p:cNvSpPr>
            <a:spLocks noChangeArrowheads="1"/>
          </p:cNvSpPr>
          <p:nvPr/>
        </p:nvSpPr>
        <p:spPr bwMode="auto">
          <a:xfrm>
            <a:off x="4049713" y="6107113"/>
            <a:ext cx="87312" cy="120650"/>
          </a:xfrm>
          <a:custGeom>
            <a:avLst/>
            <a:gdLst>
              <a:gd name="T0" fmla="*/ 230 w 231"/>
              <a:gd name="T1" fmla="*/ 98 h 427"/>
              <a:gd name="T2" fmla="*/ 148 w 231"/>
              <a:gd name="T3" fmla="*/ 0 h 427"/>
              <a:gd name="T4" fmla="*/ 0 w 231"/>
              <a:gd name="T5" fmla="*/ 90 h 427"/>
              <a:gd name="T6" fmla="*/ 41 w 231"/>
              <a:gd name="T7" fmla="*/ 204 h 427"/>
              <a:gd name="T8" fmla="*/ 108 w 231"/>
              <a:gd name="T9" fmla="*/ 204 h 427"/>
              <a:gd name="T10" fmla="*/ 91 w 231"/>
              <a:gd name="T11" fmla="*/ 394 h 427"/>
              <a:gd name="T12" fmla="*/ 173 w 231"/>
              <a:gd name="T13" fmla="*/ 426 h 427"/>
              <a:gd name="T14" fmla="*/ 181 w 231"/>
              <a:gd name="T15" fmla="*/ 221 h 427"/>
              <a:gd name="T16" fmla="*/ 108 w 231"/>
              <a:gd name="T17" fmla="*/ 172 h 427"/>
              <a:gd name="T18" fmla="*/ 230 w 231"/>
              <a:gd name="T19" fmla="*/ 123 h 427"/>
              <a:gd name="T20" fmla="*/ 230 w 231"/>
              <a:gd name="T21" fmla="*/ 98 h 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1"/>
              <a:gd name="T34" fmla="*/ 0 h 427"/>
              <a:gd name="T35" fmla="*/ 231 w 231"/>
              <a:gd name="T36" fmla="*/ 427 h 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1" h="427">
                <a:moveTo>
                  <a:pt x="230" y="98"/>
                </a:moveTo>
                <a:cubicBezTo>
                  <a:pt x="108" y="49"/>
                  <a:pt x="148" y="0"/>
                  <a:pt x="148" y="0"/>
                </a:cubicBezTo>
                <a:cubicBezTo>
                  <a:pt x="148" y="0"/>
                  <a:pt x="0" y="90"/>
                  <a:pt x="0" y="90"/>
                </a:cubicBezTo>
                <a:cubicBezTo>
                  <a:pt x="0" y="90"/>
                  <a:pt x="41" y="204"/>
                  <a:pt x="41" y="204"/>
                </a:cubicBezTo>
                <a:cubicBezTo>
                  <a:pt x="41" y="204"/>
                  <a:pt x="108" y="204"/>
                  <a:pt x="108" y="204"/>
                </a:cubicBezTo>
                <a:cubicBezTo>
                  <a:pt x="108" y="204"/>
                  <a:pt x="91" y="394"/>
                  <a:pt x="91" y="394"/>
                </a:cubicBezTo>
                <a:cubicBezTo>
                  <a:pt x="91" y="394"/>
                  <a:pt x="173" y="426"/>
                  <a:pt x="173" y="426"/>
                </a:cubicBezTo>
                <a:cubicBezTo>
                  <a:pt x="173" y="426"/>
                  <a:pt x="181" y="221"/>
                  <a:pt x="181" y="221"/>
                </a:cubicBezTo>
                <a:cubicBezTo>
                  <a:pt x="181" y="221"/>
                  <a:pt x="108" y="172"/>
                  <a:pt x="108" y="172"/>
                </a:cubicBezTo>
                <a:cubicBezTo>
                  <a:pt x="108" y="172"/>
                  <a:pt x="230" y="123"/>
                  <a:pt x="230" y="123"/>
                </a:cubicBezTo>
                <a:lnTo>
                  <a:pt x="230" y="98"/>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9" name="Freeform 23"/>
          <p:cNvSpPr>
            <a:spLocks noChangeArrowheads="1"/>
          </p:cNvSpPr>
          <p:nvPr/>
        </p:nvSpPr>
        <p:spPr bwMode="auto">
          <a:xfrm>
            <a:off x="4629150" y="6389688"/>
            <a:ext cx="425450" cy="361950"/>
          </a:xfrm>
          <a:custGeom>
            <a:avLst/>
            <a:gdLst>
              <a:gd name="T0" fmla="*/ 1060 w 1126"/>
              <a:gd name="T1" fmla="*/ 124 h 1272"/>
              <a:gd name="T2" fmla="*/ 1002 w 1126"/>
              <a:gd name="T3" fmla="*/ 16 h 1272"/>
              <a:gd name="T4" fmla="*/ 879 w 1126"/>
              <a:gd name="T5" fmla="*/ 99 h 1272"/>
              <a:gd name="T6" fmla="*/ 756 w 1126"/>
              <a:gd name="T7" fmla="*/ 0 h 1272"/>
              <a:gd name="T8" fmla="*/ 699 w 1126"/>
              <a:gd name="T9" fmla="*/ 180 h 1272"/>
              <a:gd name="T10" fmla="*/ 650 w 1126"/>
              <a:gd name="T11" fmla="*/ 214 h 1272"/>
              <a:gd name="T12" fmla="*/ 502 w 1126"/>
              <a:gd name="T13" fmla="*/ 173 h 1272"/>
              <a:gd name="T14" fmla="*/ 419 w 1126"/>
              <a:gd name="T15" fmla="*/ 238 h 1272"/>
              <a:gd name="T16" fmla="*/ 535 w 1126"/>
              <a:gd name="T17" fmla="*/ 279 h 1272"/>
              <a:gd name="T18" fmla="*/ 535 w 1126"/>
              <a:gd name="T19" fmla="*/ 361 h 1272"/>
              <a:gd name="T20" fmla="*/ 403 w 1126"/>
              <a:gd name="T21" fmla="*/ 353 h 1272"/>
              <a:gd name="T22" fmla="*/ 403 w 1126"/>
              <a:gd name="T23" fmla="*/ 483 h 1272"/>
              <a:gd name="T24" fmla="*/ 535 w 1126"/>
              <a:gd name="T25" fmla="*/ 558 h 1272"/>
              <a:gd name="T26" fmla="*/ 633 w 1126"/>
              <a:gd name="T27" fmla="*/ 500 h 1272"/>
              <a:gd name="T28" fmla="*/ 740 w 1126"/>
              <a:gd name="T29" fmla="*/ 524 h 1272"/>
              <a:gd name="T30" fmla="*/ 748 w 1126"/>
              <a:gd name="T31" fmla="*/ 590 h 1272"/>
              <a:gd name="T32" fmla="*/ 551 w 1126"/>
              <a:gd name="T33" fmla="*/ 697 h 1272"/>
              <a:gd name="T34" fmla="*/ 568 w 1126"/>
              <a:gd name="T35" fmla="*/ 902 h 1272"/>
              <a:gd name="T36" fmla="*/ 1051 w 1126"/>
              <a:gd name="T37" fmla="*/ 1032 h 1272"/>
              <a:gd name="T38" fmla="*/ 952 w 1126"/>
              <a:gd name="T39" fmla="*/ 1107 h 1272"/>
              <a:gd name="T40" fmla="*/ 780 w 1126"/>
              <a:gd name="T41" fmla="*/ 1032 h 1272"/>
              <a:gd name="T42" fmla="*/ 690 w 1126"/>
              <a:gd name="T43" fmla="*/ 1073 h 1272"/>
              <a:gd name="T44" fmla="*/ 666 w 1126"/>
              <a:gd name="T45" fmla="*/ 1017 h 1272"/>
              <a:gd name="T46" fmla="*/ 527 w 1126"/>
              <a:gd name="T47" fmla="*/ 1000 h 1272"/>
              <a:gd name="T48" fmla="*/ 437 w 1126"/>
              <a:gd name="T49" fmla="*/ 927 h 1272"/>
              <a:gd name="T50" fmla="*/ 354 w 1126"/>
              <a:gd name="T51" fmla="*/ 976 h 1272"/>
              <a:gd name="T52" fmla="*/ 403 w 1126"/>
              <a:gd name="T53" fmla="*/ 1049 h 1272"/>
              <a:gd name="T54" fmla="*/ 535 w 1126"/>
              <a:gd name="T55" fmla="*/ 1049 h 1272"/>
              <a:gd name="T56" fmla="*/ 535 w 1126"/>
              <a:gd name="T57" fmla="*/ 1124 h 1272"/>
              <a:gd name="T58" fmla="*/ 395 w 1126"/>
              <a:gd name="T59" fmla="*/ 1073 h 1272"/>
              <a:gd name="T60" fmla="*/ 354 w 1126"/>
              <a:gd name="T61" fmla="*/ 1124 h 1272"/>
              <a:gd name="T62" fmla="*/ 109 w 1126"/>
              <a:gd name="T63" fmla="*/ 1115 h 1272"/>
              <a:gd name="T64" fmla="*/ 9 w 1126"/>
              <a:gd name="T65" fmla="*/ 1181 h 1272"/>
              <a:gd name="T66" fmla="*/ 58 w 1126"/>
              <a:gd name="T67" fmla="*/ 1222 h 1272"/>
              <a:gd name="T68" fmla="*/ 150 w 1126"/>
              <a:gd name="T69" fmla="*/ 1230 h 1272"/>
              <a:gd name="T70" fmla="*/ 240 w 1126"/>
              <a:gd name="T71" fmla="*/ 1189 h 1272"/>
              <a:gd name="T72" fmla="*/ 264 w 1126"/>
              <a:gd name="T73" fmla="*/ 1238 h 1272"/>
              <a:gd name="T74" fmla="*/ 502 w 1126"/>
              <a:gd name="T75" fmla="*/ 1271 h 1272"/>
              <a:gd name="T76" fmla="*/ 493 w 1126"/>
              <a:gd name="T77" fmla="*/ 1189 h 1272"/>
              <a:gd name="T78" fmla="*/ 576 w 1126"/>
              <a:gd name="T79" fmla="*/ 1181 h 1272"/>
              <a:gd name="T80" fmla="*/ 609 w 1126"/>
              <a:gd name="T81" fmla="*/ 1197 h 1272"/>
              <a:gd name="T82" fmla="*/ 756 w 1126"/>
              <a:gd name="T83" fmla="*/ 1197 h 1272"/>
              <a:gd name="T84" fmla="*/ 911 w 1126"/>
              <a:gd name="T85" fmla="*/ 1254 h 1272"/>
              <a:gd name="T86" fmla="*/ 1051 w 1126"/>
              <a:gd name="T87" fmla="*/ 1263 h 1272"/>
              <a:gd name="T88" fmla="*/ 1051 w 1126"/>
              <a:gd name="T89" fmla="*/ 1173 h 1272"/>
              <a:gd name="T90" fmla="*/ 1125 w 1126"/>
              <a:gd name="T91" fmla="*/ 1148 h 1272"/>
              <a:gd name="T92" fmla="*/ 1060 w 1126"/>
              <a:gd name="T93" fmla="*/ 124 h 1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6"/>
              <a:gd name="T142" fmla="*/ 0 h 1272"/>
              <a:gd name="T143" fmla="*/ 1126 w 1126"/>
              <a:gd name="T144" fmla="*/ 1272 h 12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6" h="1272">
                <a:moveTo>
                  <a:pt x="1060" y="124"/>
                </a:moveTo>
                <a:cubicBezTo>
                  <a:pt x="1054" y="28"/>
                  <a:pt x="1002" y="16"/>
                  <a:pt x="1002" y="16"/>
                </a:cubicBezTo>
                <a:cubicBezTo>
                  <a:pt x="1002" y="16"/>
                  <a:pt x="879" y="99"/>
                  <a:pt x="879" y="99"/>
                </a:cubicBezTo>
                <a:cubicBezTo>
                  <a:pt x="879" y="99"/>
                  <a:pt x="756" y="0"/>
                  <a:pt x="756" y="0"/>
                </a:cubicBezTo>
                <a:cubicBezTo>
                  <a:pt x="756" y="0"/>
                  <a:pt x="699" y="180"/>
                  <a:pt x="699" y="180"/>
                </a:cubicBezTo>
                <a:cubicBezTo>
                  <a:pt x="699" y="180"/>
                  <a:pt x="650" y="214"/>
                  <a:pt x="650" y="214"/>
                </a:cubicBezTo>
                <a:cubicBezTo>
                  <a:pt x="650" y="214"/>
                  <a:pt x="502" y="173"/>
                  <a:pt x="502" y="173"/>
                </a:cubicBezTo>
                <a:cubicBezTo>
                  <a:pt x="502" y="173"/>
                  <a:pt x="419" y="238"/>
                  <a:pt x="419" y="238"/>
                </a:cubicBezTo>
                <a:cubicBezTo>
                  <a:pt x="419" y="238"/>
                  <a:pt x="535" y="279"/>
                  <a:pt x="535" y="279"/>
                </a:cubicBezTo>
                <a:cubicBezTo>
                  <a:pt x="535" y="279"/>
                  <a:pt x="535" y="361"/>
                  <a:pt x="535" y="361"/>
                </a:cubicBezTo>
                <a:cubicBezTo>
                  <a:pt x="535" y="361"/>
                  <a:pt x="403" y="353"/>
                  <a:pt x="403" y="353"/>
                </a:cubicBezTo>
                <a:cubicBezTo>
                  <a:pt x="403" y="353"/>
                  <a:pt x="403" y="483"/>
                  <a:pt x="403" y="483"/>
                </a:cubicBezTo>
                <a:cubicBezTo>
                  <a:pt x="403" y="483"/>
                  <a:pt x="535" y="558"/>
                  <a:pt x="535" y="558"/>
                </a:cubicBezTo>
                <a:cubicBezTo>
                  <a:pt x="535" y="558"/>
                  <a:pt x="633" y="500"/>
                  <a:pt x="633" y="500"/>
                </a:cubicBezTo>
                <a:cubicBezTo>
                  <a:pt x="633" y="500"/>
                  <a:pt x="740" y="524"/>
                  <a:pt x="740" y="524"/>
                </a:cubicBezTo>
                <a:cubicBezTo>
                  <a:pt x="740" y="524"/>
                  <a:pt x="756" y="590"/>
                  <a:pt x="748" y="590"/>
                </a:cubicBezTo>
                <a:cubicBezTo>
                  <a:pt x="740" y="590"/>
                  <a:pt x="551" y="697"/>
                  <a:pt x="551" y="697"/>
                </a:cubicBezTo>
                <a:cubicBezTo>
                  <a:pt x="551" y="697"/>
                  <a:pt x="568" y="902"/>
                  <a:pt x="568" y="902"/>
                </a:cubicBezTo>
                <a:cubicBezTo>
                  <a:pt x="568" y="902"/>
                  <a:pt x="1051" y="1032"/>
                  <a:pt x="1051" y="1032"/>
                </a:cubicBezTo>
                <a:cubicBezTo>
                  <a:pt x="1051" y="1032"/>
                  <a:pt x="952" y="1107"/>
                  <a:pt x="952" y="1107"/>
                </a:cubicBezTo>
                <a:cubicBezTo>
                  <a:pt x="952" y="1107"/>
                  <a:pt x="780" y="1032"/>
                  <a:pt x="780" y="1032"/>
                </a:cubicBezTo>
                <a:cubicBezTo>
                  <a:pt x="780" y="1032"/>
                  <a:pt x="690" y="1073"/>
                  <a:pt x="690" y="1073"/>
                </a:cubicBezTo>
                <a:cubicBezTo>
                  <a:pt x="690" y="1073"/>
                  <a:pt x="666" y="1017"/>
                  <a:pt x="666" y="1017"/>
                </a:cubicBezTo>
                <a:cubicBezTo>
                  <a:pt x="666" y="1017"/>
                  <a:pt x="527" y="1000"/>
                  <a:pt x="527" y="1000"/>
                </a:cubicBezTo>
                <a:cubicBezTo>
                  <a:pt x="527" y="1000"/>
                  <a:pt x="437" y="927"/>
                  <a:pt x="437" y="927"/>
                </a:cubicBezTo>
                <a:cubicBezTo>
                  <a:pt x="437" y="927"/>
                  <a:pt x="354" y="976"/>
                  <a:pt x="354" y="976"/>
                </a:cubicBezTo>
                <a:cubicBezTo>
                  <a:pt x="354" y="976"/>
                  <a:pt x="403" y="1049"/>
                  <a:pt x="403" y="1049"/>
                </a:cubicBezTo>
                <a:cubicBezTo>
                  <a:pt x="403" y="1049"/>
                  <a:pt x="535" y="1049"/>
                  <a:pt x="535" y="1049"/>
                </a:cubicBezTo>
                <a:cubicBezTo>
                  <a:pt x="535" y="1049"/>
                  <a:pt x="535" y="1124"/>
                  <a:pt x="535" y="1124"/>
                </a:cubicBezTo>
                <a:cubicBezTo>
                  <a:pt x="535" y="1124"/>
                  <a:pt x="395" y="1073"/>
                  <a:pt x="395" y="1073"/>
                </a:cubicBezTo>
                <a:cubicBezTo>
                  <a:pt x="395" y="1073"/>
                  <a:pt x="354" y="1124"/>
                  <a:pt x="354" y="1124"/>
                </a:cubicBezTo>
                <a:cubicBezTo>
                  <a:pt x="354" y="1124"/>
                  <a:pt x="109" y="1115"/>
                  <a:pt x="109" y="1115"/>
                </a:cubicBezTo>
                <a:cubicBezTo>
                  <a:pt x="109" y="1115"/>
                  <a:pt x="18" y="1173"/>
                  <a:pt x="9" y="1181"/>
                </a:cubicBezTo>
                <a:cubicBezTo>
                  <a:pt x="0" y="1189"/>
                  <a:pt x="58" y="1222"/>
                  <a:pt x="58" y="1222"/>
                </a:cubicBezTo>
                <a:cubicBezTo>
                  <a:pt x="58" y="1222"/>
                  <a:pt x="150" y="1230"/>
                  <a:pt x="150" y="1230"/>
                </a:cubicBezTo>
                <a:cubicBezTo>
                  <a:pt x="150" y="1230"/>
                  <a:pt x="240" y="1189"/>
                  <a:pt x="240" y="1189"/>
                </a:cubicBezTo>
                <a:cubicBezTo>
                  <a:pt x="240" y="1189"/>
                  <a:pt x="272" y="1238"/>
                  <a:pt x="264" y="1238"/>
                </a:cubicBezTo>
                <a:cubicBezTo>
                  <a:pt x="256" y="1238"/>
                  <a:pt x="502" y="1271"/>
                  <a:pt x="502" y="1271"/>
                </a:cubicBezTo>
                <a:cubicBezTo>
                  <a:pt x="502" y="1271"/>
                  <a:pt x="493" y="1189"/>
                  <a:pt x="493" y="1189"/>
                </a:cubicBezTo>
                <a:cubicBezTo>
                  <a:pt x="493" y="1189"/>
                  <a:pt x="576" y="1181"/>
                  <a:pt x="576" y="1181"/>
                </a:cubicBezTo>
                <a:cubicBezTo>
                  <a:pt x="576" y="1181"/>
                  <a:pt x="609" y="1197"/>
                  <a:pt x="609" y="1197"/>
                </a:cubicBezTo>
                <a:cubicBezTo>
                  <a:pt x="609" y="1197"/>
                  <a:pt x="756" y="1197"/>
                  <a:pt x="756" y="1197"/>
                </a:cubicBezTo>
                <a:cubicBezTo>
                  <a:pt x="756" y="1197"/>
                  <a:pt x="911" y="1254"/>
                  <a:pt x="911" y="1254"/>
                </a:cubicBezTo>
                <a:cubicBezTo>
                  <a:pt x="911" y="1254"/>
                  <a:pt x="1051" y="1263"/>
                  <a:pt x="1051" y="1263"/>
                </a:cubicBezTo>
                <a:cubicBezTo>
                  <a:pt x="1051" y="1263"/>
                  <a:pt x="1051" y="1173"/>
                  <a:pt x="1051" y="1173"/>
                </a:cubicBezTo>
                <a:cubicBezTo>
                  <a:pt x="1051" y="1173"/>
                  <a:pt x="1125" y="1148"/>
                  <a:pt x="1125" y="1148"/>
                </a:cubicBezTo>
                <a:lnTo>
                  <a:pt x="1060" y="12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0" name="Freeform 24"/>
          <p:cNvSpPr>
            <a:spLocks noChangeArrowheads="1"/>
          </p:cNvSpPr>
          <p:nvPr/>
        </p:nvSpPr>
        <p:spPr bwMode="auto">
          <a:xfrm>
            <a:off x="4776788" y="6543675"/>
            <a:ext cx="57150" cy="82550"/>
          </a:xfrm>
          <a:custGeom>
            <a:avLst/>
            <a:gdLst>
              <a:gd name="T0" fmla="*/ 98 w 149"/>
              <a:gd name="T1" fmla="*/ 34 h 288"/>
              <a:gd name="T2" fmla="*/ 49 w 149"/>
              <a:gd name="T3" fmla="*/ 17 h 288"/>
              <a:gd name="T4" fmla="*/ 17 w 149"/>
              <a:gd name="T5" fmla="*/ 50 h 288"/>
              <a:gd name="T6" fmla="*/ 32 w 149"/>
              <a:gd name="T7" fmla="*/ 189 h 288"/>
              <a:gd name="T8" fmla="*/ 8 w 149"/>
              <a:gd name="T9" fmla="*/ 230 h 288"/>
              <a:gd name="T10" fmla="*/ 32 w 149"/>
              <a:gd name="T11" fmla="*/ 287 h 288"/>
              <a:gd name="T12" fmla="*/ 148 w 149"/>
              <a:gd name="T13" fmla="*/ 287 h 288"/>
              <a:gd name="T14" fmla="*/ 83 w 149"/>
              <a:gd name="T15" fmla="*/ 132 h 288"/>
              <a:gd name="T16" fmla="*/ 98 w 149"/>
              <a:gd name="T17" fmla="*/ 34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9"/>
              <a:gd name="T28" fmla="*/ 0 h 288"/>
              <a:gd name="T29" fmla="*/ 149 w 149"/>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9" h="288">
                <a:moveTo>
                  <a:pt x="98" y="34"/>
                </a:moveTo>
                <a:lnTo>
                  <a:pt x="49" y="17"/>
                </a:lnTo>
                <a:cubicBezTo>
                  <a:pt x="0" y="0"/>
                  <a:pt x="17" y="50"/>
                  <a:pt x="17" y="50"/>
                </a:cubicBezTo>
                <a:cubicBezTo>
                  <a:pt x="17" y="50"/>
                  <a:pt x="32" y="189"/>
                  <a:pt x="32" y="189"/>
                </a:cubicBezTo>
                <a:cubicBezTo>
                  <a:pt x="32" y="189"/>
                  <a:pt x="8" y="230"/>
                  <a:pt x="8" y="230"/>
                </a:cubicBezTo>
                <a:cubicBezTo>
                  <a:pt x="8" y="230"/>
                  <a:pt x="32" y="287"/>
                  <a:pt x="32" y="287"/>
                </a:cubicBezTo>
                <a:cubicBezTo>
                  <a:pt x="32" y="287"/>
                  <a:pt x="148" y="287"/>
                  <a:pt x="148" y="287"/>
                </a:cubicBezTo>
                <a:cubicBezTo>
                  <a:pt x="148" y="287"/>
                  <a:pt x="83" y="132"/>
                  <a:pt x="83" y="132"/>
                </a:cubicBezTo>
                <a:lnTo>
                  <a:pt x="98" y="3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1" name="Freeform 25"/>
          <p:cNvSpPr>
            <a:spLocks noChangeArrowheads="1"/>
          </p:cNvSpPr>
          <p:nvPr/>
        </p:nvSpPr>
        <p:spPr bwMode="auto">
          <a:xfrm>
            <a:off x="4745038" y="6765925"/>
            <a:ext cx="111125" cy="46038"/>
          </a:xfrm>
          <a:custGeom>
            <a:avLst/>
            <a:gdLst>
              <a:gd name="T0" fmla="*/ 143 w 292"/>
              <a:gd name="T1" fmla="*/ 73 h 164"/>
              <a:gd name="T2" fmla="*/ 259 w 292"/>
              <a:gd name="T3" fmla="*/ 8 h 164"/>
              <a:gd name="T4" fmla="*/ 291 w 292"/>
              <a:gd name="T5" fmla="*/ 116 h 164"/>
              <a:gd name="T6" fmla="*/ 208 w 292"/>
              <a:gd name="T7" fmla="*/ 163 h 164"/>
              <a:gd name="T8" fmla="*/ 177 w 292"/>
              <a:gd name="T9" fmla="*/ 82 h 164"/>
              <a:gd name="T10" fmla="*/ 143 w 292"/>
              <a:gd name="T11" fmla="*/ 73 h 164"/>
              <a:gd name="T12" fmla="*/ 0 60000 65536"/>
              <a:gd name="T13" fmla="*/ 0 60000 65536"/>
              <a:gd name="T14" fmla="*/ 0 60000 65536"/>
              <a:gd name="T15" fmla="*/ 0 60000 65536"/>
              <a:gd name="T16" fmla="*/ 0 60000 65536"/>
              <a:gd name="T17" fmla="*/ 0 60000 65536"/>
              <a:gd name="T18" fmla="*/ 0 w 292"/>
              <a:gd name="T19" fmla="*/ 0 h 164"/>
              <a:gd name="T20" fmla="*/ 292 w 292"/>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292" h="164">
                <a:moveTo>
                  <a:pt x="143" y="73"/>
                </a:moveTo>
                <a:cubicBezTo>
                  <a:pt x="0" y="40"/>
                  <a:pt x="259" y="16"/>
                  <a:pt x="259" y="8"/>
                </a:cubicBezTo>
                <a:cubicBezTo>
                  <a:pt x="259" y="0"/>
                  <a:pt x="291" y="116"/>
                  <a:pt x="291" y="116"/>
                </a:cubicBezTo>
                <a:cubicBezTo>
                  <a:pt x="291" y="116"/>
                  <a:pt x="208" y="163"/>
                  <a:pt x="208" y="163"/>
                </a:cubicBezTo>
                <a:cubicBezTo>
                  <a:pt x="208" y="163"/>
                  <a:pt x="177" y="82"/>
                  <a:pt x="177" y="82"/>
                </a:cubicBezTo>
                <a:lnTo>
                  <a:pt x="143" y="73"/>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2" name="Freeform 26"/>
          <p:cNvSpPr>
            <a:spLocks noChangeArrowheads="1"/>
          </p:cNvSpPr>
          <p:nvPr/>
        </p:nvSpPr>
        <p:spPr bwMode="auto">
          <a:xfrm>
            <a:off x="4937125" y="6756400"/>
            <a:ext cx="255588" cy="101600"/>
          </a:xfrm>
          <a:custGeom>
            <a:avLst/>
            <a:gdLst>
              <a:gd name="T0" fmla="*/ 402 w 673"/>
              <a:gd name="T1" fmla="*/ 74 h 354"/>
              <a:gd name="T2" fmla="*/ 361 w 673"/>
              <a:gd name="T3" fmla="*/ 0 h 354"/>
              <a:gd name="T4" fmla="*/ 0 w 673"/>
              <a:gd name="T5" fmla="*/ 131 h 354"/>
              <a:gd name="T6" fmla="*/ 0 w 673"/>
              <a:gd name="T7" fmla="*/ 196 h 354"/>
              <a:gd name="T8" fmla="*/ 181 w 673"/>
              <a:gd name="T9" fmla="*/ 296 h 354"/>
              <a:gd name="T10" fmla="*/ 188 w 673"/>
              <a:gd name="T11" fmla="*/ 173 h 354"/>
              <a:gd name="T12" fmla="*/ 246 w 673"/>
              <a:gd name="T13" fmla="*/ 131 h 354"/>
              <a:gd name="T14" fmla="*/ 361 w 673"/>
              <a:gd name="T15" fmla="*/ 271 h 354"/>
              <a:gd name="T16" fmla="*/ 451 w 673"/>
              <a:gd name="T17" fmla="*/ 263 h 354"/>
              <a:gd name="T18" fmla="*/ 590 w 673"/>
              <a:gd name="T19" fmla="*/ 353 h 354"/>
              <a:gd name="T20" fmla="*/ 672 w 673"/>
              <a:gd name="T21" fmla="*/ 312 h 354"/>
              <a:gd name="T22" fmla="*/ 483 w 673"/>
              <a:gd name="T23" fmla="*/ 206 h 354"/>
              <a:gd name="T24" fmla="*/ 483 w 673"/>
              <a:gd name="T25" fmla="*/ 124 h 354"/>
              <a:gd name="T26" fmla="*/ 327 w 673"/>
              <a:gd name="T27" fmla="*/ 106 h 354"/>
              <a:gd name="T28" fmla="*/ 369 w 673"/>
              <a:gd name="T29" fmla="*/ 90 h 354"/>
              <a:gd name="T30" fmla="*/ 402 w 673"/>
              <a:gd name="T31" fmla="*/ 74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3"/>
              <a:gd name="T49" fmla="*/ 0 h 354"/>
              <a:gd name="T50" fmla="*/ 673 w 673"/>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3" h="354">
                <a:moveTo>
                  <a:pt x="402" y="74"/>
                </a:moveTo>
                <a:cubicBezTo>
                  <a:pt x="482" y="33"/>
                  <a:pt x="361" y="0"/>
                  <a:pt x="361" y="0"/>
                </a:cubicBezTo>
                <a:cubicBezTo>
                  <a:pt x="361" y="0"/>
                  <a:pt x="0" y="131"/>
                  <a:pt x="0" y="131"/>
                </a:cubicBezTo>
                <a:cubicBezTo>
                  <a:pt x="0" y="131"/>
                  <a:pt x="0" y="196"/>
                  <a:pt x="0" y="196"/>
                </a:cubicBezTo>
                <a:cubicBezTo>
                  <a:pt x="0" y="196"/>
                  <a:pt x="181" y="296"/>
                  <a:pt x="181" y="296"/>
                </a:cubicBezTo>
                <a:cubicBezTo>
                  <a:pt x="181" y="296"/>
                  <a:pt x="196" y="173"/>
                  <a:pt x="188" y="173"/>
                </a:cubicBezTo>
                <a:cubicBezTo>
                  <a:pt x="180" y="173"/>
                  <a:pt x="246" y="131"/>
                  <a:pt x="246" y="131"/>
                </a:cubicBezTo>
                <a:cubicBezTo>
                  <a:pt x="246" y="131"/>
                  <a:pt x="361" y="271"/>
                  <a:pt x="361" y="271"/>
                </a:cubicBezTo>
                <a:cubicBezTo>
                  <a:pt x="361" y="271"/>
                  <a:pt x="451" y="263"/>
                  <a:pt x="451" y="263"/>
                </a:cubicBezTo>
                <a:cubicBezTo>
                  <a:pt x="451" y="263"/>
                  <a:pt x="590" y="353"/>
                  <a:pt x="590" y="353"/>
                </a:cubicBezTo>
                <a:cubicBezTo>
                  <a:pt x="590" y="353"/>
                  <a:pt x="672" y="312"/>
                  <a:pt x="672" y="312"/>
                </a:cubicBezTo>
                <a:cubicBezTo>
                  <a:pt x="672" y="312"/>
                  <a:pt x="483" y="206"/>
                  <a:pt x="483" y="206"/>
                </a:cubicBezTo>
                <a:cubicBezTo>
                  <a:pt x="483" y="206"/>
                  <a:pt x="483" y="124"/>
                  <a:pt x="483" y="124"/>
                </a:cubicBezTo>
                <a:cubicBezTo>
                  <a:pt x="483" y="124"/>
                  <a:pt x="327" y="106"/>
                  <a:pt x="327" y="106"/>
                </a:cubicBezTo>
                <a:lnTo>
                  <a:pt x="369" y="90"/>
                </a:lnTo>
                <a:lnTo>
                  <a:pt x="402" y="7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3" name="Freeform 27"/>
          <p:cNvSpPr>
            <a:spLocks noChangeArrowheads="1"/>
          </p:cNvSpPr>
          <p:nvPr/>
        </p:nvSpPr>
        <p:spPr bwMode="auto">
          <a:xfrm>
            <a:off x="5095875" y="6721475"/>
            <a:ext cx="169863" cy="53975"/>
          </a:xfrm>
          <a:custGeom>
            <a:avLst/>
            <a:gdLst>
              <a:gd name="T0" fmla="*/ 56 w 451"/>
              <a:gd name="T1" fmla="*/ 8 h 190"/>
              <a:gd name="T2" fmla="*/ 336 w 451"/>
              <a:gd name="T3" fmla="*/ 16 h 190"/>
              <a:gd name="T4" fmla="*/ 450 w 451"/>
              <a:gd name="T5" fmla="*/ 98 h 190"/>
              <a:gd name="T6" fmla="*/ 425 w 451"/>
              <a:gd name="T7" fmla="*/ 180 h 190"/>
              <a:gd name="T8" fmla="*/ 262 w 451"/>
              <a:gd name="T9" fmla="*/ 139 h 190"/>
              <a:gd name="T10" fmla="*/ 253 w 451"/>
              <a:gd name="T11" fmla="*/ 180 h 190"/>
              <a:gd name="T12" fmla="*/ 130 w 451"/>
              <a:gd name="T13" fmla="*/ 172 h 190"/>
              <a:gd name="T14" fmla="*/ 97 w 451"/>
              <a:gd name="T15" fmla="*/ 73 h 190"/>
              <a:gd name="T16" fmla="*/ 56 w 451"/>
              <a:gd name="T17" fmla="*/ 8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1"/>
              <a:gd name="T28" fmla="*/ 0 h 190"/>
              <a:gd name="T29" fmla="*/ 451 w 451"/>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1" h="190">
                <a:moveTo>
                  <a:pt x="56" y="8"/>
                </a:moveTo>
                <a:cubicBezTo>
                  <a:pt x="327" y="0"/>
                  <a:pt x="336" y="16"/>
                  <a:pt x="336" y="16"/>
                </a:cubicBezTo>
                <a:cubicBezTo>
                  <a:pt x="336" y="16"/>
                  <a:pt x="450" y="98"/>
                  <a:pt x="450" y="98"/>
                </a:cubicBezTo>
                <a:cubicBezTo>
                  <a:pt x="450" y="98"/>
                  <a:pt x="425" y="180"/>
                  <a:pt x="425" y="180"/>
                </a:cubicBezTo>
                <a:cubicBezTo>
                  <a:pt x="425" y="180"/>
                  <a:pt x="262" y="139"/>
                  <a:pt x="262" y="139"/>
                </a:cubicBezTo>
                <a:cubicBezTo>
                  <a:pt x="262" y="139"/>
                  <a:pt x="253" y="189"/>
                  <a:pt x="253" y="180"/>
                </a:cubicBezTo>
                <a:cubicBezTo>
                  <a:pt x="253" y="171"/>
                  <a:pt x="130" y="172"/>
                  <a:pt x="130" y="172"/>
                </a:cubicBezTo>
                <a:cubicBezTo>
                  <a:pt x="130" y="172"/>
                  <a:pt x="97" y="73"/>
                  <a:pt x="97" y="73"/>
                </a:cubicBezTo>
                <a:cubicBezTo>
                  <a:pt x="97" y="73"/>
                  <a:pt x="0" y="9"/>
                  <a:pt x="56" y="8"/>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4" name="Freeform 28"/>
          <p:cNvSpPr>
            <a:spLocks noChangeArrowheads="1"/>
          </p:cNvSpPr>
          <p:nvPr/>
        </p:nvSpPr>
        <p:spPr bwMode="auto">
          <a:xfrm>
            <a:off x="4484688" y="6429375"/>
            <a:ext cx="223837" cy="117475"/>
          </a:xfrm>
          <a:custGeom>
            <a:avLst/>
            <a:gdLst>
              <a:gd name="T0" fmla="*/ 393 w 590"/>
              <a:gd name="T1" fmla="*/ 214 h 412"/>
              <a:gd name="T2" fmla="*/ 491 w 590"/>
              <a:gd name="T3" fmla="*/ 107 h 412"/>
              <a:gd name="T4" fmla="*/ 426 w 590"/>
              <a:gd name="T5" fmla="*/ 18 h 412"/>
              <a:gd name="T6" fmla="*/ 271 w 590"/>
              <a:gd name="T7" fmla="*/ 116 h 412"/>
              <a:gd name="T8" fmla="*/ 163 w 590"/>
              <a:gd name="T9" fmla="*/ 67 h 412"/>
              <a:gd name="T10" fmla="*/ 98 w 590"/>
              <a:gd name="T11" fmla="*/ 140 h 412"/>
              <a:gd name="T12" fmla="*/ 122 w 590"/>
              <a:gd name="T13" fmla="*/ 214 h 412"/>
              <a:gd name="T14" fmla="*/ 98 w 590"/>
              <a:gd name="T15" fmla="*/ 304 h 412"/>
              <a:gd name="T16" fmla="*/ 0 w 590"/>
              <a:gd name="T17" fmla="*/ 328 h 412"/>
              <a:gd name="T18" fmla="*/ 16 w 590"/>
              <a:gd name="T19" fmla="*/ 411 h 412"/>
              <a:gd name="T20" fmla="*/ 155 w 590"/>
              <a:gd name="T21" fmla="*/ 411 h 412"/>
              <a:gd name="T22" fmla="*/ 294 w 590"/>
              <a:gd name="T23" fmla="*/ 222 h 412"/>
              <a:gd name="T24" fmla="*/ 393 w 590"/>
              <a:gd name="T25" fmla="*/ 214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0"/>
              <a:gd name="T40" fmla="*/ 0 h 412"/>
              <a:gd name="T41" fmla="*/ 590 w 590"/>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0" h="412">
                <a:moveTo>
                  <a:pt x="393" y="214"/>
                </a:moveTo>
                <a:lnTo>
                  <a:pt x="491" y="107"/>
                </a:lnTo>
                <a:cubicBezTo>
                  <a:pt x="589" y="0"/>
                  <a:pt x="426" y="18"/>
                  <a:pt x="426" y="18"/>
                </a:cubicBezTo>
                <a:cubicBezTo>
                  <a:pt x="426" y="18"/>
                  <a:pt x="271" y="116"/>
                  <a:pt x="271" y="116"/>
                </a:cubicBezTo>
                <a:cubicBezTo>
                  <a:pt x="271" y="116"/>
                  <a:pt x="163" y="67"/>
                  <a:pt x="163" y="67"/>
                </a:cubicBezTo>
                <a:cubicBezTo>
                  <a:pt x="163" y="67"/>
                  <a:pt x="98" y="140"/>
                  <a:pt x="98" y="140"/>
                </a:cubicBezTo>
                <a:cubicBezTo>
                  <a:pt x="98" y="140"/>
                  <a:pt x="122" y="214"/>
                  <a:pt x="122" y="214"/>
                </a:cubicBezTo>
                <a:cubicBezTo>
                  <a:pt x="122" y="214"/>
                  <a:pt x="98" y="304"/>
                  <a:pt x="98" y="304"/>
                </a:cubicBezTo>
                <a:cubicBezTo>
                  <a:pt x="98" y="304"/>
                  <a:pt x="0" y="328"/>
                  <a:pt x="0" y="328"/>
                </a:cubicBezTo>
                <a:cubicBezTo>
                  <a:pt x="0" y="328"/>
                  <a:pt x="16" y="411"/>
                  <a:pt x="16" y="411"/>
                </a:cubicBezTo>
                <a:cubicBezTo>
                  <a:pt x="16" y="411"/>
                  <a:pt x="155" y="411"/>
                  <a:pt x="155" y="411"/>
                </a:cubicBezTo>
                <a:cubicBezTo>
                  <a:pt x="155" y="411"/>
                  <a:pt x="294" y="222"/>
                  <a:pt x="294" y="222"/>
                </a:cubicBezTo>
                <a:lnTo>
                  <a:pt x="393" y="21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5" name="Freeform 29"/>
          <p:cNvSpPr>
            <a:spLocks noChangeArrowheads="1"/>
          </p:cNvSpPr>
          <p:nvPr/>
        </p:nvSpPr>
        <p:spPr bwMode="auto">
          <a:xfrm>
            <a:off x="4606925" y="6592888"/>
            <a:ext cx="82550" cy="79375"/>
          </a:xfrm>
          <a:custGeom>
            <a:avLst/>
            <a:gdLst>
              <a:gd name="T0" fmla="*/ 111 w 218"/>
              <a:gd name="T1" fmla="*/ 50 h 280"/>
              <a:gd name="T2" fmla="*/ 20 w 218"/>
              <a:gd name="T3" fmla="*/ 157 h 280"/>
              <a:gd name="T4" fmla="*/ 94 w 218"/>
              <a:gd name="T5" fmla="*/ 279 h 280"/>
              <a:gd name="T6" fmla="*/ 217 w 218"/>
              <a:gd name="T7" fmla="*/ 214 h 280"/>
              <a:gd name="T8" fmla="*/ 217 w 218"/>
              <a:gd name="T9" fmla="*/ 99 h 280"/>
              <a:gd name="T10" fmla="*/ 111 w 218"/>
              <a:gd name="T11" fmla="*/ 50 h 280"/>
              <a:gd name="T12" fmla="*/ 0 60000 65536"/>
              <a:gd name="T13" fmla="*/ 0 60000 65536"/>
              <a:gd name="T14" fmla="*/ 0 60000 65536"/>
              <a:gd name="T15" fmla="*/ 0 60000 65536"/>
              <a:gd name="T16" fmla="*/ 0 60000 65536"/>
              <a:gd name="T17" fmla="*/ 0 60000 65536"/>
              <a:gd name="T18" fmla="*/ 0 w 218"/>
              <a:gd name="T19" fmla="*/ 0 h 280"/>
              <a:gd name="T20" fmla="*/ 218 w 218"/>
              <a:gd name="T21" fmla="*/ 280 h 280"/>
            </a:gdLst>
            <a:ahLst/>
            <a:cxnLst>
              <a:cxn ang="T12">
                <a:pos x="T0" y="T1"/>
              </a:cxn>
              <a:cxn ang="T13">
                <a:pos x="T2" y="T3"/>
              </a:cxn>
              <a:cxn ang="T14">
                <a:pos x="T4" y="T5"/>
              </a:cxn>
              <a:cxn ang="T15">
                <a:pos x="T6" y="T7"/>
              </a:cxn>
              <a:cxn ang="T16">
                <a:pos x="T8" y="T9"/>
              </a:cxn>
              <a:cxn ang="T17">
                <a:pos x="T10" y="T11"/>
              </a:cxn>
            </a:cxnLst>
            <a:rect l="T18" t="T19" r="T20" b="T21"/>
            <a:pathLst>
              <a:path w="218" h="280">
                <a:moveTo>
                  <a:pt x="111" y="50"/>
                </a:moveTo>
                <a:cubicBezTo>
                  <a:pt x="0" y="0"/>
                  <a:pt x="20" y="157"/>
                  <a:pt x="20" y="157"/>
                </a:cubicBezTo>
                <a:cubicBezTo>
                  <a:pt x="20" y="157"/>
                  <a:pt x="94" y="279"/>
                  <a:pt x="94" y="279"/>
                </a:cubicBezTo>
                <a:cubicBezTo>
                  <a:pt x="94" y="279"/>
                  <a:pt x="217" y="214"/>
                  <a:pt x="217" y="214"/>
                </a:cubicBezTo>
                <a:cubicBezTo>
                  <a:pt x="217" y="214"/>
                  <a:pt x="217" y="99"/>
                  <a:pt x="217" y="99"/>
                </a:cubicBezTo>
                <a:lnTo>
                  <a:pt x="111" y="50"/>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6" name="Freeform 30"/>
          <p:cNvSpPr>
            <a:spLocks noChangeArrowheads="1"/>
          </p:cNvSpPr>
          <p:nvPr/>
        </p:nvSpPr>
        <p:spPr bwMode="auto">
          <a:xfrm>
            <a:off x="4422775" y="6583363"/>
            <a:ext cx="174625" cy="88900"/>
          </a:xfrm>
          <a:custGeom>
            <a:avLst/>
            <a:gdLst>
              <a:gd name="T0" fmla="*/ 353 w 460"/>
              <a:gd name="T1" fmla="*/ 313 h 314"/>
              <a:gd name="T2" fmla="*/ 287 w 460"/>
              <a:gd name="T3" fmla="*/ 213 h 314"/>
              <a:gd name="T4" fmla="*/ 197 w 460"/>
              <a:gd name="T5" fmla="*/ 205 h 314"/>
              <a:gd name="T6" fmla="*/ 173 w 460"/>
              <a:gd name="T7" fmla="*/ 296 h 314"/>
              <a:gd name="T8" fmla="*/ 83 w 460"/>
              <a:gd name="T9" fmla="*/ 189 h 314"/>
              <a:gd name="T10" fmla="*/ 0 w 460"/>
              <a:gd name="T11" fmla="*/ 189 h 314"/>
              <a:gd name="T12" fmla="*/ 0 w 460"/>
              <a:gd name="T13" fmla="*/ 74 h 314"/>
              <a:gd name="T14" fmla="*/ 115 w 460"/>
              <a:gd name="T15" fmla="*/ 74 h 314"/>
              <a:gd name="T16" fmla="*/ 140 w 460"/>
              <a:gd name="T17" fmla="*/ 0 h 314"/>
              <a:gd name="T18" fmla="*/ 362 w 460"/>
              <a:gd name="T19" fmla="*/ 17 h 314"/>
              <a:gd name="T20" fmla="*/ 459 w 460"/>
              <a:gd name="T21" fmla="*/ 140 h 314"/>
              <a:gd name="T22" fmla="*/ 459 w 460"/>
              <a:gd name="T23" fmla="*/ 189 h 314"/>
              <a:gd name="T24" fmla="*/ 378 w 460"/>
              <a:gd name="T25" fmla="*/ 189 h 314"/>
              <a:gd name="T26" fmla="*/ 353 w 460"/>
              <a:gd name="T27" fmla="*/ 313 h 3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0"/>
              <a:gd name="T43" fmla="*/ 0 h 314"/>
              <a:gd name="T44" fmla="*/ 460 w 460"/>
              <a:gd name="T45" fmla="*/ 314 h 3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0" h="314">
                <a:moveTo>
                  <a:pt x="353" y="313"/>
                </a:moveTo>
                <a:lnTo>
                  <a:pt x="287" y="213"/>
                </a:lnTo>
                <a:cubicBezTo>
                  <a:pt x="257" y="167"/>
                  <a:pt x="197" y="205"/>
                  <a:pt x="197" y="205"/>
                </a:cubicBezTo>
                <a:cubicBezTo>
                  <a:pt x="197" y="205"/>
                  <a:pt x="173" y="296"/>
                  <a:pt x="173" y="296"/>
                </a:cubicBezTo>
                <a:cubicBezTo>
                  <a:pt x="173" y="296"/>
                  <a:pt x="83" y="189"/>
                  <a:pt x="83" y="189"/>
                </a:cubicBezTo>
                <a:cubicBezTo>
                  <a:pt x="83" y="189"/>
                  <a:pt x="0" y="189"/>
                  <a:pt x="0" y="189"/>
                </a:cubicBezTo>
                <a:cubicBezTo>
                  <a:pt x="0" y="189"/>
                  <a:pt x="0" y="83"/>
                  <a:pt x="0" y="74"/>
                </a:cubicBezTo>
                <a:cubicBezTo>
                  <a:pt x="0" y="65"/>
                  <a:pt x="115" y="66"/>
                  <a:pt x="115" y="74"/>
                </a:cubicBezTo>
                <a:cubicBezTo>
                  <a:pt x="115" y="82"/>
                  <a:pt x="140" y="0"/>
                  <a:pt x="140" y="0"/>
                </a:cubicBezTo>
                <a:cubicBezTo>
                  <a:pt x="140" y="0"/>
                  <a:pt x="362" y="24"/>
                  <a:pt x="362" y="17"/>
                </a:cubicBezTo>
                <a:cubicBezTo>
                  <a:pt x="362" y="10"/>
                  <a:pt x="459" y="132"/>
                  <a:pt x="459" y="140"/>
                </a:cubicBezTo>
                <a:cubicBezTo>
                  <a:pt x="459" y="148"/>
                  <a:pt x="459" y="189"/>
                  <a:pt x="459" y="189"/>
                </a:cubicBezTo>
                <a:cubicBezTo>
                  <a:pt x="459" y="189"/>
                  <a:pt x="378" y="189"/>
                  <a:pt x="378" y="189"/>
                </a:cubicBezTo>
                <a:lnTo>
                  <a:pt x="353" y="313"/>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7" name="Freeform 31"/>
          <p:cNvSpPr>
            <a:spLocks noChangeArrowheads="1"/>
          </p:cNvSpPr>
          <p:nvPr/>
        </p:nvSpPr>
        <p:spPr bwMode="auto">
          <a:xfrm>
            <a:off x="4244975" y="6494463"/>
            <a:ext cx="231775" cy="80962"/>
          </a:xfrm>
          <a:custGeom>
            <a:avLst/>
            <a:gdLst>
              <a:gd name="T0" fmla="*/ 541 w 609"/>
              <a:gd name="T1" fmla="*/ 230 h 288"/>
              <a:gd name="T2" fmla="*/ 490 w 609"/>
              <a:gd name="T3" fmla="*/ 139 h 288"/>
              <a:gd name="T4" fmla="*/ 344 w 609"/>
              <a:gd name="T5" fmla="*/ 147 h 288"/>
              <a:gd name="T6" fmla="*/ 180 w 609"/>
              <a:gd name="T7" fmla="*/ 123 h 288"/>
              <a:gd name="T8" fmla="*/ 90 w 609"/>
              <a:gd name="T9" fmla="*/ 0 h 288"/>
              <a:gd name="T10" fmla="*/ 0 w 609"/>
              <a:gd name="T11" fmla="*/ 57 h 288"/>
              <a:gd name="T12" fmla="*/ 155 w 609"/>
              <a:gd name="T13" fmla="*/ 230 h 288"/>
              <a:gd name="T14" fmla="*/ 393 w 609"/>
              <a:gd name="T15" fmla="*/ 221 h 288"/>
              <a:gd name="T16" fmla="*/ 483 w 609"/>
              <a:gd name="T17" fmla="*/ 287 h 288"/>
              <a:gd name="T18" fmla="*/ 541 w 609"/>
              <a:gd name="T19" fmla="*/ 230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9"/>
              <a:gd name="T31" fmla="*/ 0 h 288"/>
              <a:gd name="T32" fmla="*/ 609 w 609"/>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9" h="288">
                <a:moveTo>
                  <a:pt x="541" y="230"/>
                </a:moveTo>
                <a:cubicBezTo>
                  <a:pt x="608" y="162"/>
                  <a:pt x="490" y="139"/>
                  <a:pt x="490" y="139"/>
                </a:cubicBezTo>
                <a:cubicBezTo>
                  <a:pt x="490" y="139"/>
                  <a:pt x="344" y="147"/>
                  <a:pt x="344" y="147"/>
                </a:cubicBezTo>
                <a:cubicBezTo>
                  <a:pt x="344" y="147"/>
                  <a:pt x="180" y="123"/>
                  <a:pt x="180" y="123"/>
                </a:cubicBezTo>
                <a:cubicBezTo>
                  <a:pt x="180" y="123"/>
                  <a:pt x="90" y="0"/>
                  <a:pt x="90" y="0"/>
                </a:cubicBezTo>
                <a:cubicBezTo>
                  <a:pt x="90" y="0"/>
                  <a:pt x="0" y="57"/>
                  <a:pt x="0" y="57"/>
                </a:cubicBezTo>
                <a:cubicBezTo>
                  <a:pt x="0" y="57"/>
                  <a:pt x="155" y="230"/>
                  <a:pt x="155" y="230"/>
                </a:cubicBezTo>
                <a:cubicBezTo>
                  <a:pt x="155" y="230"/>
                  <a:pt x="393" y="221"/>
                  <a:pt x="393" y="221"/>
                </a:cubicBezTo>
                <a:cubicBezTo>
                  <a:pt x="393" y="221"/>
                  <a:pt x="483" y="287"/>
                  <a:pt x="483" y="287"/>
                </a:cubicBezTo>
                <a:lnTo>
                  <a:pt x="541" y="230"/>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8" name="Freeform 32"/>
          <p:cNvSpPr>
            <a:spLocks noChangeArrowheads="1"/>
          </p:cNvSpPr>
          <p:nvPr/>
        </p:nvSpPr>
        <p:spPr bwMode="auto">
          <a:xfrm>
            <a:off x="4249738" y="6299200"/>
            <a:ext cx="74612" cy="52388"/>
          </a:xfrm>
          <a:custGeom>
            <a:avLst/>
            <a:gdLst>
              <a:gd name="T0" fmla="*/ 74 w 198"/>
              <a:gd name="T1" fmla="*/ 45 h 185"/>
              <a:gd name="T2" fmla="*/ 132 w 198"/>
              <a:gd name="T3" fmla="*/ 3 h 185"/>
              <a:gd name="T4" fmla="*/ 197 w 198"/>
              <a:gd name="T5" fmla="*/ 118 h 185"/>
              <a:gd name="T6" fmla="*/ 148 w 198"/>
              <a:gd name="T7" fmla="*/ 184 h 185"/>
              <a:gd name="T8" fmla="*/ 0 w 198"/>
              <a:gd name="T9" fmla="*/ 184 h 185"/>
              <a:gd name="T10" fmla="*/ 0 w 198"/>
              <a:gd name="T11" fmla="*/ 86 h 185"/>
              <a:gd name="T12" fmla="*/ 99 w 198"/>
              <a:gd name="T13" fmla="*/ 110 h 185"/>
              <a:gd name="T14" fmla="*/ 74 w 198"/>
              <a:gd name="T15" fmla="*/ 45 h 185"/>
              <a:gd name="T16" fmla="*/ 0 60000 65536"/>
              <a:gd name="T17" fmla="*/ 0 60000 65536"/>
              <a:gd name="T18" fmla="*/ 0 60000 65536"/>
              <a:gd name="T19" fmla="*/ 0 60000 65536"/>
              <a:gd name="T20" fmla="*/ 0 60000 65536"/>
              <a:gd name="T21" fmla="*/ 0 60000 65536"/>
              <a:gd name="T22" fmla="*/ 0 60000 65536"/>
              <a:gd name="T23" fmla="*/ 0 60000 65536"/>
              <a:gd name="T24" fmla="*/ 0 w 198"/>
              <a:gd name="T25" fmla="*/ 0 h 185"/>
              <a:gd name="T26" fmla="*/ 198 w 198"/>
              <a:gd name="T27" fmla="*/ 185 h 1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8" h="185">
                <a:moveTo>
                  <a:pt x="74" y="45"/>
                </a:moveTo>
                <a:cubicBezTo>
                  <a:pt x="58" y="0"/>
                  <a:pt x="132" y="3"/>
                  <a:pt x="132" y="3"/>
                </a:cubicBezTo>
                <a:cubicBezTo>
                  <a:pt x="132" y="3"/>
                  <a:pt x="197" y="118"/>
                  <a:pt x="197" y="118"/>
                </a:cubicBezTo>
                <a:cubicBezTo>
                  <a:pt x="197" y="118"/>
                  <a:pt x="148" y="184"/>
                  <a:pt x="148" y="184"/>
                </a:cubicBezTo>
                <a:cubicBezTo>
                  <a:pt x="148" y="184"/>
                  <a:pt x="0" y="184"/>
                  <a:pt x="0" y="184"/>
                </a:cubicBezTo>
                <a:cubicBezTo>
                  <a:pt x="0" y="184"/>
                  <a:pt x="0" y="86"/>
                  <a:pt x="0" y="86"/>
                </a:cubicBezTo>
                <a:cubicBezTo>
                  <a:pt x="0" y="86"/>
                  <a:pt x="99" y="110"/>
                  <a:pt x="99" y="110"/>
                </a:cubicBezTo>
                <a:lnTo>
                  <a:pt x="74" y="45"/>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9" name="Freeform 33"/>
          <p:cNvSpPr>
            <a:spLocks noChangeArrowheads="1"/>
          </p:cNvSpPr>
          <p:nvPr/>
        </p:nvSpPr>
        <p:spPr bwMode="auto">
          <a:xfrm>
            <a:off x="4240213" y="6369050"/>
            <a:ext cx="111125" cy="107950"/>
          </a:xfrm>
          <a:custGeom>
            <a:avLst/>
            <a:gdLst>
              <a:gd name="T0" fmla="*/ 33 w 289"/>
              <a:gd name="T1" fmla="*/ 68 h 381"/>
              <a:gd name="T2" fmla="*/ 164 w 289"/>
              <a:gd name="T3" fmla="*/ 19 h 381"/>
              <a:gd name="T4" fmla="*/ 190 w 289"/>
              <a:gd name="T5" fmla="*/ 249 h 381"/>
              <a:gd name="T6" fmla="*/ 288 w 289"/>
              <a:gd name="T7" fmla="*/ 231 h 381"/>
              <a:gd name="T8" fmla="*/ 271 w 289"/>
              <a:gd name="T9" fmla="*/ 380 h 381"/>
              <a:gd name="T10" fmla="*/ 90 w 289"/>
              <a:gd name="T11" fmla="*/ 329 h 381"/>
              <a:gd name="T12" fmla="*/ 33 w 289"/>
              <a:gd name="T13" fmla="*/ 68 h 381"/>
              <a:gd name="T14" fmla="*/ 0 60000 65536"/>
              <a:gd name="T15" fmla="*/ 0 60000 65536"/>
              <a:gd name="T16" fmla="*/ 0 60000 65536"/>
              <a:gd name="T17" fmla="*/ 0 60000 65536"/>
              <a:gd name="T18" fmla="*/ 0 60000 65536"/>
              <a:gd name="T19" fmla="*/ 0 60000 65536"/>
              <a:gd name="T20" fmla="*/ 0 60000 65536"/>
              <a:gd name="T21" fmla="*/ 0 w 289"/>
              <a:gd name="T22" fmla="*/ 0 h 381"/>
              <a:gd name="T23" fmla="*/ 289 w 289"/>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9" h="381">
                <a:moveTo>
                  <a:pt x="33" y="68"/>
                </a:moveTo>
                <a:lnTo>
                  <a:pt x="164" y="19"/>
                </a:lnTo>
                <a:cubicBezTo>
                  <a:pt x="219" y="0"/>
                  <a:pt x="190" y="249"/>
                  <a:pt x="190" y="249"/>
                </a:cubicBezTo>
                <a:cubicBezTo>
                  <a:pt x="190" y="249"/>
                  <a:pt x="288" y="231"/>
                  <a:pt x="288" y="231"/>
                </a:cubicBezTo>
                <a:cubicBezTo>
                  <a:pt x="288" y="231"/>
                  <a:pt x="263" y="380"/>
                  <a:pt x="271" y="380"/>
                </a:cubicBezTo>
                <a:cubicBezTo>
                  <a:pt x="279" y="380"/>
                  <a:pt x="90" y="329"/>
                  <a:pt x="90" y="329"/>
                </a:cubicBezTo>
                <a:cubicBezTo>
                  <a:pt x="90" y="329"/>
                  <a:pt x="0" y="118"/>
                  <a:pt x="33" y="68"/>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90" name="Freeform 34"/>
          <p:cNvSpPr>
            <a:spLocks noChangeArrowheads="1"/>
          </p:cNvSpPr>
          <p:nvPr/>
        </p:nvSpPr>
        <p:spPr bwMode="auto">
          <a:xfrm>
            <a:off x="4154488" y="6343650"/>
            <a:ext cx="58737" cy="55563"/>
          </a:xfrm>
          <a:custGeom>
            <a:avLst/>
            <a:gdLst>
              <a:gd name="T0" fmla="*/ 9 w 157"/>
              <a:gd name="T1" fmla="*/ 35 h 192"/>
              <a:gd name="T2" fmla="*/ 89 w 157"/>
              <a:gd name="T3" fmla="*/ 27 h 192"/>
              <a:gd name="T4" fmla="*/ 156 w 157"/>
              <a:gd name="T5" fmla="*/ 191 h 192"/>
              <a:gd name="T6" fmla="*/ 107 w 157"/>
              <a:gd name="T7" fmla="*/ 191 h 192"/>
              <a:gd name="T8" fmla="*/ 16 w 157"/>
              <a:gd name="T9" fmla="*/ 141 h 192"/>
              <a:gd name="T10" fmla="*/ 16 w 157"/>
              <a:gd name="T11" fmla="*/ 68 h 192"/>
              <a:gd name="T12" fmla="*/ 9 w 157"/>
              <a:gd name="T13" fmla="*/ 35 h 192"/>
              <a:gd name="T14" fmla="*/ 0 60000 65536"/>
              <a:gd name="T15" fmla="*/ 0 60000 65536"/>
              <a:gd name="T16" fmla="*/ 0 60000 65536"/>
              <a:gd name="T17" fmla="*/ 0 60000 65536"/>
              <a:gd name="T18" fmla="*/ 0 60000 65536"/>
              <a:gd name="T19" fmla="*/ 0 60000 65536"/>
              <a:gd name="T20" fmla="*/ 0 60000 65536"/>
              <a:gd name="T21" fmla="*/ 0 w 157"/>
              <a:gd name="T22" fmla="*/ 0 h 192"/>
              <a:gd name="T23" fmla="*/ 157 w 157"/>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 h="192">
                <a:moveTo>
                  <a:pt x="9" y="35"/>
                </a:moveTo>
                <a:cubicBezTo>
                  <a:pt x="0" y="0"/>
                  <a:pt x="89" y="27"/>
                  <a:pt x="89" y="27"/>
                </a:cubicBezTo>
                <a:cubicBezTo>
                  <a:pt x="89" y="27"/>
                  <a:pt x="156" y="191"/>
                  <a:pt x="156" y="191"/>
                </a:cubicBezTo>
                <a:cubicBezTo>
                  <a:pt x="156" y="191"/>
                  <a:pt x="107" y="191"/>
                  <a:pt x="107" y="191"/>
                </a:cubicBezTo>
                <a:cubicBezTo>
                  <a:pt x="107" y="191"/>
                  <a:pt x="16" y="141"/>
                  <a:pt x="16" y="141"/>
                </a:cubicBezTo>
                <a:cubicBezTo>
                  <a:pt x="16" y="141"/>
                  <a:pt x="16" y="68"/>
                  <a:pt x="16" y="68"/>
                </a:cubicBezTo>
                <a:lnTo>
                  <a:pt x="9" y="35"/>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6179" name="Freeform 35"/>
          <p:cNvSpPr>
            <a:spLocks noChangeArrowheads="1"/>
          </p:cNvSpPr>
          <p:nvPr/>
        </p:nvSpPr>
        <p:spPr bwMode="auto">
          <a:xfrm>
            <a:off x="5073650" y="6434138"/>
            <a:ext cx="441325" cy="288925"/>
          </a:xfrm>
          <a:custGeom>
            <a:avLst/>
            <a:gdLst>
              <a:gd name="T0" fmla="*/ 11 w 1162"/>
              <a:gd name="T1" fmla="*/ 86 h 1010"/>
              <a:gd name="T2" fmla="*/ 115 w 1162"/>
              <a:gd name="T3" fmla="*/ 0 h 1010"/>
              <a:gd name="T4" fmla="*/ 226 w 1162"/>
              <a:gd name="T5" fmla="*/ 147 h 1010"/>
              <a:gd name="T6" fmla="*/ 147 w 1162"/>
              <a:gd name="T7" fmla="*/ 227 h 1010"/>
              <a:gd name="T8" fmla="*/ 171 w 1162"/>
              <a:gd name="T9" fmla="*/ 307 h 1010"/>
              <a:gd name="T10" fmla="*/ 251 w 1162"/>
              <a:gd name="T11" fmla="*/ 301 h 1010"/>
              <a:gd name="T12" fmla="*/ 362 w 1162"/>
              <a:gd name="T13" fmla="*/ 461 h 1010"/>
              <a:gd name="T14" fmla="*/ 608 w 1162"/>
              <a:gd name="T15" fmla="*/ 609 h 1010"/>
              <a:gd name="T16" fmla="*/ 663 w 1162"/>
              <a:gd name="T17" fmla="*/ 707 h 1010"/>
              <a:gd name="T18" fmla="*/ 743 w 1162"/>
              <a:gd name="T19" fmla="*/ 713 h 1010"/>
              <a:gd name="T20" fmla="*/ 983 w 1162"/>
              <a:gd name="T21" fmla="*/ 830 h 1010"/>
              <a:gd name="T22" fmla="*/ 1143 w 1162"/>
              <a:gd name="T23" fmla="*/ 824 h 1010"/>
              <a:gd name="T24" fmla="*/ 1161 w 1162"/>
              <a:gd name="T25" fmla="*/ 892 h 1010"/>
              <a:gd name="T26" fmla="*/ 1088 w 1162"/>
              <a:gd name="T27" fmla="*/ 990 h 1010"/>
              <a:gd name="T28" fmla="*/ 909 w 1162"/>
              <a:gd name="T29" fmla="*/ 941 h 1010"/>
              <a:gd name="T30" fmla="*/ 847 w 1162"/>
              <a:gd name="T31" fmla="*/ 1009 h 1010"/>
              <a:gd name="T32" fmla="*/ 755 w 1162"/>
              <a:gd name="T33" fmla="*/ 1009 h 1010"/>
              <a:gd name="T34" fmla="*/ 601 w 1162"/>
              <a:gd name="T35" fmla="*/ 916 h 1010"/>
              <a:gd name="T36" fmla="*/ 263 w 1162"/>
              <a:gd name="T37" fmla="*/ 922 h 1010"/>
              <a:gd name="T38" fmla="*/ 134 w 1162"/>
              <a:gd name="T39" fmla="*/ 879 h 1010"/>
              <a:gd name="T40" fmla="*/ 103 w 1162"/>
              <a:gd name="T41" fmla="*/ 529 h 1010"/>
              <a:gd name="T42" fmla="*/ 11 w 1162"/>
              <a:gd name="T43" fmla="*/ 86 h 10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2"/>
              <a:gd name="T67" fmla="*/ 0 h 1010"/>
              <a:gd name="T68" fmla="*/ 1162 w 1162"/>
              <a:gd name="T69" fmla="*/ 1010 h 10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2" h="1010">
                <a:moveTo>
                  <a:pt x="11" y="86"/>
                </a:moveTo>
                <a:cubicBezTo>
                  <a:pt x="0" y="30"/>
                  <a:pt x="115" y="0"/>
                  <a:pt x="115" y="0"/>
                </a:cubicBezTo>
                <a:cubicBezTo>
                  <a:pt x="115" y="0"/>
                  <a:pt x="226" y="147"/>
                  <a:pt x="226" y="147"/>
                </a:cubicBezTo>
                <a:cubicBezTo>
                  <a:pt x="226" y="147"/>
                  <a:pt x="147" y="227"/>
                  <a:pt x="147" y="227"/>
                </a:cubicBezTo>
                <a:cubicBezTo>
                  <a:pt x="147" y="227"/>
                  <a:pt x="171" y="313"/>
                  <a:pt x="171" y="307"/>
                </a:cubicBezTo>
                <a:cubicBezTo>
                  <a:pt x="171" y="301"/>
                  <a:pt x="251" y="301"/>
                  <a:pt x="251" y="301"/>
                </a:cubicBezTo>
                <a:cubicBezTo>
                  <a:pt x="251" y="301"/>
                  <a:pt x="362" y="461"/>
                  <a:pt x="362" y="461"/>
                </a:cubicBezTo>
                <a:cubicBezTo>
                  <a:pt x="362" y="461"/>
                  <a:pt x="608" y="609"/>
                  <a:pt x="608" y="609"/>
                </a:cubicBezTo>
                <a:cubicBezTo>
                  <a:pt x="608" y="609"/>
                  <a:pt x="663" y="707"/>
                  <a:pt x="663" y="707"/>
                </a:cubicBezTo>
                <a:cubicBezTo>
                  <a:pt x="663" y="707"/>
                  <a:pt x="743" y="713"/>
                  <a:pt x="743" y="713"/>
                </a:cubicBezTo>
                <a:cubicBezTo>
                  <a:pt x="743" y="713"/>
                  <a:pt x="983" y="830"/>
                  <a:pt x="983" y="830"/>
                </a:cubicBezTo>
                <a:cubicBezTo>
                  <a:pt x="983" y="830"/>
                  <a:pt x="1143" y="824"/>
                  <a:pt x="1143" y="824"/>
                </a:cubicBezTo>
                <a:cubicBezTo>
                  <a:pt x="1143" y="824"/>
                  <a:pt x="1161" y="892"/>
                  <a:pt x="1161" y="892"/>
                </a:cubicBezTo>
                <a:cubicBezTo>
                  <a:pt x="1161" y="892"/>
                  <a:pt x="1088" y="990"/>
                  <a:pt x="1088" y="990"/>
                </a:cubicBezTo>
                <a:cubicBezTo>
                  <a:pt x="1088" y="990"/>
                  <a:pt x="909" y="941"/>
                  <a:pt x="909" y="941"/>
                </a:cubicBezTo>
                <a:cubicBezTo>
                  <a:pt x="909" y="941"/>
                  <a:pt x="847" y="1009"/>
                  <a:pt x="847" y="1009"/>
                </a:cubicBezTo>
                <a:cubicBezTo>
                  <a:pt x="847" y="1009"/>
                  <a:pt x="755" y="1009"/>
                  <a:pt x="755" y="1009"/>
                </a:cubicBezTo>
                <a:cubicBezTo>
                  <a:pt x="755" y="1009"/>
                  <a:pt x="614" y="910"/>
                  <a:pt x="601" y="916"/>
                </a:cubicBezTo>
                <a:cubicBezTo>
                  <a:pt x="588" y="922"/>
                  <a:pt x="263" y="922"/>
                  <a:pt x="263" y="922"/>
                </a:cubicBezTo>
                <a:cubicBezTo>
                  <a:pt x="263" y="922"/>
                  <a:pt x="134" y="879"/>
                  <a:pt x="134" y="879"/>
                </a:cubicBezTo>
                <a:cubicBezTo>
                  <a:pt x="134" y="879"/>
                  <a:pt x="103" y="529"/>
                  <a:pt x="103" y="529"/>
                </a:cubicBezTo>
                <a:lnTo>
                  <a:pt x="11" y="86"/>
                </a:lnTo>
              </a:path>
            </a:pathLst>
          </a:custGeom>
          <a:solidFill>
            <a:srgbClr val="3DEB3D"/>
          </a:solidFill>
          <a:ln w="18000">
            <a:solidFill>
              <a:srgbClr val="1F59B0"/>
            </a:solidFill>
            <a:round/>
            <a:headEnd/>
            <a:tailEnd/>
          </a:ln>
        </p:spPr>
        <p:txBody>
          <a:bodyPr wrap="none" anchor="ctr">
            <a:prstTxWarp prst="textNoShape">
              <a:avLst/>
            </a:prstTxWarp>
          </a:bodyPr>
          <a:lstStyle/>
          <a:p>
            <a:endParaRPr lang="ja-JP" altLang="en-US"/>
          </a:p>
        </p:txBody>
      </p:sp>
      <p:sp>
        <p:nvSpPr>
          <p:cNvPr id="6180" name="Freeform 36"/>
          <p:cNvSpPr>
            <a:spLocks noChangeArrowheads="1"/>
          </p:cNvSpPr>
          <p:nvPr/>
        </p:nvSpPr>
        <p:spPr bwMode="auto">
          <a:xfrm>
            <a:off x="5584825" y="6667500"/>
            <a:ext cx="103188" cy="36513"/>
          </a:xfrm>
          <a:custGeom>
            <a:avLst/>
            <a:gdLst>
              <a:gd name="T0" fmla="*/ 74 w 272"/>
              <a:gd name="T1" fmla="*/ 25 h 130"/>
              <a:gd name="T2" fmla="*/ 0 w 272"/>
              <a:gd name="T3" fmla="*/ 99 h 130"/>
              <a:gd name="T4" fmla="*/ 135 w 272"/>
              <a:gd name="T5" fmla="*/ 123 h 130"/>
              <a:gd name="T6" fmla="*/ 172 w 272"/>
              <a:gd name="T7" fmla="*/ 68 h 130"/>
              <a:gd name="T8" fmla="*/ 264 w 272"/>
              <a:gd name="T9" fmla="*/ 105 h 130"/>
              <a:gd name="T10" fmla="*/ 271 w 272"/>
              <a:gd name="T11" fmla="*/ 43 h 130"/>
              <a:gd name="T12" fmla="*/ 147 w 272"/>
              <a:gd name="T13" fmla="*/ 0 h 130"/>
              <a:gd name="T14" fmla="*/ 74 w 272"/>
              <a:gd name="T15" fmla="*/ 25 h 130"/>
              <a:gd name="T16" fmla="*/ 0 60000 65536"/>
              <a:gd name="T17" fmla="*/ 0 60000 65536"/>
              <a:gd name="T18" fmla="*/ 0 60000 65536"/>
              <a:gd name="T19" fmla="*/ 0 60000 65536"/>
              <a:gd name="T20" fmla="*/ 0 60000 65536"/>
              <a:gd name="T21" fmla="*/ 0 60000 65536"/>
              <a:gd name="T22" fmla="*/ 0 60000 65536"/>
              <a:gd name="T23" fmla="*/ 0 60000 65536"/>
              <a:gd name="T24" fmla="*/ 0 w 272"/>
              <a:gd name="T25" fmla="*/ 0 h 130"/>
              <a:gd name="T26" fmla="*/ 272 w 272"/>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 h="130">
                <a:moveTo>
                  <a:pt x="74" y="25"/>
                </a:moveTo>
                <a:cubicBezTo>
                  <a:pt x="3" y="48"/>
                  <a:pt x="6" y="43"/>
                  <a:pt x="0" y="99"/>
                </a:cubicBezTo>
                <a:cubicBezTo>
                  <a:pt x="0" y="99"/>
                  <a:pt x="128" y="117"/>
                  <a:pt x="135" y="123"/>
                </a:cubicBezTo>
                <a:cubicBezTo>
                  <a:pt x="142" y="129"/>
                  <a:pt x="172" y="68"/>
                  <a:pt x="172" y="68"/>
                </a:cubicBezTo>
                <a:cubicBezTo>
                  <a:pt x="172" y="68"/>
                  <a:pt x="264" y="105"/>
                  <a:pt x="264" y="105"/>
                </a:cubicBezTo>
                <a:cubicBezTo>
                  <a:pt x="264" y="105"/>
                  <a:pt x="271" y="31"/>
                  <a:pt x="271" y="43"/>
                </a:cubicBezTo>
                <a:cubicBezTo>
                  <a:pt x="271" y="55"/>
                  <a:pt x="147" y="0"/>
                  <a:pt x="147" y="0"/>
                </a:cubicBezTo>
                <a:lnTo>
                  <a:pt x="74" y="25"/>
                </a:lnTo>
              </a:path>
            </a:pathLst>
          </a:custGeom>
          <a:solidFill>
            <a:srgbClr val="3DEB3D"/>
          </a:solidFill>
          <a:ln w="18000">
            <a:solidFill>
              <a:srgbClr val="1F59B0"/>
            </a:solidFill>
            <a:round/>
            <a:headEnd/>
            <a:tailEnd/>
          </a:ln>
        </p:spPr>
        <p:txBody>
          <a:bodyPr wrap="none" anchor="ctr">
            <a:prstTxWarp prst="textNoShape">
              <a:avLst/>
            </a:prstTxWarp>
          </a:bodyPr>
          <a:lstStyle/>
          <a:p>
            <a:endParaRPr lang="ja-JP" altLang="en-US"/>
          </a:p>
        </p:txBody>
      </p:sp>
      <p:sp>
        <p:nvSpPr>
          <p:cNvPr id="6181" name="Oval 37"/>
          <p:cNvSpPr>
            <a:spLocks noChangeArrowheads="1"/>
          </p:cNvSpPr>
          <p:nvPr/>
        </p:nvSpPr>
        <p:spPr bwMode="auto">
          <a:xfrm>
            <a:off x="4038600" y="3148013"/>
            <a:ext cx="180975" cy="152400"/>
          </a:xfrm>
          <a:prstGeom prst="ellipse">
            <a:avLst/>
          </a:prstGeom>
          <a:solidFill>
            <a:srgbClr val="800080"/>
          </a:solidFill>
          <a:ln w="9525">
            <a:solidFill>
              <a:srgbClr val="E6FF00"/>
            </a:solidFill>
            <a:round/>
            <a:headEnd/>
            <a:tailEnd/>
          </a:ln>
        </p:spPr>
        <p:txBody>
          <a:bodyPr wrap="none" anchor="ctr">
            <a:prstTxWarp prst="textNoShape">
              <a:avLst/>
            </a:prstTxWarp>
          </a:bodyPr>
          <a:lstStyle/>
          <a:p>
            <a:endParaRPr lang="ja-JP" altLang="en-US"/>
          </a:p>
        </p:txBody>
      </p:sp>
      <p:sp>
        <p:nvSpPr>
          <p:cNvPr id="121894" name="Oval 38"/>
          <p:cNvSpPr>
            <a:spLocks noChangeArrowheads="1"/>
          </p:cNvSpPr>
          <p:nvPr/>
        </p:nvSpPr>
        <p:spPr bwMode="auto">
          <a:xfrm>
            <a:off x="4470400" y="2005013"/>
            <a:ext cx="203200" cy="153987"/>
          </a:xfrm>
          <a:prstGeom prst="ellipse">
            <a:avLst/>
          </a:prstGeom>
          <a:solidFill>
            <a:srgbClr val="FF0000"/>
          </a:solidFill>
          <a:ln w="9525">
            <a:solidFill>
              <a:srgbClr val="E6FF00"/>
            </a:solidFill>
            <a:round/>
            <a:headEnd/>
            <a:tailEnd/>
          </a:ln>
        </p:spPr>
        <p:txBody>
          <a:bodyPr wrap="none" anchor="ctr">
            <a:prstTxWarp prst="textNoShape">
              <a:avLst/>
            </a:prstTxWarp>
          </a:bodyPr>
          <a:lstStyle/>
          <a:p>
            <a:endParaRPr lang="ja-JP" altLang="en-US"/>
          </a:p>
        </p:txBody>
      </p:sp>
      <p:sp>
        <p:nvSpPr>
          <p:cNvPr id="121895" name="Line 39"/>
          <p:cNvSpPr>
            <a:spLocks noChangeShapeType="1"/>
          </p:cNvSpPr>
          <p:nvPr/>
        </p:nvSpPr>
        <p:spPr bwMode="auto">
          <a:xfrm flipV="1">
            <a:off x="4110038" y="2119313"/>
            <a:ext cx="427037" cy="1081087"/>
          </a:xfrm>
          <a:prstGeom prst="line">
            <a:avLst/>
          </a:prstGeom>
          <a:noFill/>
          <a:ln w="72000">
            <a:solidFill>
              <a:srgbClr val="000000"/>
            </a:solidFill>
            <a:round/>
            <a:headEnd/>
            <a:tailEnd type="triangle" w="lg" len="lg"/>
          </a:ln>
        </p:spPr>
        <p:txBody>
          <a:bodyPr>
            <a:prstTxWarp prst="textNoShape">
              <a:avLst/>
            </a:prstTxWarp>
          </a:bodyPr>
          <a:lstStyle/>
          <a:p>
            <a:endParaRPr lang="ja-JP" altLang="en-US"/>
          </a:p>
        </p:txBody>
      </p:sp>
      <p:sp>
        <p:nvSpPr>
          <p:cNvPr id="121896" name="Text Box 40"/>
          <p:cNvSpPr txBox="1">
            <a:spLocks noChangeArrowheads="1"/>
          </p:cNvSpPr>
          <p:nvPr/>
        </p:nvSpPr>
        <p:spPr bwMode="auto">
          <a:xfrm>
            <a:off x="5562600" y="6324600"/>
            <a:ext cx="2895600" cy="396875"/>
          </a:xfrm>
          <a:prstGeom prst="rect">
            <a:avLst/>
          </a:prstGeom>
          <a:noFill/>
          <a:ln w="19050">
            <a:noFill/>
            <a:miter lim="800000"/>
            <a:headEnd/>
            <a:tailEnd/>
          </a:ln>
        </p:spPr>
        <p:txBody>
          <a:bodyPr>
            <a:prstTxWarp prst="textNoShape">
              <a:avLst/>
            </a:prstTxWarp>
            <a:spAutoFit/>
          </a:bodyPr>
          <a:lstStyle/>
          <a:p>
            <a:pPr algn="ctr">
              <a:spcBef>
                <a:spcPct val="50000"/>
              </a:spcBef>
            </a:pPr>
            <a:r>
              <a:rPr kumimoji="0" lang="en-US" altLang="ja-JP" sz="2000" b="1">
                <a:latin typeface="Times" pitchFamily="-106" charset="0"/>
                <a:ea typeface="Aharoni" pitchFamily="2" charset="-128"/>
                <a:cs typeface="Arial" pitchFamily="-106" charset="0"/>
              </a:rPr>
              <a:t>@Atacama, alt.4800m</a:t>
            </a:r>
          </a:p>
        </p:txBody>
      </p:sp>
      <p:sp>
        <p:nvSpPr>
          <p:cNvPr id="6185" name="Text Box 41"/>
          <p:cNvSpPr txBox="1">
            <a:spLocks noChangeArrowheads="1"/>
          </p:cNvSpPr>
          <p:nvPr/>
        </p:nvSpPr>
        <p:spPr bwMode="auto">
          <a:xfrm>
            <a:off x="685800" y="6248400"/>
            <a:ext cx="3276600" cy="396875"/>
          </a:xfrm>
          <a:prstGeom prst="rect">
            <a:avLst/>
          </a:prstGeom>
          <a:noFill/>
          <a:ln w="19050">
            <a:noFill/>
            <a:miter lim="800000"/>
            <a:headEnd/>
            <a:tailEnd/>
          </a:ln>
        </p:spPr>
        <p:txBody>
          <a:bodyPr>
            <a:prstTxWarp prst="textNoShape">
              <a:avLst/>
            </a:prstTxWarp>
            <a:spAutoFit/>
          </a:bodyPr>
          <a:lstStyle/>
          <a:p>
            <a:pPr algn="ctr">
              <a:spcBef>
                <a:spcPct val="50000"/>
              </a:spcBef>
            </a:pPr>
            <a:r>
              <a:rPr kumimoji="0" lang="en-US" altLang="ja-JP" sz="2000" b="1">
                <a:latin typeface="Times" pitchFamily="-106" charset="0"/>
                <a:ea typeface="Aharoni" pitchFamily="2" charset="-128"/>
                <a:cs typeface="Arial" pitchFamily="-106" charset="0"/>
              </a:rPr>
              <a:t>@Las Campanas, alt.2400m</a:t>
            </a:r>
          </a:p>
        </p:txBody>
      </p:sp>
      <p:sp>
        <p:nvSpPr>
          <p:cNvPr id="42" name="スライド番号プレースホルダ 41"/>
          <p:cNvSpPr>
            <a:spLocks noGrp="1"/>
          </p:cNvSpPr>
          <p:nvPr>
            <p:ph type="sldNum" sz="quarter" idx="12"/>
          </p:nvPr>
        </p:nvSpPr>
        <p:spPr/>
        <p:txBody>
          <a:bodyPr/>
          <a:lstStyle/>
          <a:p>
            <a:fld id="{7838312D-B205-A449-9699-A55116B8C4C3}" type="slidenum">
              <a:rPr lang="ja-JP" altLang="en-US" smtClean="0"/>
              <a:pPr/>
              <a:t>6</a:t>
            </a:fld>
            <a:endParaRPr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1895"/>
                                        </p:tgtEl>
                                        <p:attrNameLst>
                                          <p:attrName>style.visibility</p:attrName>
                                        </p:attrNameLst>
                                      </p:cBhvr>
                                      <p:to>
                                        <p:strVal val="visible"/>
                                      </p:to>
                                    </p:set>
                                    <p:animEffect transition="in" filter="wipe(down)">
                                      <p:cBhvr>
                                        <p:cTn id="7" dur="500"/>
                                        <p:tgtEl>
                                          <p:spTgt spid="12189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1894"/>
                                        </p:tgtEl>
                                        <p:attrNameLst>
                                          <p:attrName>style.visibility</p:attrName>
                                        </p:attrNameLst>
                                      </p:cBhvr>
                                      <p:to>
                                        <p:strVal val="visible"/>
                                      </p:to>
                                    </p:se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121859"/>
                                        </p:tgtEl>
                                        <p:attrNameLst>
                                          <p:attrName>style.visibility</p:attrName>
                                        </p:attrNameLst>
                                      </p:cBhvr>
                                      <p:to>
                                        <p:strVal val="visible"/>
                                      </p:to>
                                    </p:set>
                                    <p:anim calcmode="lin" valueType="num">
                                      <p:cBhvr>
                                        <p:cTn id="14" dur="1000" fill="hold"/>
                                        <p:tgtEl>
                                          <p:spTgt spid="121859"/>
                                        </p:tgtEl>
                                        <p:attrNameLst>
                                          <p:attrName>ppt_w</p:attrName>
                                        </p:attrNameLst>
                                      </p:cBhvr>
                                      <p:tavLst>
                                        <p:tav tm="0">
                                          <p:val>
                                            <p:fltVal val="0"/>
                                          </p:val>
                                        </p:tav>
                                        <p:tav tm="100000">
                                          <p:val>
                                            <p:strVal val="#ppt_w"/>
                                          </p:val>
                                        </p:tav>
                                      </p:tavLst>
                                    </p:anim>
                                    <p:anim calcmode="lin" valueType="num">
                                      <p:cBhvr>
                                        <p:cTn id="15" dur="1000" fill="hold"/>
                                        <p:tgtEl>
                                          <p:spTgt spid="121859"/>
                                        </p:tgtEl>
                                        <p:attrNameLst>
                                          <p:attrName>ppt_h</p:attrName>
                                        </p:attrNameLst>
                                      </p:cBhvr>
                                      <p:tavLst>
                                        <p:tav tm="0">
                                          <p:val>
                                            <p:fltVal val="0"/>
                                          </p:val>
                                        </p:tav>
                                        <p:tav tm="100000">
                                          <p:val>
                                            <p:strVal val="#ppt_h"/>
                                          </p:val>
                                        </p:tav>
                                      </p:tavLst>
                                    </p:anim>
                                    <p:anim calcmode="lin" valueType="num">
                                      <p:cBhvr>
                                        <p:cTn id="16" dur="1000" fill="hold"/>
                                        <p:tgtEl>
                                          <p:spTgt spid="12185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21859"/>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121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94" grpId="0" animBg="1"/>
      <p:bldP spid="121895" grpId="0" animBg="1"/>
      <p:bldP spid="1218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685800"/>
            <a:ext cx="6553200" cy="5710238"/>
          </a:xfrm>
          <a:prstGeom prst="rect">
            <a:avLst/>
          </a:prstGeom>
          <a:noFill/>
          <a:ln w="9525">
            <a:noFill/>
            <a:miter lim="800000"/>
            <a:headEnd/>
            <a:tailEnd/>
          </a:ln>
        </p:spPr>
      </p:pic>
      <p:sp>
        <p:nvSpPr>
          <p:cNvPr id="21507" name="Text Box 3"/>
          <p:cNvSpPr txBox="1">
            <a:spLocks noChangeArrowheads="1"/>
          </p:cNvSpPr>
          <p:nvPr/>
        </p:nvSpPr>
        <p:spPr bwMode="auto">
          <a:xfrm>
            <a:off x="592667" y="0"/>
            <a:ext cx="7560733" cy="523220"/>
          </a:xfrm>
          <a:prstGeom prst="rect">
            <a:avLst/>
          </a:prstGeom>
          <a:noFill/>
          <a:ln w="9525">
            <a:noFill/>
            <a:miter lim="800000"/>
            <a:headEnd/>
            <a:tailEnd/>
          </a:ln>
        </p:spPr>
        <p:txBody>
          <a:bodyPr wrap="square">
            <a:prstTxWarp prst="textNoShape">
              <a:avLst/>
            </a:prstTxWarp>
            <a:spAutoFit/>
          </a:bodyPr>
          <a:lstStyle/>
          <a:p>
            <a:r>
              <a:rPr lang="en-US" altLang="ja-JP" sz="2800" b="1" dirty="0" smtClean="0">
                <a:solidFill>
                  <a:schemeClr val="accent1">
                    <a:lumMod val="50000"/>
                  </a:schemeClr>
                </a:solidFill>
                <a:latin typeface="Helvetica" pitchFamily="40" charset="0"/>
                <a:ea typeface="平成角ゴシック" charset="-128"/>
                <a:cs typeface="平成角ゴシック" charset="-128"/>
              </a:rPr>
              <a:t>RX J</a:t>
            </a:r>
            <a:r>
              <a:rPr lang="en-US" altLang="ja-JP" sz="2800" b="1" dirty="0" smtClean="0">
                <a:solidFill>
                  <a:schemeClr val="accent1">
                    <a:lumMod val="50000"/>
                  </a:schemeClr>
                </a:solidFill>
                <a:latin typeface="Helvetica" pitchFamily="32" charset="0"/>
                <a:cs typeface="ＭＳ Ｐゴシック" pitchFamily="32" charset="-128"/>
              </a:rPr>
              <a:t>1713.7</a:t>
            </a:r>
            <a:r>
              <a:rPr lang="en-US" altLang="ja-JP" sz="2800" b="1" dirty="0">
                <a:solidFill>
                  <a:schemeClr val="accent1">
                    <a:lumMod val="50000"/>
                  </a:schemeClr>
                </a:solidFill>
                <a:latin typeface="Helvetica" pitchFamily="32" charset="0"/>
                <a:cs typeface="ＭＳ Ｐゴシック" pitchFamily="32" charset="-128"/>
              </a:rPr>
              <a:t>-3946</a:t>
            </a:r>
            <a:r>
              <a:rPr lang="en-US" altLang="ja-JP" sz="2800" b="1" dirty="0" smtClean="0">
                <a:solidFill>
                  <a:schemeClr val="accent1">
                    <a:lumMod val="50000"/>
                  </a:schemeClr>
                </a:solidFill>
                <a:latin typeface="Helvetica" pitchFamily="40" charset="0"/>
                <a:ea typeface="平成角ゴシック" charset="-128"/>
                <a:cs typeface="平成角ゴシック" charset="-128"/>
              </a:rPr>
              <a:t>: </a:t>
            </a:r>
            <a:r>
              <a:rPr lang="en-US" altLang="ja-JP" sz="2800" b="1" baseline="30000" dirty="0" smtClean="0">
                <a:solidFill>
                  <a:schemeClr val="accent1">
                    <a:lumMod val="50000"/>
                  </a:schemeClr>
                </a:solidFill>
                <a:latin typeface="Helvetica" pitchFamily="40" charset="0"/>
                <a:ea typeface="平成角ゴシック" charset="-128"/>
                <a:cs typeface="平成角ゴシック" charset="-128"/>
              </a:rPr>
              <a:t>12</a:t>
            </a:r>
            <a:r>
              <a:rPr lang="en-US" altLang="ja-JP" sz="2800" b="1" dirty="0" smtClean="0">
                <a:solidFill>
                  <a:schemeClr val="accent1">
                    <a:lumMod val="50000"/>
                  </a:schemeClr>
                </a:solidFill>
                <a:latin typeface="Helvetica" pitchFamily="40" charset="0"/>
                <a:ea typeface="平成角ゴシック" charset="-128"/>
                <a:cs typeface="平成角ゴシック" charset="-128"/>
              </a:rPr>
              <a:t>CO</a:t>
            </a:r>
            <a:r>
              <a:rPr lang="en-US" altLang="ja-JP" sz="2800" b="1" dirty="0">
                <a:solidFill>
                  <a:schemeClr val="accent1">
                    <a:lumMod val="50000"/>
                  </a:schemeClr>
                </a:solidFill>
                <a:latin typeface="Helvetica" pitchFamily="40" charset="0"/>
                <a:ea typeface="平成角ゴシック" charset="-128"/>
                <a:cs typeface="平成角ゴシック" charset="-128"/>
              </a:rPr>
              <a:t>(</a:t>
            </a:r>
            <a:r>
              <a:rPr lang="en-US" altLang="ja-JP" sz="2800" b="1" i="1" dirty="0">
                <a:solidFill>
                  <a:schemeClr val="accent1">
                    <a:lumMod val="50000"/>
                  </a:schemeClr>
                </a:solidFill>
                <a:latin typeface="Helvetica" pitchFamily="40" charset="0"/>
                <a:ea typeface="平成角ゴシック" charset="-128"/>
                <a:cs typeface="平成角ゴシック" charset="-128"/>
              </a:rPr>
              <a:t>J</a:t>
            </a:r>
            <a:r>
              <a:rPr lang="en-US" altLang="ja-JP" sz="2800" b="1" dirty="0">
                <a:solidFill>
                  <a:schemeClr val="accent1">
                    <a:lumMod val="50000"/>
                  </a:schemeClr>
                </a:solidFill>
                <a:latin typeface="Helvetica" pitchFamily="40" charset="0"/>
                <a:ea typeface="平成角ゴシック" charset="-128"/>
                <a:cs typeface="平成角ゴシック" charset="-128"/>
              </a:rPr>
              <a:t>=1-0) with X-</a:t>
            </a:r>
            <a:r>
              <a:rPr lang="en-US" altLang="ja-JP" sz="2800" b="1" dirty="0" smtClean="0">
                <a:solidFill>
                  <a:schemeClr val="accent1">
                    <a:lumMod val="50000"/>
                  </a:schemeClr>
                </a:solidFill>
                <a:latin typeface="Helvetica" pitchFamily="40" charset="0"/>
                <a:ea typeface="平成角ゴシック" charset="-128"/>
                <a:cs typeface="平成角ゴシック" charset="-128"/>
              </a:rPr>
              <a:t>rays</a:t>
            </a:r>
            <a:endParaRPr lang="en-US" altLang="ja-JP" sz="2800" b="1" dirty="0">
              <a:solidFill>
                <a:schemeClr val="accent1">
                  <a:lumMod val="50000"/>
                </a:schemeClr>
              </a:solidFill>
              <a:latin typeface="Helvetica" pitchFamily="40" charset="0"/>
              <a:ea typeface="平成角ゴシック" charset="-128"/>
              <a:cs typeface="平成角ゴシック" charset="-128"/>
            </a:endParaRPr>
          </a:p>
        </p:txBody>
      </p:sp>
      <p:sp>
        <p:nvSpPr>
          <p:cNvPr id="21508" name="Text Box 4"/>
          <p:cNvSpPr txBox="1">
            <a:spLocks noChangeArrowheads="1"/>
          </p:cNvSpPr>
          <p:nvPr/>
        </p:nvSpPr>
        <p:spPr bwMode="auto">
          <a:xfrm>
            <a:off x="5715000" y="6096000"/>
            <a:ext cx="3000375" cy="461963"/>
          </a:xfrm>
          <a:prstGeom prst="rect">
            <a:avLst/>
          </a:prstGeom>
          <a:noFill/>
          <a:ln w="9525">
            <a:noFill/>
            <a:miter lim="800000"/>
            <a:headEnd/>
            <a:tailEnd/>
          </a:ln>
        </p:spPr>
        <p:txBody>
          <a:bodyPr>
            <a:prstTxWarp prst="textNoShape">
              <a:avLst/>
            </a:prstTxWarp>
            <a:spAutoFit/>
          </a:bodyPr>
          <a:lstStyle/>
          <a:p>
            <a:r>
              <a:rPr lang="en-US" altLang="ja-JP" sz="2400" b="1"/>
              <a:t> </a:t>
            </a:r>
            <a:r>
              <a:rPr lang="ja-JP" altLang="en-US" sz="2400" b="1"/>
              <a:t> </a:t>
            </a:r>
            <a:r>
              <a:rPr lang="en-US" altLang="ja-JP" sz="2400" b="1"/>
              <a:t>Fukui et al. 2003</a:t>
            </a:r>
          </a:p>
        </p:txBody>
      </p:sp>
      <p:sp>
        <p:nvSpPr>
          <p:cNvPr id="21509" name="Rectangle 5"/>
          <p:cNvSpPr>
            <a:spLocks noChangeArrowheads="1"/>
          </p:cNvSpPr>
          <p:nvPr/>
        </p:nvSpPr>
        <p:spPr bwMode="auto">
          <a:xfrm>
            <a:off x="5867400" y="838200"/>
            <a:ext cx="3276600" cy="5867400"/>
          </a:xfrm>
          <a:prstGeom prst="rect">
            <a:avLst/>
          </a:prstGeom>
          <a:noFill/>
          <a:ln w="9525">
            <a:noFill/>
            <a:miter lim="800000"/>
            <a:headEnd/>
            <a:tailEnd/>
          </a:ln>
        </p:spPr>
        <p:txBody>
          <a:bodyPr>
            <a:prstTxWarp prst="textNoShape">
              <a:avLst/>
            </a:prstTxWarp>
          </a:bodyPr>
          <a:lstStyle/>
          <a:p>
            <a:endParaRPr lang="en-US" altLang="ja-JP" sz="2200">
              <a:latin typeface="Helvetica" pitchFamily="40" charset="0"/>
              <a:ea typeface="平成角ゴシック" charset="-128"/>
              <a:cs typeface="平成角ゴシック" charset="-128"/>
            </a:endParaRPr>
          </a:p>
          <a:p>
            <a:endParaRPr lang="en-US" altLang="ja-JP" sz="2200">
              <a:latin typeface="Helvetica" pitchFamily="40" charset="0"/>
              <a:ea typeface="平成角ゴシック" charset="-128"/>
              <a:cs typeface="平成角ゴシック" charset="-128"/>
            </a:endParaRPr>
          </a:p>
          <a:p>
            <a:endParaRPr lang="en-US" altLang="ja-JP" sz="2800">
              <a:latin typeface="Helvetica" pitchFamily="40" charset="0"/>
              <a:ea typeface="平成角ゴシック" charset="-128"/>
              <a:cs typeface="平成角ゴシック" charset="-128"/>
            </a:endParaRPr>
          </a:p>
        </p:txBody>
      </p:sp>
      <p:sp>
        <p:nvSpPr>
          <p:cNvPr id="21510" name="Text Box 6"/>
          <p:cNvSpPr txBox="1">
            <a:spLocks noChangeArrowheads="1"/>
          </p:cNvSpPr>
          <p:nvPr/>
        </p:nvSpPr>
        <p:spPr bwMode="auto">
          <a:xfrm>
            <a:off x="6014437" y="685800"/>
            <a:ext cx="3129563" cy="400110"/>
          </a:xfrm>
          <a:prstGeom prst="rect">
            <a:avLst/>
          </a:prstGeom>
          <a:noFill/>
          <a:ln w="9525">
            <a:noFill/>
            <a:miter lim="800000"/>
            <a:headEnd/>
            <a:tailEnd/>
          </a:ln>
        </p:spPr>
        <p:txBody>
          <a:bodyPr wrap="square">
            <a:prstTxWarp prst="textNoShape">
              <a:avLst/>
            </a:prstTxWarp>
            <a:spAutoFit/>
          </a:bodyPr>
          <a:lstStyle/>
          <a:p>
            <a:r>
              <a:rPr lang="en-US" altLang="ja-JP" sz="2000" dirty="0">
                <a:latin typeface="Helvetica" pitchFamily="40" charset="0"/>
              </a:rPr>
              <a:t>-11 km/</a:t>
            </a:r>
            <a:r>
              <a:rPr lang="en-US" altLang="ja-JP" sz="2000" dirty="0" err="1">
                <a:latin typeface="Helvetica" pitchFamily="40" charset="0"/>
              </a:rPr>
              <a:t>s</a:t>
            </a:r>
            <a:r>
              <a:rPr lang="en-US" altLang="ja-JP" sz="2000" dirty="0">
                <a:latin typeface="Helvetica" pitchFamily="40" charset="0"/>
              </a:rPr>
              <a:t> &lt; V</a:t>
            </a:r>
            <a:r>
              <a:rPr lang="en-US" altLang="ja-JP" sz="2000" baseline="-25000" dirty="0">
                <a:latin typeface="Helvetica" pitchFamily="40" charset="0"/>
              </a:rPr>
              <a:t>LSR</a:t>
            </a:r>
            <a:r>
              <a:rPr lang="en-US" altLang="ja-JP" sz="2000" dirty="0">
                <a:latin typeface="Helvetica" pitchFamily="40" charset="0"/>
              </a:rPr>
              <a:t> &lt; -3 km/</a:t>
            </a:r>
            <a:r>
              <a:rPr lang="en-US" altLang="ja-JP" sz="2000" dirty="0" err="1">
                <a:latin typeface="Helvetica" pitchFamily="40" charset="0"/>
              </a:rPr>
              <a:t>s</a:t>
            </a:r>
            <a:endParaRPr lang="en-US" altLang="ja-JP" sz="2000" dirty="0">
              <a:latin typeface="Helvetica" pitchFamily="40" charset="0"/>
            </a:endParaRPr>
          </a:p>
        </p:txBody>
      </p:sp>
      <p:grpSp>
        <p:nvGrpSpPr>
          <p:cNvPr id="2" name="Group 7"/>
          <p:cNvGrpSpPr>
            <a:grpSpLocks/>
          </p:cNvGrpSpPr>
          <p:nvPr/>
        </p:nvGrpSpPr>
        <p:grpSpPr bwMode="auto">
          <a:xfrm>
            <a:off x="3276600" y="1052513"/>
            <a:ext cx="3276600" cy="3355975"/>
            <a:chOff x="1430" y="658"/>
            <a:chExt cx="1563" cy="2119"/>
          </a:xfrm>
        </p:grpSpPr>
        <p:sp>
          <p:nvSpPr>
            <p:cNvPr id="21512" name="Text Box 8"/>
            <p:cNvSpPr txBox="1">
              <a:spLocks noChangeArrowheads="1"/>
            </p:cNvSpPr>
            <p:nvPr/>
          </p:nvSpPr>
          <p:spPr bwMode="auto">
            <a:xfrm>
              <a:off x="1430" y="658"/>
              <a:ext cx="257" cy="233"/>
            </a:xfrm>
            <a:prstGeom prst="rect">
              <a:avLst/>
            </a:prstGeom>
            <a:noFill/>
            <a:ln w="9525">
              <a:noFill/>
              <a:miter lim="800000"/>
              <a:headEnd/>
              <a:tailEnd/>
            </a:ln>
          </p:spPr>
          <p:txBody>
            <a:bodyPr>
              <a:prstTxWarp prst="textNoShape">
                <a:avLst/>
              </a:prstTxWarp>
              <a:spAutoFit/>
            </a:bodyPr>
            <a:lstStyle/>
            <a:p>
              <a:r>
                <a:rPr lang="en-US" altLang="ja-JP" b="1">
                  <a:solidFill>
                    <a:srgbClr val="FF0000"/>
                  </a:solidFill>
                  <a:latin typeface="Helvetica" pitchFamily="40" charset="0"/>
                </a:rPr>
                <a:t>D</a:t>
              </a:r>
            </a:p>
          </p:txBody>
        </p:sp>
        <p:sp>
          <p:nvSpPr>
            <p:cNvPr id="21513" name="Text Box 9"/>
            <p:cNvSpPr txBox="1">
              <a:spLocks noChangeArrowheads="1"/>
            </p:cNvSpPr>
            <p:nvPr/>
          </p:nvSpPr>
          <p:spPr bwMode="auto">
            <a:xfrm>
              <a:off x="2736" y="1008"/>
              <a:ext cx="257" cy="233"/>
            </a:xfrm>
            <a:prstGeom prst="rect">
              <a:avLst/>
            </a:prstGeom>
            <a:noFill/>
            <a:ln w="9525">
              <a:noFill/>
              <a:miter lim="800000"/>
              <a:headEnd/>
              <a:tailEnd/>
            </a:ln>
          </p:spPr>
          <p:txBody>
            <a:bodyPr>
              <a:prstTxWarp prst="textNoShape">
                <a:avLst/>
              </a:prstTxWarp>
              <a:spAutoFit/>
            </a:bodyPr>
            <a:lstStyle/>
            <a:p>
              <a:r>
                <a:rPr lang="en-US" altLang="ja-JP" b="1">
                  <a:solidFill>
                    <a:srgbClr val="FF0000"/>
                  </a:solidFill>
                  <a:latin typeface="Helvetica" pitchFamily="40" charset="0"/>
                </a:rPr>
                <a:t>A</a:t>
              </a:r>
            </a:p>
          </p:txBody>
        </p:sp>
        <p:sp>
          <p:nvSpPr>
            <p:cNvPr id="21514" name="Text Box 10"/>
            <p:cNvSpPr txBox="1">
              <a:spLocks noChangeArrowheads="1"/>
            </p:cNvSpPr>
            <p:nvPr/>
          </p:nvSpPr>
          <p:spPr bwMode="auto">
            <a:xfrm>
              <a:off x="2736" y="1728"/>
              <a:ext cx="234" cy="233"/>
            </a:xfrm>
            <a:prstGeom prst="rect">
              <a:avLst/>
            </a:prstGeom>
            <a:noFill/>
            <a:ln w="9525">
              <a:noFill/>
              <a:miter lim="800000"/>
              <a:headEnd/>
              <a:tailEnd/>
            </a:ln>
          </p:spPr>
          <p:txBody>
            <a:bodyPr>
              <a:prstTxWarp prst="textNoShape">
                <a:avLst/>
              </a:prstTxWarp>
              <a:spAutoFit/>
            </a:bodyPr>
            <a:lstStyle/>
            <a:p>
              <a:r>
                <a:rPr lang="en-US" altLang="ja-JP" b="1">
                  <a:solidFill>
                    <a:srgbClr val="FF0000"/>
                  </a:solidFill>
                  <a:latin typeface="Helvetica" pitchFamily="40" charset="0"/>
                </a:rPr>
                <a:t>B</a:t>
              </a:r>
            </a:p>
          </p:txBody>
        </p:sp>
        <p:sp>
          <p:nvSpPr>
            <p:cNvPr id="21515" name="Text Box 11"/>
            <p:cNvSpPr txBox="1">
              <a:spLocks noChangeArrowheads="1"/>
            </p:cNvSpPr>
            <p:nvPr/>
          </p:nvSpPr>
          <p:spPr bwMode="auto">
            <a:xfrm>
              <a:off x="2112" y="2544"/>
              <a:ext cx="257" cy="233"/>
            </a:xfrm>
            <a:prstGeom prst="rect">
              <a:avLst/>
            </a:prstGeom>
            <a:noFill/>
            <a:ln w="9525">
              <a:noFill/>
              <a:miter lim="800000"/>
              <a:headEnd/>
              <a:tailEnd/>
            </a:ln>
          </p:spPr>
          <p:txBody>
            <a:bodyPr>
              <a:prstTxWarp prst="textNoShape">
                <a:avLst/>
              </a:prstTxWarp>
              <a:spAutoFit/>
            </a:bodyPr>
            <a:lstStyle/>
            <a:p>
              <a:r>
                <a:rPr lang="en-US" altLang="ja-JP" b="1">
                  <a:solidFill>
                    <a:srgbClr val="FF0000"/>
                  </a:solidFill>
                  <a:latin typeface="Helvetica" pitchFamily="40" charset="0"/>
                </a:rPr>
                <a:t>C</a:t>
              </a:r>
            </a:p>
          </p:txBody>
        </p:sp>
        <p:sp>
          <p:nvSpPr>
            <p:cNvPr id="21516" name="Line 12"/>
            <p:cNvSpPr>
              <a:spLocks noChangeShapeType="1"/>
            </p:cNvSpPr>
            <p:nvPr/>
          </p:nvSpPr>
          <p:spPr bwMode="auto">
            <a:xfrm flipV="1">
              <a:off x="2304" y="1200"/>
              <a:ext cx="480" cy="480"/>
            </a:xfrm>
            <a:prstGeom prst="line">
              <a:avLst/>
            </a:prstGeom>
            <a:noFill/>
            <a:ln w="38100">
              <a:solidFill>
                <a:srgbClr val="FF0000"/>
              </a:solidFill>
              <a:round/>
              <a:headEnd/>
              <a:tailEnd/>
            </a:ln>
          </p:spPr>
          <p:txBody>
            <a:bodyPr wrap="none" anchor="ctr">
              <a:prstTxWarp prst="textNoShape">
                <a:avLst/>
              </a:prstTxWarp>
            </a:bodyPr>
            <a:lstStyle/>
            <a:p>
              <a:endParaRPr lang="ja-JP" altLang="en-US"/>
            </a:p>
          </p:txBody>
        </p:sp>
        <p:sp>
          <p:nvSpPr>
            <p:cNvPr id="21517" name="Line 13"/>
            <p:cNvSpPr>
              <a:spLocks noChangeShapeType="1"/>
            </p:cNvSpPr>
            <p:nvPr/>
          </p:nvSpPr>
          <p:spPr bwMode="auto">
            <a:xfrm flipV="1">
              <a:off x="2304" y="1872"/>
              <a:ext cx="480" cy="96"/>
            </a:xfrm>
            <a:prstGeom prst="line">
              <a:avLst/>
            </a:prstGeom>
            <a:noFill/>
            <a:ln w="38100">
              <a:solidFill>
                <a:srgbClr val="FF0000"/>
              </a:solidFill>
              <a:round/>
              <a:headEnd/>
              <a:tailEnd/>
            </a:ln>
          </p:spPr>
          <p:txBody>
            <a:bodyPr wrap="none" anchor="ctr">
              <a:prstTxWarp prst="textNoShape">
                <a:avLst/>
              </a:prstTxWarp>
            </a:bodyPr>
            <a:lstStyle/>
            <a:p>
              <a:endParaRPr lang="ja-JP" altLang="en-US"/>
            </a:p>
          </p:txBody>
        </p:sp>
        <p:sp>
          <p:nvSpPr>
            <p:cNvPr id="21518" name="Line 14"/>
            <p:cNvSpPr>
              <a:spLocks noChangeShapeType="1"/>
            </p:cNvSpPr>
            <p:nvPr/>
          </p:nvSpPr>
          <p:spPr bwMode="auto">
            <a:xfrm flipH="1" flipV="1">
              <a:off x="2064" y="1824"/>
              <a:ext cx="144" cy="720"/>
            </a:xfrm>
            <a:prstGeom prst="line">
              <a:avLst/>
            </a:prstGeom>
            <a:noFill/>
            <a:ln w="38100">
              <a:solidFill>
                <a:srgbClr val="FF0000"/>
              </a:solidFill>
              <a:round/>
              <a:headEnd/>
              <a:tailEnd/>
            </a:ln>
          </p:spPr>
          <p:txBody>
            <a:bodyPr wrap="none" anchor="ctr">
              <a:prstTxWarp prst="textNoShape">
                <a:avLst/>
              </a:prstTxWarp>
            </a:bodyPr>
            <a:lstStyle/>
            <a:p>
              <a:endParaRPr lang="ja-JP" altLang="en-US"/>
            </a:p>
          </p:txBody>
        </p:sp>
        <p:sp>
          <p:nvSpPr>
            <p:cNvPr id="21519" name="Line 15"/>
            <p:cNvSpPr>
              <a:spLocks noChangeShapeType="1"/>
            </p:cNvSpPr>
            <p:nvPr/>
          </p:nvSpPr>
          <p:spPr bwMode="auto">
            <a:xfrm>
              <a:off x="1584" y="912"/>
              <a:ext cx="144" cy="336"/>
            </a:xfrm>
            <a:prstGeom prst="line">
              <a:avLst/>
            </a:prstGeom>
            <a:noFill/>
            <a:ln w="38100">
              <a:solidFill>
                <a:srgbClr val="FF0000"/>
              </a:solidFill>
              <a:round/>
              <a:headEnd/>
              <a:tailEnd/>
            </a:ln>
          </p:spPr>
          <p:txBody>
            <a:bodyPr wrap="none" anchor="ctr">
              <a:prstTxWarp prst="textNoShape">
                <a:avLst/>
              </a:prstTxWarp>
            </a:bodyPr>
            <a:lstStyle/>
            <a:p>
              <a:endParaRPr lang="ja-JP" altLang="en-US"/>
            </a:p>
          </p:txBody>
        </p:sp>
      </p:grpSp>
      <p:sp>
        <p:nvSpPr>
          <p:cNvPr id="16" name="スライド番号プレースホルダ 15"/>
          <p:cNvSpPr>
            <a:spLocks noGrp="1"/>
          </p:cNvSpPr>
          <p:nvPr>
            <p:ph type="sldNum" sz="quarter" idx="12"/>
          </p:nvPr>
        </p:nvSpPr>
        <p:spPr/>
        <p:txBody>
          <a:bodyPr/>
          <a:lstStyle/>
          <a:p>
            <a:fld id="{7838312D-B205-A449-9699-A55116B8C4C3}" type="slidenum">
              <a:rPr lang="ja-JP" altLang="en-US" smtClean="0"/>
              <a:pPr/>
              <a:t>7</a:t>
            </a:fld>
            <a:endParaRPr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p:cNvPicPr>
            <a:picLocks noChangeAspect="1" noChangeArrowheads="1"/>
          </p:cNvPicPr>
          <p:nvPr/>
        </p:nvPicPr>
        <p:blipFill>
          <a:blip r:embed="rId2"/>
          <a:srcRect/>
          <a:stretch>
            <a:fillRect/>
          </a:stretch>
        </p:blipFill>
        <p:spPr bwMode="auto">
          <a:xfrm>
            <a:off x="-1588" y="184150"/>
            <a:ext cx="8934451" cy="6445250"/>
          </a:xfrm>
          <a:prstGeom prst="rect">
            <a:avLst/>
          </a:prstGeom>
          <a:noFill/>
          <a:ln w="9525">
            <a:noFill/>
            <a:miter lim="800000"/>
            <a:headEnd/>
            <a:tailEnd/>
          </a:ln>
        </p:spPr>
      </p:pic>
      <p:sp>
        <p:nvSpPr>
          <p:cNvPr id="3" name="スライド番号プレースホルダ 2"/>
          <p:cNvSpPr>
            <a:spLocks noGrp="1"/>
          </p:cNvSpPr>
          <p:nvPr>
            <p:ph type="sldNum" sz="quarter" idx="12"/>
          </p:nvPr>
        </p:nvSpPr>
        <p:spPr/>
        <p:txBody>
          <a:bodyPr/>
          <a:lstStyle/>
          <a:p>
            <a:fld id="{7838312D-B205-A449-9699-A55116B8C4C3}" type="slidenum">
              <a:rPr lang="ja-JP" altLang="en-US" smtClean="0"/>
              <a:pPr/>
              <a:t>8</a:t>
            </a:fld>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09600" y="76200"/>
            <a:ext cx="7162800" cy="685800"/>
          </a:xfrm>
        </p:spPr>
        <p:txBody>
          <a:bodyPr/>
          <a:lstStyle/>
          <a:p>
            <a:r>
              <a:rPr lang="en-US" altLang="ja-JP" sz="2800" b="1" dirty="0">
                <a:latin typeface="Helvetica" pitchFamily="32" charset="0"/>
                <a:cs typeface="ＭＳ Ｐゴシック" pitchFamily="32" charset="-128"/>
              </a:rPr>
              <a:t>SNR G347.3-0.5 (RXJ1713.7-3946)</a:t>
            </a:r>
            <a:endParaRPr lang="en-US" altLang="ja-JP" b="1" dirty="0">
              <a:cs typeface="ＭＳ Ｐゴシック" pitchFamily="32" charset="-128"/>
            </a:endParaRPr>
          </a:p>
        </p:txBody>
      </p:sp>
      <p:pic>
        <p:nvPicPr>
          <p:cNvPr id="40963" name="Picture 3"/>
          <p:cNvPicPr>
            <a:picLocks noChangeAspect="1" noChangeArrowheads="1"/>
          </p:cNvPicPr>
          <p:nvPr/>
        </p:nvPicPr>
        <p:blipFill>
          <a:blip r:embed="rId2"/>
          <a:srcRect/>
          <a:stretch>
            <a:fillRect/>
          </a:stretch>
        </p:blipFill>
        <p:spPr bwMode="auto">
          <a:xfrm>
            <a:off x="5969000" y="-266700"/>
            <a:ext cx="3175000" cy="3086100"/>
          </a:xfrm>
          <a:prstGeom prst="rect">
            <a:avLst/>
          </a:prstGeom>
          <a:noFill/>
          <a:ln w="9525">
            <a:noFill/>
            <a:miter lim="800000"/>
            <a:headEnd/>
            <a:tailEnd/>
          </a:ln>
        </p:spPr>
      </p:pic>
      <p:pic>
        <p:nvPicPr>
          <p:cNvPr id="40964" name="Picture 4"/>
          <p:cNvPicPr>
            <a:picLocks noChangeAspect="1" noChangeArrowheads="1"/>
          </p:cNvPicPr>
          <p:nvPr/>
        </p:nvPicPr>
        <p:blipFill>
          <a:blip r:embed="rId3"/>
          <a:srcRect/>
          <a:stretch>
            <a:fillRect/>
          </a:stretch>
        </p:blipFill>
        <p:spPr bwMode="auto">
          <a:xfrm>
            <a:off x="76200" y="2860675"/>
            <a:ext cx="8997950" cy="3997325"/>
          </a:xfrm>
          <a:prstGeom prst="rect">
            <a:avLst/>
          </a:prstGeom>
          <a:noFill/>
          <a:ln w="9525">
            <a:noFill/>
            <a:miter lim="800000"/>
            <a:headEnd/>
            <a:tailEnd/>
          </a:ln>
        </p:spPr>
      </p:pic>
      <p:sp>
        <p:nvSpPr>
          <p:cNvPr id="40965" name="Text Box 5"/>
          <p:cNvSpPr txBox="1">
            <a:spLocks noChangeArrowheads="1"/>
          </p:cNvSpPr>
          <p:nvPr/>
        </p:nvSpPr>
        <p:spPr bwMode="auto">
          <a:xfrm>
            <a:off x="0" y="533400"/>
            <a:ext cx="6008688" cy="1477963"/>
          </a:xfrm>
          <a:prstGeom prst="rect">
            <a:avLst/>
          </a:prstGeom>
          <a:noFill/>
          <a:ln w="9525">
            <a:noFill/>
            <a:miter lim="800000"/>
            <a:headEnd/>
            <a:tailEnd/>
          </a:ln>
        </p:spPr>
        <p:txBody>
          <a:bodyPr>
            <a:prstTxWarp prst="textNoShape">
              <a:avLst/>
            </a:prstTxWarp>
            <a:spAutoFit/>
          </a:bodyPr>
          <a:lstStyle/>
          <a:p>
            <a:pPr>
              <a:buFontTx/>
              <a:buChar char="-"/>
            </a:pPr>
            <a:endParaRPr lang="en-US" altLang="ja-JP"/>
          </a:p>
          <a:p>
            <a:pPr>
              <a:buFontTx/>
              <a:buChar char="-"/>
            </a:pPr>
            <a:r>
              <a:rPr lang="en-US" altLang="ja-JP"/>
              <a:t> Shell-like structure: similar with X-rays</a:t>
            </a:r>
          </a:p>
          <a:p>
            <a:r>
              <a:rPr lang="en-US" altLang="ja-JP"/>
              <a:t>- No significant variation of spectrum index </a:t>
            </a:r>
          </a:p>
          <a:p>
            <a:r>
              <a:rPr lang="en-US" altLang="ja-JP"/>
              <a:t> across the regions</a:t>
            </a:r>
          </a:p>
          <a:p>
            <a:pPr>
              <a:buFontTx/>
              <a:buChar char="-"/>
            </a:pPr>
            <a:r>
              <a:rPr lang="en-US" altLang="ja-JP"/>
              <a:t> spatial correlation with surrounding molecular gas</a:t>
            </a:r>
          </a:p>
        </p:txBody>
      </p:sp>
      <p:sp>
        <p:nvSpPr>
          <p:cNvPr id="40966" name="Text Box 6"/>
          <p:cNvSpPr txBox="1">
            <a:spLocks noChangeArrowheads="1"/>
          </p:cNvSpPr>
          <p:nvPr/>
        </p:nvSpPr>
        <p:spPr bwMode="auto">
          <a:xfrm>
            <a:off x="3143250" y="2438400"/>
            <a:ext cx="2801938" cy="396875"/>
          </a:xfrm>
          <a:prstGeom prst="rect">
            <a:avLst/>
          </a:prstGeom>
          <a:noFill/>
          <a:ln w="9525">
            <a:noFill/>
            <a:miter lim="800000"/>
            <a:headEnd/>
            <a:tailEnd/>
          </a:ln>
        </p:spPr>
        <p:txBody>
          <a:bodyPr>
            <a:prstTxWarp prst="textNoShape">
              <a:avLst/>
            </a:prstTxWarp>
            <a:spAutoFit/>
          </a:bodyPr>
          <a:lstStyle/>
          <a:p>
            <a:r>
              <a:rPr lang="en-US" altLang="ja-JP" sz="2000"/>
              <a:t>Aharonian et al. 2005</a:t>
            </a:r>
          </a:p>
        </p:txBody>
      </p:sp>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9</a:t>
            </a:fld>
            <a:endParaRPr lang="ja-JP" altLang="en-US"/>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3"/>
</p:tagLst>
</file>

<file path=ppt/tags/tag2.xml><?xml version="1.0" encoding="utf-8"?>
<p:tagLst xmlns:a="http://schemas.openxmlformats.org/drawingml/2006/main" xmlns:r="http://schemas.openxmlformats.org/officeDocument/2006/relationships" xmlns:p="http://schemas.openxmlformats.org/presentationml/2006/main">
  <p:tag name="TIMING" val="|17.6|11.9"/>
</p:tagLst>
</file>

<file path=ppt/tags/tag3.xml><?xml version="1.0" encoding="utf-8"?>
<p:tagLst xmlns:a="http://schemas.openxmlformats.org/drawingml/2006/main" xmlns:r="http://schemas.openxmlformats.org/officeDocument/2006/relationships" xmlns:p="http://schemas.openxmlformats.org/presentationml/2006/main">
  <p:tag name="TIMING" val="|39.3"/>
</p:tagLst>
</file>

<file path=ppt/tags/tag4.xml><?xml version="1.0" encoding="utf-8"?>
<p:tagLst xmlns:a="http://schemas.openxmlformats.org/drawingml/2006/main" xmlns:r="http://schemas.openxmlformats.org/officeDocument/2006/relationships" xmlns:p="http://schemas.openxmlformats.org/presentationml/2006/main">
  <p:tag name="TIMING" val="|39.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7091</TotalTime>
  <Words>1918</Words>
  <Application>Microsoft Macintosh PowerPoint</Application>
  <PresentationFormat>画面に合わせる (4:3)</PresentationFormat>
  <Paragraphs>286</Paragraphs>
  <Slides>39</Slides>
  <Notes>10</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39</vt:i4>
      </vt:variant>
    </vt:vector>
  </HeadingPairs>
  <TitlesOfParts>
    <vt:vector size="41" baseType="lpstr">
      <vt:lpstr>Office テーマ</vt:lpstr>
      <vt:lpstr>数式</vt:lpstr>
      <vt:lpstr>PowerPoint プレゼンテーション</vt:lpstr>
      <vt:lpstr>PowerPoint プレゼンテーション</vt:lpstr>
      <vt:lpstr>SNRs emitting gamma-rays</vt:lpstr>
      <vt:lpstr> Four TeV Gamma-ray SNRs</vt:lpstr>
      <vt:lpstr>CO transitions to probe molecular hydrogen</vt:lpstr>
      <vt:lpstr>NANTEN &amp; NANTEN2</vt:lpstr>
      <vt:lpstr>PowerPoint プレゼンテーション</vt:lpstr>
      <vt:lpstr>PowerPoint プレゼンテーション</vt:lpstr>
      <vt:lpstr>SNR G347.3-0.5 (RXJ1713.7-3946)</vt:lpstr>
      <vt:lpstr>RX J1713.7-3946</vt:lpstr>
      <vt:lpstr> Dark HI SE Cloud (Self-Absorption)</vt:lpstr>
      <vt:lpstr>PowerPoint プレゼンテーション</vt:lpstr>
      <vt:lpstr>PowerPoint プレゼンテーション</vt:lpstr>
      <vt:lpstr>ISM protons in RX J1713.7-3946 </vt:lpstr>
      <vt:lpstr>ISM protons in RX J1713.7-3946 Support hadronic scenario </vt:lpstr>
      <vt:lpstr>X ray absorption vs.  visual extinction</vt:lpstr>
      <vt:lpstr>Ellison et al. 2010 paper</vt:lpstr>
      <vt:lpstr>Shock propagation into dense gas </vt:lpstr>
      <vt:lpstr>PowerPoint プレゼンテーション</vt:lpstr>
      <vt:lpstr>MHD simulations of shock-cloud interaction  density          vs.     magnetic field</vt:lpstr>
      <vt:lpstr>         density         vs.     magnetic field [sub-pc scale] </vt:lpstr>
      <vt:lpstr>TeV gamma-ray SNR RX J0852.0-4622 </vt:lpstr>
      <vt:lpstr> RX J0852: CO distribution (interact with the SNR)</vt:lpstr>
      <vt:lpstr> RX J0852: HI distribution (interact with the SNR)</vt:lpstr>
      <vt:lpstr>PowerPoint プレゼンテーション</vt:lpstr>
      <vt:lpstr>TeV gamma-ray SNR RX J0852 ISM Proton and TeV gamma-ray Distributions</vt:lpstr>
      <vt:lpstr>Fukui+ 2013</vt:lpstr>
      <vt:lpstr>HESS J1713: distance =5-6kpc</vt:lpstr>
      <vt:lpstr>PowerPoint プレゼンテーション</vt:lpstr>
      <vt:lpstr>PowerPoint プレゼンテーション</vt:lpstr>
      <vt:lpstr>PowerPoint プレゼンテーション</vt:lpstr>
      <vt:lpstr>Gamma rays and interstellar protons</vt:lpstr>
      <vt:lpstr>RXJ0852 Fermi LAT </vt:lpstr>
      <vt:lpstr> Gamma-ray spectrum of RXJ1713 Abdo et al. 2011</vt:lpstr>
      <vt:lpstr>Hadronic g-ray spectrum for dense cloud cores  Gabici 2007, Zirakasivili Aharonian 2010,  Inoue, Inutsuka, Yamazaki, Fukui 2012</vt:lpstr>
      <vt:lpstr>Middle-aged SNR W44,  AGILE result</vt:lpstr>
      <vt:lpstr>W44 new Fermi result</vt:lpstr>
      <vt:lpstr>PowerPoint プレゼンテーション</vt:lpstr>
      <vt:lpstr>Summary</vt:lpstr>
    </vt:vector>
  </TitlesOfParts>
  <Company>天体物理学研究室</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Fukui et al. 2011 Figures</dc:title>
  <dc:creator>佐野 栄俊</dc:creator>
  <cp:lastModifiedBy>福井 康雄</cp:lastModifiedBy>
  <cp:revision>317</cp:revision>
  <dcterms:created xsi:type="dcterms:W3CDTF">2013-04-16T20:53:48Z</dcterms:created>
  <dcterms:modified xsi:type="dcterms:W3CDTF">2013-09-04T05:41:04Z</dcterms:modified>
</cp:coreProperties>
</file>