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1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73" r:id="rId17"/>
    <p:sldId id="274" r:id="rId18"/>
    <p:sldId id="275" r:id="rId19"/>
    <p:sldId id="268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2A4CDB2-A86B-46B4-B1FD-2F3C74020ABA}">
          <p14:sldIdLst>
            <p14:sldId id="256"/>
            <p14:sldId id="269"/>
            <p14:sldId id="258"/>
            <p14:sldId id="259"/>
            <p14:sldId id="260"/>
            <p14:sldId id="261"/>
            <p14:sldId id="262"/>
            <p14:sldId id="270"/>
            <p14:sldId id="263"/>
            <p14:sldId id="264"/>
            <p14:sldId id="265"/>
            <p14:sldId id="271"/>
            <p14:sldId id="266"/>
            <p14:sldId id="272"/>
            <p14:sldId id="267"/>
            <p14:sldId id="273"/>
            <p14:sldId id="274"/>
            <p14:sldId id="27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A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8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5604A-D1D9-4B71-BD4B-95C55BBC87A5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A310-2F3D-41F6-9931-3FD1213723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77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A310-2F3D-41F6-9931-3FD12137239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2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A310-2F3D-41F6-9931-3FD12137239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28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A310-2F3D-41F6-9931-3FD12137239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63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8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33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42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44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16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86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70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2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04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381011"/>
            <a:ext cx="10364451" cy="68177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57845"/>
            <a:ext cx="10363826" cy="5023262"/>
          </a:xfrm>
        </p:spPr>
        <p:txBody>
          <a:bodyPr>
            <a:normAutofit/>
          </a:bodyPr>
          <a:lstStyle>
            <a:lvl1pPr>
              <a:defRPr sz="2800" cap="none" baseline="0"/>
            </a:lvl1pPr>
            <a:lvl2pPr>
              <a:defRPr sz="2400" cap="none" baseline="0"/>
            </a:lvl2pPr>
            <a:lvl3pPr>
              <a:defRPr sz="2000" cap="none" baseline="0"/>
            </a:lvl3pPr>
            <a:lvl4pPr>
              <a:defRPr sz="1800" cap="none" baseline="0"/>
            </a:lvl4pPr>
            <a:lvl5pPr>
              <a:defRPr sz="1800" cap="none" baseline="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6596" y="6247451"/>
            <a:ext cx="2743200" cy="365125"/>
          </a:xfrm>
        </p:spPr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9494" y="6247452"/>
            <a:ext cx="6672887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62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7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26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47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9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08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6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4" y="392886"/>
            <a:ext cx="10364451" cy="634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211283"/>
            <a:ext cx="10364452" cy="483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61440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143E2E-FBE4-411D-B2C5-614D3E145A17}" type="datetimeFigureOut">
              <a:rPr kumimoji="1" lang="ja-JP" altLang="en-US" smtClean="0"/>
              <a:t>2013/8/31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614401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1DE7DA-33E1-4C1A-8A2C-480BFA1B7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1012" y="1149436"/>
            <a:ext cx="9001071" cy="2509213"/>
          </a:xfrm>
        </p:spPr>
        <p:txBody>
          <a:bodyPr>
            <a:noAutofit/>
          </a:bodyPr>
          <a:lstStyle/>
          <a:p>
            <a:r>
              <a:rPr kumimoji="0" lang="en-US" altLang="ja-JP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ja-JP" altLang="ja-JP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kumimoji="0" lang="ja-JP" altLang="ja-JP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 Bubbles as a Scaled-up Version of Supernova </a:t>
            </a:r>
            <a:r>
              <a:rPr kumimoji="0" lang="ja-JP" altLang="ja-JP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  <a:r>
              <a:rPr kumimoji="0" lang="ja-JP" altLang="ja-JP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ja-JP" altLang="ja-JP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ja-JP" altLang="ja-JP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Predictions in the TeV Band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Yutaka Fujita (Osaka)</a:t>
            </a:r>
          </a:p>
          <a:p>
            <a:r>
              <a:rPr lang="en-US" altLang="ja-JP" dirty="0" smtClean="0"/>
              <a:t>Ryo Yamazaki (Aoyama)</a:t>
            </a:r>
          </a:p>
          <a:p>
            <a:r>
              <a:rPr kumimoji="1" lang="en-US" altLang="ja-JP" dirty="0" smtClean="0"/>
              <a:t>Yutaka Ohira (Aoyama)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69144" y="5379195"/>
            <a:ext cx="37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ApJ</a:t>
            </a:r>
            <a:r>
              <a:rPr lang="en-US" altLang="ja-JP" dirty="0" err="1" smtClean="0"/>
              <a:t>L</a:t>
            </a:r>
            <a:r>
              <a:rPr lang="en-US" altLang="ja-JP" dirty="0" smtClean="0"/>
              <a:t> in press (</a:t>
            </a:r>
            <a:r>
              <a:rPr lang="en-US" altLang="ja-JP" b="1" dirty="0" smtClean="0"/>
              <a:t>arXiv:1308.5228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Diffusion coefficient</a:t>
            </a:r>
          </a:p>
          <a:p>
            <a:pPr lvl="1"/>
            <a:r>
              <a:rPr kumimoji="1" lang="en-US" altLang="ja-JP" dirty="0" smtClean="0"/>
              <a:t>CRs are scattered by magnetic fluctuations (Alfvén waves)</a:t>
            </a:r>
          </a:p>
          <a:p>
            <a:pPr lvl="1"/>
            <a:r>
              <a:rPr lang="en-US" altLang="ja-JP" dirty="0" smtClean="0"/>
              <a:t>Wave growth rate</a:t>
            </a:r>
          </a:p>
          <a:p>
            <a:pPr lvl="2"/>
            <a:r>
              <a:rPr lang="ja-JP" altLang="en-US" dirty="0" smtClean="0"/>
              <a:t>∂</a:t>
            </a:r>
            <a:r>
              <a:rPr lang="en-US" altLang="ja-JP" i="1" dirty="0" smtClean="0"/>
              <a:t>ψ</a:t>
            </a:r>
            <a:r>
              <a:rPr lang="en-US" altLang="ja-JP" dirty="0" smtClean="0"/>
              <a:t>/</a:t>
            </a:r>
            <a:r>
              <a:rPr lang="ja-JP" altLang="en-US" dirty="0" smtClean="0"/>
              <a:t>∂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</a:t>
            </a:r>
            <a:r>
              <a:rPr lang="ja-JP" altLang="en-US" dirty="0" smtClean="0"/>
              <a:t>∝ </a:t>
            </a:r>
            <a:r>
              <a:rPr lang="en-US" altLang="ja-JP" dirty="0" smtClean="0"/>
              <a:t>|</a:t>
            </a:r>
            <a:r>
              <a:rPr lang="ja-JP" altLang="en-US" dirty="0" smtClean="0"/>
              <a:t>∇</a:t>
            </a:r>
            <a:r>
              <a:rPr lang="en-US" altLang="ja-JP" i="1" dirty="0" smtClean="0"/>
              <a:t>f </a:t>
            </a:r>
            <a:r>
              <a:rPr lang="en-US" altLang="ja-JP" dirty="0" smtClean="0"/>
              <a:t>|   (streaming instability; Skilling 1975)</a:t>
            </a:r>
          </a:p>
          <a:p>
            <a:pPr lvl="3"/>
            <a:r>
              <a:rPr lang="en-US" altLang="ja-JP" i="1" dirty="0" smtClean="0"/>
              <a:t>ψ </a:t>
            </a:r>
            <a:r>
              <a:rPr lang="en-US" altLang="ja-JP" dirty="0" smtClean="0"/>
              <a:t>: wave energy density</a:t>
            </a:r>
          </a:p>
          <a:p>
            <a:pPr lvl="1"/>
            <a:r>
              <a:rPr kumimoji="1" lang="en-US" altLang="ja-JP" dirty="0" smtClean="0"/>
              <a:t>Diffusion coefficient</a:t>
            </a:r>
          </a:p>
          <a:p>
            <a:pPr lvl="2"/>
            <a:r>
              <a:rPr lang="en-US" altLang="ja-JP" i="1" dirty="0" smtClean="0"/>
              <a:t>κ</a:t>
            </a:r>
            <a:r>
              <a:rPr lang="ja-JP" altLang="en-US" dirty="0"/>
              <a:t> </a:t>
            </a:r>
            <a:r>
              <a:rPr lang="ja-JP" altLang="en-US" dirty="0" smtClean="0"/>
              <a:t>∝ </a:t>
            </a:r>
            <a:r>
              <a:rPr lang="en-US" altLang="ja-JP" dirty="0" smtClean="0"/>
              <a:t>1/</a:t>
            </a:r>
            <a:r>
              <a:rPr lang="en-US" altLang="ja-JP" i="1" dirty="0" smtClean="0"/>
              <a:t>ψ</a:t>
            </a:r>
          </a:p>
          <a:p>
            <a:r>
              <a:rPr kumimoji="1" lang="en-US" altLang="ja-JP" dirty="0" smtClean="0"/>
              <a:t>Gas </a:t>
            </a:r>
          </a:p>
          <a:p>
            <a:pPr lvl="1"/>
            <a:r>
              <a:rPr lang="en-US" altLang="ja-JP" dirty="0" smtClean="0"/>
              <a:t>Sedov solution</a:t>
            </a:r>
          </a:p>
          <a:p>
            <a:pPr lvl="1"/>
            <a:r>
              <a:rPr kumimoji="1" lang="en-US" altLang="ja-JP" dirty="0" smtClean="0"/>
              <a:t>Back reaction from CRs is ignored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7269626" y="4136592"/>
            <a:ext cx="3101926" cy="689406"/>
          </a:xfrm>
          <a:custGeom>
            <a:avLst/>
            <a:gdLst>
              <a:gd name="connsiteX0" fmla="*/ 0 w 3101926"/>
              <a:gd name="connsiteY0" fmla="*/ 654223 h 689406"/>
              <a:gd name="connsiteX1" fmla="*/ 386861 w 3101926"/>
              <a:gd name="connsiteY1" fmla="*/ 76 h 689406"/>
              <a:gd name="connsiteX2" fmla="*/ 794824 w 3101926"/>
              <a:gd name="connsiteY2" fmla="*/ 689393 h 689406"/>
              <a:gd name="connsiteX3" fmla="*/ 1209821 w 3101926"/>
              <a:gd name="connsiteY3" fmla="*/ 7110 h 689406"/>
              <a:gd name="connsiteX4" fmla="*/ 1575581 w 3101926"/>
              <a:gd name="connsiteY4" fmla="*/ 689393 h 689406"/>
              <a:gd name="connsiteX5" fmla="*/ 1983544 w 3101926"/>
              <a:gd name="connsiteY5" fmla="*/ 28211 h 689406"/>
              <a:gd name="connsiteX6" fmla="*/ 2370406 w 3101926"/>
              <a:gd name="connsiteY6" fmla="*/ 668291 h 689406"/>
              <a:gd name="connsiteX7" fmla="*/ 2743200 w 3101926"/>
              <a:gd name="connsiteY7" fmla="*/ 7110 h 689406"/>
              <a:gd name="connsiteX8" fmla="*/ 3101926 w 3101926"/>
              <a:gd name="connsiteY8" fmla="*/ 647190 h 68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1926" h="689406">
                <a:moveTo>
                  <a:pt x="0" y="654223"/>
                </a:moveTo>
                <a:cubicBezTo>
                  <a:pt x="127195" y="324218"/>
                  <a:pt x="254390" y="-5786"/>
                  <a:pt x="386861" y="76"/>
                </a:cubicBezTo>
                <a:cubicBezTo>
                  <a:pt x="519332" y="5938"/>
                  <a:pt x="657664" y="688221"/>
                  <a:pt x="794824" y="689393"/>
                </a:cubicBezTo>
                <a:cubicBezTo>
                  <a:pt x="931984" y="690565"/>
                  <a:pt x="1079695" y="7110"/>
                  <a:pt x="1209821" y="7110"/>
                </a:cubicBezTo>
                <a:cubicBezTo>
                  <a:pt x="1339947" y="7110"/>
                  <a:pt x="1446627" y="685876"/>
                  <a:pt x="1575581" y="689393"/>
                </a:cubicBezTo>
                <a:cubicBezTo>
                  <a:pt x="1704535" y="692910"/>
                  <a:pt x="1851073" y="31728"/>
                  <a:pt x="1983544" y="28211"/>
                </a:cubicBezTo>
                <a:cubicBezTo>
                  <a:pt x="2116015" y="24694"/>
                  <a:pt x="2243797" y="671808"/>
                  <a:pt x="2370406" y="668291"/>
                </a:cubicBezTo>
                <a:cubicBezTo>
                  <a:pt x="2497015" y="664774"/>
                  <a:pt x="2621280" y="10627"/>
                  <a:pt x="2743200" y="7110"/>
                </a:cubicBezTo>
                <a:cubicBezTo>
                  <a:pt x="2865120" y="3593"/>
                  <a:pt x="2983523" y="325391"/>
                  <a:pt x="3101926" y="647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974204" y="4031160"/>
            <a:ext cx="3889717" cy="977705"/>
          </a:xfrm>
          <a:custGeom>
            <a:avLst/>
            <a:gdLst>
              <a:gd name="connsiteX0" fmla="*/ 0 w 3889717"/>
              <a:gd name="connsiteY0" fmla="*/ 597877 h 977705"/>
              <a:gd name="connsiteX1" fmla="*/ 14068 w 3889717"/>
              <a:gd name="connsiteY1" fmla="*/ 527538 h 977705"/>
              <a:gd name="connsiteX2" fmla="*/ 42203 w 3889717"/>
              <a:gd name="connsiteY2" fmla="*/ 478302 h 977705"/>
              <a:gd name="connsiteX3" fmla="*/ 63305 w 3889717"/>
              <a:gd name="connsiteY3" fmla="*/ 422031 h 977705"/>
              <a:gd name="connsiteX4" fmla="*/ 70339 w 3889717"/>
              <a:gd name="connsiteY4" fmla="*/ 393895 h 977705"/>
              <a:gd name="connsiteX5" fmla="*/ 84406 w 3889717"/>
              <a:gd name="connsiteY5" fmla="*/ 365760 h 977705"/>
              <a:gd name="connsiteX6" fmla="*/ 91440 w 3889717"/>
              <a:gd name="connsiteY6" fmla="*/ 344658 h 977705"/>
              <a:gd name="connsiteX7" fmla="*/ 112542 w 3889717"/>
              <a:gd name="connsiteY7" fmla="*/ 337625 h 977705"/>
              <a:gd name="connsiteX8" fmla="*/ 133643 w 3889717"/>
              <a:gd name="connsiteY8" fmla="*/ 309489 h 977705"/>
              <a:gd name="connsiteX9" fmla="*/ 161779 w 3889717"/>
              <a:gd name="connsiteY9" fmla="*/ 295422 h 977705"/>
              <a:gd name="connsiteX10" fmla="*/ 196948 w 3889717"/>
              <a:gd name="connsiteY10" fmla="*/ 281354 h 977705"/>
              <a:gd name="connsiteX11" fmla="*/ 225083 w 3889717"/>
              <a:gd name="connsiteY11" fmla="*/ 267286 h 977705"/>
              <a:gd name="connsiteX12" fmla="*/ 246185 w 3889717"/>
              <a:gd name="connsiteY12" fmla="*/ 260252 h 977705"/>
              <a:gd name="connsiteX13" fmla="*/ 309490 w 3889717"/>
              <a:gd name="connsiteY13" fmla="*/ 218049 h 977705"/>
              <a:gd name="connsiteX14" fmla="*/ 344659 w 3889717"/>
              <a:gd name="connsiteY14" fmla="*/ 203982 h 977705"/>
              <a:gd name="connsiteX15" fmla="*/ 400930 w 3889717"/>
              <a:gd name="connsiteY15" fmla="*/ 182880 h 977705"/>
              <a:gd name="connsiteX16" fmla="*/ 422031 w 3889717"/>
              <a:gd name="connsiteY16" fmla="*/ 168812 h 977705"/>
              <a:gd name="connsiteX17" fmla="*/ 520505 w 3889717"/>
              <a:gd name="connsiteY17" fmla="*/ 154745 h 977705"/>
              <a:gd name="connsiteX18" fmla="*/ 611945 w 3889717"/>
              <a:gd name="connsiteY18" fmla="*/ 140677 h 977705"/>
              <a:gd name="connsiteX19" fmla="*/ 703385 w 3889717"/>
              <a:gd name="connsiteY19" fmla="*/ 112542 h 977705"/>
              <a:gd name="connsiteX20" fmla="*/ 752622 w 3889717"/>
              <a:gd name="connsiteY20" fmla="*/ 98474 h 977705"/>
              <a:gd name="connsiteX21" fmla="*/ 893299 w 3889717"/>
              <a:gd name="connsiteY21" fmla="*/ 105508 h 977705"/>
              <a:gd name="connsiteX22" fmla="*/ 935502 w 3889717"/>
              <a:gd name="connsiteY22" fmla="*/ 147711 h 977705"/>
              <a:gd name="connsiteX23" fmla="*/ 963637 w 3889717"/>
              <a:gd name="connsiteY23" fmla="*/ 189914 h 977705"/>
              <a:gd name="connsiteX24" fmla="*/ 977705 w 3889717"/>
              <a:gd name="connsiteY24" fmla="*/ 239151 h 977705"/>
              <a:gd name="connsiteX25" fmla="*/ 998806 w 3889717"/>
              <a:gd name="connsiteY25" fmla="*/ 274320 h 977705"/>
              <a:gd name="connsiteX26" fmla="*/ 1005840 w 3889717"/>
              <a:gd name="connsiteY26" fmla="*/ 302455 h 977705"/>
              <a:gd name="connsiteX27" fmla="*/ 1033976 w 3889717"/>
              <a:gd name="connsiteY27" fmla="*/ 344658 h 977705"/>
              <a:gd name="connsiteX28" fmla="*/ 1041010 w 3889717"/>
              <a:gd name="connsiteY28" fmla="*/ 372794 h 977705"/>
              <a:gd name="connsiteX29" fmla="*/ 1048043 w 3889717"/>
              <a:gd name="connsiteY29" fmla="*/ 393895 h 977705"/>
              <a:gd name="connsiteX30" fmla="*/ 1055077 w 3889717"/>
              <a:gd name="connsiteY30" fmla="*/ 471268 h 977705"/>
              <a:gd name="connsiteX31" fmla="*/ 1076179 w 3889717"/>
              <a:gd name="connsiteY31" fmla="*/ 548640 h 977705"/>
              <a:gd name="connsiteX32" fmla="*/ 1069145 w 3889717"/>
              <a:gd name="connsiteY32" fmla="*/ 703385 h 977705"/>
              <a:gd name="connsiteX33" fmla="*/ 1041010 w 3889717"/>
              <a:gd name="connsiteY33" fmla="*/ 745588 h 977705"/>
              <a:gd name="connsiteX34" fmla="*/ 1026942 w 3889717"/>
              <a:gd name="connsiteY34" fmla="*/ 766689 h 977705"/>
              <a:gd name="connsiteX35" fmla="*/ 970671 w 3889717"/>
              <a:gd name="connsiteY35" fmla="*/ 794825 h 977705"/>
              <a:gd name="connsiteX36" fmla="*/ 956603 w 3889717"/>
              <a:gd name="connsiteY36" fmla="*/ 815926 h 977705"/>
              <a:gd name="connsiteX37" fmla="*/ 928468 w 3889717"/>
              <a:gd name="connsiteY37" fmla="*/ 829994 h 977705"/>
              <a:gd name="connsiteX38" fmla="*/ 879231 w 3889717"/>
              <a:gd name="connsiteY38" fmla="*/ 858129 h 977705"/>
              <a:gd name="connsiteX39" fmla="*/ 808893 w 3889717"/>
              <a:gd name="connsiteY39" fmla="*/ 865163 h 977705"/>
              <a:gd name="connsiteX40" fmla="*/ 647114 w 3889717"/>
              <a:gd name="connsiteY40" fmla="*/ 858129 h 977705"/>
              <a:gd name="connsiteX41" fmla="*/ 654148 w 3889717"/>
              <a:gd name="connsiteY41" fmla="*/ 527538 h 977705"/>
              <a:gd name="connsiteX42" fmla="*/ 661182 w 3889717"/>
              <a:gd name="connsiteY42" fmla="*/ 506437 h 977705"/>
              <a:gd name="connsiteX43" fmla="*/ 675250 w 3889717"/>
              <a:gd name="connsiteY43" fmla="*/ 478302 h 977705"/>
              <a:gd name="connsiteX44" fmla="*/ 703385 w 3889717"/>
              <a:gd name="connsiteY44" fmla="*/ 436098 h 977705"/>
              <a:gd name="connsiteX45" fmla="*/ 752622 w 3889717"/>
              <a:gd name="connsiteY45" fmla="*/ 344658 h 977705"/>
              <a:gd name="connsiteX46" fmla="*/ 766690 w 3889717"/>
              <a:gd name="connsiteY46" fmla="*/ 323557 h 977705"/>
              <a:gd name="connsiteX47" fmla="*/ 787791 w 3889717"/>
              <a:gd name="connsiteY47" fmla="*/ 309489 h 977705"/>
              <a:gd name="connsiteX48" fmla="*/ 837028 w 3889717"/>
              <a:gd name="connsiteY48" fmla="*/ 260252 h 977705"/>
              <a:gd name="connsiteX49" fmla="*/ 886265 w 3889717"/>
              <a:gd name="connsiteY49" fmla="*/ 211015 h 977705"/>
              <a:gd name="connsiteX50" fmla="*/ 907366 w 3889717"/>
              <a:gd name="connsiteY50" fmla="*/ 196948 h 977705"/>
              <a:gd name="connsiteX51" fmla="*/ 949570 w 3889717"/>
              <a:gd name="connsiteY51" fmla="*/ 175846 h 977705"/>
              <a:gd name="connsiteX52" fmla="*/ 970671 w 3889717"/>
              <a:gd name="connsiteY52" fmla="*/ 154745 h 977705"/>
              <a:gd name="connsiteX53" fmla="*/ 1012874 w 3889717"/>
              <a:gd name="connsiteY53" fmla="*/ 133643 h 977705"/>
              <a:gd name="connsiteX54" fmla="*/ 1104314 w 3889717"/>
              <a:gd name="connsiteY54" fmla="*/ 91440 h 977705"/>
              <a:gd name="connsiteX55" fmla="*/ 1153551 w 3889717"/>
              <a:gd name="connsiteY55" fmla="*/ 70338 h 977705"/>
              <a:gd name="connsiteX56" fmla="*/ 1181686 w 3889717"/>
              <a:gd name="connsiteY56" fmla="*/ 63305 h 977705"/>
              <a:gd name="connsiteX57" fmla="*/ 1230923 w 3889717"/>
              <a:gd name="connsiteY57" fmla="*/ 49237 h 977705"/>
              <a:gd name="connsiteX58" fmla="*/ 1357533 w 3889717"/>
              <a:gd name="connsiteY58" fmla="*/ 28135 h 977705"/>
              <a:gd name="connsiteX59" fmla="*/ 1406770 w 3889717"/>
              <a:gd name="connsiteY59" fmla="*/ 14068 h 977705"/>
              <a:gd name="connsiteX60" fmla="*/ 1448973 w 3889717"/>
              <a:gd name="connsiteY60" fmla="*/ 7034 h 977705"/>
              <a:gd name="connsiteX61" fmla="*/ 1477108 w 3889717"/>
              <a:gd name="connsiteY61" fmla="*/ 0 h 977705"/>
              <a:gd name="connsiteX62" fmla="*/ 1688123 w 3889717"/>
              <a:gd name="connsiteY62" fmla="*/ 7034 h 977705"/>
              <a:gd name="connsiteX63" fmla="*/ 1758462 w 3889717"/>
              <a:gd name="connsiteY63" fmla="*/ 28135 h 977705"/>
              <a:gd name="connsiteX64" fmla="*/ 1814733 w 3889717"/>
              <a:gd name="connsiteY64" fmla="*/ 42203 h 977705"/>
              <a:gd name="connsiteX65" fmla="*/ 1835834 w 3889717"/>
              <a:gd name="connsiteY65" fmla="*/ 56271 h 977705"/>
              <a:gd name="connsiteX66" fmla="*/ 1856936 w 3889717"/>
              <a:gd name="connsiteY66" fmla="*/ 98474 h 977705"/>
              <a:gd name="connsiteX67" fmla="*/ 1885071 w 3889717"/>
              <a:gd name="connsiteY67" fmla="*/ 147711 h 977705"/>
              <a:gd name="connsiteX68" fmla="*/ 1885071 w 3889717"/>
              <a:gd name="connsiteY68" fmla="*/ 548640 h 977705"/>
              <a:gd name="connsiteX69" fmla="*/ 1878037 w 3889717"/>
              <a:gd name="connsiteY69" fmla="*/ 576775 h 977705"/>
              <a:gd name="connsiteX70" fmla="*/ 1842868 w 3889717"/>
              <a:gd name="connsiteY70" fmla="*/ 626012 h 977705"/>
              <a:gd name="connsiteX71" fmla="*/ 1828800 w 3889717"/>
              <a:gd name="connsiteY71" fmla="*/ 675249 h 977705"/>
              <a:gd name="connsiteX72" fmla="*/ 1807699 w 3889717"/>
              <a:gd name="connsiteY72" fmla="*/ 696351 h 977705"/>
              <a:gd name="connsiteX73" fmla="*/ 1793631 w 3889717"/>
              <a:gd name="connsiteY73" fmla="*/ 717452 h 977705"/>
              <a:gd name="connsiteX74" fmla="*/ 1730326 w 3889717"/>
              <a:gd name="connsiteY74" fmla="*/ 766689 h 977705"/>
              <a:gd name="connsiteX75" fmla="*/ 1709225 w 3889717"/>
              <a:gd name="connsiteY75" fmla="*/ 773723 h 977705"/>
              <a:gd name="connsiteX76" fmla="*/ 1631853 w 3889717"/>
              <a:gd name="connsiteY76" fmla="*/ 794825 h 977705"/>
              <a:gd name="connsiteX77" fmla="*/ 1610751 w 3889717"/>
              <a:gd name="connsiteY77" fmla="*/ 815926 h 977705"/>
              <a:gd name="connsiteX78" fmla="*/ 1547446 w 3889717"/>
              <a:gd name="connsiteY78" fmla="*/ 710418 h 977705"/>
              <a:gd name="connsiteX79" fmla="*/ 1554480 w 3889717"/>
              <a:gd name="connsiteY79" fmla="*/ 513471 h 977705"/>
              <a:gd name="connsiteX80" fmla="*/ 1575582 w 3889717"/>
              <a:gd name="connsiteY80" fmla="*/ 492369 h 977705"/>
              <a:gd name="connsiteX81" fmla="*/ 1582616 w 3889717"/>
              <a:gd name="connsiteY81" fmla="*/ 464234 h 977705"/>
              <a:gd name="connsiteX82" fmla="*/ 1624819 w 3889717"/>
              <a:gd name="connsiteY82" fmla="*/ 407963 h 977705"/>
              <a:gd name="connsiteX83" fmla="*/ 1638886 w 3889717"/>
              <a:gd name="connsiteY83" fmla="*/ 386862 h 977705"/>
              <a:gd name="connsiteX84" fmla="*/ 1723293 w 3889717"/>
              <a:gd name="connsiteY84" fmla="*/ 309489 h 977705"/>
              <a:gd name="connsiteX85" fmla="*/ 1751428 w 3889717"/>
              <a:gd name="connsiteY85" fmla="*/ 295422 h 977705"/>
              <a:gd name="connsiteX86" fmla="*/ 1786597 w 3889717"/>
              <a:gd name="connsiteY86" fmla="*/ 274320 h 977705"/>
              <a:gd name="connsiteX87" fmla="*/ 1814733 w 3889717"/>
              <a:gd name="connsiteY87" fmla="*/ 260252 h 977705"/>
              <a:gd name="connsiteX88" fmla="*/ 1835834 w 3889717"/>
              <a:gd name="connsiteY88" fmla="*/ 246185 h 977705"/>
              <a:gd name="connsiteX89" fmla="*/ 1878037 w 3889717"/>
              <a:gd name="connsiteY89" fmla="*/ 225083 h 977705"/>
              <a:gd name="connsiteX90" fmla="*/ 1983545 w 3889717"/>
              <a:gd name="connsiteY90" fmla="*/ 168812 h 977705"/>
              <a:gd name="connsiteX91" fmla="*/ 2046850 w 3889717"/>
              <a:gd name="connsiteY91" fmla="*/ 147711 h 977705"/>
              <a:gd name="connsiteX92" fmla="*/ 2103120 w 3889717"/>
              <a:gd name="connsiteY92" fmla="*/ 133643 h 977705"/>
              <a:gd name="connsiteX93" fmla="*/ 2180493 w 3889717"/>
              <a:gd name="connsiteY93" fmla="*/ 98474 h 977705"/>
              <a:gd name="connsiteX94" fmla="*/ 2229730 w 3889717"/>
              <a:gd name="connsiteY94" fmla="*/ 91440 h 977705"/>
              <a:gd name="connsiteX95" fmla="*/ 2257865 w 3889717"/>
              <a:gd name="connsiteY95" fmla="*/ 77372 h 977705"/>
              <a:gd name="connsiteX96" fmla="*/ 2314136 w 3889717"/>
              <a:gd name="connsiteY96" fmla="*/ 56271 h 977705"/>
              <a:gd name="connsiteX97" fmla="*/ 2342271 w 3889717"/>
              <a:gd name="connsiteY97" fmla="*/ 49237 h 977705"/>
              <a:gd name="connsiteX98" fmla="*/ 2525151 w 3889717"/>
              <a:gd name="connsiteY98" fmla="*/ 56271 h 977705"/>
              <a:gd name="connsiteX99" fmla="*/ 2560320 w 3889717"/>
              <a:gd name="connsiteY99" fmla="*/ 63305 h 977705"/>
              <a:gd name="connsiteX100" fmla="*/ 2630659 w 3889717"/>
              <a:gd name="connsiteY100" fmla="*/ 126609 h 977705"/>
              <a:gd name="connsiteX101" fmla="*/ 2672862 w 3889717"/>
              <a:gd name="connsiteY101" fmla="*/ 154745 h 977705"/>
              <a:gd name="connsiteX102" fmla="*/ 2679896 w 3889717"/>
              <a:gd name="connsiteY102" fmla="*/ 485335 h 977705"/>
              <a:gd name="connsiteX103" fmla="*/ 2672862 w 3889717"/>
              <a:gd name="connsiteY103" fmla="*/ 534572 h 977705"/>
              <a:gd name="connsiteX104" fmla="*/ 2644726 w 3889717"/>
              <a:gd name="connsiteY104" fmla="*/ 597877 h 977705"/>
              <a:gd name="connsiteX105" fmla="*/ 2630659 w 3889717"/>
              <a:gd name="connsiteY105" fmla="*/ 668215 h 977705"/>
              <a:gd name="connsiteX106" fmla="*/ 2623625 w 3889717"/>
              <a:gd name="connsiteY106" fmla="*/ 710418 h 977705"/>
              <a:gd name="connsiteX107" fmla="*/ 2609557 w 3889717"/>
              <a:gd name="connsiteY107" fmla="*/ 731520 h 977705"/>
              <a:gd name="connsiteX108" fmla="*/ 2567354 w 3889717"/>
              <a:gd name="connsiteY108" fmla="*/ 745588 h 977705"/>
              <a:gd name="connsiteX109" fmla="*/ 2546253 w 3889717"/>
              <a:gd name="connsiteY109" fmla="*/ 759655 h 977705"/>
              <a:gd name="connsiteX110" fmla="*/ 2504050 w 3889717"/>
              <a:gd name="connsiteY110" fmla="*/ 773723 h 977705"/>
              <a:gd name="connsiteX111" fmla="*/ 2482948 w 3889717"/>
              <a:gd name="connsiteY111" fmla="*/ 787791 h 977705"/>
              <a:gd name="connsiteX112" fmla="*/ 2440745 w 3889717"/>
              <a:gd name="connsiteY112" fmla="*/ 801858 h 977705"/>
              <a:gd name="connsiteX113" fmla="*/ 2384474 w 3889717"/>
              <a:gd name="connsiteY113" fmla="*/ 794825 h 977705"/>
              <a:gd name="connsiteX114" fmla="*/ 2335237 w 3889717"/>
              <a:gd name="connsiteY114" fmla="*/ 766689 h 977705"/>
              <a:gd name="connsiteX115" fmla="*/ 2293034 w 3889717"/>
              <a:gd name="connsiteY115" fmla="*/ 724486 h 977705"/>
              <a:gd name="connsiteX116" fmla="*/ 2264899 w 3889717"/>
              <a:gd name="connsiteY116" fmla="*/ 703385 h 977705"/>
              <a:gd name="connsiteX117" fmla="*/ 2250831 w 3889717"/>
              <a:gd name="connsiteY117" fmla="*/ 682283 h 977705"/>
              <a:gd name="connsiteX118" fmla="*/ 2271933 w 3889717"/>
              <a:gd name="connsiteY118" fmla="*/ 541606 h 977705"/>
              <a:gd name="connsiteX119" fmla="*/ 2293034 w 3889717"/>
              <a:gd name="connsiteY119" fmla="*/ 520505 h 977705"/>
              <a:gd name="connsiteX120" fmla="*/ 2328203 w 3889717"/>
              <a:gd name="connsiteY120" fmla="*/ 457200 h 977705"/>
              <a:gd name="connsiteX121" fmla="*/ 2349305 w 3889717"/>
              <a:gd name="connsiteY121" fmla="*/ 450166 h 977705"/>
              <a:gd name="connsiteX122" fmla="*/ 2412610 w 3889717"/>
              <a:gd name="connsiteY122" fmla="*/ 407963 h 977705"/>
              <a:gd name="connsiteX123" fmla="*/ 2461846 w 3889717"/>
              <a:gd name="connsiteY123" fmla="*/ 379828 h 977705"/>
              <a:gd name="connsiteX124" fmla="*/ 2489982 w 3889717"/>
              <a:gd name="connsiteY124" fmla="*/ 358726 h 977705"/>
              <a:gd name="connsiteX125" fmla="*/ 2525151 w 3889717"/>
              <a:gd name="connsiteY125" fmla="*/ 344658 h 977705"/>
              <a:gd name="connsiteX126" fmla="*/ 2553286 w 3889717"/>
              <a:gd name="connsiteY126" fmla="*/ 330591 h 977705"/>
              <a:gd name="connsiteX127" fmla="*/ 2616591 w 3889717"/>
              <a:gd name="connsiteY127" fmla="*/ 295422 h 977705"/>
              <a:gd name="connsiteX128" fmla="*/ 2708031 w 3889717"/>
              <a:gd name="connsiteY128" fmla="*/ 260252 h 977705"/>
              <a:gd name="connsiteX129" fmla="*/ 2771336 w 3889717"/>
              <a:gd name="connsiteY129" fmla="*/ 232117 h 977705"/>
              <a:gd name="connsiteX130" fmla="*/ 2827606 w 3889717"/>
              <a:gd name="connsiteY130" fmla="*/ 196948 h 977705"/>
              <a:gd name="connsiteX131" fmla="*/ 2869810 w 3889717"/>
              <a:gd name="connsiteY131" fmla="*/ 175846 h 977705"/>
              <a:gd name="connsiteX132" fmla="*/ 2890911 w 3889717"/>
              <a:gd name="connsiteY132" fmla="*/ 154745 h 977705"/>
              <a:gd name="connsiteX133" fmla="*/ 2968283 w 3889717"/>
              <a:gd name="connsiteY133" fmla="*/ 126609 h 977705"/>
              <a:gd name="connsiteX134" fmla="*/ 3003453 w 3889717"/>
              <a:gd name="connsiteY134" fmla="*/ 112542 h 977705"/>
              <a:gd name="connsiteX135" fmla="*/ 3094893 w 3889717"/>
              <a:gd name="connsiteY135" fmla="*/ 84406 h 977705"/>
              <a:gd name="connsiteX136" fmla="*/ 3115994 w 3889717"/>
              <a:gd name="connsiteY136" fmla="*/ 70338 h 977705"/>
              <a:gd name="connsiteX137" fmla="*/ 3151163 w 3889717"/>
              <a:gd name="connsiteY137" fmla="*/ 56271 h 977705"/>
              <a:gd name="connsiteX138" fmla="*/ 3362179 w 3889717"/>
              <a:gd name="connsiteY138" fmla="*/ 35169 h 977705"/>
              <a:gd name="connsiteX139" fmla="*/ 3411416 w 3889717"/>
              <a:gd name="connsiteY139" fmla="*/ 42203 h 977705"/>
              <a:gd name="connsiteX140" fmla="*/ 3474720 w 3889717"/>
              <a:gd name="connsiteY140" fmla="*/ 49237 h 977705"/>
              <a:gd name="connsiteX141" fmla="*/ 3608363 w 3889717"/>
              <a:gd name="connsiteY141" fmla="*/ 91440 h 977705"/>
              <a:gd name="connsiteX142" fmla="*/ 3685736 w 3889717"/>
              <a:gd name="connsiteY142" fmla="*/ 133643 h 977705"/>
              <a:gd name="connsiteX143" fmla="*/ 3713871 w 3889717"/>
              <a:gd name="connsiteY143" fmla="*/ 140677 h 977705"/>
              <a:gd name="connsiteX144" fmla="*/ 3756074 w 3889717"/>
              <a:gd name="connsiteY144" fmla="*/ 232117 h 977705"/>
              <a:gd name="connsiteX145" fmla="*/ 3763108 w 3889717"/>
              <a:gd name="connsiteY145" fmla="*/ 267286 h 977705"/>
              <a:gd name="connsiteX146" fmla="*/ 3784210 w 3889717"/>
              <a:gd name="connsiteY146" fmla="*/ 302455 h 977705"/>
              <a:gd name="connsiteX147" fmla="*/ 3798277 w 3889717"/>
              <a:gd name="connsiteY147" fmla="*/ 379828 h 977705"/>
              <a:gd name="connsiteX148" fmla="*/ 3805311 w 3889717"/>
              <a:gd name="connsiteY148" fmla="*/ 400929 h 977705"/>
              <a:gd name="connsiteX149" fmla="*/ 3798277 w 3889717"/>
              <a:gd name="connsiteY149" fmla="*/ 647114 h 977705"/>
              <a:gd name="connsiteX150" fmla="*/ 3791243 w 3889717"/>
              <a:gd name="connsiteY150" fmla="*/ 668215 h 977705"/>
              <a:gd name="connsiteX151" fmla="*/ 3699803 w 3889717"/>
              <a:gd name="connsiteY151" fmla="*/ 794825 h 977705"/>
              <a:gd name="connsiteX152" fmla="*/ 3615397 w 3889717"/>
              <a:gd name="connsiteY152" fmla="*/ 858129 h 977705"/>
              <a:gd name="connsiteX153" fmla="*/ 3530991 w 3889717"/>
              <a:gd name="connsiteY153" fmla="*/ 928468 h 977705"/>
              <a:gd name="connsiteX154" fmla="*/ 3467686 w 3889717"/>
              <a:gd name="connsiteY154" fmla="*/ 956603 h 977705"/>
              <a:gd name="connsiteX155" fmla="*/ 3404382 w 3889717"/>
              <a:gd name="connsiteY155" fmla="*/ 977705 h 977705"/>
              <a:gd name="connsiteX156" fmla="*/ 3341077 w 3889717"/>
              <a:gd name="connsiteY156" fmla="*/ 963637 h 977705"/>
              <a:gd name="connsiteX157" fmla="*/ 3319976 w 3889717"/>
              <a:gd name="connsiteY157" fmla="*/ 935502 h 977705"/>
              <a:gd name="connsiteX158" fmla="*/ 3284806 w 3889717"/>
              <a:gd name="connsiteY158" fmla="*/ 893298 h 977705"/>
              <a:gd name="connsiteX159" fmla="*/ 3270739 w 3889717"/>
              <a:gd name="connsiteY159" fmla="*/ 837028 h 977705"/>
              <a:gd name="connsiteX160" fmla="*/ 3249637 w 3889717"/>
              <a:gd name="connsiteY160" fmla="*/ 780757 h 977705"/>
              <a:gd name="connsiteX161" fmla="*/ 3263705 w 3889717"/>
              <a:gd name="connsiteY161" fmla="*/ 457200 h 977705"/>
              <a:gd name="connsiteX162" fmla="*/ 3312942 w 3889717"/>
              <a:gd name="connsiteY162" fmla="*/ 393895 h 977705"/>
              <a:gd name="connsiteX163" fmla="*/ 3341077 w 3889717"/>
              <a:gd name="connsiteY163" fmla="*/ 372794 h 977705"/>
              <a:gd name="connsiteX164" fmla="*/ 3369213 w 3889717"/>
              <a:gd name="connsiteY164" fmla="*/ 344658 h 977705"/>
              <a:gd name="connsiteX165" fmla="*/ 3446585 w 3889717"/>
              <a:gd name="connsiteY165" fmla="*/ 295422 h 977705"/>
              <a:gd name="connsiteX166" fmla="*/ 3566160 w 3889717"/>
              <a:gd name="connsiteY166" fmla="*/ 189914 h 977705"/>
              <a:gd name="connsiteX167" fmla="*/ 3650566 w 3889717"/>
              <a:gd name="connsiteY167" fmla="*/ 133643 h 977705"/>
              <a:gd name="connsiteX168" fmla="*/ 3727939 w 3889717"/>
              <a:gd name="connsiteY168" fmla="*/ 70338 h 977705"/>
              <a:gd name="connsiteX169" fmla="*/ 3749040 w 3889717"/>
              <a:gd name="connsiteY169" fmla="*/ 63305 h 977705"/>
              <a:gd name="connsiteX170" fmla="*/ 3770142 w 3889717"/>
              <a:gd name="connsiteY170" fmla="*/ 49237 h 977705"/>
              <a:gd name="connsiteX171" fmla="*/ 3854548 w 3889717"/>
              <a:gd name="connsiteY171" fmla="*/ 42203 h 977705"/>
              <a:gd name="connsiteX172" fmla="*/ 3875650 w 3889717"/>
              <a:gd name="connsiteY172" fmla="*/ 35169 h 977705"/>
              <a:gd name="connsiteX173" fmla="*/ 3889717 w 3889717"/>
              <a:gd name="connsiteY173" fmla="*/ 21102 h 9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889717" h="977705">
                <a:moveTo>
                  <a:pt x="0" y="597877"/>
                </a:moveTo>
                <a:cubicBezTo>
                  <a:pt x="2431" y="583291"/>
                  <a:pt x="7772" y="544326"/>
                  <a:pt x="14068" y="527538"/>
                </a:cubicBezTo>
                <a:cubicBezTo>
                  <a:pt x="21716" y="507143"/>
                  <a:pt x="30543" y="495792"/>
                  <a:pt x="42203" y="478302"/>
                </a:cubicBezTo>
                <a:cubicBezTo>
                  <a:pt x="60043" y="389100"/>
                  <a:pt x="36136" y="485423"/>
                  <a:pt x="63305" y="422031"/>
                </a:cubicBezTo>
                <a:cubicBezTo>
                  <a:pt x="67113" y="413145"/>
                  <a:pt x="66945" y="402947"/>
                  <a:pt x="70339" y="393895"/>
                </a:cubicBezTo>
                <a:cubicBezTo>
                  <a:pt x="74021" y="384077"/>
                  <a:pt x="80276" y="375397"/>
                  <a:pt x="84406" y="365760"/>
                </a:cubicBezTo>
                <a:cubicBezTo>
                  <a:pt x="87327" y="358945"/>
                  <a:pt x="86197" y="349901"/>
                  <a:pt x="91440" y="344658"/>
                </a:cubicBezTo>
                <a:cubicBezTo>
                  <a:pt x="96683" y="339415"/>
                  <a:pt x="105508" y="339969"/>
                  <a:pt x="112542" y="337625"/>
                </a:cubicBezTo>
                <a:cubicBezTo>
                  <a:pt x="119576" y="328246"/>
                  <a:pt x="124742" y="317118"/>
                  <a:pt x="133643" y="309489"/>
                </a:cubicBezTo>
                <a:cubicBezTo>
                  <a:pt x="141604" y="302665"/>
                  <a:pt x="152197" y="299681"/>
                  <a:pt x="161779" y="295422"/>
                </a:cubicBezTo>
                <a:cubicBezTo>
                  <a:pt x="173317" y="290294"/>
                  <a:pt x="185410" y="286482"/>
                  <a:pt x="196948" y="281354"/>
                </a:cubicBezTo>
                <a:cubicBezTo>
                  <a:pt x="206530" y="277095"/>
                  <a:pt x="215445" y="271416"/>
                  <a:pt x="225083" y="267286"/>
                </a:cubicBezTo>
                <a:cubicBezTo>
                  <a:pt x="231898" y="264365"/>
                  <a:pt x="239781" y="263988"/>
                  <a:pt x="246185" y="260252"/>
                </a:cubicBezTo>
                <a:cubicBezTo>
                  <a:pt x="268091" y="247473"/>
                  <a:pt x="285943" y="227467"/>
                  <a:pt x="309490" y="218049"/>
                </a:cubicBezTo>
                <a:cubicBezTo>
                  <a:pt x="321213" y="213360"/>
                  <a:pt x="332837" y="208415"/>
                  <a:pt x="344659" y="203982"/>
                </a:cubicBezTo>
                <a:cubicBezTo>
                  <a:pt x="369004" y="194853"/>
                  <a:pt x="373752" y="196469"/>
                  <a:pt x="400930" y="182880"/>
                </a:cubicBezTo>
                <a:cubicBezTo>
                  <a:pt x="408491" y="179099"/>
                  <a:pt x="414116" y="171780"/>
                  <a:pt x="422031" y="168812"/>
                </a:cubicBezTo>
                <a:cubicBezTo>
                  <a:pt x="440892" y="161739"/>
                  <a:pt x="511252" y="155773"/>
                  <a:pt x="520505" y="154745"/>
                </a:cubicBezTo>
                <a:cubicBezTo>
                  <a:pt x="569462" y="138425"/>
                  <a:pt x="516743" y="154278"/>
                  <a:pt x="611945" y="140677"/>
                </a:cubicBezTo>
                <a:cubicBezTo>
                  <a:pt x="636437" y="137178"/>
                  <a:pt x="688943" y="116153"/>
                  <a:pt x="703385" y="112542"/>
                </a:cubicBezTo>
                <a:cubicBezTo>
                  <a:pt x="738713" y="103710"/>
                  <a:pt x="722349" y="108565"/>
                  <a:pt x="752622" y="98474"/>
                </a:cubicBezTo>
                <a:lnTo>
                  <a:pt x="893299" y="105508"/>
                </a:lnTo>
                <a:cubicBezTo>
                  <a:pt x="912510" y="110680"/>
                  <a:pt x="924467" y="131158"/>
                  <a:pt x="935502" y="147711"/>
                </a:cubicBezTo>
                <a:lnTo>
                  <a:pt x="963637" y="189914"/>
                </a:lnTo>
                <a:cubicBezTo>
                  <a:pt x="965891" y="198928"/>
                  <a:pt x="972660" y="229060"/>
                  <a:pt x="977705" y="239151"/>
                </a:cubicBezTo>
                <a:cubicBezTo>
                  <a:pt x="983819" y="251379"/>
                  <a:pt x="991772" y="262597"/>
                  <a:pt x="998806" y="274320"/>
                </a:cubicBezTo>
                <a:cubicBezTo>
                  <a:pt x="1001151" y="283698"/>
                  <a:pt x="1001517" y="293809"/>
                  <a:pt x="1005840" y="302455"/>
                </a:cubicBezTo>
                <a:cubicBezTo>
                  <a:pt x="1013401" y="317577"/>
                  <a:pt x="1033976" y="344658"/>
                  <a:pt x="1033976" y="344658"/>
                </a:cubicBezTo>
                <a:cubicBezTo>
                  <a:pt x="1036321" y="354037"/>
                  <a:pt x="1038354" y="363499"/>
                  <a:pt x="1041010" y="372794"/>
                </a:cubicBezTo>
                <a:cubicBezTo>
                  <a:pt x="1043047" y="379923"/>
                  <a:pt x="1046995" y="386555"/>
                  <a:pt x="1048043" y="393895"/>
                </a:cubicBezTo>
                <a:cubicBezTo>
                  <a:pt x="1051705" y="419532"/>
                  <a:pt x="1051038" y="445688"/>
                  <a:pt x="1055077" y="471268"/>
                </a:cubicBezTo>
                <a:cubicBezTo>
                  <a:pt x="1059836" y="501410"/>
                  <a:pt x="1067291" y="521975"/>
                  <a:pt x="1076179" y="548640"/>
                </a:cubicBezTo>
                <a:cubicBezTo>
                  <a:pt x="1073834" y="600222"/>
                  <a:pt x="1073263" y="651915"/>
                  <a:pt x="1069145" y="703385"/>
                </a:cubicBezTo>
                <a:cubicBezTo>
                  <a:pt x="1067176" y="727996"/>
                  <a:pt x="1056337" y="727195"/>
                  <a:pt x="1041010" y="745588"/>
                </a:cubicBezTo>
                <a:cubicBezTo>
                  <a:pt x="1035598" y="752082"/>
                  <a:pt x="1032920" y="760712"/>
                  <a:pt x="1026942" y="766689"/>
                </a:cubicBezTo>
                <a:cubicBezTo>
                  <a:pt x="1012894" y="780737"/>
                  <a:pt x="987463" y="788108"/>
                  <a:pt x="970671" y="794825"/>
                </a:cubicBezTo>
                <a:cubicBezTo>
                  <a:pt x="965982" y="801859"/>
                  <a:pt x="963097" y="810514"/>
                  <a:pt x="956603" y="815926"/>
                </a:cubicBezTo>
                <a:cubicBezTo>
                  <a:pt x="948548" y="822639"/>
                  <a:pt x="937572" y="824792"/>
                  <a:pt x="928468" y="829994"/>
                </a:cubicBezTo>
                <a:cubicBezTo>
                  <a:pt x="913712" y="838426"/>
                  <a:pt x="896236" y="854485"/>
                  <a:pt x="879231" y="858129"/>
                </a:cubicBezTo>
                <a:cubicBezTo>
                  <a:pt x="856191" y="863066"/>
                  <a:pt x="832339" y="862818"/>
                  <a:pt x="808893" y="865163"/>
                </a:cubicBezTo>
                <a:cubicBezTo>
                  <a:pt x="754967" y="862818"/>
                  <a:pt x="669604" y="907198"/>
                  <a:pt x="647114" y="858129"/>
                </a:cubicBezTo>
                <a:cubicBezTo>
                  <a:pt x="601189" y="757930"/>
                  <a:pt x="649743" y="637672"/>
                  <a:pt x="654148" y="527538"/>
                </a:cubicBezTo>
                <a:cubicBezTo>
                  <a:pt x="654444" y="520130"/>
                  <a:pt x="658261" y="513252"/>
                  <a:pt x="661182" y="506437"/>
                </a:cubicBezTo>
                <a:cubicBezTo>
                  <a:pt x="665313" y="496799"/>
                  <a:pt x="669855" y="487293"/>
                  <a:pt x="675250" y="478302"/>
                </a:cubicBezTo>
                <a:cubicBezTo>
                  <a:pt x="683949" y="463804"/>
                  <a:pt x="698038" y="452138"/>
                  <a:pt x="703385" y="436098"/>
                </a:cubicBezTo>
                <a:cubicBezTo>
                  <a:pt x="717679" y="393219"/>
                  <a:pt x="711720" y="406007"/>
                  <a:pt x="752622" y="344658"/>
                </a:cubicBezTo>
                <a:cubicBezTo>
                  <a:pt x="757311" y="337624"/>
                  <a:pt x="760712" y="329535"/>
                  <a:pt x="766690" y="323557"/>
                </a:cubicBezTo>
                <a:cubicBezTo>
                  <a:pt x="772668" y="317579"/>
                  <a:pt x="780757" y="314178"/>
                  <a:pt x="787791" y="309489"/>
                </a:cubicBezTo>
                <a:cubicBezTo>
                  <a:pt x="814747" y="255579"/>
                  <a:pt x="784036" y="304413"/>
                  <a:pt x="837028" y="260252"/>
                </a:cubicBezTo>
                <a:cubicBezTo>
                  <a:pt x="854859" y="245393"/>
                  <a:pt x="866953" y="223890"/>
                  <a:pt x="886265" y="211015"/>
                </a:cubicBezTo>
                <a:cubicBezTo>
                  <a:pt x="893299" y="206326"/>
                  <a:pt x="899976" y="201053"/>
                  <a:pt x="907366" y="196948"/>
                </a:cubicBezTo>
                <a:cubicBezTo>
                  <a:pt x="921115" y="189310"/>
                  <a:pt x="936483" y="184571"/>
                  <a:pt x="949570" y="175846"/>
                </a:cubicBezTo>
                <a:cubicBezTo>
                  <a:pt x="957847" y="170328"/>
                  <a:pt x="962395" y="160263"/>
                  <a:pt x="970671" y="154745"/>
                </a:cubicBezTo>
                <a:cubicBezTo>
                  <a:pt x="983758" y="146021"/>
                  <a:pt x="999479" y="141886"/>
                  <a:pt x="1012874" y="133643"/>
                </a:cubicBezTo>
                <a:cubicBezTo>
                  <a:pt x="1087125" y="87950"/>
                  <a:pt x="1032735" y="103370"/>
                  <a:pt x="1104314" y="91440"/>
                </a:cubicBezTo>
                <a:cubicBezTo>
                  <a:pt x="1120726" y="84406"/>
                  <a:pt x="1136770" y="76440"/>
                  <a:pt x="1153551" y="70338"/>
                </a:cubicBezTo>
                <a:cubicBezTo>
                  <a:pt x="1162636" y="67034"/>
                  <a:pt x="1172360" y="65848"/>
                  <a:pt x="1181686" y="63305"/>
                </a:cubicBezTo>
                <a:cubicBezTo>
                  <a:pt x="1198154" y="58814"/>
                  <a:pt x="1214260" y="52940"/>
                  <a:pt x="1230923" y="49237"/>
                </a:cubicBezTo>
                <a:cubicBezTo>
                  <a:pt x="1345518" y="23771"/>
                  <a:pt x="1269121" y="44209"/>
                  <a:pt x="1357533" y="28135"/>
                </a:cubicBezTo>
                <a:cubicBezTo>
                  <a:pt x="1441784" y="12817"/>
                  <a:pt x="1338974" y="29134"/>
                  <a:pt x="1406770" y="14068"/>
                </a:cubicBezTo>
                <a:cubicBezTo>
                  <a:pt x="1420692" y="10974"/>
                  <a:pt x="1434988" y="9831"/>
                  <a:pt x="1448973" y="7034"/>
                </a:cubicBezTo>
                <a:cubicBezTo>
                  <a:pt x="1458452" y="5138"/>
                  <a:pt x="1467730" y="2345"/>
                  <a:pt x="1477108" y="0"/>
                </a:cubicBezTo>
                <a:cubicBezTo>
                  <a:pt x="1547446" y="2345"/>
                  <a:pt x="1617860" y="3019"/>
                  <a:pt x="1688123" y="7034"/>
                </a:cubicBezTo>
                <a:cubicBezTo>
                  <a:pt x="1724701" y="9124"/>
                  <a:pt x="1723781" y="17464"/>
                  <a:pt x="1758462" y="28135"/>
                </a:cubicBezTo>
                <a:cubicBezTo>
                  <a:pt x="1776941" y="33821"/>
                  <a:pt x="1814733" y="42203"/>
                  <a:pt x="1814733" y="42203"/>
                </a:cubicBezTo>
                <a:cubicBezTo>
                  <a:pt x="1821767" y="46892"/>
                  <a:pt x="1829856" y="50293"/>
                  <a:pt x="1835834" y="56271"/>
                </a:cubicBezTo>
                <a:cubicBezTo>
                  <a:pt x="1852731" y="73168"/>
                  <a:pt x="1848355" y="78450"/>
                  <a:pt x="1856936" y="98474"/>
                </a:cubicBezTo>
                <a:cubicBezTo>
                  <a:pt x="1867645" y="123463"/>
                  <a:pt x="1870942" y="126518"/>
                  <a:pt x="1885071" y="147711"/>
                </a:cubicBezTo>
                <a:cubicBezTo>
                  <a:pt x="1905562" y="311637"/>
                  <a:pt x="1897330" y="223794"/>
                  <a:pt x="1885071" y="548640"/>
                </a:cubicBezTo>
                <a:cubicBezTo>
                  <a:pt x="1884706" y="558300"/>
                  <a:pt x="1881845" y="567890"/>
                  <a:pt x="1878037" y="576775"/>
                </a:cubicBezTo>
                <a:cubicBezTo>
                  <a:pt x="1874606" y="584781"/>
                  <a:pt x="1845276" y="622802"/>
                  <a:pt x="1842868" y="626012"/>
                </a:cubicBezTo>
                <a:cubicBezTo>
                  <a:pt x="1841930" y="629765"/>
                  <a:pt x="1832837" y="669193"/>
                  <a:pt x="1828800" y="675249"/>
                </a:cubicBezTo>
                <a:cubicBezTo>
                  <a:pt x="1823282" y="683526"/>
                  <a:pt x="1814067" y="688709"/>
                  <a:pt x="1807699" y="696351"/>
                </a:cubicBezTo>
                <a:cubicBezTo>
                  <a:pt x="1802287" y="702845"/>
                  <a:pt x="1799043" y="710958"/>
                  <a:pt x="1793631" y="717452"/>
                </a:cubicBezTo>
                <a:cubicBezTo>
                  <a:pt x="1779624" y="734261"/>
                  <a:pt x="1748430" y="760654"/>
                  <a:pt x="1730326" y="766689"/>
                </a:cubicBezTo>
                <a:cubicBezTo>
                  <a:pt x="1723292" y="769034"/>
                  <a:pt x="1716378" y="771772"/>
                  <a:pt x="1709225" y="773723"/>
                </a:cubicBezTo>
                <a:cubicBezTo>
                  <a:pt x="1621963" y="797522"/>
                  <a:pt x="1680422" y="778635"/>
                  <a:pt x="1631853" y="794825"/>
                </a:cubicBezTo>
                <a:cubicBezTo>
                  <a:pt x="1624819" y="801859"/>
                  <a:pt x="1620538" y="814147"/>
                  <a:pt x="1610751" y="815926"/>
                </a:cubicBezTo>
                <a:cubicBezTo>
                  <a:pt x="1523750" y="831744"/>
                  <a:pt x="1552478" y="780859"/>
                  <a:pt x="1547446" y="710418"/>
                </a:cubicBezTo>
                <a:cubicBezTo>
                  <a:pt x="1549791" y="644769"/>
                  <a:pt x="1546073" y="578622"/>
                  <a:pt x="1554480" y="513471"/>
                </a:cubicBezTo>
                <a:cubicBezTo>
                  <a:pt x="1555753" y="503605"/>
                  <a:pt x="1570647" y="501006"/>
                  <a:pt x="1575582" y="492369"/>
                </a:cubicBezTo>
                <a:cubicBezTo>
                  <a:pt x="1580378" y="483976"/>
                  <a:pt x="1577745" y="472584"/>
                  <a:pt x="1582616" y="464234"/>
                </a:cubicBezTo>
                <a:cubicBezTo>
                  <a:pt x="1594430" y="443982"/>
                  <a:pt x="1611814" y="427472"/>
                  <a:pt x="1624819" y="407963"/>
                </a:cubicBezTo>
                <a:cubicBezTo>
                  <a:pt x="1629508" y="400929"/>
                  <a:pt x="1633200" y="393117"/>
                  <a:pt x="1638886" y="386862"/>
                </a:cubicBezTo>
                <a:cubicBezTo>
                  <a:pt x="1660464" y="363126"/>
                  <a:pt x="1692932" y="328464"/>
                  <a:pt x="1723293" y="309489"/>
                </a:cubicBezTo>
                <a:cubicBezTo>
                  <a:pt x="1732184" y="303932"/>
                  <a:pt x="1742262" y="300514"/>
                  <a:pt x="1751428" y="295422"/>
                </a:cubicBezTo>
                <a:cubicBezTo>
                  <a:pt x="1763379" y="288783"/>
                  <a:pt x="1774646" y="280959"/>
                  <a:pt x="1786597" y="274320"/>
                </a:cubicBezTo>
                <a:cubicBezTo>
                  <a:pt x="1795763" y="269228"/>
                  <a:pt x="1805629" y="265454"/>
                  <a:pt x="1814733" y="260252"/>
                </a:cubicBezTo>
                <a:cubicBezTo>
                  <a:pt x="1822073" y="256058"/>
                  <a:pt x="1828444" y="250290"/>
                  <a:pt x="1835834" y="246185"/>
                </a:cubicBezTo>
                <a:cubicBezTo>
                  <a:pt x="1849583" y="238547"/>
                  <a:pt x="1864451" y="233008"/>
                  <a:pt x="1878037" y="225083"/>
                </a:cubicBezTo>
                <a:cubicBezTo>
                  <a:pt x="1949295" y="183516"/>
                  <a:pt x="1891349" y="204666"/>
                  <a:pt x="1983545" y="168812"/>
                </a:cubicBezTo>
                <a:cubicBezTo>
                  <a:pt x="2004276" y="160750"/>
                  <a:pt x="2025511" y="153987"/>
                  <a:pt x="2046850" y="147711"/>
                </a:cubicBezTo>
                <a:cubicBezTo>
                  <a:pt x="2065398" y="142256"/>
                  <a:pt x="2085827" y="142289"/>
                  <a:pt x="2103120" y="133643"/>
                </a:cubicBezTo>
                <a:cubicBezTo>
                  <a:pt x="2114487" y="127960"/>
                  <a:pt x="2157717" y="103029"/>
                  <a:pt x="2180493" y="98474"/>
                </a:cubicBezTo>
                <a:cubicBezTo>
                  <a:pt x="2196750" y="95223"/>
                  <a:pt x="2213318" y="93785"/>
                  <a:pt x="2229730" y="91440"/>
                </a:cubicBezTo>
                <a:cubicBezTo>
                  <a:pt x="2239108" y="86751"/>
                  <a:pt x="2248283" y="81630"/>
                  <a:pt x="2257865" y="77372"/>
                </a:cubicBezTo>
                <a:cubicBezTo>
                  <a:pt x="2271241" y="71427"/>
                  <a:pt x="2297897" y="60911"/>
                  <a:pt x="2314136" y="56271"/>
                </a:cubicBezTo>
                <a:cubicBezTo>
                  <a:pt x="2323431" y="53615"/>
                  <a:pt x="2332893" y="51582"/>
                  <a:pt x="2342271" y="49237"/>
                </a:cubicBezTo>
                <a:cubicBezTo>
                  <a:pt x="2403231" y="51582"/>
                  <a:pt x="2464272" y="52343"/>
                  <a:pt x="2525151" y="56271"/>
                </a:cubicBezTo>
                <a:cubicBezTo>
                  <a:pt x="2537081" y="57041"/>
                  <a:pt x="2549126" y="59107"/>
                  <a:pt x="2560320" y="63305"/>
                </a:cubicBezTo>
                <a:cubicBezTo>
                  <a:pt x="2583308" y="71925"/>
                  <a:pt x="2623291" y="121697"/>
                  <a:pt x="2630659" y="126609"/>
                </a:cubicBezTo>
                <a:lnTo>
                  <a:pt x="2672862" y="154745"/>
                </a:lnTo>
                <a:cubicBezTo>
                  <a:pt x="2716620" y="286017"/>
                  <a:pt x="2691948" y="196093"/>
                  <a:pt x="2679896" y="485335"/>
                </a:cubicBezTo>
                <a:cubicBezTo>
                  <a:pt x="2679206" y="501900"/>
                  <a:pt x="2676883" y="518488"/>
                  <a:pt x="2672862" y="534572"/>
                </a:cubicBezTo>
                <a:cubicBezTo>
                  <a:pt x="2668371" y="552536"/>
                  <a:pt x="2653254" y="580821"/>
                  <a:pt x="2644726" y="597877"/>
                </a:cubicBezTo>
                <a:cubicBezTo>
                  <a:pt x="2640037" y="621323"/>
                  <a:pt x="2634590" y="644630"/>
                  <a:pt x="2630659" y="668215"/>
                </a:cubicBezTo>
                <a:cubicBezTo>
                  <a:pt x="2628314" y="682283"/>
                  <a:pt x="2628135" y="696888"/>
                  <a:pt x="2623625" y="710418"/>
                </a:cubicBezTo>
                <a:cubicBezTo>
                  <a:pt x="2620952" y="718438"/>
                  <a:pt x="2616726" y="727039"/>
                  <a:pt x="2609557" y="731520"/>
                </a:cubicBezTo>
                <a:cubicBezTo>
                  <a:pt x="2596982" y="739379"/>
                  <a:pt x="2579692" y="737363"/>
                  <a:pt x="2567354" y="745588"/>
                </a:cubicBezTo>
                <a:cubicBezTo>
                  <a:pt x="2560320" y="750277"/>
                  <a:pt x="2553978" y="756222"/>
                  <a:pt x="2546253" y="759655"/>
                </a:cubicBezTo>
                <a:cubicBezTo>
                  <a:pt x="2532702" y="765677"/>
                  <a:pt x="2516388" y="765498"/>
                  <a:pt x="2504050" y="773723"/>
                </a:cubicBezTo>
                <a:cubicBezTo>
                  <a:pt x="2497016" y="778412"/>
                  <a:pt x="2490673" y="784358"/>
                  <a:pt x="2482948" y="787791"/>
                </a:cubicBezTo>
                <a:cubicBezTo>
                  <a:pt x="2469397" y="793813"/>
                  <a:pt x="2440745" y="801858"/>
                  <a:pt x="2440745" y="801858"/>
                </a:cubicBezTo>
                <a:cubicBezTo>
                  <a:pt x="2421988" y="799514"/>
                  <a:pt x="2402813" y="799410"/>
                  <a:pt x="2384474" y="794825"/>
                </a:cubicBezTo>
                <a:cubicBezTo>
                  <a:pt x="2375614" y="792610"/>
                  <a:pt x="2343426" y="773968"/>
                  <a:pt x="2335237" y="766689"/>
                </a:cubicBezTo>
                <a:cubicBezTo>
                  <a:pt x="2320368" y="753472"/>
                  <a:pt x="2308950" y="736423"/>
                  <a:pt x="2293034" y="724486"/>
                </a:cubicBezTo>
                <a:lnTo>
                  <a:pt x="2264899" y="703385"/>
                </a:lnTo>
                <a:cubicBezTo>
                  <a:pt x="2260210" y="696351"/>
                  <a:pt x="2251253" y="690726"/>
                  <a:pt x="2250831" y="682283"/>
                </a:cubicBezTo>
                <a:cubicBezTo>
                  <a:pt x="2247639" y="618448"/>
                  <a:pt x="2237988" y="582341"/>
                  <a:pt x="2271933" y="541606"/>
                </a:cubicBezTo>
                <a:cubicBezTo>
                  <a:pt x="2278301" y="533964"/>
                  <a:pt x="2286000" y="527539"/>
                  <a:pt x="2293034" y="520505"/>
                </a:cubicBezTo>
                <a:cubicBezTo>
                  <a:pt x="2299227" y="501925"/>
                  <a:pt x="2310064" y="463246"/>
                  <a:pt x="2328203" y="457200"/>
                </a:cubicBezTo>
                <a:lnTo>
                  <a:pt x="2349305" y="450166"/>
                </a:lnTo>
                <a:cubicBezTo>
                  <a:pt x="2389607" y="409864"/>
                  <a:pt x="2348735" y="446288"/>
                  <a:pt x="2412610" y="407963"/>
                </a:cubicBezTo>
                <a:cubicBezTo>
                  <a:pt x="2465840" y="376025"/>
                  <a:pt x="2417504" y="394609"/>
                  <a:pt x="2461846" y="379828"/>
                </a:cubicBezTo>
                <a:cubicBezTo>
                  <a:pt x="2471225" y="372794"/>
                  <a:pt x="2479734" y="364419"/>
                  <a:pt x="2489982" y="358726"/>
                </a:cubicBezTo>
                <a:cubicBezTo>
                  <a:pt x="2501019" y="352594"/>
                  <a:pt x="2513613" y="349786"/>
                  <a:pt x="2525151" y="344658"/>
                </a:cubicBezTo>
                <a:cubicBezTo>
                  <a:pt x="2534733" y="340400"/>
                  <a:pt x="2544182" y="335793"/>
                  <a:pt x="2553286" y="330591"/>
                </a:cubicBezTo>
                <a:cubicBezTo>
                  <a:pt x="2595089" y="306704"/>
                  <a:pt x="2552659" y="322341"/>
                  <a:pt x="2616591" y="295422"/>
                </a:cubicBezTo>
                <a:cubicBezTo>
                  <a:pt x="2646689" y="282749"/>
                  <a:pt x="2681905" y="279846"/>
                  <a:pt x="2708031" y="260252"/>
                </a:cubicBezTo>
                <a:cubicBezTo>
                  <a:pt x="2745730" y="231978"/>
                  <a:pt x="2724671" y="241450"/>
                  <a:pt x="2771336" y="232117"/>
                </a:cubicBezTo>
                <a:cubicBezTo>
                  <a:pt x="2808361" y="195090"/>
                  <a:pt x="2774320" y="223590"/>
                  <a:pt x="2827606" y="196948"/>
                </a:cubicBezTo>
                <a:cubicBezTo>
                  <a:pt x="2882151" y="169676"/>
                  <a:pt x="2816767" y="193527"/>
                  <a:pt x="2869810" y="175846"/>
                </a:cubicBezTo>
                <a:cubicBezTo>
                  <a:pt x="2876844" y="168812"/>
                  <a:pt x="2882381" y="159863"/>
                  <a:pt x="2890911" y="154745"/>
                </a:cubicBezTo>
                <a:cubicBezTo>
                  <a:pt x="2937904" y="126549"/>
                  <a:pt x="2928850" y="139753"/>
                  <a:pt x="2968283" y="126609"/>
                </a:cubicBezTo>
                <a:cubicBezTo>
                  <a:pt x="2980261" y="122616"/>
                  <a:pt x="2991562" y="116789"/>
                  <a:pt x="3003453" y="112542"/>
                </a:cubicBezTo>
                <a:cubicBezTo>
                  <a:pt x="3059831" y="92407"/>
                  <a:pt x="3052174" y="95086"/>
                  <a:pt x="3094893" y="84406"/>
                </a:cubicBezTo>
                <a:cubicBezTo>
                  <a:pt x="3101927" y="79717"/>
                  <a:pt x="3108433" y="74119"/>
                  <a:pt x="3115994" y="70338"/>
                </a:cubicBezTo>
                <a:cubicBezTo>
                  <a:pt x="3127287" y="64691"/>
                  <a:pt x="3139297" y="60586"/>
                  <a:pt x="3151163" y="56271"/>
                </a:cubicBezTo>
                <a:cubicBezTo>
                  <a:pt x="3237798" y="24768"/>
                  <a:pt x="3212723" y="41396"/>
                  <a:pt x="3362179" y="35169"/>
                </a:cubicBezTo>
                <a:lnTo>
                  <a:pt x="3411416" y="42203"/>
                </a:lnTo>
                <a:cubicBezTo>
                  <a:pt x="3432483" y="44836"/>
                  <a:pt x="3453944" y="44863"/>
                  <a:pt x="3474720" y="49237"/>
                </a:cubicBezTo>
                <a:cubicBezTo>
                  <a:pt x="3489592" y="52368"/>
                  <a:pt x="3591597" y="84733"/>
                  <a:pt x="3608363" y="91440"/>
                </a:cubicBezTo>
                <a:cubicBezTo>
                  <a:pt x="3736251" y="142597"/>
                  <a:pt x="3573227" y="83640"/>
                  <a:pt x="3685736" y="133643"/>
                </a:cubicBezTo>
                <a:cubicBezTo>
                  <a:pt x="3694570" y="137569"/>
                  <a:pt x="3704493" y="138332"/>
                  <a:pt x="3713871" y="140677"/>
                </a:cubicBezTo>
                <a:cubicBezTo>
                  <a:pt x="3738768" y="182171"/>
                  <a:pt x="3739714" y="178947"/>
                  <a:pt x="3756074" y="232117"/>
                </a:cubicBezTo>
                <a:cubicBezTo>
                  <a:pt x="3759590" y="243544"/>
                  <a:pt x="3758668" y="256186"/>
                  <a:pt x="3763108" y="267286"/>
                </a:cubicBezTo>
                <a:cubicBezTo>
                  <a:pt x="3768186" y="279979"/>
                  <a:pt x="3777176" y="290732"/>
                  <a:pt x="3784210" y="302455"/>
                </a:cubicBezTo>
                <a:cubicBezTo>
                  <a:pt x="3788899" y="328246"/>
                  <a:pt x="3792785" y="354196"/>
                  <a:pt x="3798277" y="379828"/>
                </a:cubicBezTo>
                <a:cubicBezTo>
                  <a:pt x="3799830" y="387078"/>
                  <a:pt x="3805311" y="393515"/>
                  <a:pt x="3805311" y="400929"/>
                </a:cubicBezTo>
                <a:cubicBezTo>
                  <a:pt x="3805311" y="483024"/>
                  <a:pt x="3802592" y="565132"/>
                  <a:pt x="3798277" y="647114"/>
                </a:cubicBezTo>
                <a:cubicBezTo>
                  <a:pt x="3797887" y="654518"/>
                  <a:pt x="3794921" y="661778"/>
                  <a:pt x="3791243" y="668215"/>
                </a:cubicBezTo>
                <a:cubicBezTo>
                  <a:pt x="3756978" y="728178"/>
                  <a:pt x="3743108" y="747583"/>
                  <a:pt x="3699803" y="794825"/>
                </a:cubicBezTo>
                <a:cubicBezTo>
                  <a:pt x="3634978" y="865544"/>
                  <a:pt x="3697602" y="796476"/>
                  <a:pt x="3615397" y="858129"/>
                </a:cubicBezTo>
                <a:cubicBezTo>
                  <a:pt x="3541799" y="913327"/>
                  <a:pt x="3623119" y="876646"/>
                  <a:pt x="3530991" y="928468"/>
                </a:cubicBezTo>
                <a:cubicBezTo>
                  <a:pt x="3510865" y="939789"/>
                  <a:pt x="3489208" y="948233"/>
                  <a:pt x="3467686" y="956603"/>
                </a:cubicBezTo>
                <a:cubicBezTo>
                  <a:pt x="3446956" y="964665"/>
                  <a:pt x="3404382" y="977705"/>
                  <a:pt x="3404382" y="977705"/>
                </a:cubicBezTo>
                <a:cubicBezTo>
                  <a:pt x="3383280" y="973016"/>
                  <a:pt x="3360411" y="973304"/>
                  <a:pt x="3341077" y="963637"/>
                </a:cubicBezTo>
                <a:cubicBezTo>
                  <a:pt x="3330592" y="958394"/>
                  <a:pt x="3327605" y="944403"/>
                  <a:pt x="3319976" y="935502"/>
                </a:cubicBezTo>
                <a:cubicBezTo>
                  <a:pt x="3279356" y="888112"/>
                  <a:pt x="3315899" y="939938"/>
                  <a:pt x="3284806" y="893298"/>
                </a:cubicBezTo>
                <a:cubicBezTo>
                  <a:pt x="3280117" y="874541"/>
                  <a:pt x="3276853" y="855370"/>
                  <a:pt x="3270739" y="837028"/>
                </a:cubicBezTo>
                <a:cubicBezTo>
                  <a:pt x="3259712" y="803948"/>
                  <a:pt x="3266459" y="822810"/>
                  <a:pt x="3249637" y="780757"/>
                </a:cubicBezTo>
                <a:cubicBezTo>
                  <a:pt x="3232761" y="645748"/>
                  <a:pt x="3235238" y="696315"/>
                  <a:pt x="3263705" y="457200"/>
                </a:cubicBezTo>
                <a:cubicBezTo>
                  <a:pt x="3266484" y="433855"/>
                  <a:pt x="3299932" y="405460"/>
                  <a:pt x="3312942" y="393895"/>
                </a:cubicBezTo>
                <a:cubicBezTo>
                  <a:pt x="3321704" y="386107"/>
                  <a:pt x="3332255" y="380514"/>
                  <a:pt x="3341077" y="372794"/>
                </a:cubicBezTo>
                <a:cubicBezTo>
                  <a:pt x="3351059" y="364060"/>
                  <a:pt x="3358517" y="352501"/>
                  <a:pt x="3369213" y="344658"/>
                </a:cubicBezTo>
                <a:cubicBezTo>
                  <a:pt x="3393865" y="326580"/>
                  <a:pt x="3422547" y="314309"/>
                  <a:pt x="3446585" y="295422"/>
                </a:cubicBezTo>
                <a:cubicBezTo>
                  <a:pt x="3488383" y="262581"/>
                  <a:pt x="3521932" y="219400"/>
                  <a:pt x="3566160" y="189914"/>
                </a:cubicBezTo>
                <a:cubicBezTo>
                  <a:pt x="3594295" y="171157"/>
                  <a:pt x="3626655" y="157553"/>
                  <a:pt x="3650566" y="133643"/>
                </a:cubicBezTo>
                <a:cubicBezTo>
                  <a:pt x="3670233" y="113977"/>
                  <a:pt x="3699944" y="79669"/>
                  <a:pt x="3727939" y="70338"/>
                </a:cubicBezTo>
                <a:lnTo>
                  <a:pt x="3749040" y="63305"/>
                </a:lnTo>
                <a:cubicBezTo>
                  <a:pt x="3756074" y="58616"/>
                  <a:pt x="3761852" y="50895"/>
                  <a:pt x="3770142" y="49237"/>
                </a:cubicBezTo>
                <a:cubicBezTo>
                  <a:pt x="3797827" y="43700"/>
                  <a:pt x="3826563" y="45934"/>
                  <a:pt x="3854548" y="42203"/>
                </a:cubicBezTo>
                <a:cubicBezTo>
                  <a:pt x="3861897" y="41223"/>
                  <a:pt x="3869292" y="38984"/>
                  <a:pt x="3875650" y="35169"/>
                </a:cubicBezTo>
                <a:cubicBezTo>
                  <a:pt x="3881336" y="31757"/>
                  <a:pt x="3885028" y="25791"/>
                  <a:pt x="3889717" y="21102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63921" y="411196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75000"/>
                  </a:schemeClr>
                </a:solidFill>
              </a:rPr>
              <a:t>CR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12900" y="491925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Wave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4870" y="36618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Resonance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Parameters (Fiducial Model)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10363826" cy="553304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Energy</a:t>
            </a:r>
          </a:p>
          <a:p>
            <a:pPr lvl="1"/>
            <a:r>
              <a:rPr lang="en-US" altLang="ja-JP" dirty="0" smtClean="0"/>
              <a:t>Injection from Galactic Center (GC)</a:t>
            </a:r>
          </a:p>
          <a:p>
            <a:pPr lvl="2"/>
            <a:r>
              <a:rPr lang="en-US" altLang="ja-JP" i="1" dirty="0" smtClean="0"/>
              <a:t>E</a:t>
            </a:r>
            <a:r>
              <a:rPr lang="en-US" altLang="ja-JP" baseline="-25000" dirty="0" smtClean="0"/>
              <a:t>tot</a:t>
            </a:r>
            <a:r>
              <a:rPr lang="en-US" altLang="ja-JP" dirty="0" smtClean="0"/>
              <a:t> = 2.5×10</a:t>
            </a:r>
            <a:r>
              <a:rPr lang="en-US" altLang="ja-JP" baseline="30000" dirty="0" smtClean="0"/>
              <a:t>57</a:t>
            </a:r>
            <a:r>
              <a:rPr lang="en-US" altLang="ja-JP" dirty="0" smtClean="0"/>
              <a:t> erg</a:t>
            </a:r>
          </a:p>
          <a:p>
            <a:pPr lvl="2"/>
            <a:r>
              <a:rPr lang="en-US" altLang="ja-JP" dirty="0" smtClean="0"/>
              <a:t>Injected at 0 </a:t>
            </a:r>
            <a:r>
              <a:rPr lang="en-US" altLang="ja-JP" dirty="0" smtClean="0">
                <a:sym typeface="Mathematica3" panose="00000400000000000000" pitchFamily="2" charset="2"/>
              </a:rPr>
              <a:t>&lt; </a:t>
            </a:r>
            <a:r>
              <a:rPr lang="en-US" altLang="ja-JP" i="1" dirty="0" smtClean="0"/>
              <a:t>t</a:t>
            </a:r>
            <a:r>
              <a:rPr lang="ja-JP" altLang="en-US" i="1" dirty="0" smtClean="0"/>
              <a:t>  </a:t>
            </a:r>
            <a:r>
              <a:rPr lang="en-US" altLang="ja-JP" dirty="0" smtClean="0">
                <a:sym typeface="Mathematica3" panose="00000400000000000000" pitchFamily="2" charset="2"/>
              </a:rPr>
              <a:t> </a:t>
            </a:r>
            <a:r>
              <a:rPr lang="en-US" altLang="ja-JP" i="1" dirty="0" smtClean="0">
                <a:sym typeface="Mathematica3" panose="00000400000000000000" pitchFamily="2" charset="2"/>
              </a:rPr>
              <a:t>t</a:t>
            </a:r>
            <a:r>
              <a:rPr lang="en-US" altLang="ja-JP" baseline="-25000" dirty="0" smtClean="0">
                <a:sym typeface="Mathematica3" panose="00000400000000000000" pitchFamily="2" charset="2"/>
              </a:rPr>
              <a:t>0</a:t>
            </a:r>
            <a:r>
              <a:rPr lang="en-US" altLang="ja-JP" dirty="0" smtClean="0">
                <a:sym typeface="Mathematica3" panose="00000400000000000000" pitchFamily="2" charset="2"/>
              </a:rPr>
              <a:t> = 1×1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yr (instantaneous)</a:t>
            </a:r>
          </a:p>
          <a:p>
            <a:pPr lvl="1"/>
            <a:r>
              <a:rPr kumimoji="1" lang="en-US" altLang="ja-JP" dirty="0" smtClean="0"/>
              <a:t>CR energy</a:t>
            </a:r>
          </a:p>
          <a:p>
            <a:pPr lvl="2"/>
            <a:r>
              <a:rPr kumimoji="1" lang="en-US" altLang="ja-JP" i="1" dirty="0" smtClean="0"/>
              <a:t>E</a:t>
            </a:r>
            <a:r>
              <a:rPr kumimoji="1" lang="en-US" altLang="ja-JP" baseline="-25000" dirty="0" smtClean="0"/>
              <a:t>cr,tot</a:t>
            </a:r>
            <a:r>
              <a:rPr kumimoji="1" lang="en-US" altLang="ja-JP" dirty="0" smtClean="0"/>
              <a:t> = 0.2 </a:t>
            </a:r>
            <a:r>
              <a:rPr kumimoji="1" lang="en-US" altLang="ja-JP" i="1" dirty="0" smtClean="0"/>
              <a:t>E</a:t>
            </a:r>
            <a:r>
              <a:rPr kumimoji="1" lang="en-US" altLang="ja-JP" baseline="-25000" dirty="0" smtClean="0"/>
              <a:t>tot</a:t>
            </a:r>
          </a:p>
          <a:p>
            <a:pPr lvl="2"/>
            <a:r>
              <a:rPr lang="en-US" altLang="ja-JP" dirty="0" smtClean="0"/>
              <a:t>CRs are accelerated for </a:t>
            </a:r>
            <a:r>
              <a:rPr lang="en-US" altLang="ja-JP" i="1" dirty="0" smtClean="0">
                <a:sym typeface="Mathematica3" panose="00000400000000000000" pitchFamily="2" charset="2"/>
              </a:rPr>
              <a:t>t</a:t>
            </a:r>
            <a:r>
              <a:rPr lang="en-US" altLang="ja-JP" baseline="-25000" dirty="0" smtClean="0">
                <a:sym typeface="Mathematica3" panose="00000400000000000000" pitchFamily="2" charset="2"/>
              </a:rPr>
              <a:t>0</a:t>
            </a:r>
            <a:r>
              <a:rPr lang="en-US" altLang="ja-JP" dirty="0" smtClean="0">
                <a:sym typeface="Mathematica3" panose="00000400000000000000" pitchFamily="2" charset="2"/>
              </a:rPr>
              <a:t> &lt; </a:t>
            </a:r>
            <a:r>
              <a:rPr lang="en-US" altLang="ja-JP" i="1" dirty="0" smtClean="0"/>
              <a:t>t</a:t>
            </a:r>
            <a:r>
              <a:rPr lang="ja-JP" altLang="en-US" i="1" dirty="0" smtClean="0"/>
              <a:t> </a:t>
            </a:r>
            <a:r>
              <a:rPr lang="en-US" altLang="ja-JP" dirty="0" smtClean="0">
                <a:sym typeface="Mathematica3" panose="00000400000000000000" pitchFamily="2" charset="2"/>
              </a:rPr>
              <a:t>&lt; </a:t>
            </a:r>
            <a:r>
              <a:rPr lang="en-US" altLang="ja-JP" i="1" dirty="0" smtClean="0">
                <a:sym typeface="Mathematica3" panose="00000400000000000000" pitchFamily="2" charset="2"/>
              </a:rPr>
              <a:t>t</a:t>
            </a:r>
            <a:r>
              <a:rPr lang="en-US" altLang="ja-JP" baseline="-25000" dirty="0" smtClean="0">
                <a:sym typeface="Mathematica3" panose="00000400000000000000" pitchFamily="2" charset="2"/>
              </a:rPr>
              <a:t>stop</a:t>
            </a:r>
            <a:r>
              <a:rPr lang="en-US" altLang="ja-JP" dirty="0" smtClean="0">
                <a:sym typeface="Mathematica3" panose="00000400000000000000" pitchFamily="2" charset="2"/>
              </a:rPr>
              <a:t> = 3×1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</a:t>
            </a:r>
            <a:r>
              <a:rPr lang="en-US" altLang="ja-JP" dirty="0"/>
              <a:t>yr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CR acceleration stops because of low Mach number of the shock (</a:t>
            </a:r>
            <a:r>
              <a:rPr lang="en-US" altLang="ja-JP" i="1" dirty="0" smtClean="0"/>
              <a:t>M </a:t>
            </a:r>
            <a:r>
              <a:rPr lang="en-US" altLang="ja-JP" dirty="0" smtClean="0"/>
              <a:t>~ 4)</a:t>
            </a:r>
          </a:p>
          <a:p>
            <a:pPr lvl="1"/>
            <a:r>
              <a:rPr lang="en-US" altLang="ja-JP" dirty="0" smtClean="0"/>
              <a:t>Accelerated CR spectrum at the shock </a:t>
            </a:r>
            <a:r>
              <a:rPr lang="ja-JP" altLang="en-US" dirty="0" smtClean="0"/>
              <a:t>∝ </a:t>
            </a:r>
            <a:r>
              <a:rPr lang="en-US" altLang="ja-JP" i="1" dirty="0" smtClean="0"/>
              <a:t>p </a:t>
            </a:r>
            <a:r>
              <a:rPr lang="en-US" altLang="ja-JP" baseline="30000" dirty="0" smtClean="0"/>
              <a:t>-4.1</a:t>
            </a:r>
          </a:p>
          <a:p>
            <a:pPr lvl="1"/>
            <a:r>
              <a:rPr lang="en-US" altLang="ja-JP" dirty="0" smtClean="0"/>
              <a:t>Current time is 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obs</a:t>
            </a:r>
            <a:r>
              <a:rPr lang="en-US" altLang="ja-JP" dirty="0" smtClean="0"/>
              <a:t>=</a:t>
            </a:r>
            <a:r>
              <a:rPr lang="en-US" altLang="ja-JP" dirty="0" smtClean="0">
                <a:sym typeface="Mathematica3" panose="00000400000000000000" pitchFamily="2" charset="2"/>
              </a:rPr>
              <a:t>1×1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</a:t>
            </a:r>
            <a:r>
              <a:rPr lang="en-US" altLang="ja-JP" dirty="0"/>
              <a:t>yr</a:t>
            </a:r>
          </a:p>
          <a:p>
            <a:r>
              <a:rPr lang="en-US" altLang="ja-JP" dirty="0" smtClean="0"/>
              <a:t>Halo gas</a:t>
            </a:r>
          </a:p>
          <a:p>
            <a:pPr lvl="1"/>
            <a:r>
              <a:rPr lang="en-US" altLang="ja-JP" dirty="0"/>
              <a:t>Initial halo gas profile is </a:t>
            </a:r>
            <a:r>
              <a:rPr lang="ja-JP" altLang="en-US" dirty="0"/>
              <a:t>∝ </a:t>
            </a:r>
            <a:r>
              <a:rPr lang="en-US" altLang="ja-JP" i="1" dirty="0"/>
              <a:t>r </a:t>
            </a:r>
            <a:r>
              <a:rPr lang="en-US" altLang="ja-JP" baseline="30000" dirty="0"/>
              <a:t>-</a:t>
            </a:r>
            <a:r>
              <a:rPr lang="en-US" altLang="ja-JP" baseline="30000" dirty="0" smtClean="0"/>
              <a:t>1.5</a:t>
            </a:r>
          </a:p>
          <a:p>
            <a:pPr lvl="1"/>
            <a:r>
              <a:rPr lang="en-US" altLang="ja-JP" dirty="0" smtClean="0"/>
              <a:t>Temperature: </a:t>
            </a:r>
            <a:r>
              <a:rPr lang="en-US" altLang="ja-JP" i="1" dirty="0" smtClean="0"/>
              <a:t>T</a:t>
            </a:r>
            <a:r>
              <a:rPr lang="ja-JP" altLang="en-US" i="1" dirty="0"/>
              <a:t> </a:t>
            </a:r>
            <a:r>
              <a:rPr lang="en-US" altLang="ja-JP" dirty="0" smtClean="0"/>
              <a:t>=2.4×10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K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72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149" y="2762119"/>
            <a:ext cx="10364451" cy="955579"/>
          </a:xfrm>
        </p:spPr>
        <p:txBody>
          <a:bodyPr/>
          <a:lstStyle/>
          <a:p>
            <a:r>
              <a:rPr kumimoji="1" lang="en-US" altLang="ja-JP" sz="6000" dirty="0" smtClean="0"/>
              <a:t>Results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07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Surface Brightness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7118878" cy="5475073"/>
          </a:xfrm>
        </p:spPr>
        <p:txBody>
          <a:bodyPr>
            <a:normAutofit lnSpcReduction="10000"/>
          </a:bodyPr>
          <a:lstStyle/>
          <a:p>
            <a:r>
              <a:rPr lang="en-US" altLang="ja-JP" i="1" dirty="0" smtClean="0"/>
              <a:t>γ </a:t>
            </a:r>
            <a:r>
              <a:rPr kumimoji="1" lang="en-US" altLang="ja-JP" dirty="0" smtClean="0"/>
              <a:t>-ray surface brightness profile</a:t>
            </a:r>
          </a:p>
          <a:p>
            <a:pPr lvl="1"/>
            <a:r>
              <a:rPr lang="en-US" altLang="ja-JP" dirty="0" smtClean="0"/>
              <a:t>Fairly flat</a:t>
            </a:r>
          </a:p>
          <a:p>
            <a:pPr lvl="2"/>
            <a:r>
              <a:rPr lang="en-US" altLang="ja-JP" dirty="0" smtClean="0"/>
              <a:t>Halo gas remains inside the bubble</a:t>
            </a:r>
          </a:p>
          <a:p>
            <a:pPr lvl="3"/>
            <a:r>
              <a:rPr lang="en-US" altLang="ja-JP" dirty="0" smtClean="0"/>
              <a:t>Interact with CR protons</a:t>
            </a:r>
          </a:p>
          <a:p>
            <a:pPr lvl="3"/>
            <a:endParaRPr lang="en-US" altLang="ja-JP" dirty="0"/>
          </a:p>
          <a:p>
            <a:pPr lvl="3"/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Sharp edge</a:t>
            </a:r>
          </a:p>
          <a:p>
            <a:pPr lvl="2"/>
            <a:r>
              <a:rPr lang="en-US" altLang="ja-JP" dirty="0" smtClean="0"/>
              <a:t>Gas density is high at the shock</a:t>
            </a:r>
          </a:p>
          <a:p>
            <a:pPr lvl="2"/>
            <a:r>
              <a:rPr kumimoji="1" lang="en-US" altLang="ja-JP" dirty="0" smtClean="0"/>
              <a:t>Decrease of diffusion coefficient just outside the shock (CRs amplify waves)</a:t>
            </a:r>
          </a:p>
          <a:p>
            <a:pPr lvl="3"/>
            <a:r>
              <a:rPr lang="en-US" altLang="ja-JP" dirty="0"/>
              <a:t>CRs cannot much diffuse out of the </a:t>
            </a:r>
            <a:r>
              <a:rPr lang="en-US" altLang="ja-JP" dirty="0" smtClean="0"/>
              <a:t>shock</a:t>
            </a:r>
            <a:endParaRPr lang="en-US" altLang="ja-JP" dirty="0"/>
          </a:p>
          <a:p>
            <a:pPr lvl="3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55997" y="1436552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brightness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953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b="0" i="0" u="none" strike="noStrike" dirty="0" smtClean="0">
                <a:latin typeface="Courier"/>
              </a:rPr>
              <a:t> 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62019" y="32058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/>
              <a:t>ρ</a:t>
            </a:r>
            <a:r>
              <a:rPr kumimoji="1" lang="en-US" altLang="ja-JP" baseline="-25000" dirty="0" err="1" smtClean="0"/>
              <a:t>gas</a:t>
            </a:r>
            <a:endParaRPr kumimoji="1" lang="ja-JP" altLang="en-US" baseline="-25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686" y="1805884"/>
            <a:ext cx="4733554" cy="22372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98" y="2924502"/>
            <a:ext cx="2611667" cy="2041802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5341358" y="3874570"/>
            <a:ext cx="170267" cy="416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0335873" y="3863813"/>
            <a:ext cx="12612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0095851" y="45064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kumimoji="1" lang="en-US" altLang="ja-JP" baseline="-25000" dirty="0" err="1" smtClean="0">
                <a:solidFill>
                  <a:schemeClr val="accent1">
                    <a:lumMod val="75000"/>
                  </a:schemeClr>
                </a:solidFill>
              </a:rPr>
              <a:t>sh</a:t>
            </a:r>
            <a:endParaRPr kumimoji="1" lang="ja-JP" alt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Amplification of Magnetic Fluctuations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4402358" cy="541322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Because of CR streaming, magnetic fluctuations increase</a:t>
            </a:r>
          </a:p>
          <a:p>
            <a:pPr lvl="1"/>
            <a:r>
              <a:rPr lang="en-US" altLang="ja-JP" dirty="0" smtClean="0"/>
              <a:t>CRs are more scattered</a:t>
            </a:r>
          </a:p>
          <a:p>
            <a:pPr lvl="1"/>
            <a:r>
              <a:rPr kumimoji="1" lang="en-US" altLang="ja-JP" dirty="0" smtClean="0"/>
              <a:t>Diffusion coefficient decreases</a:t>
            </a:r>
          </a:p>
          <a:p>
            <a:r>
              <a:rPr lang="en-US" altLang="ja-JP" dirty="0" smtClean="0"/>
              <a:t>Most CRs cannot escape from the bubble</a:t>
            </a:r>
          </a:p>
          <a:p>
            <a:pPr lvl="1"/>
            <a:r>
              <a:rPr kumimoji="1" lang="en-US" altLang="ja-JP" dirty="0" smtClean="0"/>
              <a:t>Since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stop</a:t>
            </a:r>
            <a:r>
              <a:rPr kumimoji="1" lang="en-US" altLang="ja-JP" dirty="0" smtClean="0"/>
              <a:t> &lt;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obs</a:t>
            </a:r>
            <a:r>
              <a:rPr lang="en-US" altLang="ja-JP" dirty="0" smtClean="0"/>
              <a:t>, Most CRs are left far behind the shock </a:t>
            </a:r>
            <a:r>
              <a:rPr lang="en-US" altLang="ja-JP" dirty="0" smtClean="0"/>
              <a:t>front at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= </a:t>
            </a:r>
            <a:r>
              <a:rPr lang="en-US" altLang="ja-JP" i="1" dirty="0" err="1"/>
              <a:t>t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03" y="1398542"/>
            <a:ext cx="4823470" cy="29519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85609" y="444357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</a:t>
            </a:r>
            <a:r>
              <a:rPr kumimoji="1" lang="en-US" altLang="ja-JP" i="1" dirty="0" smtClean="0"/>
              <a:t>t </a:t>
            </a:r>
            <a:r>
              <a:rPr kumimoji="1" lang="en-US" altLang="ja-JP" dirty="0" smtClean="0"/>
              <a:t>=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obs</a:t>
            </a:r>
            <a:r>
              <a:rPr kumimoji="1" lang="en-US" altLang="ja-JP" dirty="0" smtClean="0"/>
              <a:t>, </a:t>
            </a:r>
            <a:r>
              <a:rPr kumimoji="1" lang="en-US" altLang="ja-JP" i="1" dirty="0" smtClean="0"/>
              <a:t>r </a:t>
            </a:r>
            <a:r>
              <a:rPr kumimoji="1" lang="en-US" altLang="ja-JP" dirty="0" smtClean="0"/>
              <a:t>= </a:t>
            </a:r>
            <a:r>
              <a:rPr kumimoji="1" lang="en-US" altLang="ja-JP" i="1" dirty="0" err="1" smtClean="0"/>
              <a:t>R</a:t>
            </a:r>
            <a:r>
              <a:rPr kumimoji="1" lang="en-US" altLang="ja-JP" baseline="-25000" dirty="0" err="1" smtClean="0"/>
              <a:t>sh</a:t>
            </a:r>
            <a:r>
              <a:rPr kumimoji="1" lang="en-US" altLang="ja-JP" baseline="-25000" dirty="0" smtClean="0"/>
              <a:t>+</a:t>
            </a:r>
            <a:endParaRPr kumimoji="1" lang="ja-JP" altLang="en-US" baseline="-25000" dirty="0"/>
          </a:p>
        </p:txBody>
      </p:sp>
      <p:sp>
        <p:nvSpPr>
          <p:cNvPr id="6" name="円/楕円 5"/>
          <p:cNvSpPr/>
          <p:nvPr/>
        </p:nvSpPr>
        <p:spPr>
          <a:xfrm>
            <a:off x="5963971" y="5082496"/>
            <a:ext cx="1210792" cy="12107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45257" y="5256941"/>
            <a:ext cx="862505" cy="8625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8533" y="475996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Shock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5840" y="5491218"/>
            <a:ext cx="6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1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5499638" cy="561575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Gamma-ray spectrum</a:t>
            </a:r>
          </a:p>
          <a:p>
            <a:pPr lvl="1"/>
            <a:r>
              <a:rPr lang="en-US" altLang="ja-JP" dirty="0" smtClean="0"/>
              <a:t>Hard spectrum</a:t>
            </a:r>
          </a:p>
          <a:p>
            <a:pPr lvl="1"/>
            <a:r>
              <a:rPr lang="en-US" altLang="ja-JP" dirty="0" smtClean="0"/>
              <a:t>CR energy spectrum is not much deferent from the original one (</a:t>
            </a:r>
            <a:r>
              <a:rPr lang="ja-JP" altLang="en-US" dirty="0" smtClean="0"/>
              <a:t>∝</a:t>
            </a:r>
            <a:r>
              <a:rPr lang="en-US" altLang="ja-JP" i="1" dirty="0" smtClean="0"/>
              <a:t>E 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/>
              <a:t>Decrease of diffusion coefficient just outside the </a:t>
            </a:r>
            <a:r>
              <a:rPr lang="en-US" altLang="ja-JP" dirty="0" smtClean="0"/>
              <a:t>shock</a:t>
            </a:r>
          </a:p>
          <a:p>
            <a:pPr lvl="2"/>
            <a:r>
              <a:rPr lang="en-US" altLang="ja-JP" dirty="0" smtClean="0"/>
              <a:t>consistent with observations</a:t>
            </a:r>
            <a:endParaRPr lang="ja-JP" altLang="en-US" dirty="0"/>
          </a:p>
          <a:p>
            <a:pPr lvl="1"/>
            <a:r>
              <a:rPr lang="en-US" altLang="ja-JP" dirty="0" smtClean="0"/>
              <a:t>TeV flux depends on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max</a:t>
            </a:r>
          </a:p>
          <a:p>
            <a:pPr lvl="2"/>
            <a:r>
              <a:rPr lang="en-US" altLang="ja-JP" dirty="0" smtClean="0"/>
              <a:t>For Bohm diffusion,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max </a:t>
            </a:r>
            <a:r>
              <a:rPr lang="en-US" altLang="ja-JP" dirty="0" smtClean="0"/>
              <a:t>~10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 eV</a:t>
            </a:r>
          </a:p>
          <a:p>
            <a:r>
              <a:rPr lang="en-US" altLang="ja-JP" dirty="0" smtClean="0"/>
              <a:t>Neutrino spectrum is also calculated</a:t>
            </a:r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033" y="1500531"/>
            <a:ext cx="4288493" cy="326696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10115156" y="1393672"/>
            <a:ext cx="50450" cy="611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939073" y="3134011"/>
            <a:ext cx="684198" cy="359453"/>
          </a:xfrm>
          <a:prstGeom prst="straightConnector1">
            <a:avLst/>
          </a:prstGeom>
          <a:ln>
            <a:solidFill>
              <a:srgbClr val="FA2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553903" y="80031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Bohm diff.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(large 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max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12374" y="345990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A2FFF"/>
                </a:solidFill>
              </a:rPr>
              <a:t>Small </a:t>
            </a:r>
            <a:r>
              <a:rPr lang="en-US" altLang="ja-JP" i="1" dirty="0" smtClean="0">
                <a:solidFill>
                  <a:srgbClr val="FA2FFF"/>
                </a:solidFill>
              </a:rPr>
              <a:t>p</a:t>
            </a:r>
            <a:r>
              <a:rPr lang="en-US" altLang="ja-JP" baseline="-25000" dirty="0" smtClean="0">
                <a:solidFill>
                  <a:srgbClr val="FA2FFF"/>
                </a:solidFill>
              </a:rPr>
              <a:t>max</a:t>
            </a:r>
            <a:endParaRPr kumimoji="1" lang="ja-JP" altLang="en-US" baseline="-25000" dirty="0">
              <a:solidFill>
                <a:srgbClr val="FA2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/>
        </p:nvSpPr>
        <p:spPr>
          <a:xfrm>
            <a:off x="411241" y="4823202"/>
            <a:ext cx="1210792" cy="1210792"/>
          </a:xfrm>
          <a:prstGeom prst="ellipse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7372" y="4499845"/>
            <a:ext cx="1863970" cy="1863970"/>
          </a:xfrm>
          <a:prstGeom prst="ellipse">
            <a:avLst/>
          </a:prstGeom>
          <a:solidFill>
            <a:schemeClr val="accent3">
              <a:tint val="66000"/>
              <a:satMod val="160000"/>
              <a:alpha val="46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</a:t>
            </a:r>
            <a:r>
              <a:rPr lang="en-US" altLang="ja-JP" dirty="0" smtClean="0"/>
              <a:t>r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90106" y="1145968"/>
            <a:ext cx="4894243" cy="542877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No wave growth (NG)</a:t>
            </a:r>
          </a:p>
          <a:p>
            <a:pPr lvl="1"/>
            <a:r>
              <a:rPr lang="en-US" altLang="ja-JP" dirty="0" smtClean="0"/>
              <a:t>Larger diffusion coefficient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Brighter at 2 GeV</a:t>
            </a:r>
          </a:p>
          <a:p>
            <a:pPr lvl="2"/>
            <a:r>
              <a:rPr kumimoji="1" lang="en-US" altLang="ja-JP" dirty="0" smtClean="0"/>
              <a:t>Low energy CRs reach high gas density region just behind the shock</a:t>
            </a:r>
          </a:p>
          <a:p>
            <a:pPr lvl="1"/>
            <a:r>
              <a:rPr lang="en-US" altLang="ja-JP" dirty="0" smtClean="0"/>
              <a:t>Dimmer at 1 TeV</a:t>
            </a:r>
          </a:p>
          <a:p>
            <a:pPr lvl="2"/>
            <a:r>
              <a:rPr kumimoji="1" lang="en-US" altLang="ja-JP" dirty="0" smtClean="0"/>
              <a:t>High energy CRs escape from the bubble</a:t>
            </a:r>
          </a:p>
          <a:p>
            <a:pPr lvl="2"/>
            <a:r>
              <a:rPr lang="en-US" altLang="ja-JP" i="1" dirty="0" smtClean="0"/>
              <a:t>γ</a:t>
            </a:r>
            <a:r>
              <a:rPr lang="en-US" altLang="ja-JP" dirty="0" smtClean="0"/>
              <a:t>-ray spectrum does not follow observed spectrum (</a:t>
            </a:r>
            <a:r>
              <a:rPr lang="ja-JP" altLang="en-US" dirty="0" smtClean="0"/>
              <a:t>∝ </a:t>
            </a:r>
            <a:r>
              <a:rPr lang="en-US" altLang="ja-JP" i="1" dirty="0" smtClean="0"/>
              <a:t>E 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74" y="1982331"/>
            <a:ext cx="4951486" cy="26670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438970" y="2706865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1 TeV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1979" y="145634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brightness profile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4860" y="221924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Fiducial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72063" y="2683954"/>
            <a:ext cx="1210792" cy="12107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53349" y="2858399"/>
            <a:ext cx="862505" cy="8625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625" y="236142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Shock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3932" y="3092676"/>
            <a:ext cx="6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CRs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974832" y="2632574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306829" y="328935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24354" y="328935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337310" y="6205406"/>
            <a:ext cx="6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CRs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877" y="45080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Shock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974832" y="3657599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216748" y="2451176"/>
            <a:ext cx="170267" cy="55915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7883810" y="2997765"/>
            <a:ext cx="170267" cy="55915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827859" y="2160656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2 GeV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5"/>
            <a:ext cx="5852786" cy="50232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Late acceleration (LA)</a:t>
            </a:r>
          </a:p>
          <a:p>
            <a:pPr lvl="1"/>
            <a:r>
              <a:rPr lang="en-US" altLang="ja-JP" dirty="0" smtClean="0"/>
              <a:t>CRs are accelerated at </a:t>
            </a:r>
            <a:r>
              <a:rPr lang="en-US" altLang="ja-JP" dirty="0" smtClean="0">
                <a:sym typeface="Mathematica3" panose="00000400000000000000" pitchFamily="2" charset="2"/>
              </a:rPr>
              <a:t>4×1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yr</a:t>
            </a:r>
            <a:r>
              <a:rPr lang="en-US" altLang="ja-JP" dirty="0" smtClean="0">
                <a:sym typeface="Mathematica3" panose="00000400000000000000" pitchFamily="2" charset="2"/>
              </a:rPr>
              <a:t> &lt; </a:t>
            </a:r>
            <a:r>
              <a:rPr lang="en-US" altLang="ja-JP" i="1" dirty="0"/>
              <a:t>t</a:t>
            </a:r>
            <a:r>
              <a:rPr lang="ja-JP" altLang="en-US" i="1" dirty="0"/>
              <a:t> </a:t>
            </a:r>
            <a:r>
              <a:rPr lang="ja-JP" altLang="en-US" i="1" dirty="0" smtClean="0"/>
              <a:t> </a:t>
            </a:r>
            <a:r>
              <a:rPr lang="en-US" altLang="ja-JP" dirty="0" smtClean="0">
                <a:sym typeface="Mathematica3" panose="00000400000000000000" pitchFamily="2" charset="2"/>
              </a:rPr>
              <a:t>&lt; 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yr = 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obs</a:t>
            </a:r>
          </a:p>
          <a:p>
            <a:pPr lvl="2"/>
            <a:r>
              <a:rPr lang="en-US" altLang="ja-JP" dirty="0" smtClean="0"/>
              <a:t>Later than fiducial (FD) model (</a:t>
            </a:r>
            <a:r>
              <a:rPr lang="en-US" altLang="ja-JP" dirty="0" smtClean="0">
                <a:sym typeface="Mathematica3" panose="00000400000000000000" pitchFamily="2" charset="2"/>
              </a:rPr>
              <a:t>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</a:t>
            </a:r>
            <a:r>
              <a:rPr lang="en-US" altLang="ja-JP" dirty="0" err="1"/>
              <a:t>yr</a:t>
            </a:r>
            <a:r>
              <a:rPr lang="en-US" altLang="ja-JP" dirty="0">
                <a:sym typeface="Mathematica3" panose="00000400000000000000" pitchFamily="2" charset="2"/>
              </a:rPr>
              <a:t> &lt; </a:t>
            </a:r>
            <a:r>
              <a:rPr lang="en-US" altLang="ja-JP" i="1" dirty="0"/>
              <a:t>t</a:t>
            </a:r>
            <a:r>
              <a:rPr lang="ja-JP" altLang="en-US" i="1" dirty="0"/>
              <a:t>  </a:t>
            </a:r>
            <a:r>
              <a:rPr lang="en-US" altLang="ja-JP" dirty="0">
                <a:sym typeface="Mathematica3" panose="00000400000000000000" pitchFamily="2" charset="2"/>
              </a:rPr>
              <a:t>&lt; </a:t>
            </a:r>
            <a:r>
              <a:rPr lang="en-US" altLang="ja-JP" dirty="0" smtClean="0">
                <a:sym typeface="Mathematica3" panose="00000400000000000000" pitchFamily="2" charset="2"/>
              </a:rPr>
              <a:t>3×1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yr)</a:t>
            </a:r>
          </a:p>
          <a:p>
            <a:r>
              <a:rPr lang="en-US" altLang="ja-JP" dirty="0" smtClean="0"/>
              <a:t>Bubble limb becomes brighter</a:t>
            </a:r>
          </a:p>
          <a:p>
            <a:pPr lvl="1"/>
            <a:r>
              <a:rPr lang="en-US" altLang="ja-JP" dirty="0" smtClean="0"/>
              <a:t>CRs have not diffused much</a:t>
            </a:r>
          </a:p>
          <a:p>
            <a:pPr lvl="2"/>
            <a:r>
              <a:rPr lang="en-US" altLang="ja-JP" dirty="0" smtClean="0"/>
              <a:t>CRs must be accelerated </a:t>
            </a:r>
            <a:r>
              <a:rPr lang="en-US" altLang="ja-JP" dirty="0" smtClean="0">
                <a:solidFill>
                  <a:srgbClr val="FF0000"/>
                </a:solidFill>
              </a:rPr>
              <a:t>at the early stage</a:t>
            </a:r>
            <a:r>
              <a:rPr lang="en-US" altLang="ja-JP" dirty="0" smtClean="0"/>
              <a:t> of bubble evolution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119" y="2146292"/>
            <a:ext cx="4951486" cy="266700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92826" y="162514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brightness profile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9724171" y="2459421"/>
            <a:ext cx="182880" cy="3279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245" y="4402754"/>
            <a:ext cx="2611667" cy="20418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5"/>
            <a:ext cx="5852786" cy="50232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Continuous energy injection (CI) from GC</a:t>
            </a:r>
          </a:p>
          <a:p>
            <a:pPr lvl="1"/>
            <a:r>
              <a:rPr lang="en-US" altLang="ja-JP" dirty="0" err="1" smtClean="0"/>
              <a:t>Enegy</a:t>
            </a:r>
            <a:r>
              <a:rPr lang="en-US" altLang="ja-JP" dirty="0" smtClean="0"/>
              <a:t> is injected for </a:t>
            </a:r>
            <a:r>
              <a:rPr lang="en-US" altLang="ja-JP" dirty="0" smtClean="0">
                <a:sym typeface="Mathematica3" panose="00000400000000000000" pitchFamily="2" charset="2"/>
              </a:rPr>
              <a:t>0&lt; </a:t>
            </a:r>
            <a:r>
              <a:rPr lang="en-US" altLang="ja-JP" i="1" dirty="0"/>
              <a:t>t</a:t>
            </a:r>
            <a:r>
              <a:rPr lang="ja-JP" altLang="en-US" i="1" dirty="0"/>
              <a:t> </a:t>
            </a:r>
            <a:r>
              <a:rPr lang="ja-JP" altLang="en-US" i="1" dirty="0" smtClean="0"/>
              <a:t> </a:t>
            </a:r>
            <a:r>
              <a:rPr lang="en-US" altLang="ja-JP" dirty="0" smtClean="0">
                <a:sym typeface="Mathematica3" panose="00000400000000000000" pitchFamily="2" charset="2"/>
              </a:rPr>
              <a:t>&lt; </a:t>
            </a:r>
            <a:r>
              <a:rPr lang="en-US" altLang="ja-JP" i="1" dirty="0" err="1" smtClean="0"/>
              <a:t>t</a:t>
            </a:r>
            <a:r>
              <a:rPr lang="en-US" altLang="ja-JP" baseline="-25000" dirty="0" err="1" smtClean="0"/>
              <a:t>obs</a:t>
            </a:r>
            <a:endParaRPr lang="en-US" altLang="ja-JP" baseline="-25000" dirty="0" smtClean="0"/>
          </a:p>
          <a:p>
            <a:pPr lvl="2"/>
            <a:r>
              <a:rPr lang="en-US" altLang="ja-JP" dirty="0" smtClean="0"/>
              <a:t>Longer than fiducial (FD) model (</a:t>
            </a:r>
            <a:r>
              <a:rPr lang="en-US" altLang="ja-JP" dirty="0" smtClean="0">
                <a:sym typeface="Mathematica3" panose="00000400000000000000" pitchFamily="2" charset="2"/>
              </a:rPr>
              <a:t>0  </a:t>
            </a:r>
            <a:r>
              <a:rPr lang="en-US" altLang="ja-JP" i="1" dirty="0"/>
              <a:t>t</a:t>
            </a:r>
            <a:r>
              <a:rPr lang="ja-JP" altLang="en-US" i="1" dirty="0"/>
              <a:t>  </a:t>
            </a:r>
            <a:r>
              <a:rPr lang="en-US" altLang="ja-JP" dirty="0" smtClean="0">
                <a:sym typeface="Mathematica3" panose="00000400000000000000" pitchFamily="2" charset="2"/>
              </a:rPr>
              <a:t> 1×1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yr)</a:t>
            </a:r>
          </a:p>
          <a:p>
            <a:r>
              <a:rPr lang="en-US" altLang="ja-JP" dirty="0" smtClean="0"/>
              <a:t>Bubble limb becomes sharp</a:t>
            </a:r>
          </a:p>
          <a:p>
            <a:pPr lvl="1"/>
            <a:r>
              <a:rPr lang="en-US" altLang="ja-JP" dirty="0" smtClean="0"/>
              <a:t>Gas is concentrated around the shock</a:t>
            </a:r>
          </a:p>
          <a:p>
            <a:pPr lvl="2"/>
            <a:r>
              <a:rPr lang="en-US" altLang="ja-JP" dirty="0" smtClean="0"/>
              <a:t>Energy injection from GC must be </a:t>
            </a:r>
            <a:r>
              <a:rPr lang="en-US" altLang="ja-JP" dirty="0" smtClean="0">
                <a:solidFill>
                  <a:srgbClr val="FF0000"/>
                </a:solidFill>
              </a:rPr>
              <a:t>instantaneous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87" y="1527177"/>
            <a:ext cx="4951486" cy="266700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61295" y="106278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brightness profile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0392628" y="4701861"/>
            <a:ext cx="315311" cy="140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8998957" y="2024292"/>
            <a:ext cx="384679" cy="37838"/>
          </a:xfrm>
          <a:prstGeom prst="straightConnector1">
            <a:avLst/>
          </a:prstGeom>
          <a:ln w="127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0707939" y="4496326"/>
            <a:ext cx="0" cy="1494571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5"/>
            <a:ext cx="10363826" cy="520511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treated the Fermi bubbles as a scaled-up version of a supernova remnant</a:t>
            </a:r>
          </a:p>
          <a:p>
            <a:pPr lvl="1"/>
            <a:r>
              <a:rPr lang="en-US" altLang="ja-JP" dirty="0" smtClean="0"/>
              <a:t>CRs are accelerated at the forward shock of the bubble</a:t>
            </a:r>
          </a:p>
          <a:p>
            <a:r>
              <a:rPr kumimoji="1" lang="en-US" altLang="ja-JP" dirty="0" smtClean="0"/>
              <a:t>We solved </a:t>
            </a:r>
            <a:r>
              <a:rPr kumimoji="1" lang="en-US" altLang="ja-JP" smtClean="0"/>
              <a:t>a </a:t>
            </a:r>
            <a:r>
              <a:rPr kumimoji="1" lang="en-US" altLang="ja-JP" smtClean="0"/>
              <a:t>diffusion-advection </a:t>
            </a:r>
            <a:r>
              <a:rPr kumimoji="1" lang="en-US" altLang="ja-JP" dirty="0" smtClean="0"/>
              <a:t>equation</a:t>
            </a:r>
          </a:p>
          <a:p>
            <a:pPr lvl="1"/>
            <a:r>
              <a:rPr lang="en-US" altLang="ja-JP" dirty="0" smtClean="0"/>
              <a:t>We considered the amplification of Alfvén waves</a:t>
            </a:r>
          </a:p>
          <a:p>
            <a:r>
              <a:rPr lang="en-US" altLang="ja-JP" dirty="0" smtClean="0"/>
              <a:t>Comparison with observations</a:t>
            </a:r>
          </a:p>
          <a:p>
            <a:pPr lvl="1"/>
            <a:r>
              <a:rPr kumimoji="1" lang="en-US" altLang="ja-JP" dirty="0" smtClean="0"/>
              <a:t>Wave growth is required</a:t>
            </a:r>
          </a:p>
          <a:p>
            <a:pPr lvl="1"/>
            <a:r>
              <a:rPr kumimoji="1" lang="en-US" altLang="ja-JP" dirty="0" smtClean="0"/>
              <a:t>CRs are accelerated at the early stage of bubble evolution</a:t>
            </a:r>
          </a:p>
          <a:p>
            <a:pPr lvl="1"/>
            <a:r>
              <a:rPr kumimoji="1" lang="en-US" altLang="ja-JP" dirty="0" smtClean="0"/>
              <a:t>Energy injection from GC must be </a:t>
            </a:r>
            <a:r>
              <a:rPr kumimoji="1" lang="en-US" altLang="ja-JP" dirty="0" err="1" smtClean="0"/>
              <a:t>instantatious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1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149" y="2762119"/>
            <a:ext cx="10364451" cy="955579"/>
          </a:xfrm>
        </p:spPr>
        <p:txBody>
          <a:bodyPr/>
          <a:lstStyle/>
          <a:p>
            <a:r>
              <a:rPr kumimoji="1" lang="en-US" altLang="ja-JP" sz="6000" dirty="0" smtClean="0"/>
              <a:t>Introduction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215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 dirty="0" smtClean="0"/>
              <a:t>Fermi Bubbles</a:t>
            </a:r>
            <a:endParaRPr kumimoji="1" lang="ja-JP" altLang="en-US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cap="none" dirty="0" smtClean="0"/>
              <a:t>Huge gamma-ray bubbles discovered with Fermi Satellite</a:t>
            </a:r>
          </a:p>
          <a:p>
            <a:endParaRPr kumimoji="1" lang="en-US" altLang="ja-JP" cap="none" dirty="0"/>
          </a:p>
          <a:p>
            <a:endParaRPr lang="en-US" altLang="ja-JP" cap="none" dirty="0" smtClean="0"/>
          </a:p>
          <a:p>
            <a:endParaRPr kumimoji="1" lang="en-US" altLang="ja-JP" cap="none" dirty="0"/>
          </a:p>
          <a:p>
            <a:endParaRPr lang="en-US" altLang="ja-JP" cap="none" dirty="0" smtClean="0"/>
          </a:p>
          <a:p>
            <a:pPr lvl="1"/>
            <a:endParaRPr kumimoji="1" lang="en-US" altLang="ja-JP" cap="none" dirty="0"/>
          </a:p>
          <a:p>
            <a:pPr lvl="1"/>
            <a:r>
              <a:rPr lang="en-US" altLang="ja-JP" cap="none" dirty="0" smtClean="0"/>
              <a:t>Apparent size is ~50°</a:t>
            </a:r>
          </a:p>
          <a:p>
            <a:pPr lvl="1"/>
            <a:r>
              <a:rPr kumimoji="1" lang="en-US" altLang="ja-JP" cap="none" dirty="0" smtClean="0"/>
              <a:t>If they are at the Galactic center (GC), the size is ~10 kpc</a:t>
            </a:r>
            <a:endParaRPr kumimoji="1" lang="ja-JP" altLang="en-US" cap="none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37" y="1733810"/>
            <a:ext cx="4725682" cy="268053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39514" y="348481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 et al. 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1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Interesting Features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5"/>
            <a:ext cx="3496267" cy="5023262"/>
          </a:xfrm>
        </p:spPr>
        <p:txBody>
          <a:bodyPr/>
          <a:lstStyle/>
          <a:p>
            <a:r>
              <a:rPr kumimoji="1" lang="en-US" altLang="ja-JP" dirty="0" smtClean="0"/>
              <a:t>Flat distribution</a:t>
            </a:r>
          </a:p>
          <a:p>
            <a:r>
              <a:rPr lang="en-US" altLang="ja-JP" dirty="0"/>
              <a:t>S</a:t>
            </a:r>
            <a:r>
              <a:rPr kumimoji="1" lang="en-US" altLang="ja-JP" dirty="0" smtClean="0"/>
              <a:t>harp edges</a:t>
            </a:r>
          </a:p>
          <a:p>
            <a:r>
              <a:rPr lang="en-US" altLang="ja-JP" dirty="0" smtClean="0"/>
              <a:t>Hard spectrum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41" y="1965958"/>
            <a:ext cx="3370666" cy="32742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88" y="1965958"/>
            <a:ext cx="3325375" cy="32766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44671" y="1495513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brightness                             Spectrum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3422" y="5525995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 et al. 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9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Interesting Features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10363826" cy="557718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3300" dirty="0" smtClean="0"/>
              <a:t>Flat distribution</a:t>
            </a:r>
          </a:p>
          <a:p>
            <a:pPr lvl="1"/>
            <a:r>
              <a:rPr lang="en-US" altLang="ja-JP" sz="2800" dirty="0" smtClean="0"/>
              <a:t>Cosmic-rays </a:t>
            </a:r>
            <a:r>
              <a:rPr lang="en-US" altLang="ja-JP" sz="2800" dirty="0"/>
              <a:t>(</a:t>
            </a:r>
            <a:r>
              <a:rPr lang="en-US" altLang="ja-JP" sz="2800" dirty="0" smtClean="0"/>
              <a:t>CRs) are distributed neither uniformly nor at the shells</a:t>
            </a:r>
          </a:p>
          <a:p>
            <a:r>
              <a:rPr lang="en-US" altLang="ja-JP" sz="3300" dirty="0" smtClean="0"/>
              <a:t>Sharp edges</a:t>
            </a:r>
          </a:p>
          <a:p>
            <a:pPr lvl="1"/>
            <a:r>
              <a:rPr lang="en-US" altLang="ja-JP" sz="2800" dirty="0" smtClean="0"/>
              <a:t>CRs do not much diffuse out of the bubbles </a:t>
            </a:r>
          </a:p>
          <a:p>
            <a:r>
              <a:rPr lang="en-US" altLang="ja-JP" sz="3300" dirty="0" smtClean="0"/>
              <a:t>Hard spectrum (</a:t>
            </a:r>
            <a:r>
              <a:rPr lang="ja-JP" altLang="en-US" sz="3300" dirty="0" smtClean="0"/>
              <a:t>∝</a:t>
            </a:r>
            <a:r>
              <a:rPr lang="en-US" altLang="ja-JP" sz="3300" i="1" dirty="0" smtClean="0"/>
              <a:t>E </a:t>
            </a:r>
            <a:r>
              <a:rPr lang="en-US" altLang="ja-JP" sz="3300" baseline="30000" dirty="0" smtClean="0"/>
              <a:t>-2</a:t>
            </a:r>
            <a:r>
              <a:rPr lang="en-US" altLang="ja-JP" sz="3300" dirty="0" smtClean="0"/>
              <a:t>)</a:t>
            </a:r>
          </a:p>
          <a:p>
            <a:pPr lvl="1"/>
            <a:r>
              <a:rPr lang="en-US" altLang="ja-JP" sz="2800" dirty="0" smtClean="0"/>
              <a:t>Short electron cooling time (</a:t>
            </a:r>
            <a:r>
              <a:rPr lang="en-US" altLang="ja-JP" sz="2800" i="1" dirty="0" err="1" smtClean="0"/>
              <a:t>t</a:t>
            </a:r>
            <a:r>
              <a:rPr lang="en-US" altLang="ja-JP" sz="2800" baseline="-25000" dirty="0" err="1" smtClean="0"/>
              <a:t>cool</a:t>
            </a:r>
            <a:r>
              <a:rPr lang="en-US" altLang="ja-JP" sz="2800" baseline="-25000" dirty="0" smtClean="0"/>
              <a:t>, e </a:t>
            </a:r>
            <a:r>
              <a:rPr lang="en-US" altLang="ja-JP" sz="2800" dirty="0" smtClean="0"/>
              <a:t>~10</a:t>
            </a:r>
            <a:r>
              <a:rPr lang="en-US" altLang="ja-JP" sz="2800" baseline="30000" dirty="0" smtClean="0"/>
              <a:t>6</a:t>
            </a:r>
            <a:r>
              <a:rPr lang="en-US" altLang="ja-JP" sz="2800" dirty="0" smtClean="0"/>
              <a:t> yr) compared with the age of the bubbles (</a:t>
            </a:r>
            <a:r>
              <a:rPr lang="en-US" altLang="ja-JP" sz="2800" i="1" dirty="0" err="1" smtClean="0"/>
              <a:t>t</a:t>
            </a:r>
            <a:r>
              <a:rPr lang="en-US" altLang="ja-JP" sz="2800" baseline="-25000" dirty="0" err="1" smtClean="0"/>
              <a:t>age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/>
              <a:t>~</a:t>
            </a:r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7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yr) </a:t>
            </a:r>
            <a:endParaRPr lang="en-US" altLang="ja-JP" sz="2800" dirty="0" smtClean="0"/>
          </a:p>
          <a:p>
            <a:pPr lvl="2"/>
            <a:r>
              <a:rPr lang="en-US" altLang="ja-JP" sz="2600" dirty="0" smtClean="0"/>
              <a:t>Ongoing acceleration? hadronic?</a:t>
            </a:r>
          </a:p>
          <a:p>
            <a:pPr lvl="1"/>
            <a:r>
              <a:rPr lang="en-US" altLang="ja-JP" sz="2800" dirty="0" smtClean="0"/>
              <a:t>Standard diffusion (higher </a:t>
            </a:r>
            <a:r>
              <a:rPr lang="en-US" altLang="ja-JP" sz="2800" dirty="0"/>
              <a:t>energy CRs escape </a:t>
            </a:r>
            <a:r>
              <a:rPr lang="en-US" altLang="ja-JP" sz="2800" dirty="0" smtClean="0"/>
              <a:t>faster)</a:t>
            </a:r>
            <a:r>
              <a:rPr lang="en-US" altLang="ja-JP" sz="2500" dirty="0" smtClean="0"/>
              <a:t>	</a:t>
            </a:r>
          </a:p>
          <a:p>
            <a:pPr lvl="2"/>
            <a:r>
              <a:rPr lang="en-US" altLang="ja-JP" sz="2600" dirty="0" smtClean="0"/>
              <a:t>Even if the spectrum is hard when CRs are accelerated, it becomes softer as time goes by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16935" y="5366825"/>
            <a:ext cx="40990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216935" y="4168725"/>
            <a:ext cx="40990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Models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Hadronic </a:t>
            </a:r>
            <a:r>
              <a:rPr lang="en-US" altLang="ja-JP" dirty="0"/>
              <a:t>+ starburst (Aharonian &amp; </a:t>
            </a:r>
            <a:r>
              <a:rPr lang="en-US" altLang="ja-JP" dirty="0" smtClean="0"/>
              <a:t>Crocker 2011)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Leptonic + acceleration inside the bubbles (Cheng et al. </a:t>
            </a:r>
            <a:r>
              <a:rPr lang="en-US" altLang="ja-JP" dirty="0"/>
              <a:t>2011, Mertsch &amp; </a:t>
            </a:r>
            <a:r>
              <a:rPr lang="en-US" altLang="ja-JP" dirty="0" smtClean="0"/>
              <a:t>Sarkar 2011)</a:t>
            </a:r>
          </a:p>
          <a:p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327636" y="2506393"/>
            <a:ext cx="3123027" cy="109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 5 4"/>
          <p:cNvSpPr/>
          <p:nvPr/>
        </p:nvSpPr>
        <p:spPr>
          <a:xfrm>
            <a:off x="2539217" y="2750233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2691617" y="2902633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5 6"/>
          <p:cNvSpPr/>
          <p:nvPr/>
        </p:nvSpPr>
        <p:spPr>
          <a:xfrm>
            <a:off x="2844017" y="3055033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5 7"/>
          <p:cNvSpPr/>
          <p:nvPr/>
        </p:nvSpPr>
        <p:spPr>
          <a:xfrm>
            <a:off x="2635931" y="3046508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5 8"/>
          <p:cNvSpPr/>
          <p:nvPr/>
        </p:nvSpPr>
        <p:spPr>
          <a:xfrm>
            <a:off x="2520457" y="2937164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2934284" y="2937164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>
            <a:off x="2844016" y="2780713"/>
            <a:ext cx="253219" cy="2532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2468880" y="2032782"/>
            <a:ext cx="167051" cy="717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729279" y="2097914"/>
            <a:ext cx="44253" cy="7153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906150" y="2089108"/>
            <a:ext cx="38686" cy="7265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3040089" y="2097914"/>
            <a:ext cx="108726" cy="7020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342285" y="198217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 protons</a:t>
            </a:r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2552405" y="6171090"/>
            <a:ext cx="2511083" cy="393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56254" y="4989419"/>
            <a:ext cx="703384" cy="10866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3552048" y="5219717"/>
            <a:ext cx="511795" cy="626013"/>
          </a:xfrm>
          <a:custGeom>
            <a:avLst/>
            <a:gdLst>
              <a:gd name="connsiteX0" fmla="*/ 318451 w 511795"/>
              <a:gd name="connsiteY0" fmla="*/ 604911 h 626013"/>
              <a:gd name="connsiteX1" fmla="*/ 198876 w 511795"/>
              <a:gd name="connsiteY1" fmla="*/ 400930 h 626013"/>
              <a:gd name="connsiteX2" fmla="*/ 227011 w 511795"/>
              <a:gd name="connsiteY2" fmla="*/ 393896 h 626013"/>
              <a:gd name="connsiteX3" fmla="*/ 304384 w 511795"/>
              <a:gd name="connsiteY3" fmla="*/ 400930 h 626013"/>
              <a:gd name="connsiteX4" fmla="*/ 311417 w 511795"/>
              <a:gd name="connsiteY4" fmla="*/ 485336 h 626013"/>
              <a:gd name="connsiteX5" fmla="*/ 297350 w 511795"/>
              <a:gd name="connsiteY5" fmla="*/ 506437 h 626013"/>
              <a:gd name="connsiteX6" fmla="*/ 114470 w 511795"/>
              <a:gd name="connsiteY6" fmla="*/ 499404 h 626013"/>
              <a:gd name="connsiteX7" fmla="*/ 100402 w 511795"/>
              <a:gd name="connsiteY7" fmla="*/ 478302 h 626013"/>
              <a:gd name="connsiteX8" fmla="*/ 107436 w 511795"/>
              <a:gd name="connsiteY8" fmla="*/ 351693 h 626013"/>
              <a:gd name="connsiteX9" fmla="*/ 128537 w 511795"/>
              <a:gd name="connsiteY9" fmla="*/ 330591 h 626013"/>
              <a:gd name="connsiteX10" fmla="*/ 170740 w 511795"/>
              <a:gd name="connsiteY10" fmla="*/ 302456 h 626013"/>
              <a:gd name="connsiteX11" fmla="*/ 219977 w 511795"/>
              <a:gd name="connsiteY11" fmla="*/ 309490 h 626013"/>
              <a:gd name="connsiteX12" fmla="*/ 227011 w 511795"/>
              <a:gd name="connsiteY12" fmla="*/ 330591 h 626013"/>
              <a:gd name="connsiteX13" fmla="*/ 241079 w 511795"/>
              <a:gd name="connsiteY13" fmla="*/ 351693 h 626013"/>
              <a:gd name="connsiteX14" fmla="*/ 184808 w 511795"/>
              <a:gd name="connsiteY14" fmla="*/ 379828 h 626013"/>
              <a:gd name="connsiteX15" fmla="*/ 128537 w 511795"/>
              <a:gd name="connsiteY15" fmla="*/ 372794 h 626013"/>
              <a:gd name="connsiteX16" fmla="*/ 100402 w 511795"/>
              <a:gd name="connsiteY16" fmla="*/ 330591 h 626013"/>
              <a:gd name="connsiteX17" fmla="*/ 107436 w 511795"/>
              <a:gd name="connsiteY17" fmla="*/ 267287 h 626013"/>
              <a:gd name="connsiteX18" fmla="*/ 142605 w 511795"/>
              <a:gd name="connsiteY18" fmla="*/ 225084 h 626013"/>
              <a:gd name="connsiteX19" fmla="*/ 149639 w 511795"/>
              <a:gd name="connsiteY19" fmla="*/ 203982 h 626013"/>
              <a:gd name="connsiteX20" fmla="*/ 191842 w 511795"/>
              <a:gd name="connsiteY20" fmla="*/ 168813 h 626013"/>
              <a:gd name="connsiteX21" fmla="*/ 487264 w 511795"/>
              <a:gd name="connsiteY21" fmla="*/ 196948 h 626013"/>
              <a:gd name="connsiteX22" fmla="*/ 501331 w 511795"/>
              <a:gd name="connsiteY22" fmla="*/ 225084 h 626013"/>
              <a:gd name="connsiteX23" fmla="*/ 508365 w 511795"/>
              <a:gd name="connsiteY23" fmla="*/ 246185 h 626013"/>
              <a:gd name="connsiteX24" fmla="*/ 480230 w 511795"/>
              <a:gd name="connsiteY24" fmla="*/ 344659 h 626013"/>
              <a:gd name="connsiteX25" fmla="*/ 459128 w 511795"/>
              <a:gd name="connsiteY25" fmla="*/ 337625 h 626013"/>
              <a:gd name="connsiteX26" fmla="*/ 445060 w 511795"/>
              <a:gd name="connsiteY26" fmla="*/ 316524 h 626013"/>
              <a:gd name="connsiteX27" fmla="*/ 402857 w 511795"/>
              <a:gd name="connsiteY27" fmla="*/ 274320 h 626013"/>
              <a:gd name="connsiteX28" fmla="*/ 367688 w 511795"/>
              <a:gd name="connsiteY28" fmla="*/ 239151 h 626013"/>
              <a:gd name="connsiteX29" fmla="*/ 332519 w 511795"/>
              <a:gd name="connsiteY29" fmla="*/ 196948 h 626013"/>
              <a:gd name="connsiteX30" fmla="*/ 311417 w 511795"/>
              <a:gd name="connsiteY30" fmla="*/ 189914 h 626013"/>
              <a:gd name="connsiteX31" fmla="*/ 290316 w 511795"/>
              <a:gd name="connsiteY31" fmla="*/ 161779 h 626013"/>
              <a:gd name="connsiteX32" fmla="*/ 269214 w 511795"/>
              <a:gd name="connsiteY32" fmla="*/ 154745 h 626013"/>
              <a:gd name="connsiteX33" fmla="*/ 248113 w 511795"/>
              <a:gd name="connsiteY33" fmla="*/ 140677 h 626013"/>
              <a:gd name="connsiteX34" fmla="*/ 234045 w 511795"/>
              <a:gd name="connsiteY34" fmla="*/ 91440 h 626013"/>
              <a:gd name="connsiteX35" fmla="*/ 219977 w 511795"/>
              <a:gd name="connsiteY35" fmla="*/ 42204 h 626013"/>
              <a:gd name="connsiteX36" fmla="*/ 227011 w 511795"/>
              <a:gd name="connsiteY36" fmla="*/ 21102 h 626013"/>
              <a:gd name="connsiteX37" fmla="*/ 283282 w 511795"/>
              <a:gd name="connsiteY37" fmla="*/ 49237 h 626013"/>
              <a:gd name="connsiteX38" fmla="*/ 290316 w 511795"/>
              <a:gd name="connsiteY38" fmla="*/ 70339 h 626013"/>
              <a:gd name="connsiteX39" fmla="*/ 262180 w 511795"/>
              <a:gd name="connsiteY39" fmla="*/ 154745 h 626013"/>
              <a:gd name="connsiteX40" fmla="*/ 219977 w 511795"/>
              <a:gd name="connsiteY40" fmla="*/ 168813 h 626013"/>
              <a:gd name="connsiteX41" fmla="*/ 79300 w 511795"/>
              <a:gd name="connsiteY41" fmla="*/ 161779 h 626013"/>
              <a:gd name="connsiteX42" fmla="*/ 51165 w 511795"/>
              <a:gd name="connsiteY42" fmla="*/ 147711 h 626013"/>
              <a:gd name="connsiteX43" fmla="*/ 23030 w 511795"/>
              <a:gd name="connsiteY43" fmla="*/ 140677 h 626013"/>
              <a:gd name="connsiteX44" fmla="*/ 8962 w 511795"/>
              <a:gd name="connsiteY44" fmla="*/ 119576 h 626013"/>
              <a:gd name="connsiteX45" fmla="*/ 8962 w 511795"/>
              <a:gd name="connsiteY45" fmla="*/ 28136 h 626013"/>
              <a:gd name="connsiteX46" fmla="*/ 30064 w 511795"/>
              <a:gd name="connsiteY46" fmla="*/ 21102 h 626013"/>
              <a:gd name="connsiteX47" fmla="*/ 86334 w 511795"/>
              <a:gd name="connsiteY47" fmla="*/ 0 h 626013"/>
              <a:gd name="connsiteX48" fmla="*/ 114470 w 511795"/>
              <a:gd name="connsiteY48" fmla="*/ 7034 h 626013"/>
              <a:gd name="connsiteX49" fmla="*/ 121504 w 511795"/>
              <a:gd name="connsiteY49" fmla="*/ 28136 h 626013"/>
              <a:gd name="connsiteX50" fmla="*/ 114470 w 511795"/>
              <a:gd name="connsiteY50" fmla="*/ 246185 h 626013"/>
              <a:gd name="connsiteX51" fmla="*/ 93368 w 511795"/>
              <a:gd name="connsiteY51" fmla="*/ 260253 h 626013"/>
              <a:gd name="connsiteX52" fmla="*/ 72267 w 511795"/>
              <a:gd name="connsiteY52" fmla="*/ 267287 h 626013"/>
              <a:gd name="connsiteX53" fmla="*/ 51165 w 511795"/>
              <a:gd name="connsiteY53" fmla="*/ 281354 h 626013"/>
              <a:gd name="connsiteX54" fmla="*/ 8962 w 511795"/>
              <a:gd name="connsiteY54" fmla="*/ 288388 h 626013"/>
              <a:gd name="connsiteX55" fmla="*/ 219977 w 511795"/>
              <a:gd name="connsiteY55" fmla="*/ 295422 h 626013"/>
              <a:gd name="connsiteX56" fmla="*/ 290316 w 511795"/>
              <a:gd name="connsiteY56" fmla="*/ 302456 h 626013"/>
              <a:gd name="connsiteX57" fmla="*/ 395824 w 511795"/>
              <a:gd name="connsiteY57" fmla="*/ 309490 h 626013"/>
              <a:gd name="connsiteX58" fmla="*/ 416925 w 511795"/>
              <a:gd name="connsiteY58" fmla="*/ 316524 h 626013"/>
              <a:gd name="connsiteX59" fmla="*/ 430993 w 511795"/>
              <a:gd name="connsiteY59" fmla="*/ 337625 h 626013"/>
              <a:gd name="connsiteX60" fmla="*/ 466162 w 511795"/>
              <a:gd name="connsiteY60" fmla="*/ 379828 h 626013"/>
              <a:gd name="connsiteX61" fmla="*/ 459128 w 511795"/>
              <a:gd name="connsiteY61" fmla="*/ 478302 h 626013"/>
              <a:gd name="connsiteX62" fmla="*/ 452094 w 511795"/>
              <a:gd name="connsiteY62" fmla="*/ 506437 h 626013"/>
              <a:gd name="connsiteX63" fmla="*/ 423959 w 511795"/>
              <a:gd name="connsiteY63" fmla="*/ 527539 h 626013"/>
              <a:gd name="connsiteX64" fmla="*/ 381756 w 511795"/>
              <a:gd name="connsiteY64" fmla="*/ 576776 h 626013"/>
              <a:gd name="connsiteX65" fmla="*/ 374722 w 511795"/>
              <a:gd name="connsiteY65" fmla="*/ 597877 h 626013"/>
              <a:gd name="connsiteX66" fmla="*/ 346587 w 511795"/>
              <a:gd name="connsiteY66" fmla="*/ 611945 h 626013"/>
              <a:gd name="connsiteX67" fmla="*/ 325485 w 511795"/>
              <a:gd name="connsiteY67" fmla="*/ 626013 h 626013"/>
              <a:gd name="connsiteX68" fmla="*/ 304384 w 511795"/>
              <a:gd name="connsiteY68" fmla="*/ 583810 h 626013"/>
              <a:gd name="connsiteX69" fmla="*/ 318451 w 511795"/>
              <a:gd name="connsiteY69" fmla="*/ 604911 h 6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795" h="626013">
                <a:moveTo>
                  <a:pt x="318451" y="604911"/>
                </a:moveTo>
                <a:cubicBezTo>
                  <a:pt x="300866" y="574431"/>
                  <a:pt x="230214" y="473247"/>
                  <a:pt x="198876" y="400930"/>
                </a:cubicBezTo>
                <a:cubicBezTo>
                  <a:pt x="195032" y="392060"/>
                  <a:pt x="217344" y="393896"/>
                  <a:pt x="227011" y="393896"/>
                </a:cubicBezTo>
                <a:cubicBezTo>
                  <a:pt x="252908" y="393896"/>
                  <a:pt x="278593" y="398585"/>
                  <a:pt x="304384" y="400930"/>
                </a:cubicBezTo>
                <a:cubicBezTo>
                  <a:pt x="318037" y="441891"/>
                  <a:pt x="325624" y="442713"/>
                  <a:pt x="311417" y="485336"/>
                </a:cubicBezTo>
                <a:cubicBezTo>
                  <a:pt x="308744" y="493356"/>
                  <a:pt x="302039" y="499403"/>
                  <a:pt x="297350" y="506437"/>
                </a:cubicBezTo>
                <a:cubicBezTo>
                  <a:pt x="236390" y="504093"/>
                  <a:pt x="174862" y="508031"/>
                  <a:pt x="114470" y="499404"/>
                </a:cubicBezTo>
                <a:cubicBezTo>
                  <a:pt x="106101" y="498208"/>
                  <a:pt x="100804" y="486746"/>
                  <a:pt x="100402" y="478302"/>
                </a:cubicBezTo>
                <a:cubicBezTo>
                  <a:pt x="98391" y="436082"/>
                  <a:pt x="99527" y="393215"/>
                  <a:pt x="107436" y="351693"/>
                </a:cubicBezTo>
                <a:cubicBezTo>
                  <a:pt x="109297" y="341921"/>
                  <a:pt x="120685" y="336698"/>
                  <a:pt x="128537" y="330591"/>
                </a:cubicBezTo>
                <a:cubicBezTo>
                  <a:pt x="141883" y="320211"/>
                  <a:pt x="170740" y="302456"/>
                  <a:pt x="170740" y="302456"/>
                </a:cubicBezTo>
                <a:cubicBezTo>
                  <a:pt x="187152" y="304801"/>
                  <a:pt x="205148" y="302076"/>
                  <a:pt x="219977" y="309490"/>
                </a:cubicBezTo>
                <a:cubicBezTo>
                  <a:pt x="226608" y="312806"/>
                  <a:pt x="223695" y="323960"/>
                  <a:pt x="227011" y="330591"/>
                </a:cubicBezTo>
                <a:cubicBezTo>
                  <a:pt x="230792" y="338152"/>
                  <a:pt x="236390" y="344659"/>
                  <a:pt x="241079" y="351693"/>
                </a:cubicBezTo>
                <a:cubicBezTo>
                  <a:pt x="234454" y="355668"/>
                  <a:pt x="199951" y="379828"/>
                  <a:pt x="184808" y="379828"/>
                </a:cubicBezTo>
                <a:cubicBezTo>
                  <a:pt x="165905" y="379828"/>
                  <a:pt x="147294" y="375139"/>
                  <a:pt x="128537" y="372794"/>
                </a:cubicBezTo>
                <a:cubicBezTo>
                  <a:pt x="119159" y="358726"/>
                  <a:pt x="98535" y="347395"/>
                  <a:pt x="100402" y="330591"/>
                </a:cubicBezTo>
                <a:cubicBezTo>
                  <a:pt x="102747" y="309490"/>
                  <a:pt x="102287" y="287884"/>
                  <a:pt x="107436" y="267287"/>
                </a:cubicBezTo>
                <a:cubicBezTo>
                  <a:pt x="110700" y="254230"/>
                  <a:pt x="134731" y="232958"/>
                  <a:pt x="142605" y="225084"/>
                </a:cubicBezTo>
                <a:cubicBezTo>
                  <a:pt x="144950" y="218050"/>
                  <a:pt x="145526" y="210151"/>
                  <a:pt x="149639" y="203982"/>
                </a:cubicBezTo>
                <a:cubicBezTo>
                  <a:pt x="160472" y="187732"/>
                  <a:pt x="176269" y="179194"/>
                  <a:pt x="191842" y="168813"/>
                </a:cubicBezTo>
                <a:cubicBezTo>
                  <a:pt x="627808" y="179447"/>
                  <a:pt x="439013" y="84360"/>
                  <a:pt x="487264" y="196948"/>
                </a:cubicBezTo>
                <a:cubicBezTo>
                  <a:pt x="491394" y="206586"/>
                  <a:pt x="497201" y="215446"/>
                  <a:pt x="501331" y="225084"/>
                </a:cubicBezTo>
                <a:cubicBezTo>
                  <a:pt x="504252" y="231899"/>
                  <a:pt x="506020" y="239151"/>
                  <a:pt x="508365" y="246185"/>
                </a:cubicBezTo>
                <a:cubicBezTo>
                  <a:pt x="506060" y="276154"/>
                  <a:pt x="529047" y="344659"/>
                  <a:pt x="480230" y="344659"/>
                </a:cubicBezTo>
                <a:cubicBezTo>
                  <a:pt x="472816" y="344659"/>
                  <a:pt x="466162" y="339970"/>
                  <a:pt x="459128" y="337625"/>
                </a:cubicBezTo>
                <a:cubicBezTo>
                  <a:pt x="454439" y="330591"/>
                  <a:pt x="450676" y="322842"/>
                  <a:pt x="445060" y="316524"/>
                </a:cubicBezTo>
                <a:cubicBezTo>
                  <a:pt x="431843" y="301654"/>
                  <a:pt x="413893" y="290874"/>
                  <a:pt x="402857" y="274320"/>
                </a:cubicBezTo>
                <a:cubicBezTo>
                  <a:pt x="384101" y="246185"/>
                  <a:pt x="395824" y="257908"/>
                  <a:pt x="367688" y="239151"/>
                </a:cubicBezTo>
                <a:cubicBezTo>
                  <a:pt x="357309" y="223583"/>
                  <a:pt x="348764" y="207778"/>
                  <a:pt x="332519" y="196948"/>
                </a:cubicBezTo>
                <a:cubicBezTo>
                  <a:pt x="326350" y="192835"/>
                  <a:pt x="318451" y="192259"/>
                  <a:pt x="311417" y="189914"/>
                </a:cubicBezTo>
                <a:cubicBezTo>
                  <a:pt x="304383" y="180536"/>
                  <a:pt x="299322" y="169284"/>
                  <a:pt x="290316" y="161779"/>
                </a:cubicBezTo>
                <a:cubicBezTo>
                  <a:pt x="284620" y="157032"/>
                  <a:pt x="275846" y="158061"/>
                  <a:pt x="269214" y="154745"/>
                </a:cubicBezTo>
                <a:cubicBezTo>
                  <a:pt x="261653" y="150964"/>
                  <a:pt x="255147" y="145366"/>
                  <a:pt x="248113" y="140677"/>
                </a:cubicBezTo>
                <a:cubicBezTo>
                  <a:pt x="231248" y="90085"/>
                  <a:pt x="251709" y="153264"/>
                  <a:pt x="234045" y="91440"/>
                </a:cubicBezTo>
                <a:cubicBezTo>
                  <a:pt x="213860" y="20794"/>
                  <a:pt x="241970" y="130174"/>
                  <a:pt x="219977" y="42204"/>
                </a:cubicBezTo>
                <a:cubicBezTo>
                  <a:pt x="222322" y="35170"/>
                  <a:pt x="219882" y="23139"/>
                  <a:pt x="227011" y="21102"/>
                </a:cubicBezTo>
                <a:cubicBezTo>
                  <a:pt x="264748" y="10320"/>
                  <a:pt x="268893" y="27654"/>
                  <a:pt x="283282" y="49237"/>
                </a:cubicBezTo>
                <a:cubicBezTo>
                  <a:pt x="285627" y="56271"/>
                  <a:pt x="290316" y="62925"/>
                  <a:pt x="290316" y="70339"/>
                </a:cubicBezTo>
                <a:cubicBezTo>
                  <a:pt x="290316" y="104756"/>
                  <a:pt x="294485" y="136798"/>
                  <a:pt x="262180" y="154745"/>
                </a:cubicBezTo>
                <a:cubicBezTo>
                  <a:pt x="249217" y="161946"/>
                  <a:pt x="234045" y="164124"/>
                  <a:pt x="219977" y="168813"/>
                </a:cubicBezTo>
                <a:cubicBezTo>
                  <a:pt x="173085" y="166468"/>
                  <a:pt x="125888" y="167603"/>
                  <a:pt x="79300" y="161779"/>
                </a:cubicBezTo>
                <a:cubicBezTo>
                  <a:pt x="68896" y="160478"/>
                  <a:pt x="60983" y="151393"/>
                  <a:pt x="51165" y="147711"/>
                </a:cubicBezTo>
                <a:cubicBezTo>
                  <a:pt x="42114" y="144317"/>
                  <a:pt x="32408" y="143022"/>
                  <a:pt x="23030" y="140677"/>
                </a:cubicBezTo>
                <a:cubicBezTo>
                  <a:pt x="18341" y="133643"/>
                  <a:pt x="12743" y="127137"/>
                  <a:pt x="8962" y="119576"/>
                </a:cubicBezTo>
                <a:cubicBezTo>
                  <a:pt x="-4840" y="91972"/>
                  <a:pt x="-980" y="55476"/>
                  <a:pt x="8962" y="28136"/>
                </a:cubicBezTo>
                <a:cubicBezTo>
                  <a:pt x="11496" y="21168"/>
                  <a:pt x="23249" y="24023"/>
                  <a:pt x="30064" y="21102"/>
                </a:cubicBezTo>
                <a:cubicBezTo>
                  <a:pt x="81560" y="-968"/>
                  <a:pt x="34461" y="12969"/>
                  <a:pt x="86334" y="0"/>
                </a:cubicBezTo>
                <a:cubicBezTo>
                  <a:pt x="95713" y="2345"/>
                  <a:pt x="106921" y="995"/>
                  <a:pt x="114470" y="7034"/>
                </a:cubicBezTo>
                <a:cubicBezTo>
                  <a:pt x="120260" y="11666"/>
                  <a:pt x="121504" y="20722"/>
                  <a:pt x="121504" y="28136"/>
                </a:cubicBezTo>
                <a:cubicBezTo>
                  <a:pt x="121504" y="100857"/>
                  <a:pt x="123221" y="173993"/>
                  <a:pt x="114470" y="246185"/>
                </a:cubicBezTo>
                <a:cubicBezTo>
                  <a:pt x="113453" y="254577"/>
                  <a:pt x="100929" y="256472"/>
                  <a:pt x="93368" y="260253"/>
                </a:cubicBezTo>
                <a:cubicBezTo>
                  <a:pt x="86737" y="263569"/>
                  <a:pt x="78898" y="263971"/>
                  <a:pt x="72267" y="267287"/>
                </a:cubicBezTo>
                <a:cubicBezTo>
                  <a:pt x="64706" y="271068"/>
                  <a:pt x="59185" y="278681"/>
                  <a:pt x="51165" y="281354"/>
                </a:cubicBezTo>
                <a:cubicBezTo>
                  <a:pt x="37635" y="285864"/>
                  <a:pt x="23030" y="286043"/>
                  <a:pt x="8962" y="288388"/>
                </a:cubicBezTo>
                <a:lnTo>
                  <a:pt x="219977" y="295422"/>
                </a:lnTo>
                <a:cubicBezTo>
                  <a:pt x="243511" y="296599"/>
                  <a:pt x="266828" y="300577"/>
                  <a:pt x="290316" y="302456"/>
                </a:cubicBezTo>
                <a:cubicBezTo>
                  <a:pt x="325451" y="305267"/>
                  <a:pt x="360655" y="307145"/>
                  <a:pt x="395824" y="309490"/>
                </a:cubicBezTo>
                <a:cubicBezTo>
                  <a:pt x="402858" y="311835"/>
                  <a:pt x="411135" y="311892"/>
                  <a:pt x="416925" y="316524"/>
                </a:cubicBezTo>
                <a:cubicBezTo>
                  <a:pt x="423526" y="321805"/>
                  <a:pt x="425581" y="331131"/>
                  <a:pt x="430993" y="337625"/>
                </a:cubicBezTo>
                <a:cubicBezTo>
                  <a:pt x="476125" y="391783"/>
                  <a:pt x="431234" y="327438"/>
                  <a:pt x="466162" y="379828"/>
                </a:cubicBezTo>
                <a:cubicBezTo>
                  <a:pt x="463817" y="412653"/>
                  <a:pt x="462762" y="445595"/>
                  <a:pt x="459128" y="478302"/>
                </a:cubicBezTo>
                <a:cubicBezTo>
                  <a:pt x="458060" y="487910"/>
                  <a:pt x="457713" y="498571"/>
                  <a:pt x="452094" y="506437"/>
                </a:cubicBezTo>
                <a:cubicBezTo>
                  <a:pt x="445280" y="515976"/>
                  <a:pt x="433337" y="520505"/>
                  <a:pt x="423959" y="527539"/>
                </a:cubicBezTo>
                <a:cubicBezTo>
                  <a:pt x="386272" y="602910"/>
                  <a:pt x="438824" y="508293"/>
                  <a:pt x="381756" y="576776"/>
                </a:cubicBezTo>
                <a:cubicBezTo>
                  <a:pt x="377010" y="582472"/>
                  <a:pt x="379965" y="592634"/>
                  <a:pt x="374722" y="597877"/>
                </a:cubicBezTo>
                <a:cubicBezTo>
                  <a:pt x="367308" y="605291"/>
                  <a:pt x="355691" y="606743"/>
                  <a:pt x="346587" y="611945"/>
                </a:cubicBezTo>
                <a:cubicBezTo>
                  <a:pt x="339247" y="616139"/>
                  <a:pt x="332519" y="621324"/>
                  <a:pt x="325485" y="626013"/>
                </a:cubicBezTo>
                <a:cubicBezTo>
                  <a:pt x="318372" y="615343"/>
                  <a:pt x="304384" y="598372"/>
                  <a:pt x="304384" y="583810"/>
                </a:cubicBezTo>
                <a:cubicBezTo>
                  <a:pt x="304384" y="560484"/>
                  <a:pt x="336036" y="635391"/>
                  <a:pt x="318451" y="604911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39884" y="534805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 electrons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9771" y="4978725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Inverse </a:t>
            </a:r>
            <a:r>
              <a:rPr lang="en-US" altLang="ja-JP" dirty="0"/>
              <a:t>Compton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0960" y="269217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pion decay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</a:t>
            </a:r>
            <a:r>
              <a:rPr lang="en-US" altLang="ja-JP" dirty="0" smtClean="0"/>
              <a:t>r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CRs are accelerated at the forward shock like a SNR</a:t>
            </a:r>
          </a:p>
          <a:p>
            <a:pPr lvl="1"/>
            <a:r>
              <a:rPr lang="en-US" altLang="ja-JP" dirty="0" smtClean="0"/>
              <a:t>Activities of central BH or starburst at the GC</a:t>
            </a:r>
            <a:endParaRPr kumimoji="1" lang="en-US" altLang="ja-JP" dirty="0" smtClean="0"/>
          </a:p>
          <a:p>
            <a:r>
              <a:rPr lang="en-US" altLang="ja-JP" dirty="0" smtClean="0"/>
              <a:t>Gamma-rays come from protons (hadronic)</a:t>
            </a:r>
          </a:p>
          <a:p>
            <a:pPr lvl="1"/>
            <a:r>
              <a:rPr kumimoji="1" lang="en-US" altLang="ja-JP" dirty="0" smtClean="0"/>
              <a:t>CR proton - gas proton interaction</a:t>
            </a:r>
            <a:endParaRPr kumimoji="1" lang="ja-JP" altLang="en-US" dirty="0"/>
          </a:p>
        </p:txBody>
      </p:sp>
      <p:pic>
        <p:nvPicPr>
          <p:cNvPr id="1026" name="Picture 2" descr="http://www.cta-observatory.jp/fig/SN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3407972"/>
            <a:ext cx="3145106" cy="31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867597" y="558226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 1006</a:t>
            </a:r>
          </a:p>
          <a:p>
            <a:r>
              <a:rPr lang="en-US" altLang="ja-JP" dirty="0" smtClean="0"/>
              <a:t>(Chandra)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73" y="3570767"/>
            <a:ext cx="3822101" cy="216799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48676" y="3917543"/>
            <a:ext cx="580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?</a:t>
            </a:r>
          </a:p>
          <a:p>
            <a:r>
              <a:rPr lang="ja-JP" altLang="en-US" sz="4800" dirty="0" smtClean="0">
                <a:sym typeface="Mathematica3" panose="00000400000000000000" pitchFamily="2" charset="2"/>
              </a:rPr>
              <a:t>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5148" y="3201435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Fermi bubbles (Su et at. 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7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149" y="2762119"/>
            <a:ext cx="10364451" cy="955579"/>
          </a:xfrm>
        </p:spPr>
        <p:txBody>
          <a:bodyPr/>
          <a:lstStyle/>
          <a:p>
            <a:r>
              <a:rPr kumimoji="1" lang="en-US" altLang="ja-JP" sz="6000" dirty="0" smtClean="0"/>
              <a:t>Models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866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13774" y="1157844"/>
            <a:ext cx="9134915" cy="5317187"/>
          </a:xfrm>
        </p:spPr>
        <p:txBody>
          <a:bodyPr>
            <a:norm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Rs</a:t>
            </a:r>
          </a:p>
          <a:p>
            <a:pPr lvl="1"/>
            <a:r>
              <a:rPr lang="en-US" altLang="ja-JP" dirty="0" smtClean="0"/>
              <a:t>Diffusion-advection </a:t>
            </a:r>
            <a:r>
              <a:rPr lang="en-US" altLang="ja-JP" dirty="0" smtClean="0"/>
              <a:t>equation (spherically symmetric)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2"/>
            <a:r>
              <a:rPr kumimoji="1" lang="en-US" altLang="ja-JP" i="1" dirty="0" smtClean="0"/>
              <a:t>f </a:t>
            </a:r>
            <a:r>
              <a:rPr kumimoji="1" lang="en-US" altLang="ja-JP" dirty="0" smtClean="0"/>
              <a:t>: distribution function, </a:t>
            </a:r>
            <a:r>
              <a:rPr kumimoji="1" lang="en-US" altLang="ja-JP" i="1" dirty="0" smtClean="0"/>
              <a:t>κ</a:t>
            </a:r>
            <a:r>
              <a:rPr kumimoji="1" lang="en-US" altLang="ja-JP" dirty="0" smtClean="0"/>
              <a:t> : diffusion coefficient</a:t>
            </a:r>
          </a:p>
          <a:p>
            <a:pPr lvl="2"/>
            <a:r>
              <a:rPr lang="en-US" altLang="ja-JP" i="1" dirty="0" smtClean="0"/>
              <a:t>w</a:t>
            </a:r>
            <a:r>
              <a:rPr lang="en-US" altLang="ja-JP" dirty="0" smtClean="0"/>
              <a:t> : gas velocity, </a:t>
            </a:r>
            <a:r>
              <a:rPr lang="en-US" altLang="ja-JP" i="1" dirty="0" smtClean="0"/>
              <a:t>Q </a:t>
            </a:r>
            <a:r>
              <a:rPr lang="en-US" altLang="ja-JP" dirty="0" smtClean="0"/>
              <a:t>: CR source (at the shock surface)</a:t>
            </a:r>
          </a:p>
          <a:p>
            <a:pPr lvl="1"/>
            <a:r>
              <a:rPr kumimoji="1" lang="en-US" altLang="ja-JP" dirty="0" smtClean="0"/>
              <a:t>CRs escape from the shock surface (</a:t>
            </a:r>
            <a:r>
              <a:rPr kumimoji="1" lang="en-US" altLang="ja-JP" i="1" dirty="0" smtClean="0"/>
              <a:t>r </a:t>
            </a:r>
            <a:r>
              <a:rPr kumimoji="1" lang="en-US" altLang="ja-JP" dirty="0" smtClean="0"/>
              <a:t>=</a:t>
            </a:r>
            <a:r>
              <a:rPr kumimoji="1" lang="en-US" altLang="ja-JP" i="1" dirty="0" err="1" smtClean="0"/>
              <a:t>R</a:t>
            </a:r>
            <a:r>
              <a:rPr kumimoji="1" lang="en-US" altLang="ja-JP" baseline="-25000" dirty="0" err="1" smtClean="0"/>
              <a:t>sh</a:t>
            </a:r>
            <a:r>
              <a:rPr kumimoji="1" lang="en-US" altLang="ja-JP" dirty="0" smtClean="0"/>
              <a:t>) </a:t>
            </a:r>
          </a:p>
          <a:p>
            <a:pPr lvl="2"/>
            <a:r>
              <a:rPr kumimoji="1" lang="fi-FI" altLang="ja-JP" i="1" dirty="0" smtClean="0"/>
              <a:t>p</a:t>
            </a:r>
            <a:r>
              <a:rPr kumimoji="1" lang="fi-FI" altLang="ja-JP" baseline="-25000" dirty="0" smtClean="0"/>
              <a:t>max</a:t>
            </a:r>
            <a:r>
              <a:rPr kumimoji="1" lang="fi-FI" altLang="ja-JP" dirty="0" smtClean="0"/>
              <a:t> </a:t>
            </a:r>
            <a:r>
              <a:rPr kumimoji="1" lang="ja-JP" altLang="en-US" dirty="0" smtClean="0"/>
              <a:t>∝</a:t>
            </a:r>
            <a:r>
              <a:rPr kumimoji="1" lang="en-US" altLang="ja-JP" dirty="0" smtClean="0"/>
              <a:t>(</a:t>
            </a:r>
            <a:r>
              <a:rPr kumimoji="1" lang="en-US" altLang="ja-JP" i="1" dirty="0" err="1" smtClean="0"/>
              <a:t>eB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c</a:t>
            </a:r>
            <a:r>
              <a:rPr lang="ja-JP" altLang="en-US" i="1" baseline="30000" dirty="0" smtClean="0"/>
              <a:t> 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r>
              <a:rPr kumimoji="1" lang="en-US" altLang="ja-JP" i="1" dirty="0" smtClean="0"/>
              <a:t>V</a:t>
            </a:r>
            <a:r>
              <a:rPr kumimoji="1" lang="en-US" altLang="ja-JP" baseline="-25000" dirty="0" smtClean="0"/>
              <a:t>sh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t</a:t>
            </a:r>
            <a:endParaRPr kumimoji="1" lang="en-US" altLang="ja-JP" i="1" baseline="30000" dirty="0" smtClean="0"/>
          </a:p>
          <a:p>
            <a:pPr lvl="2"/>
            <a:r>
              <a:rPr lang="en-US" altLang="ja-JP" i="1" dirty="0" smtClean="0"/>
              <a:t>Q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t </a:t>
            </a:r>
            <a:r>
              <a:rPr lang="en-US" altLang="ja-JP" dirty="0" smtClean="0"/>
              <a:t>) </a:t>
            </a:r>
            <a:r>
              <a:rPr lang="ja-JP" altLang="en-US" dirty="0" smtClean="0"/>
              <a:t>∝ </a:t>
            </a:r>
            <a:r>
              <a:rPr lang="en-US" altLang="ja-JP" i="1" dirty="0" smtClean="0"/>
              <a:t>p </a:t>
            </a:r>
            <a:r>
              <a:rPr lang="en-US" altLang="ja-JP" baseline="30000" dirty="0" smtClean="0"/>
              <a:t>-</a:t>
            </a:r>
            <a:r>
              <a:rPr lang="en-US" altLang="ja-JP" i="1" baseline="30000" dirty="0" err="1" smtClean="0"/>
              <a:t>q</a:t>
            </a:r>
            <a:r>
              <a:rPr lang="en-US" altLang="ja-JP" i="1" dirty="0" err="1" smtClean="0"/>
              <a:t>δ</a:t>
            </a:r>
            <a:r>
              <a:rPr lang="ja-JP" altLang="en-US" i="1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r </a:t>
            </a:r>
            <a:r>
              <a:rPr lang="en-US" altLang="ja-JP" dirty="0" smtClean="0"/>
              <a:t>- </a:t>
            </a:r>
            <a:r>
              <a:rPr lang="en-US" altLang="ja-JP" i="1" dirty="0" err="1" smtClean="0"/>
              <a:t>R</a:t>
            </a:r>
            <a:r>
              <a:rPr lang="en-US" altLang="ja-JP" baseline="-25000" dirty="0" err="1" smtClean="0"/>
              <a:t>sh</a:t>
            </a:r>
            <a:r>
              <a:rPr lang="en-US" altLang="ja-JP" dirty="0" smtClean="0"/>
              <a:t>)  for </a:t>
            </a:r>
            <a:r>
              <a:rPr lang="en-US" altLang="ja-JP" i="1" dirty="0" smtClean="0"/>
              <a:t>p </a:t>
            </a:r>
            <a:r>
              <a:rPr lang="en-US" altLang="ja-JP" dirty="0" smtClean="0"/>
              <a:t>&lt;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max</a:t>
            </a:r>
          </a:p>
          <a:p>
            <a:pPr lvl="3"/>
            <a:r>
              <a:rPr kumimoji="1" lang="en-US" altLang="ja-JP" i="1" dirty="0" smtClean="0"/>
              <a:t>B </a:t>
            </a:r>
            <a:r>
              <a:rPr kumimoji="1" lang="en-US" altLang="ja-JP" dirty="0" smtClean="0"/>
              <a:t>: Magnetic </a:t>
            </a:r>
            <a:r>
              <a:rPr lang="en-US" altLang="ja-JP" dirty="0" smtClean="0"/>
              <a:t>field</a:t>
            </a:r>
          </a:p>
          <a:p>
            <a:pPr lvl="3"/>
            <a:r>
              <a:rPr lang="en-US" altLang="ja-JP" i="1" dirty="0" err="1" smtClean="0"/>
              <a:t>V</a:t>
            </a:r>
            <a:r>
              <a:rPr lang="en-US" altLang="ja-JP" baseline="-25000" dirty="0" err="1" smtClean="0"/>
              <a:t>sh</a:t>
            </a:r>
            <a:r>
              <a:rPr lang="en-US" altLang="ja-JP" dirty="0" smtClean="0"/>
              <a:t>: Shock velocity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29" y="2229731"/>
            <a:ext cx="6352092" cy="98164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9547465" y="2963917"/>
            <a:ext cx="1945014" cy="101140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11482854" y="3979792"/>
            <a:ext cx="19250" cy="54864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155681" y="452843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i="1" dirty="0"/>
              <a:t>p</a:t>
            </a:r>
            <a:r>
              <a:rPr lang="fi-FI" altLang="ja-JP" baseline="-25000" dirty="0"/>
              <a:t>max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19972" y="3069510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p</a:t>
            </a:r>
            <a:r>
              <a:rPr kumimoji="1" lang="en-US" altLang="ja-JP" sz="2000" i="1" baseline="30000" dirty="0" smtClean="0"/>
              <a:t>-q</a:t>
            </a:r>
            <a:endParaRPr kumimoji="1" lang="ja-JP" altLang="en-US" sz="20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33574" y="254705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Q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8602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TC104033925[[fn=しずく]]</Template>
  <TotalTime>1274</TotalTime>
  <Words>896</Words>
  <Application>Microsoft Office PowerPoint</Application>
  <PresentationFormat>ワイド画面</PresentationFormat>
  <Paragraphs>183</Paragraphs>
  <Slides>19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Courier</vt:lpstr>
      <vt:lpstr>ＭＳ Ｐゴシック</vt:lpstr>
      <vt:lpstr>Tw Cen MT</vt:lpstr>
      <vt:lpstr>Arial</vt:lpstr>
      <vt:lpstr>Calibri</vt:lpstr>
      <vt:lpstr>Mathematica3</vt:lpstr>
      <vt:lpstr>Times New Roman</vt:lpstr>
      <vt:lpstr>しずく</vt:lpstr>
      <vt:lpstr>The Fermi Bubbles as a Scaled-up Version of Supernova Remnants and Predictions in the TeV Band </vt:lpstr>
      <vt:lpstr>Introduction</vt:lpstr>
      <vt:lpstr>Fermi Bubbles</vt:lpstr>
      <vt:lpstr>Interesting Features </vt:lpstr>
      <vt:lpstr>Interesting Features</vt:lpstr>
      <vt:lpstr>Proposed Models</vt:lpstr>
      <vt:lpstr>Our Model</vt:lpstr>
      <vt:lpstr>Models</vt:lpstr>
      <vt:lpstr>Equations</vt:lpstr>
      <vt:lpstr>Equations</vt:lpstr>
      <vt:lpstr>   Parameters (Fiducial Model)</vt:lpstr>
      <vt:lpstr>Results</vt:lpstr>
      <vt:lpstr>Surface Brightness</vt:lpstr>
      <vt:lpstr>Amplification of Magnetic Fluctuations</vt:lpstr>
      <vt:lpstr>Spectrum</vt:lpstr>
      <vt:lpstr>Other parameters</vt:lpstr>
      <vt:lpstr>Other Parameters</vt:lpstr>
      <vt:lpstr>Other Parameters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Fermi Bubbles as a Scaled-up Version of a Supernova remnant</dc:title>
  <dc:creator>fujita</dc:creator>
  <cp:lastModifiedBy>fujita</cp:lastModifiedBy>
  <cp:revision>119</cp:revision>
  <dcterms:created xsi:type="dcterms:W3CDTF">2013-06-10T02:44:25Z</dcterms:created>
  <dcterms:modified xsi:type="dcterms:W3CDTF">2013-08-31T08:58:32Z</dcterms:modified>
</cp:coreProperties>
</file>