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788" r:id="rId2"/>
    <p:sldId id="881" r:id="rId3"/>
    <p:sldId id="919" r:id="rId4"/>
    <p:sldId id="886" r:id="rId5"/>
    <p:sldId id="891" r:id="rId6"/>
    <p:sldId id="909" r:id="rId7"/>
    <p:sldId id="887" r:id="rId8"/>
    <p:sldId id="922" r:id="rId9"/>
    <p:sldId id="923" r:id="rId10"/>
    <p:sldId id="918" r:id="rId11"/>
    <p:sldId id="904" r:id="rId12"/>
    <p:sldId id="895" r:id="rId13"/>
    <p:sldId id="901" r:id="rId14"/>
    <p:sldId id="898" r:id="rId15"/>
    <p:sldId id="897" r:id="rId16"/>
    <p:sldId id="902" r:id="rId17"/>
    <p:sldId id="903" r:id="rId18"/>
    <p:sldId id="882" r:id="rId19"/>
    <p:sldId id="884" r:id="rId20"/>
    <p:sldId id="885" r:id="rId21"/>
    <p:sldId id="888" r:id="rId22"/>
    <p:sldId id="905" r:id="rId23"/>
    <p:sldId id="927" r:id="rId24"/>
    <p:sldId id="889" r:id="rId25"/>
    <p:sldId id="921" r:id="rId26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明朝" pitchFamily="1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明朝" pitchFamily="1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明朝" pitchFamily="1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明朝" pitchFamily="1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明朝" pitchFamily="17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明朝" pitchFamily="17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明朝" pitchFamily="17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明朝" pitchFamily="17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明朝" pitchFamily="1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CCFF"/>
    <a:srgbClr val="CCECFF"/>
    <a:srgbClr val="00CC00"/>
    <a:srgbClr val="00FF00"/>
    <a:srgbClr val="FF3300"/>
    <a:srgbClr val="CCFF99"/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73" autoAdjust="0"/>
    <p:restoredTop sz="94455" autoAdjust="0"/>
  </p:normalViewPr>
  <p:slideViewPr>
    <p:cSldViewPr>
      <p:cViewPr>
        <p:scale>
          <a:sx n="66" d="100"/>
          <a:sy n="66" d="100"/>
        </p:scale>
        <p:origin x="16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977" cy="51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650" y="1"/>
            <a:ext cx="3076976" cy="51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66763"/>
            <a:ext cx="5121275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429" y="4861318"/>
            <a:ext cx="5680444" cy="460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989"/>
            <a:ext cx="3076977" cy="51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5" tIns="47723" rIns="95445" bIns="47723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650" y="9720989"/>
            <a:ext cx="3076976" cy="51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5" tIns="47723" rIns="95445" bIns="4772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FB25381-2AC1-4A29-A876-FB618408F21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174F7-BC5E-4C0E-A98F-D39DBF81E37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81AD2-9B5A-4D95-86E7-44452C08031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C5466-F3B1-41C1-B51A-444DF36B220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331A-B66E-452C-94D1-F117B3CDC11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D7C49-A093-4C53-A9BF-81FBE8B8CFB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A5BC4-FFFF-4300-8321-BF6600F67CA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D365B-730A-473C-9A02-2D37848EE9C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22375-ACE8-4CAB-945D-9E5BF3C8B99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70B38-42C0-47D3-9367-16C5215DBC4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0D5E7-A689-4FEB-9148-06A397BB7B8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4C873-B00E-4766-A0DE-BD1EFA09662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DF909-1FD0-4B61-A8E7-000DCC3EAE0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F85AA44A-87CB-4130-9141-F5721CA135B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テキスト ボックス 6"/>
          <p:cNvSpPr txBox="1">
            <a:spLocks noChangeArrowheads="1"/>
          </p:cNvSpPr>
          <p:nvPr/>
        </p:nvSpPr>
        <p:spPr bwMode="auto">
          <a:xfrm>
            <a:off x="1403648" y="982469"/>
            <a:ext cx="6696744" cy="64633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3600" b="1" dirty="0" smtClean="0">
                <a:solidFill>
                  <a:schemeClr val="bg1"/>
                </a:solidFill>
                <a:cs typeface="Times New Roman" pitchFamily="18" charset="0"/>
              </a:rPr>
              <a:t>AMS-02</a:t>
            </a:r>
            <a:r>
              <a:rPr lang="ja-JP" altLang="en-US" sz="36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ja-JP" sz="3600" b="1" dirty="0" smtClean="0">
                <a:solidFill>
                  <a:schemeClr val="bg1"/>
                </a:solidFill>
                <a:cs typeface="Times New Roman" pitchFamily="18" charset="0"/>
              </a:rPr>
              <a:t>data</a:t>
            </a:r>
            <a:r>
              <a:rPr lang="ja-JP" altLang="en-US" sz="36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ja-JP" sz="3600" b="1" dirty="0" smtClean="0">
                <a:solidFill>
                  <a:schemeClr val="bg1"/>
                </a:solidFill>
                <a:cs typeface="Times New Roman" pitchFamily="18" charset="0"/>
              </a:rPr>
              <a:t>and open questions</a:t>
            </a:r>
            <a:endParaRPr lang="ja-JP" altLang="en-US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51" name="テキスト ボックス 8"/>
          <p:cNvSpPr txBox="1">
            <a:spLocks noChangeArrowheads="1"/>
          </p:cNvSpPr>
          <p:nvPr/>
        </p:nvSpPr>
        <p:spPr bwMode="auto">
          <a:xfrm>
            <a:off x="3851920" y="3429000"/>
            <a:ext cx="1688989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="1" i="1" u="heavy" dirty="0" smtClean="0">
                <a:solidFill>
                  <a:schemeClr val="bg1"/>
                </a:solidFill>
                <a:cs typeface="Times New Roman" pitchFamily="18" charset="0"/>
              </a:rPr>
              <a:t>T. Shibata</a:t>
            </a:r>
            <a:endParaRPr lang="en-US" altLang="ja-JP" sz="2800" b="1" i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52" name="テキスト ボックス 9"/>
          <p:cNvSpPr txBox="1">
            <a:spLocks noChangeArrowheads="1"/>
          </p:cNvSpPr>
          <p:nvPr/>
        </p:nvSpPr>
        <p:spPr bwMode="auto">
          <a:xfrm>
            <a:off x="1979712" y="4201924"/>
            <a:ext cx="5400600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800" b="1" i="1" dirty="0">
                <a:solidFill>
                  <a:schemeClr val="bg1"/>
                </a:solidFill>
                <a:cs typeface="Times New Roman" pitchFamily="18" charset="0"/>
              </a:rPr>
              <a:t>Aoyama-</a:t>
            </a:r>
            <a:r>
              <a:rPr lang="en-US" altLang="ja-JP" sz="2800" b="1" i="1" dirty="0" err="1">
                <a:solidFill>
                  <a:schemeClr val="bg1"/>
                </a:solidFill>
                <a:cs typeface="Times New Roman" pitchFamily="18" charset="0"/>
              </a:rPr>
              <a:t>Gakuin</a:t>
            </a:r>
            <a:r>
              <a:rPr lang="en-US" altLang="ja-JP" sz="2800" b="1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ja-JP" sz="2800" b="1" i="1" dirty="0" smtClean="0">
                <a:solidFill>
                  <a:schemeClr val="bg1"/>
                </a:solidFill>
                <a:cs typeface="Times New Roman" pitchFamily="18" charset="0"/>
              </a:rPr>
              <a:t>University,  Japan</a:t>
            </a:r>
            <a:endParaRPr lang="en-US" altLang="ja-JP" sz="2800" b="1" i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テキスト ボックス 9"/>
          <p:cNvSpPr txBox="1">
            <a:spLocks noChangeArrowheads="1"/>
          </p:cNvSpPr>
          <p:nvPr/>
        </p:nvSpPr>
        <p:spPr bwMode="auto">
          <a:xfrm>
            <a:off x="2555776" y="5157192"/>
            <a:ext cx="4176464" cy="52322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chemeClr val="bg1"/>
                </a:solidFill>
                <a:cs typeface="Times New Roman" pitchFamily="18" charset="0"/>
              </a:rPr>
              <a:t>CTA</a:t>
            </a:r>
            <a:r>
              <a:rPr lang="ja-JP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研究会</a:t>
            </a:r>
            <a:r>
              <a:rPr lang="en-US" altLang="ja-JP" sz="2800" b="1" dirty="0" smtClean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en-US" altLang="ja-JP" sz="2800" b="1" i="1" dirty="0" smtClean="0">
                <a:solidFill>
                  <a:schemeClr val="bg1"/>
                </a:solidFill>
                <a:cs typeface="Times New Roman" pitchFamily="18" charset="0"/>
              </a:rPr>
              <a:t>03/Sep./2013</a:t>
            </a:r>
            <a:r>
              <a:rPr lang="en-US" altLang="ja-JP" sz="2800" b="1" dirty="0" smtClean="0">
                <a:solidFill>
                  <a:schemeClr val="bg1"/>
                </a:solidFill>
                <a:cs typeface="Times New Roman" pitchFamily="18" charset="0"/>
              </a:rPr>
              <a:t>)</a:t>
            </a:r>
            <a:endParaRPr lang="ja-JP" alt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200800" cy="520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正方形/長方形 10"/>
          <p:cNvSpPr/>
          <p:nvPr/>
        </p:nvSpPr>
        <p:spPr bwMode="auto">
          <a:xfrm>
            <a:off x="7524328" y="2924944"/>
            <a:ext cx="1080120" cy="1512168"/>
          </a:xfrm>
          <a:prstGeom prst="rect">
            <a:avLst/>
          </a:prstGeom>
          <a:solidFill>
            <a:srgbClr val="CCEC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60840" y="3284984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1          0</a:t>
            </a:r>
            <a:endParaRPr kumimoji="1" lang="ja-JP" altLang="en-US" sz="1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60840" y="3481263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2</a:t>
            </a:r>
            <a:r>
              <a:rPr kumimoji="1" lang="en-US" altLang="ja-JP" sz="1400" b="1" dirty="0" smtClean="0"/>
              <a:t>        </a:t>
            </a:r>
            <a:r>
              <a:rPr lang="en-US" altLang="ja-JP" sz="1400" b="1" dirty="0" smtClean="0"/>
              <a:t>20</a:t>
            </a:r>
            <a:endParaRPr kumimoji="1" lang="ja-JP" altLang="en-US" sz="1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60840" y="3717032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3</a:t>
            </a:r>
            <a:r>
              <a:rPr kumimoji="1" lang="en-US" altLang="ja-JP" sz="1400" b="1" dirty="0" smtClean="0"/>
              <a:t>        </a:t>
            </a:r>
            <a:r>
              <a:rPr lang="en-US" altLang="ja-JP" sz="1400" b="1" dirty="0" smtClean="0"/>
              <a:t>50</a:t>
            </a:r>
            <a:endParaRPr kumimoji="1" lang="ja-JP" altLang="en-US" sz="1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60840" y="3913311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4</a:t>
            </a:r>
            <a:r>
              <a:rPr kumimoji="1" lang="en-US" altLang="ja-JP" sz="1400" b="1" dirty="0" smtClean="0"/>
              <a:t>       </a:t>
            </a:r>
            <a:r>
              <a:rPr lang="en-US" altLang="ja-JP" sz="1400" b="1" dirty="0" smtClean="0"/>
              <a:t>100</a:t>
            </a:r>
            <a:endParaRPr kumimoji="1" lang="ja-JP" altLang="en-US" sz="1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87964" y="4129335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5</a:t>
            </a:r>
            <a:r>
              <a:rPr kumimoji="1" lang="en-US" altLang="ja-JP" sz="1400" b="1" dirty="0" smtClean="0"/>
              <a:t>      </a:t>
            </a:r>
            <a:r>
              <a:rPr lang="en-US" altLang="ja-JP" sz="1400" b="1" dirty="0" smtClean="0"/>
              <a:t>200</a:t>
            </a:r>
            <a:endParaRPr kumimoji="1" lang="ja-JP" altLang="en-US" sz="1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038153" y="2924944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(</a:t>
            </a:r>
            <a:r>
              <a:rPr kumimoji="1" lang="en-US" altLang="ja-JP" sz="1400" b="1" dirty="0" err="1" smtClean="0"/>
              <a:t>mb</a:t>
            </a:r>
            <a:r>
              <a:rPr kumimoji="1" lang="en-US" altLang="ja-JP" sz="1400" b="1" dirty="0" smtClean="0"/>
              <a:t>)</a:t>
            </a:r>
            <a:endParaRPr kumimoji="1" lang="ja-JP" altLang="en-US" sz="14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46555" y="2924944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i="1" dirty="0" smtClean="0">
                <a:latin typeface="Symbol" pitchFamily="18" charset="2"/>
              </a:rPr>
              <a:t>z</a:t>
            </a:r>
            <a:r>
              <a:rPr kumimoji="1" lang="en-US" altLang="ja-JP" sz="1200" b="1" baseline="-25000" dirty="0" smtClean="0">
                <a:latin typeface="Symbol" pitchFamily="18" charset="2"/>
              </a:rPr>
              <a:t>0</a:t>
            </a:r>
            <a:endParaRPr kumimoji="1" lang="ja-JP" altLang="en-US" sz="1200" b="1" baseline="-25000" dirty="0">
              <a:latin typeface="Symbol" pitchFamily="18" charset="2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48264" y="63000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/>
              <a:t>(</a:t>
            </a:r>
            <a:r>
              <a:rPr lang="en-US" altLang="ja-JP" sz="1800" b="1" dirty="0" smtClean="0"/>
              <a:t>Shibata et al. 2006)</a:t>
            </a:r>
            <a:endParaRPr kumimoji="1" lang="ja-JP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1" name="Text Box 11"/>
          <p:cNvSpPr txBox="1">
            <a:spLocks noChangeArrowheads="1"/>
          </p:cNvSpPr>
          <p:nvPr/>
        </p:nvSpPr>
        <p:spPr bwMode="auto">
          <a:xfrm>
            <a:off x="5110163" y="6357938"/>
            <a:ext cx="21981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Times New Roman" pitchFamily="18" charset="0"/>
              </a:rPr>
              <a:t>Galactic  plane</a:t>
            </a:r>
            <a:r>
              <a:rPr lang="en-US" altLang="ja-JP" sz="2000" dirty="0">
                <a:latin typeface="Times New Roman" pitchFamily="18" charset="0"/>
              </a:rPr>
              <a:t> </a:t>
            </a:r>
          </a:p>
        </p:txBody>
      </p:sp>
      <p:sp>
        <p:nvSpPr>
          <p:cNvPr id="39953" name="Rectangle 13"/>
          <p:cNvSpPr>
            <a:spLocks noChangeArrowheads="1"/>
          </p:cNvSpPr>
          <p:nvPr/>
        </p:nvSpPr>
        <p:spPr bwMode="auto">
          <a:xfrm>
            <a:off x="684213" y="5295900"/>
            <a:ext cx="3671887" cy="12477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54" name="Rectangle 14"/>
          <p:cNvSpPr>
            <a:spLocks noChangeArrowheads="1"/>
          </p:cNvSpPr>
          <p:nvPr/>
        </p:nvSpPr>
        <p:spPr bwMode="auto">
          <a:xfrm>
            <a:off x="684213" y="6015038"/>
            <a:ext cx="3671887" cy="528637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pic>
        <p:nvPicPr>
          <p:cNvPr id="3995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5456238"/>
            <a:ext cx="86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6" name="Rectangle 16"/>
          <p:cNvSpPr>
            <a:spLocks noChangeArrowheads="1"/>
          </p:cNvSpPr>
          <p:nvPr/>
        </p:nvSpPr>
        <p:spPr bwMode="auto">
          <a:xfrm>
            <a:off x="1979613" y="5438775"/>
            <a:ext cx="2160587" cy="385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39957" name="Text Box 17"/>
          <p:cNvSpPr txBox="1">
            <a:spLocks noChangeArrowheads="1"/>
          </p:cNvSpPr>
          <p:nvPr/>
        </p:nvSpPr>
        <p:spPr bwMode="auto">
          <a:xfrm>
            <a:off x="1908175" y="5367338"/>
            <a:ext cx="23526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 sz="2200" b="1">
                <a:latin typeface="Times New Roman" pitchFamily="18" charset="0"/>
              </a:rPr>
              <a:t>: halo</a:t>
            </a:r>
            <a:r>
              <a:rPr lang="ja-JP" altLang="en-US" sz="2200" b="1">
                <a:latin typeface="Times New Roman" pitchFamily="18" charset="0"/>
              </a:rPr>
              <a:t> </a:t>
            </a:r>
            <a:r>
              <a:rPr lang="en-US" altLang="ja-JP" sz="2200" b="1">
                <a:latin typeface="Times New Roman" pitchFamily="18" charset="0"/>
              </a:rPr>
              <a:t>thickness</a:t>
            </a:r>
          </a:p>
        </p:txBody>
      </p:sp>
      <p:sp>
        <p:nvSpPr>
          <p:cNvPr id="39958" name="Rectangle 18"/>
          <p:cNvSpPr>
            <a:spLocks noChangeArrowheads="1"/>
          </p:cNvSpPr>
          <p:nvPr/>
        </p:nvSpPr>
        <p:spPr bwMode="auto">
          <a:xfrm>
            <a:off x="2122488" y="6088063"/>
            <a:ext cx="2160587" cy="384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39959" name="Line 19"/>
          <p:cNvSpPr>
            <a:spLocks noChangeShapeType="1"/>
          </p:cNvSpPr>
          <p:nvPr/>
        </p:nvSpPr>
        <p:spPr bwMode="auto">
          <a:xfrm>
            <a:off x="684213" y="6542088"/>
            <a:ext cx="36718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39960" name="Line 20"/>
          <p:cNvSpPr>
            <a:spLocks noChangeShapeType="1"/>
          </p:cNvSpPr>
          <p:nvPr/>
        </p:nvSpPr>
        <p:spPr bwMode="auto">
          <a:xfrm>
            <a:off x="4427538" y="6543675"/>
            <a:ext cx="720725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39961" name="Rectangle 21"/>
          <p:cNvSpPr>
            <a:spLocks noChangeArrowheads="1"/>
          </p:cNvSpPr>
          <p:nvPr/>
        </p:nvSpPr>
        <p:spPr bwMode="auto">
          <a:xfrm>
            <a:off x="827088" y="6088063"/>
            <a:ext cx="1223962" cy="384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pic>
        <p:nvPicPr>
          <p:cNvPr id="39962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6111875"/>
            <a:ext cx="11525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3" name="Text Box 23"/>
          <p:cNvSpPr txBox="1">
            <a:spLocks noChangeArrowheads="1"/>
          </p:cNvSpPr>
          <p:nvPr/>
        </p:nvSpPr>
        <p:spPr bwMode="auto">
          <a:xfrm>
            <a:off x="2159000" y="6040438"/>
            <a:ext cx="20732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2200" b="1">
                <a:latin typeface="Times New Roman" pitchFamily="18" charset="0"/>
              </a:rPr>
              <a:t>: isotope spread</a:t>
            </a:r>
          </a:p>
        </p:txBody>
      </p:sp>
      <p:pic>
        <p:nvPicPr>
          <p:cNvPr id="39964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4408488"/>
            <a:ext cx="16557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5" name="Text Box 25"/>
          <p:cNvSpPr txBox="1">
            <a:spLocks noChangeArrowheads="1"/>
          </p:cNvSpPr>
          <p:nvPr/>
        </p:nvSpPr>
        <p:spPr bwMode="auto">
          <a:xfrm>
            <a:off x="107950" y="4359275"/>
            <a:ext cx="47831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ja-JP" sz="2400" b="1" dirty="0">
                <a:ea typeface="ＭＳ Ｐゴシック" pitchFamily="50" charset="-128"/>
              </a:rPr>
              <a:t>◎</a:t>
            </a:r>
            <a:r>
              <a:rPr lang="ja-JP" altLang="en-US" sz="2400" dirty="0">
                <a:ea typeface="ＭＳ Ｐゴシック" pitchFamily="50" charset="-128"/>
              </a:rPr>
              <a:t>　           　　    </a:t>
            </a:r>
            <a:r>
              <a:rPr lang="en-US" altLang="ja-JP" sz="2400" dirty="0">
                <a:ea typeface="ＭＳ Ｐゴシック" pitchFamily="50" charset="-128"/>
              </a:rPr>
              <a:t>,  </a:t>
            </a:r>
            <a:r>
              <a:rPr lang="en-US" altLang="ja-JP" sz="2400" dirty="0">
                <a:latin typeface="Times New Roman" pitchFamily="18" charset="0"/>
                <a:ea typeface="ＭＳ 明朝" pitchFamily="17" charset="-128"/>
              </a:rPr>
              <a:t>normalized to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dirty="0">
                <a:ea typeface="ＭＳ Ｐゴシック" pitchFamily="50" charset="-128"/>
              </a:rPr>
              <a:t>      </a:t>
            </a:r>
          </a:p>
        </p:txBody>
      </p:sp>
      <p:pic>
        <p:nvPicPr>
          <p:cNvPr id="39966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221163"/>
            <a:ext cx="1728787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1036638"/>
            <a:ext cx="4356100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928688"/>
            <a:ext cx="4498975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3" name="Text Box 6"/>
          <p:cNvSpPr txBox="1">
            <a:spLocks noChangeArrowheads="1"/>
          </p:cNvSpPr>
          <p:nvPr/>
        </p:nvSpPr>
        <p:spPr bwMode="auto">
          <a:xfrm>
            <a:off x="1771650" y="260350"/>
            <a:ext cx="5156200" cy="52546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 sz="2800" b="1" i="1"/>
              <a:t> </a:t>
            </a:r>
            <a:r>
              <a:rPr lang="en-US" altLang="ja-JP" sz="2800" b="1" i="1">
                <a:solidFill>
                  <a:schemeClr val="bg1"/>
                </a:solidFill>
                <a:latin typeface="Times New Roman" pitchFamily="18" charset="0"/>
              </a:rPr>
              <a:t>radio-nuclide  abundance  ratios 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6394450" y="4429125"/>
            <a:ext cx="1152525" cy="431800"/>
            <a:chOff x="4059" y="2976"/>
            <a:chExt cx="726" cy="272"/>
          </a:xfrm>
        </p:grpSpPr>
        <p:pic>
          <p:nvPicPr>
            <p:cNvPr id="42012" name="Picture 2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04" y="3021"/>
              <a:ext cx="635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13" name="Rectangle 30"/>
            <p:cNvSpPr>
              <a:spLocks noChangeArrowheads="1"/>
            </p:cNvSpPr>
            <p:nvPr/>
          </p:nvSpPr>
          <p:spPr bwMode="auto">
            <a:xfrm>
              <a:off x="4059" y="2976"/>
              <a:ext cx="726" cy="2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838700" y="4933950"/>
            <a:ext cx="3887788" cy="792163"/>
            <a:chOff x="3198" y="3294"/>
            <a:chExt cx="2449" cy="499"/>
          </a:xfrm>
        </p:grpSpPr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3198" y="3521"/>
              <a:ext cx="2449" cy="272"/>
              <a:chOff x="3198" y="3521"/>
              <a:chExt cx="2449" cy="272"/>
            </a:xfrm>
          </p:grpSpPr>
          <p:sp>
            <p:nvSpPr>
              <p:cNvPr id="42010" name="Rectangle 32"/>
              <p:cNvSpPr>
                <a:spLocks noChangeArrowheads="1"/>
              </p:cNvSpPr>
              <p:nvPr/>
            </p:nvSpPr>
            <p:spPr bwMode="auto">
              <a:xfrm>
                <a:off x="3198" y="3521"/>
                <a:ext cx="2449" cy="27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pic>
            <p:nvPicPr>
              <p:cNvPr id="42011" name="Picture 3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243" y="3551"/>
                <a:ext cx="2359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2009" name="AutoShape 34"/>
            <p:cNvSpPr>
              <a:spLocks noChangeArrowheads="1"/>
            </p:cNvSpPr>
            <p:nvPr/>
          </p:nvSpPr>
          <p:spPr bwMode="auto">
            <a:xfrm>
              <a:off x="4376" y="3294"/>
              <a:ext cx="306" cy="18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31" name="正方形/長方形 30"/>
          <p:cNvSpPr/>
          <p:nvPr/>
        </p:nvSpPr>
        <p:spPr>
          <a:xfrm>
            <a:off x="571500" y="4214813"/>
            <a:ext cx="5500688" cy="857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" name="円/楕円 29"/>
          <p:cNvSpPr/>
          <p:nvPr/>
        </p:nvSpPr>
        <p:spPr bwMode="auto">
          <a:xfrm>
            <a:off x="2771800" y="980728"/>
            <a:ext cx="1800200" cy="1080120"/>
          </a:xfrm>
          <a:prstGeom prst="ellipse">
            <a:avLst/>
          </a:prstGeom>
          <a:solidFill>
            <a:srgbClr val="FFCCFF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00000"/>
            </a:camera>
            <a:lightRig rig="threePt" dir="t"/>
          </a:scene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1" grpId="0"/>
      <p:bldP spid="39953" grpId="0" animBg="1"/>
      <p:bldP spid="39954" grpId="0" animBg="1"/>
      <p:bldP spid="39956" grpId="0" animBg="1"/>
      <p:bldP spid="39957" grpId="0"/>
      <p:bldP spid="39958" grpId="0" animBg="1"/>
      <p:bldP spid="39959" grpId="0" animBg="1"/>
      <p:bldP spid="39960" grpId="0" animBg="1"/>
      <p:bldP spid="39961" grpId="0" animBg="1"/>
      <p:bldP spid="39963" grpId="0"/>
      <p:bldP spid="39965" grpId="0"/>
      <p:bldP spid="31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08" y="6188968"/>
            <a:ext cx="216058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33" y="5433913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13"/>
          <p:cNvSpPr txBox="1">
            <a:spLocks noChangeArrowheads="1"/>
          </p:cNvSpPr>
          <p:nvPr/>
        </p:nvSpPr>
        <p:spPr bwMode="auto">
          <a:xfrm>
            <a:off x="2378521" y="5343599"/>
            <a:ext cx="3962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/>
              <a:t>: observable in machine with</a:t>
            </a:r>
            <a:endParaRPr lang="ja-JP" altLang="en-US" b="1" dirty="0"/>
          </a:p>
        </p:txBody>
      </p:sp>
      <p:sp>
        <p:nvSpPr>
          <p:cNvPr id="7" name="テキスト ボックス 14"/>
          <p:cNvSpPr txBox="1">
            <a:spLocks noChangeArrowheads="1"/>
          </p:cNvSpPr>
          <p:nvPr/>
        </p:nvSpPr>
        <p:spPr bwMode="auto">
          <a:xfrm>
            <a:off x="2340421" y="6135687"/>
            <a:ext cx="38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 dirty="0"/>
              <a:t> </a:t>
            </a:r>
            <a:r>
              <a:rPr lang="en-US" altLang="ja-JP" b="1" dirty="0"/>
              <a:t>: not observable in machine</a:t>
            </a:r>
            <a:endParaRPr lang="ja-JP" altLang="en-US" b="1" dirty="0"/>
          </a:p>
        </p:txBody>
      </p:sp>
      <p:sp>
        <p:nvSpPr>
          <p:cNvPr id="8" name="テキスト ボックス 15"/>
          <p:cNvSpPr txBox="1">
            <a:spLocks noChangeArrowheads="1"/>
          </p:cNvSpPr>
          <p:nvPr/>
        </p:nvSpPr>
        <p:spPr bwMode="auto">
          <a:xfrm>
            <a:off x="6516216" y="5373216"/>
            <a:ext cx="2451100" cy="4000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i="1" dirty="0">
                <a:solidFill>
                  <a:schemeClr val="bg1"/>
                </a:solidFill>
              </a:rPr>
              <a:t>E</a:t>
            </a:r>
            <a:r>
              <a:rPr lang="en-US" altLang="ja-JP" sz="2000" b="1" baseline="-25000" dirty="0">
                <a:solidFill>
                  <a:schemeClr val="bg1"/>
                </a:solidFill>
              </a:rPr>
              <a:t>0</a:t>
            </a:r>
            <a:r>
              <a:rPr lang="en-US" altLang="ja-JP" sz="2000" dirty="0">
                <a:solidFill>
                  <a:schemeClr val="bg1"/>
                </a:solidFill>
              </a:rPr>
              <a:t> </a:t>
            </a:r>
            <a:r>
              <a:rPr lang="en-US" altLang="ja-JP" sz="2000" b="1" dirty="0">
                <a:solidFill>
                  <a:schemeClr val="bg1"/>
                </a:solidFill>
              </a:rPr>
              <a:t>= 1GeV – 20PeV !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3"/>
          <p:cNvSpPr txBox="1">
            <a:spLocks noChangeArrowheads="1"/>
          </p:cNvSpPr>
          <p:nvPr/>
        </p:nvSpPr>
        <p:spPr bwMode="auto">
          <a:xfrm>
            <a:off x="107950" y="4119463"/>
            <a:ext cx="8785225" cy="4921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500" b="1" dirty="0" smtClean="0">
                <a:solidFill>
                  <a:schemeClr val="bg1"/>
                </a:solidFill>
                <a:cs typeface="Times New Roman" pitchFamily="18" charset="0"/>
              </a:rPr>
              <a:t> production cross-sections for                           and   </a:t>
            </a:r>
            <a:endParaRPr lang="ja-JP" altLang="en-US" sz="25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218551"/>
            <a:ext cx="1728788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191471"/>
            <a:ext cx="1857375" cy="349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左中かっこ 11"/>
          <p:cNvSpPr/>
          <p:nvPr/>
        </p:nvSpPr>
        <p:spPr bwMode="auto">
          <a:xfrm>
            <a:off x="106808" y="5445224"/>
            <a:ext cx="215900" cy="1058863"/>
          </a:xfrm>
          <a:prstGeom prst="leftBrace">
            <a:avLst/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2492821" y="5631333"/>
            <a:ext cx="330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i="1" dirty="0">
                <a:solidFill>
                  <a:srgbClr val="00CC00"/>
                </a:solidFill>
              </a:rPr>
              <a:t>(empirical cross-section)</a:t>
            </a:r>
            <a:endParaRPr lang="ja-JP" altLang="en-US" b="1" i="1" dirty="0">
              <a:solidFill>
                <a:srgbClr val="00CC00"/>
              </a:solidFill>
            </a:endParaRP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6552000" y="6120705"/>
            <a:ext cx="1802096" cy="40011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</a:rPr>
              <a:t>how to check ?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77714" y="404664"/>
            <a:ext cx="3278462" cy="830997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b="1" dirty="0" smtClean="0">
                <a:solidFill>
                  <a:schemeClr val="bg1"/>
                </a:solidFill>
              </a:rPr>
              <a:t>陽電子問題</a:t>
            </a:r>
            <a:endParaRPr kumimoji="1" lang="ja-JP" altLang="en-US" sz="4800" b="1" dirty="0">
              <a:solidFill>
                <a:schemeClr val="bg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730425"/>
            <a:ext cx="2232248" cy="32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3131840" y="1628800"/>
            <a:ext cx="5030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: q</a:t>
            </a:r>
            <a:r>
              <a:rPr kumimoji="1" lang="en-US" altLang="ja-JP" b="1" dirty="0" smtClean="0"/>
              <a:t>uite hard to obtain experimentally</a:t>
            </a:r>
          </a:p>
          <a:p>
            <a:r>
              <a:rPr lang="en-US" altLang="ja-JP" b="1" dirty="0" smtClean="0"/>
              <a:t>  in the high energy region </a:t>
            </a:r>
            <a:r>
              <a:rPr kumimoji="1" lang="en-US" altLang="ja-JP" b="1" dirty="0" smtClean="0"/>
              <a:t>  </a:t>
            </a:r>
            <a:endParaRPr kumimoji="1" lang="ja-JP" altLang="en-US" b="1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886035"/>
            <a:ext cx="2016224" cy="33511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3131840" y="2742019"/>
            <a:ext cx="5125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: rather easy</a:t>
            </a:r>
            <a:r>
              <a:rPr kumimoji="1" lang="en-US" altLang="ja-JP" b="1" dirty="0" smtClean="0"/>
              <a:t> to obtain experimentally</a:t>
            </a:r>
          </a:p>
          <a:p>
            <a:r>
              <a:rPr lang="en-US" altLang="ja-JP" b="1" dirty="0" smtClean="0"/>
              <a:t>   even in the high energy region </a:t>
            </a:r>
            <a:r>
              <a:rPr kumimoji="1" lang="en-US" altLang="ja-JP" b="1" dirty="0" smtClean="0"/>
              <a:t>  </a:t>
            </a:r>
            <a:endParaRPr kumimoji="1" lang="ja-JP" altLang="en-US" b="1" dirty="0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827584" y="1556792"/>
            <a:ext cx="7488832" cy="9361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827584" y="2708920"/>
            <a:ext cx="7488832" cy="9361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2" grpId="0" animBg="1"/>
      <p:bldP spid="13" grpId="0"/>
      <p:bldP spid="14" grpId="0" animBg="1"/>
      <p:bldP spid="16" grpId="0"/>
      <p:bldP spid="18" grpId="0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049734"/>
            <a:ext cx="2088232" cy="39265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2843808" y="980728"/>
            <a:ext cx="3405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/>
              <a:t>k</a:t>
            </a:r>
            <a:r>
              <a:rPr kumimoji="1" lang="en-US" altLang="ja-JP" b="1" dirty="0" err="1" smtClean="0"/>
              <a:t>inematically</a:t>
            </a:r>
            <a:r>
              <a:rPr kumimoji="1" lang="en-US" altLang="ja-JP" b="1" dirty="0" smtClean="0"/>
              <a:t> equivalent</a:t>
            </a:r>
            <a:endParaRPr kumimoji="1" lang="ja-JP" altLang="en-US" b="1" dirty="0"/>
          </a:p>
        </p:txBody>
      </p:sp>
      <p:sp>
        <p:nvSpPr>
          <p:cNvPr id="6" name="正方形/長方形 5"/>
          <p:cNvSpPr/>
          <p:nvPr/>
        </p:nvSpPr>
        <p:spPr bwMode="auto">
          <a:xfrm>
            <a:off x="2843808" y="1010393"/>
            <a:ext cx="3456384" cy="432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6804248" y="1010345"/>
            <a:ext cx="2088232" cy="43204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 bwMode="auto">
          <a:xfrm>
            <a:off x="6444208" y="1226369"/>
            <a:ext cx="288032" cy="0"/>
          </a:xfrm>
          <a:prstGeom prst="straightConnector1">
            <a:avLst/>
          </a:prstGeom>
          <a:solidFill>
            <a:srgbClr val="FF99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直線矢印コネクタ 8"/>
          <p:cNvCxnSpPr/>
          <p:nvPr/>
        </p:nvCxnSpPr>
        <p:spPr bwMode="auto">
          <a:xfrm flipH="1">
            <a:off x="2448000" y="1226369"/>
            <a:ext cx="288032" cy="0"/>
          </a:xfrm>
          <a:prstGeom prst="straightConnector1">
            <a:avLst/>
          </a:prstGeom>
          <a:solidFill>
            <a:srgbClr val="FF99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73016"/>
            <a:ext cx="4392488" cy="81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93647"/>
            <a:ext cx="2781101" cy="6787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899592" y="2420888"/>
            <a:ext cx="7272808" cy="523220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(t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hrough </a:t>
            </a:r>
            <a:r>
              <a:rPr kumimoji="1" lang="en-US" altLang="ja-JP" b="1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-e decay kinematics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=&gt; model independent) 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99592" y="2996952"/>
            <a:ext cx="6478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CC00"/>
                </a:solidFill>
              </a:rPr>
              <a:t>(</a:t>
            </a:r>
            <a:r>
              <a:rPr kumimoji="1" lang="en-US" altLang="ja-JP" sz="2000" b="1" dirty="0" err="1" smtClean="0">
                <a:solidFill>
                  <a:srgbClr val="00CC00"/>
                </a:solidFill>
              </a:rPr>
              <a:t>Commins</a:t>
            </a:r>
            <a:r>
              <a:rPr kumimoji="1" lang="en-US" altLang="ja-JP" sz="2000" b="1" dirty="0" smtClean="0">
                <a:solidFill>
                  <a:srgbClr val="00CC00"/>
                </a:solidFill>
              </a:rPr>
              <a:t> 1973; </a:t>
            </a:r>
            <a:r>
              <a:rPr kumimoji="1" lang="en-US" altLang="ja-JP" sz="2000" b="1" dirty="0" err="1" smtClean="0">
                <a:solidFill>
                  <a:srgbClr val="00CC00"/>
                </a:solidFill>
              </a:rPr>
              <a:t>Orth</a:t>
            </a:r>
            <a:r>
              <a:rPr kumimoji="1" lang="en-US" altLang="ja-JP" sz="2000" b="1" dirty="0" smtClean="0">
                <a:solidFill>
                  <a:srgbClr val="00CC00"/>
                </a:solidFill>
              </a:rPr>
              <a:t> &amp; Buffington 1976; </a:t>
            </a:r>
            <a:r>
              <a:rPr kumimoji="1" lang="en-US" altLang="ja-JP" sz="2000" b="1" dirty="0" err="1" smtClean="0">
                <a:solidFill>
                  <a:srgbClr val="00CC00"/>
                </a:solidFill>
              </a:rPr>
              <a:t>Dermer</a:t>
            </a:r>
            <a:r>
              <a:rPr kumimoji="1" lang="en-US" altLang="ja-JP" sz="2000" b="1" dirty="0" smtClean="0">
                <a:solidFill>
                  <a:srgbClr val="00CC00"/>
                </a:solidFill>
              </a:rPr>
              <a:t> 1986)</a:t>
            </a:r>
            <a:endParaRPr kumimoji="1" lang="ja-JP" altLang="en-US" sz="2000" b="1" dirty="0">
              <a:solidFill>
                <a:srgbClr val="00CC00"/>
              </a:solidFill>
            </a:endParaRPr>
          </a:p>
        </p:txBody>
      </p:sp>
      <p:sp>
        <p:nvSpPr>
          <p:cNvPr id="14" name="円/楕円 13"/>
          <p:cNvSpPr/>
          <p:nvPr/>
        </p:nvSpPr>
        <p:spPr bwMode="auto">
          <a:xfrm>
            <a:off x="1080000" y="3753096"/>
            <a:ext cx="864096" cy="540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15" name="円/楕円 14"/>
          <p:cNvSpPr/>
          <p:nvPr/>
        </p:nvSpPr>
        <p:spPr bwMode="auto">
          <a:xfrm>
            <a:off x="5356887" y="3789040"/>
            <a:ext cx="583265" cy="396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cxnSp>
        <p:nvCxnSpPr>
          <p:cNvPr id="16" name="直線コネクタ 15"/>
          <p:cNvCxnSpPr/>
          <p:nvPr/>
        </p:nvCxnSpPr>
        <p:spPr bwMode="auto">
          <a:xfrm>
            <a:off x="1907704" y="4221088"/>
            <a:ext cx="1080120" cy="0"/>
          </a:xfrm>
          <a:prstGeom prst="line">
            <a:avLst/>
          </a:prstGeom>
          <a:solidFill>
            <a:srgbClr val="FF99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コネクタ 16"/>
          <p:cNvCxnSpPr/>
          <p:nvPr/>
        </p:nvCxnSpPr>
        <p:spPr bwMode="auto">
          <a:xfrm>
            <a:off x="6372200" y="4221088"/>
            <a:ext cx="1080120" cy="0"/>
          </a:xfrm>
          <a:prstGeom prst="line">
            <a:avLst/>
          </a:prstGeom>
          <a:solidFill>
            <a:srgbClr val="FF99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線コネクタ 17"/>
          <p:cNvCxnSpPr/>
          <p:nvPr/>
        </p:nvCxnSpPr>
        <p:spPr bwMode="auto">
          <a:xfrm>
            <a:off x="1475656" y="5013176"/>
            <a:ext cx="5544616" cy="0"/>
          </a:xfrm>
          <a:prstGeom prst="line">
            <a:avLst/>
          </a:prstGeom>
          <a:solidFill>
            <a:srgbClr val="FF99CC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線コネクタ 18"/>
          <p:cNvCxnSpPr/>
          <p:nvPr/>
        </p:nvCxnSpPr>
        <p:spPr bwMode="auto">
          <a:xfrm>
            <a:off x="1475656" y="4365104"/>
            <a:ext cx="0" cy="648072"/>
          </a:xfrm>
          <a:prstGeom prst="line">
            <a:avLst/>
          </a:prstGeom>
          <a:solidFill>
            <a:srgbClr val="FF99CC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線コネクタ 19"/>
          <p:cNvCxnSpPr/>
          <p:nvPr/>
        </p:nvCxnSpPr>
        <p:spPr bwMode="auto">
          <a:xfrm>
            <a:off x="2411760" y="4293096"/>
            <a:ext cx="0" cy="720080"/>
          </a:xfrm>
          <a:prstGeom prst="line">
            <a:avLst/>
          </a:prstGeom>
          <a:solidFill>
            <a:srgbClr val="FF99CC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線コネクタ 20"/>
          <p:cNvCxnSpPr>
            <a:stCxn id="15" idx="4"/>
          </p:cNvCxnSpPr>
          <p:nvPr/>
        </p:nvCxnSpPr>
        <p:spPr bwMode="auto">
          <a:xfrm>
            <a:off x="5648520" y="4185040"/>
            <a:ext cx="3600" cy="792088"/>
          </a:xfrm>
          <a:prstGeom prst="line">
            <a:avLst/>
          </a:prstGeom>
          <a:solidFill>
            <a:srgbClr val="FF99CC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線コネクタ 21"/>
          <p:cNvCxnSpPr/>
          <p:nvPr/>
        </p:nvCxnSpPr>
        <p:spPr bwMode="auto">
          <a:xfrm flipH="1">
            <a:off x="7020000" y="4221088"/>
            <a:ext cx="272" cy="792088"/>
          </a:xfrm>
          <a:prstGeom prst="line">
            <a:avLst/>
          </a:prstGeom>
          <a:solidFill>
            <a:srgbClr val="FF99CC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円/楕円 22"/>
          <p:cNvSpPr/>
          <p:nvPr/>
        </p:nvSpPr>
        <p:spPr bwMode="auto">
          <a:xfrm>
            <a:off x="7380312" y="3716167"/>
            <a:ext cx="1080120" cy="652255"/>
          </a:xfrm>
          <a:prstGeom prst="ellipse">
            <a:avLst/>
          </a:prstGeom>
          <a:noFill/>
          <a:ln w="254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cxnSp>
        <p:nvCxnSpPr>
          <p:cNvPr id="24" name="直線コネクタ 23"/>
          <p:cNvCxnSpPr/>
          <p:nvPr/>
        </p:nvCxnSpPr>
        <p:spPr bwMode="auto">
          <a:xfrm>
            <a:off x="7956376" y="2996952"/>
            <a:ext cx="0" cy="648072"/>
          </a:xfrm>
          <a:prstGeom prst="line">
            <a:avLst/>
          </a:prstGeom>
          <a:solidFill>
            <a:srgbClr val="FF99CC"/>
          </a:solidFill>
          <a:ln w="25400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テキスト ボックス 24"/>
          <p:cNvSpPr txBox="1">
            <a:spLocks noChangeArrowheads="1"/>
          </p:cNvSpPr>
          <p:nvPr/>
        </p:nvSpPr>
        <p:spPr bwMode="auto">
          <a:xfrm>
            <a:off x="3059832" y="4740998"/>
            <a:ext cx="1603324" cy="46166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observable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082353"/>
            <a:ext cx="2016225" cy="33511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7" name="正方形/長方形 26"/>
          <p:cNvSpPr/>
          <p:nvPr/>
        </p:nvSpPr>
        <p:spPr bwMode="auto">
          <a:xfrm>
            <a:off x="251520" y="1010345"/>
            <a:ext cx="2088232" cy="43204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843808" y="6453336"/>
            <a:ext cx="6446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2060"/>
                </a:solidFill>
              </a:rPr>
              <a:t>(Shibata et al.  arXiv:1304.0879v1 [</a:t>
            </a:r>
            <a:r>
              <a:rPr kumimoji="1" lang="en-US" altLang="ja-JP" sz="2000" b="1" dirty="0" err="1" smtClean="0">
                <a:solidFill>
                  <a:srgbClr val="002060"/>
                </a:solidFill>
              </a:rPr>
              <a:t>astro</a:t>
            </a:r>
            <a:r>
              <a:rPr kumimoji="1" lang="en-US" altLang="ja-JP" sz="2000" b="1" dirty="0" smtClean="0">
                <a:solidFill>
                  <a:srgbClr val="002060"/>
                </a:solidFill>
              </a:rPr>
              <a:t>-ph] 3 Apr 2013) </a:t>
            </a:r>
            <a:endParaRPr kumimoji="1" lang="ja-JP" alt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2" grpId="0" animBg="1"/>
      <p:bldP spid="13" grpId="0"/>
      <p:bldP spid="14" grpId="0" animBg="1"/>
      <p:bldP spid="15" grpId="0" animBg="1"/>
      <p:bldP spid="23" grpId="0" animBg="1"/>
      <p:bldP spid="25" grpId="0" animBg="1"/>
      <p:bldP spid="27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720725"/>
          <a:ext cx="9132888" cy="6453188"/>
        </p:xfrm>
        <a:graphic>
          <a:graphicData uri="http://schemas.openxmlformats.org/presentationml/2006/ole">
            <p:oleObj spid="_x0000_s2050" name="Acrobat Document" r:id="rId3" imgW="10703880" imgH="7550280" progId="AcroExch.Document.7">
              <p:embed/>
            </p:oleObj>
          </a:graphicData>
        </a:graphic>
      </p:graphicFrame>
      <p:sp>
        <p:nvSpPr>
          <p:cNvPr id="6" name="テキスト ボックス 35"/>
          <p:cNvSpPr txBox="1">
            <a:spLocks noChangeArrowheads="1"/>
          </p:cNvSpPr>
          <p:nvPr/>
        </p:nvSpPr>
        <p:spPr bwMode="auto">
          <a:xfrm>
            <a:off x="179512" y="188640"/>
            <a:ext cx="1725612" cy="400050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i="1" dirty="0">
                <a:solidFill>
                  <a:schemeClr val="bg1"/>
                </a:solidFill>
              </a:rPr>
              <a:t>E</a:t>
            </a:r>
            <a:r>
              <a:rPr lang="en-US" altLang="ja-JP" sz="2000" baseline="-25000" dirty="0">
                <a:solidFill>
                  <a:schemeClr val="bg1"/>
                </a:solidFill>
              </a:rPr>
              <a:t>0</a:t>
            </a:r>
            <a:r>
              <a:rPr lang="en-US" altLang="ja-JP" sz="2000" dirty="0">
                <a:solidFill>
                  <a:schemeClr val="bg1"/>
                </a:solidFill>
              </a:rPr>
              <a:t> </a:t>
            </a:r>
            <a:r>
              <a:rPr lang="en-US" altLang="ja-JP" sz="2000" b="1" dirty="0">
                <a:solidFill>
                  <a:schemeClr val="bg1"/>
                </a:solidFill>
              </a:rPr>
              <a:t>= 23.1 </a:t>
            </a:r>
            <a:r>
              <a:rPr lang="en-US" altLang="ja-JP" sz="2000" b="1" dirty="0" err="1">
                <a:solidFill>
                  <a:schemeClr val="bg1"/>
                </a:solidFill>
              </a:rPr>
              <a:t>GeV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1"/>
          <p:cNvSpPr txBox="1">
            <a:spLocks noChangeArrowheads="1"/>
          </p:cNvSpPr>
          <p:nvPr/>
        </p:nvSpPr>
        <p:spPr bwMode="auto">
          <a:xfrm>
            <a:off x="1883995" y="218802"/>
            <a:ext cx="22579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b="1">
                <a:solidFill>
                  <a:srgbClr val="00CC00"/>
                </a:solidFill>
              </a:rPr>
              <a:t>(Fidecaro et al. 1962)</a:t>
            </a:r>
            <a:endParaRPr lang="ja-JP" altLang="en-US" sz="1800" b="1">
              <a:solidFill>
                <a:srgbClr val="00CC00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5436096" y="804914"/>
            <a:ext cx="2376264" cy="463846"/>
            <a:chOff x="4716016" y="804914"/>
            <a:chExt cx="2376264" cy="463846"/>
          </a:xfrm>
        </p:grpSpPr>
        <p:sp>
          <p:nvSpPr>
            <p:cNvPr id="8" name="正方形/長方形 7"/>
            <p:cNvSpPr/>
            <p:nvPr/>
          </p:nvSpPr>
          <p:spPr bwMode="auto">
            <a:xfrm>
              <a:off x="4716016" y="804914"/>
              <a:ext cx="2376264" cy="46384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明朝" pitchFamily="17" charset="-128"/>
              </a:endParaRPr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8024" y="836712"/>
              <a:ext cx="2232248" cy="372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12201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36"/>
          <p:cNvSpPr txBox="1">
            <a:spLocks noChangeArrowheads="1"/>
          </p:cNvSpPr>
          <p:nvPr/>
        </p:nvSpPr>
        <p:spPr bwMode="auto">
          <a:xfrm>
            <a:off x="179512" y="188640"/>
            <a:ext cx="1606550" cy="400050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i="1">
                <a:solidFill>
                  <a:schemeClr val="bg1"/>
                </a:solidFill>
              </a:rPr>
              <a:t>E</a:t>
            </a:r>
            <a:r>
              <a:rPr lang="en-US" altLang="ja-JP" sz="2000" baseline="-25000">
                <a:solidFill>
                  <a:schemeClr val="bg1"/>
                </a:solidFill>
              </a:rPr>
              <a:t>0</a:t>
            </a:r>
            <a:r>
              <a:rPr lang="en-US" altLang="ja-JP" sz="2000">
                <a:solidFill>
                  <a:schemeClr val="bg1"/>
                </a:solidFill>
              </a:rPr>
              <a:t> </a:t>
            </a:r>
            <a:r>
              <a:rPr lang="en-US" altLang="ja-JP" sz="2000" b="1">
                <a:solidFill>
                  <a:schemeClr val="bg1"/>
                </a:solidFill>
              </a:rPr>
              <a:t>= 396 TeV</a:t>
            </a:r>
            <a:endParaRPr lang="ja-JP" altLang="en-US" sz="2000" b="1">
              <a:solidFill>
                <a:schemeClr val="bg1"/>
              </a:solidFill>
            </a:endParaRPr>
          </a:p>
        </p:txBody>
      </p:sp>
      <p:sp>
        <p:nvSpPr>
          <p:cNvPr id="4" name="テキスト ボックス 14"/>
          <p:cNvSpPr txBox="1">
            <a:spLocks noChangeArrowheads="1"/>
          </p:cNvSpPr>
          <p:nvPr/>
        </p:nvSpPr>
        <p:spPr bwMode="auto">
          <a:xfrm>
            <a:off x="1764362" y="188640"/>
            <a:ext cx="2159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b="1" dirty="0">
                <a:solidFill>
                  <a:srgbClr val="00CC00"/>
                </a:solidFill>
              </a:rPr>
              <a:t>(</a:t>
            </a:r>
            <a:r>
              <a:rPr lang="en-US" altLang="ja-JP" sz="1800" b="1" dirty="0" err="1">
                <a:solidFill>
                  <a:srgbClr val="00CC00"/>
                </a:solidFill>
              </a:rPr>
              <a:t>Adriani</a:t>
            </a:r>
            <a:r>
              <a:rPr lang="en-US" altLang="ja-JP" sz="1800" b="1" dirty="0">
                <a:solidFill>
                  <a:srgbClr val="00CC00"/>
                </a:solidFill>
              </a:rPr>
              <a:t> et al. 2012)</a:t>
            </a:r>
            <a:endParaRPr lang="ja-JP" altLang="en-US" sz="1800" b="1" dirty="0">
              <a:solidFill>
                <a:srgbClr val="00CC00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5868144" y="476672"/>
            <a:ext cx="2376264" cy="463846"/>
            <a:chOff x="4716016" y="804914"/>
            <a:chExt cx="2376264" cy="463846"/>
          </a:xfrm>
        </p:grpSpPr>
        <p:sp>
          <p:nvSpPr>
            <p:cNvPr id="7" name="正方形/長方形 6"/>
            <p:cNvSpPr/>
            <p:nvPr/>
          </p:nvSpPr>
          <p:spPr bwMode="auto">
            <a:xfrm>
              <a:off x="4716016" y="804914"/>
              <a:ext cx="2376264" cy="46384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明朝" pitchFamily="17" charset="-128"/>
              </a:endParaRPr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836712"/>
              <a:ext cx="2232248" cy="372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338263"/>
            <a:ext cx="79041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正方形/長方形 3"/>
          <p:cNvSpPr>
            <a:spLocks noChangeArrowheads="1"/>
          </p:cNvSpPr>
          <p:nvPr/>
        </p:nvSpPr>
        <p:spPr bwMode="auto">
          <a:xfrm>
            <a:off x="684213" y="1120775"/>
            <a:ext cx="44450" cy="511175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7575" y="1047750"/>
            <a:ext cx="666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5" name="正方形/長方形 4"/>
          <p:cNvSpPr>
            <a:spLocks noChangeArrowheads="1"/>
          </p:cNvSpPr>
          <p:nvPr/>
        </p:nvSpPr>
        <p:spPr bwMode="auto">
          <a:xfrm>
            <a:off x="684213" y="1047750"/>
            <a:ext cx="7920037" cy="7302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5126" name="正方形/長方形 1"/>
          <p:cNvSpPr>
            <a:spLocks noChangeArrowheads="1"/>
          </p:cNvSpPr>
          <p:nvPr/>
        </p:nvSpPr>
        <p:spPr bwMode="auto">
          <a:xfrm>
            <a:off x="684213" y="1192213"/>
            <a:ext cx="7920037" cy="14605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5127" name="正方形/長方形 2"/>
          <p:cNvSpPr>
            <a:spLocks noChangeArrowheads="1"/>
          </p:cNvSpPr>
          <p:nvPr/>
        </p:nvSpPr>
        <p:spPr bwMode="auto">
          <a:xfrm>
            <a:off x="8537575" y="6181725"/>
            <a:ext cx="66675" cy="268288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pic>
        <p:nvPicPr>
          <p:cNvPr id="512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6161088"/>
            <a:ext cx="857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テキスト ボックス 3"/>
          <p:cNvSpPr txBox="1"/>
          <p:nvPr/>
        </p:nvSpPr>
        <p:spPr>
          <a:xfrm>
            <a:off x="1547813" y="590550"/>
            <a:ext cx="6119812" cy="46196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chemeClr val="bg1"/>
                </a:solidFill>
              </a:rPr>
              <a:t>multiplicity and prod. cross-section for </a:t>
            </a:r>
            <a:r>
              <a:rPr lang="en-US" altLang="ja-JP" b="1" dirty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en-US" altLang="ja-JP" b="1" dirty="0">
                <a:solidFill>
                  <a:schemeClr val="bg1"/>
                </a:solidFill>
              </a:rPr>
              <a:t>-rays 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5130" name="テキスト ボックス 1"/>
          <p:cNvSpPr txBox="1">
            <a:spLocks noChangeArrowheads="1"/>
          </p:cNvSpPr>
          <p:nvPr/>
        </p:nvSpPr>
        <p:spPr bwMode="auto">
          <a:xfrm>
            <a:off x="2925763" y="1681163"/>
            <a:ext cx="1141412" cy="523875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="1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en-US" altLang="ja-JP" sz="2800" b="1">
                <a:solidFill>
                  <a:schemeClr val="bg1"/>
                </a:solidFill>
              </a:rPr>
              <a:t>-rays</a:t>
            </a:r>
            <a:endParaRPr lang="ja-JP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1196975"/>
            <a:ext cx="77914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正方形/長方形 3"/>
          <p:cNvSpPr>
            <a:spLocks noChangeArrowheads="1"/>
          </p:cNvSpPr>
          <p:nvPr/>
        </p:nvSpPr>
        <p:spPr bwMode="auto">
          <a:xfrm>
            <a:off x="755650" y="908050"/>
            <a:ext cx="46038" cy="5329238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6148" name="正方形/長方形 4"/>
          <p:cNvSpPr>
            <a:spLocks noChangeArrowheads="1"/>
          </p:cNvSpPr>
          <p:nvPr/>
        </p:nvSpPr>
        <p:spPr bwMode="auto">
          <a:xfrm>
            <a:off x="779463" y="6335713"/>
            <a:ext cx="7766050" cy="46037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00113" y="519113"/>
            <a:ext cx="7421562" cy="46196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chemeClr val="bg1"/>
                </a:solidFill>
              </a:rPr>
              <a:t>multiplicity and prod. cross-section for charged mesons 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6150" name="テキスト ボックス 6"/>
          <p:cNvSpPr txBox="1">
            <a:spLocks noChangeArrowheads="1"/>
          </p:cNvSpPr>
          <p:nvPr/>
        </p:nvSpPr>
        <p:spPr bwMode="auto">
          <a:xfrm>
            <a:off x="2987675" y="1465263"/>
            <a:ext cx="1223963" cy="523875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b="1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 p</a:t>
            </a:r>
            <a:r>
              <a:rPr lang="en-US" altLang="ja-JP" sz="2800" b="1" baseline="3000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+</a:t>
            </a:r>
            <a:r>
              <a:rPr lang="en-US" altLang="ja-JP" sz="2800" b="1">
                <a:solidFill>
                  <a:schemeClr val="bg1"/>
                </a:solidFill>
                <a:cs typeface="Times New Roman" pitchFamily="18" charset="0"/>
              </a:rPr>
              <a:t>, K</a:t>
            </a:r>
            <a:r>
              <a:rPr lang="en-US" altLang="ja-JP" sz="2800" b="1" baseline="30000">
                <a:solidFill>
                  <a:schemeClr val="bg1"/>
                </a:solidFill>
                <a:cs typeface="Times New Roman" pitchFamily="18" charset="0"/>
              </a:rPr>
              <a:t>+</a:t>
            </a:r>
            <a:r>
              <a:rPr lang="en-US" altLang="ja-JP" sz="2800" b="1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ja-JP" altLang="en-US" sz="2800" b="1">
              <a:solidFill>
                <a:schemeClr val="bg1"/>
              </a:solidFill>
              <a:cs typeface="Times New Roman" pitchFamily="18" charset="0"/>
            </a:endParaRPr>
          </a:p>
        </p:txBody>
      </p:sp>
      <p:cxnSp>
        <p:nvCxnSpPr>
          <p:cNvPr id="6151" name="直線コネクタ 7"/>
          <p:cNvCxnSpPr>
            <a:cxnSpLocks noChangeShapeType="1"/>
          </p:cNvCxnSpPr>
          <p:nvPr/>
        </p:nvCxnSpPr>
        <p:spPr bwMode="auto">
          <a:xfrm>
            <a:off x="3382963" y="1754188"/>
            <a:ext cx="10795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6152" name="直線コネクタ 14"/>
          <p:cNvCxnSpPr>
            <a:cxnSpLocks noChangeShapeType="1"/>
          </p:cNvCxnSpPr>
          <p:nvPr/>
        </p:nvCxnSpPr>
        <p:spPr bwMode="auto">
          <a:xfrm>
            <a:off x="3959225" y="1754188"/>
            <a:ext cx="10795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6153" name="正方形/長方形 1"/>
          <p:cNvSpPr>
            <a:spLocks noChangeArrowheads="1"/>
          </p:cNvSpPr>
          <p:nvPr/>
        </p:nvSpPr>
        <p:spPr bwMode="auto">
          <a:xfrm>
            <a:off x="8545513" y="1465263"/>
            <a:ext cx="46037" cy="473075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pic>
        <p:nvPicPr>
          <p:cNvPr id="615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692150"/>
            <a:ext cx="6667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7472518" cy="542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7668344" y="1691516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i="1" dirty="0" smtClean="0">
                <a:latin typeface="Symbol" pitchFamily="18" charset="2"/>
              </a:rPr>
              <a:t>b</a:t>
            </a:r>
            <a:r>
              <a:rPr kumimoji="1" lang="en-US" altLang="ja-JP" sz="1800" baseline="-25000" dirty="0" smtClean="0"/>
              <a:t>e</a:t>
            </a:r>
            <a:endParaRPr kumimoji="1" lang="ja-JP" altLang="en-US" sz="1800" baseline="-25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668344" y="2041103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3</a:t>
            </a:r>
            <a:r>
              <a:rPr kumimoji="1" lang="en-US" altLang="ja-JP" sz="1400" b="1" dirty="0" smtClean="0"/>
              <a:t>.2</a:t>
            </a:r>
            <a:endParaRPr kumimoji="1" lang="ja-JP" altLang="en-US" sz="1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68344" y="2257127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3</a:t>
            </a:r>
            <a:r>
              <a:rPr kumimoji="1" lang="en-US" altLang="ja-JP" sz="1400" b="1" dirty="0" smtClean="0"/>
              <a:t>.3</a:t>
            </a:r>
            <a:endParaRPr kumimoji="1" lang="ja-JP" altLang="en-US" sz="1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68344" y="2492896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3</a:t>
            </a:r>
            <a:r>
              <a:rPr kumimoji="1" lang="en-US" altLang="ja-JP" sz="1400" b="1" dirty="0" smtClean="0"/>
              <a:t>.4</a:t>
            </a:r>
            <a:endParaRPr kumimoji="1" lang="ja-JP" altLang="en-US" sz="1400" b="1" dirty="0"/>
          </a:p>
        </p:txBody>
      </p:sp>
      <p:sp>
        <p:nvSpPr>
          <p:cNvPr id="8" name="正方形/長方形 7"/>
          <p:cNvSpPr/>
          <p:nvPr/>
        </p:nvSpPr>
        <p:spPr bwMode="auto">
          <a:xfrm>
            <a:off x="6948264" y="2780928"/>
            <a:ext cx="1872208" cy="46384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6948264" y="3356992"/>
            <a:ext cx="1872208" cy="46384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4914" y="2852936"/>
            <a:ext cx="17335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5864" y="3429000"/>
            <a:ext cx="1752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2987824" y="332656"/>
            <a:ext cx="3268780" cy="52322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chemeClr val="bg1"/>
                </a:solidFill>
              </a:rPr>
              <a:t>a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ll electrons (e</a:t>
            </a:r>
            <a:r>
              <a:rPr kumimoji="1" lang="en-US" altLang="ja-JP" sz="2800" b="1" baseline="30000" dirty="0" smtClean="0">
                <a:solidFill>
                  <a:schemeClr val="bg1"/>
                </a:solidFill>
              </a:rPr>
              <a:t>+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 + e</a:t>
            </a:r>
            <a:r>
              <a:rPr kumimoji="1" lang="en-US" altLang="ja-JP" sz="2800" b="1" baseline="30000" dirty="0" smtClean="0">
                <a:solidFill>
                  <a:schemeClr val="bg1"/>
                </a:solidFill>
              </a:rPr>
              <a:t>-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)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12029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3779912" y="260648"/>
            <a:ext cx="1595245" cy="52322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chemeClr val="bg1"/>
                </a:solidFill>
              </a:rPr>
              <a:t>positrons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80728"/>
            <a:ext cx="1444749" cy="60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8958" y="1045493"/>
            <a:ext cx="315753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円/楕円 6"/>
          <p:cNvSpPr/>
          <p:nvPr/>
        </p:nvSpPr>
        <p:spPr bwMode="auto">
          <a:xfrm>
            <a:off x="8532440" y="980728"/>
            <a:ext cx="539552" cy="216024"/>
          </a:xfrm>
          <a:prstGeom prst="ellipse">
            <a:avLst/>
          </a:prstGeom>
          <a:solidFill>
            <a:schemeClr val="accent1">
              <a:alpha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CCECFF">
                <a:alpha val="58000"/>
              </a:srgb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27584" y="260648"/>
            <a:ext cx="3835730" cy="52322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chemeClr val="bg1"/>
                </a:solidFill>
              </a:rPr>
              <a:t>o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bservables in AMS-02: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2924944"/>
            <a:ext cx="360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5</a:t>
            </a:r>
            <a:r>
              <a:rPr kumimoji="1" lang="en-US" altLang="ja-JP" b="1" dirty="0" smtClean="0"/>
              <a:t>) </a:t>
            </a:r>
            <a:r>
              <a:rPr lang="en-US" altLang="ja-JP" b="1" dirty="0" smtClean="0"/>
              <a:t>positron</a:t>
            </a:r>
            <a:r>
              <a:rPr kumimoji="1" lang="en-US" altLang="ja-JP" b="1" dirty="0" smtClean="0"/>
              <a:t>:  0.5-350 </a:t>
            </a:r>
            <a:r>
              <a:rPr kumimoji="1" lang="en-US" altLang="ja-JP" b="1" dirty="0" err="1" smtClean="0"/>
              <a:t>GeV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90872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1</a:t>
            </a:r>
            <a:r>
              <a:rPr kumimoji="1" lang="en-US" altLang="ja-JP" b="1" dirty="0" smtClean="0"/>
              <a:t>) </a:t>
            </a:r>
            <a:r>
              <a:rPr lang="en-US" altLang="ja-JP" b="1" dirty="0" smtClean="0"/>
              <a:t>proton</a:t>
            </a:r>
            <a:r>
              <a:rPr kumimoji="1" lang="en-US" altLang="ja-JP" b="1" dirty="0" smtClean="0"/>
              <a:t>:  1GV-1.8TV </a:t>
            </a:r>
            <a:endParaRPr kumimoji="1" lang="ja-JP" altLang="en-US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71600" y="2420888"/>
            <a:ext cx="3528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4</a:t>
            </a:r>
            <a:r>
              <a:rPr kumimoji="1" lang="en-US" altLang="ja-JP" b="1" dirty="0" smtClean="0"/>
              <a:t>) electron:  0.5-500 </a:t>
            </a:r>
            <a:r>
              <a:rPr kumimoji="1" lang="en-US" altLang="ja-JP" b="1" dirty="0" err="1" smtClean="0"/>
              <a:t>GeV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39255" y="836712"/>
            <a:ext cx="3156698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f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or two years exposure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71600" y="141277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2</a:t>
            </a:r>
            <a:r>
              <a:rPr kumimoji="1" lang="en-US" altLang="ja-JP" b="1" dirty="0" smtClean="0"/>
              <a:t>) </a:t>
            </a:r>
            <a:r>
              <a:rPr lang="en-US" altLang="ja-JP" b="1" dirty="0" smtClean="0"/>
              <a:t>helium</a:t>
            </a:r>
            <a:r>
              <a:rPr kumimoji="1" lang="en-US" altLang="ja-JP" b="1" dirty="0" smtClean="0"/>
              <a:t>:  2GV-3.2TV </a:t>
            </a:r>
            <a:endParaRPr kumimoji="1" lang="ja-JP" altLang="en-US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27601" y="1340768"/>
            <a:ext cx="3244799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only 10%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 of total exp. !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71600" y="191683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3</a:t>
            </a:r>
            <a:r>
              <a:rPr kumimoji="1" lang="en-US" altLang="ja-JP" b="1" dirty="0" smtClean="0"/>
              <a:t>) </a:t>
            </a:r>
            <a:r>
              <a:rPr lang="en-US" altLang="ja-JP" b="1" dirty="0" smtClean="0"/>
              <a:t>B/C ratio</a:t>
            </a:r>
            <a:r>
              <a:rPr kumimoji="1" lang="en-US" altLang="ja-JP" b="1" dirty="0" smtClean="0"/>
              <a:t>:  0.5-670 </a:t>
            </a:r>
            <a:r>
              <a:rPr kumimoji="1" lang="en-US" altLang="ja-JP" b="1" dirty="0" err="1" smtClean="0"/>
              <a:t>GeV</a:t>
            </a:r>
            <a:r>
              <a:rPr kumimoji="1" lang="en-US" altLang="ja-JP" b="1" dirty="0" smtClean="0"/>
              <a:t>/n </a:t>
            </a:r>
            <a:endParaRPr kumimoji="1" lang="ja-JP" altLang="en-US" b="1" dirty="0"/>
          </a:p>
        </p:txBody>
      </p:sp>
      <p:cxnSp>
        <p:nvCxnSpPr>
          <p:cNvPr id="12" name="直線コネクタ 11"/>
          <p:cNvCxnSpPr/>
          <p:nvPr/>
        </p:nvCxnSpPr>
        <p:spPr bwMode="auto">
          <a:xfrm>
            <a:off x="467544" y="3645024"/>
            <a:ext cx="7848872" cy="0"/>
          </a:xfrm>
          <a:prstGeom prst="line">
            <a:avLst/>
          </a:prstGeom>
          <a:solidFill>
            <a:srgbClr val="FF99CC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テキスト ボックス 13"/>
          <p:cNvSpPr txBox="1"/>
          <p:nvPr/>
        </p:nvSpPr>
        <p:spPr>
          <a:xfrm>
            <a:off x="971600" y="4695527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C- Fe</a:t>
            </a:r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:  1GeV/n-1TeV/n ?  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71600" y="5127575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B/C, </a:t>
            </a:r>
            <a:r>
              <a:rPr lang="en-US" altLang="ja-JP" b="1" dirty="0" err="1" smtClean="0">
                <a:solidFill>
                  <a:schemeClr val="bg1">
                    <a:lumMod val="50000"/>
                  </a:schemeClr>
                </a:solidFill>
              </a:rPr>
              <a:t>subFe</a:t>
            </a:r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/Fe, </a:t>
            </a:r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:  0.5GeV/n-1TeV/n ? 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27584" y="5631631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kumimoji="1" lang="en-US" altLang="ja-JP" sz="2000" b="1" baseline="300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Be/</a:t>
            </a:r>
            <a:r>
              <a:rPr lang="en-US" altLang="ja-JP" sz="2000" b="1" baseline="300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Be, </a:t>
            </a:r>
            <a:r>
              <a:rPr lang="en-US" altLang="ja-JP" sz="2000" b="1" baseline="30000" dirty="0" smtClean="0">
                <a:solidFill>
                  <a:schemeClr val="bg1">
                    <a:lumMod val="50000"/>
                  </a:schemeClr>
                </a:solidFill>
              </a:rPr>
              <a:t>26</a:t>
            </a:r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Al/</a:t>
            </a:r>
            <a:r>
              <a:rPr lang="en-US" altLang="ja-JP" sz="2000" b="1" baseline="30000" dirty="0" smtClean="0">
                <a:solidFill>
                  <a:schemeClr val="bg1">
                    <a:lumMod val="50000"/>
                  </a:schemeClr>
                </a:solidFill>
              </a:rPr>
              <a:t>27</a:t>
            </a:r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Al, . .  </a:t>
            </a:r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:  10-20GeV/n ? 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71600" y="419147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p/p ratio</a:t>
            </a:r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:  ~ 1TeV ?  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1" name="直線コネクタ 20"/>
          <p:cNvCxnSpPr/>
          <p:nvPr/>
        </p:nvCxnSpPr>
        <p:spPr bwMode="auto">
          <a:xfrm>
            <a:off x="1403648" y="4365104"/>
            <a:ext cx="72008" cy="0"/>
          </a:xfrm>
          <a:prstGeom prst="line">
            <a:avLst/>
          </a:prstGeom>
          <a:solidFill>
            <a:srgbClr val="FF99CC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テキスト ボックス 26"/>
          <p:cNvSpPr txBox="1"/>
          <p:nvPr/>
        </p:nvSpPr>
        <p:spPr>
          <a:xfrm>
            <a:off x="827584" y="609329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) h</a:t>
            </a:r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igh energy γ</a:t>
            </a:r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:  0.1-1TeV ? 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48064" y="3861048"/>
            <a:ext cx="2797625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in the near future  ?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27584" y="3759423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  6</a:t>
            </a:r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altLang="ja-JP" b="1" baseline="30000" dirty="0" smtClean="0">
                <a:solidFill>
                  <a:schemeClr val="bg1">
                    <a:lumMod val="50000"/>
                  </a:schemeClr>
                </a:solidFill>
              </a:rPr>
              <a:t>+</a:t>
            </a:r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, e</a:t>
            </a:r>
            <a:r>
              <a:rPr lang="en-US" altLang="ja-JP" b="1" baseline="300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 :  0.1GeV-1TeV ? </a:t>
            </a:r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  <p:bldP spid="7" grpId="0" animBg="1"/>
      <p:bldP spid="8" grpId="0"/>
      <p:bldP spid="9" grpId="0" animBg="1"/>
      <p:bldP spid="10" grpId="0"/>
      <p:bldP spid="14" grpId="0"/>
      <p:bldP spid="15" grpId="0"/>
      <p:bldP spid="17" grpId="0"/>
      <p:bldP spid="18" grpId="0"/>
      <p:bldP spid="27" grpId="0"/>
      <p:bldP spid="19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67574"/>
            <a:ext cx="6912768" cy="507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3275856" y="260648"/>
            <a:ext cx="2762231" cy="52322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chemeClr val="bg1"/>
                </a:solidFill>
              </a:rPr>
              <a:t>positron fraction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972" y="980728"/>
            <a:ext cx="2898452" cy="65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円/楕円 4"/>
          <p:cNvSpPr/>
          <p:nvPr/>
        </p:nvSpPr>
        <p:spPr bwMode="auto">
          <a:xfrm>
            <a:off x="8100392" y="1124744"/>
            <a:ext cx="539552" cy="216024"/>
          </a:xfrm>
          <a:prstGeom prst="ellipse">
            <a:avLst/>
          </a:prstGeom>
          <a:solidFill>
            <a:schemeClr val="accent1">
              <a:alpha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CCECFF">
                <a:alpha val="58000"/>
              </a:srgb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69282"/>
            <a:ext cx="4214415" cy="3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721652"/>
            <a:ext cx="4176464" cy="29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79756"/>
            <a:ext cx="42235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851764"/>
            <a:ext cx="4176464" cy="296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3275856" y="188640"/>
            <a:ext cx="2470548" cy="52322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chemeClr val="bg1"/>
                </a:solidFill>
              </a:rPr>
              <a:t>diffused </a:t>
            </a:r>
            <a:r>
              <a:rPr lang="en-US" altLang="ja-JP" sz="2800" b="1" i="1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-rays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円/楕円 6"/>
          <p:cNvSpPr/>
          <p:nvPr/>
        </p:nvSpPr>
        <p:spPr bwMode="auto">
          <a:xfrm>
            <a:off x="1475656" y="2276872"/>
            <a:ext cx="576064" cy="360040"/>
          </a:xfrm>
          <a:prstGeom prst="ellipse">
            <a:avLst/>
          </a:prstGeom>
          <a:solidFill>
            <a:srgbClr val="FFCCFF">
              <a:alpha val="62000"/>
            </a:srgbClr>
          </a:solidFill>
          <a:ln w="25400" cap="flat" cmpd="sng" algn="ctr">
            <a:solidFill>
              <a:srgbClr val="FFCCFF">
                <a:alpha val="51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8" name="円/楕円 7"/>
          <p:cNvSpPr/>
          <p:nvPr/>
        </p:nvSpPr>
        <p:spPr bwMode="auto">
          <a:xfrm>
            <a:off x="7308304" y="2348880"/>
            <a:ext cx="576064" cy="360040"/>
          </a:xfrm>
          <a:prstGeom prst="ellipse">
            <a:avLst/>
          </a:prstGeom>
          <a:solidFill>
            <a:srgbClr val="FFCCFF">
              <a:alpha val="62000"/>
            </a:srgbClr>
          </a:solidFill>
          <a:ln w="25400" cap="flat" cmpd="sng" algn="ctr">
            <a:solidFill>
              <a:srgbClr val="FFCCFF">
                <a:alpha val="51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9" name="円/楕円 8"/>
          <p:cNvSpPr/>
          <p:nvPr/>
        </p:nvSpPr>
        <p:spPr bwMode="auto">
          <a:xfrm>
            <a:off x="1907704" y="4725144"/>
            <a:ext cx="576064" cy="360040"/>
          </a:xfrm>
          <a:prstGeom prst="ellipse">
            <a:avLst/>
          </a:prstGeom>
          <a:solidFill>
            <a:srgbClr val="FFCCFF">
              <a:alpha val="62000"/>
            </a:srgbClr>
          </a:solidFill>
          <a:ln w="25400" cap="flat" cmpd="sng" algn="ctr">
            <a:solidFill>
              <a:srgbClr val="FFCCFF">
                <a:alpha val="51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10" name="円/楕円 9"/>
          <p:cNvSpPr/>
          <p:nvPr/>
        </p:nvSpPr>
        <p:spPr bwMode="auto">
          <a:xfrm>
            <a:off x="6156176" y="4509120"/>
            <a:ext cx="576064" cy="360040"/>
          </a:xfrm>
          <a:prstGeom prst="ellipse">
            <a:avLst/>
          </a:prstGeom>
          <a:solidFill>
            <a:srgbClr val="FFCCFF">
              <a:alpha val="62000"/>
            </a:srgbClr>
          </a:solidFill>
          <a:ln w="25400" cap="flat" cmpd="sng" algn="ctr">
            <a:solidFill>
              <a:srgbClr val="FFCCFF">
                <a:alpha val="51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円/楕円 6"/>
          <p:cNvSpPr/>
          <p:nvPr/>
        </p:nvSpPr>
        <p:spPr bwMode="auto">
          <a:xfrm>
            <a:off x="971600" y="980728"/>
            <a:ext cx="144016" cy="14401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59632" y="1815207"/>
            <a:ext cx="3903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what is an origin of excess ?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  <p:sp>
        <p:nvSpPr>
          <p:cNvPr id="9" name="円/楕円 8"/>
          <p:cNvSpPr/>
          <p:nvPr/>
        </p:nvSpPr>
        <p:spPr bwMode="auto">
          <a:xfrm>
            <a:off x="971600" y="1988840"/>
            <a:ext cx="144016" cy="14401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31640" y="2247255"/>
            <a:ext cx="2752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cosmological origin 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31641" y="280805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astronomical origin  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83968" y="2823319"/>
            <a:ext cx="237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n</a:t>
            </a:r>
            <a:r>
              <a:rPr kumimoji="1" lang="en-US" altLang="ja-JP" b="1" dirty="0" smtClean="0"/>
              <a:t>earby pulsars ?</a:t>
            </a:r>
            <a:endParaRPr kumimoji="1" lang="ja-JP" altLang="en-US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283968" y="328498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reacceleration in source</a:t>
            </a:r>
            <a:r>
              <a:rPr kumimoji="1" lang="en-US" altLang="ja-JP" b="1" dirty="0" smtClean="0"/>
              <a:t> ? </a:t>
            </a:r>
            <a:r>
              <a:rPr kumimoji="1" lang="en-US" altLang="ja-JP" sz="2000" b="1" dirty="0" smtClean="0"/>
              <a:t>(</a:t>
            </a:r>
            <a:r>
              <a:rPr kumimoji="1" lang="en-US" altLang="ja-JP" sz="2000" b="1" dirty="0" err="1" smtClean="0"/>
              <a:t>Blasi</a:t>
            </a:r>
            <a:r>
              <a:rPr kumimoji="1" lang="en-US" altLang="ja-JP" sz="2000" b="1" dirty="0" smtClean="0"/>
              <a:t> 2009)</a:t>
            </a:r>
            <a:endParaRPr kumimoji="1" lang="ja-JP" altLang="en-US" sz="20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83968" y="3789040"/>
            <a:ext cx="4597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dense gas cloud ? </a:t>
            </a:r>
            <a:r>
              <a:rPr lang="en-US" altLang="ja-JP" sz="2000" b="1" dirty="0" smtClean="0"/>
              <a:t>(Fujita et al. 2009) </a:t>
            </a:r>
            <a:endParaRPr kumimoji="1" lang="ja-JP" altLang="en-US" sz="2000" b="1" dirty="0"/>
          </a:p>
        </p:txBody>
      </p:sp>
      <p:cxnSp>
        <p:nvCxnSpPr>
          <p:cNvPr id="19" name="直線コネクタ 18"/>
          <p:cNvCxnSpPr/>
          <p:nvPr/>
        </p:nvCxnSpPr>
        <p:spPr bwMode="auto">
          <a:xfrm>
            <a:off x="4067944" y="3068960"/>
            <a:ext cx="0" cy="2016224"/>
          </a:xfrm>
          <a:prstGeom prst="line">
            <a:avLst/>
          </a:prstGeom>
          <a:solidFill>
            <a:srgbClr val="FF99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線コネクタ 20"/>
          <p:cNvCxnSpPr/>
          <p:nvPr/>
        </p:nvCxnSpPr>
        <p:spPr bwMode="auto">
          <a:xfrm>
            <a:off x="4067944" y="3068960"/>
            <a:ext cx="216024" cy="0"/>
          </a:xfrm>
          <a:prstGeom prst="line">
            <a:avLst/>
          </a:prstGeom>
          <a:solidFill>
            <a:srgbClr val="FF99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線コネクタ 21"/>
          <p:cNvCxnSpPr/>
          <p:nvPr/>
        </p:nvCxnSpPr>
        <p:spPr bwMode="auto">
          <a:xfrm>
            <a:off x="4067944" y="3564040"/>
            <a:ext cx="216024" cy="0"/>
          </a:xfrm>
          <a:prstGeom prst="line">
            <a:avLst/>
          </a:prstGeom>
          <a:solidFill>
            <a:srgbClr val="FF99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直線コネクタ 22"/>
          <p:cNvCxnSpPr/>
          <p:nvPr/>
        </p:nvCxnSpPr>
        <p:spPr bwMode="auto">
          <a:xfrm>
            <a:off x="4067944" y="4032040"/>
            <a:ext cx="216024" cy="0"/>
          </a:xfrm>
          <a:prstGeom prst="line">
            <a:avLst/>
          </a:prstGeom>
          <a:solidFill>
            <a:srgbClr val="FF99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テキスト ボックス 25"/>
          <p:cNvSpPr txBox="1"/>
          <p:nvPr/>
        </p:nvSpPr>
        <p:spPr>
          <a:xfrm>
            <a:off x="4211960" y="4221088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. . . . .</a:t>
            </a:r>
            <a:endParaRPr kumimoji="1" lang="ja-JP" altLang="en-US" b="1" dirty="0"/>
          </a:p>
        </p:txBody>
      </p:sp>
      <p:cxnSp>
        <p:nvCxnSpPr>
          <p:cNvPr id="27" name="直線コネクタ 26"/>
          <p:cNvCxnSpPr/>
          <p:nvPr/>
        </p:nvCxnSpPr>
        <p:spPr bwMode="auto">
          <a:xfrm>
            <a:off x="4067944" y="4536040"/>
            <a:ext cx="216024" cy="0"/>
          </a:xfrm>
          <a:prstGeom prst="line">
            <a:avLst/>
          </a:prstGeom>
          <a:solidFill>
            <a:srgbClr val="FF99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円/楕円 27"/>
          <p:cNvSpPr/>
          <p:nvPr/>
        </p:nvSpPr>
        <p:spPr bwMode="auto">
          <a:xfrm>
            <a:off x="971600" y="5778504"/>
            <a:ext cx="144016" cy="14401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227157" y="5604871"/>
            <a:ext cx="680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absolute intensities in </a:t>
            </a:r>
            <a:r>
              <a:rPr lang="en-US" altLang="ja-JP" b="1" dirty="0" smtClean="0">
                <a:solidFill>
                  <a:srgbClr val="FF0000"/>
                </a:solidFill>
              </a:rPr>
              <a:t>e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b="1" dirty="0" smtClean="0"/>
              <a:t>, </a:t>
            </a:r>
            <a:r>
              <a:rPr lang="en-US" altLang="ja-JP" b="1" dirty="0" smtClean="0">
                <a:solidFill>
                  <a:srgbClr val="FF0000"/>
                </a:solidFill>
              </a:rPr>
              <a:t>p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b="1" dirty="0" smtClean="0"/>
              <a:t>, </a:t>
            </a:r>
            <a:r>
              <a:rPr lang="en-US" altLang="ja-JP" b="1" dirty="0" smtClean="0">
                <a:solidFill>
                  <a:srgbClr val="FF0000"/>
                </a:solidFill>
              </a:rPr>
              <a:t>A</a:t>
            </a:r>
            <a:r>
              <a:rPr lang="en-US" altLang="ja-JP" b="1" dirty="0" smtClean="0"/>
              <a:t>; </a:t>
            </a:r>
            <a:r>
              <a:rPr lang="en-US" altLang="ja-JP" b="1" dirty="0" smtClean="0">
                <a:solidFill>
                  <a:srgbClr val="FF0000"/>
                </a:solidFill>
              </a:rPr>
              <a:t>B/C</a:t>
            </a:r>
            <a:r>
              <a:rPr lang="en-US" altLang="ja-JP" b="1" dirty="0" smtClean="0"/>
              <a:t>; </a:t>
            </a:r>
            <a:r>
              <a:rPr lang="en-US" altLang="ja-JP" b="1" baseline="30000" dirty="0" smtClean="0">
                <a:solidFill>
                  <a:srgbClr val="FF0000"/>
                </a:solidFill>
              </a:rPr>
              <a:t>10</a:t>
            </a:r>
            <a:r>
              <a:rPr lang="en-US" altLang="ja-JP" b="1" dirty="0" smtClean="0">
                <a:solidFill>
                  <a:srgbClr val="FF0000"/>
                </a:solidFill>
              </a:rPr>
              <a:t>Be/</a:t>
            </a:r>
            <a:r>
              <a:rPr lang="en-US" altLang="ja-JP" b="1" baseline="30000" dirty="0" smtClean="0">
                <a:solidFill>
                  <a:srgbClr val="FF0000"/>
                </a:solidFill>
              </a:rPr>
              <a:t>9</a:t>
            </a:r>
            <a:r>
              <a:rPr lang="en-US" altLang="ja-JP" b="1" dirty="0" smtClean="0">
                <a:solidFill>
                  <a:srgbClr val="FF0000"/>
                </a:solidFill>
              </a:rPr>
              <a:t>Be</a:t>
            </a:r>
            <a:r>
              <a:rPr lang="en-US" altLang="ja-JP" b="1" dirty="0" smtClean="0"/>
              <a:t>; . . . 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240800" y="5616000"/>
            <a:ext cx="2680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b="1" dirty="0" smtClean="0">
                <a:solidFill>
                  <a:srgbClr val="FF0000"/>
                </a:solidFill>
              </a:rPr>
              <a:t>_</a:t>
            </a:r>
            <a:endParaRPr kumimoji="1" lang="ja-JP" altLang="en-US" sz="1300" b="1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680000" y="5616000"/>
            <a:ext cx="2680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b="1" dirty="0" smtClean="0">
                <a:solidFill>
                  <a:srgbClr val="FF0000"/>
                </a:solidFill>
              </a:rPr>
              <a:t>_</a:t>
            </a:r>
            <a:endParaRPr kumimoji="1" lang="ja-JP" altLang="en-US" sz="1300" b="1" dirty="0">
              <a:solidFill>
                <a:srgbClr val="FF0000"/>
              </a:solidFill>
            </a:endParaRPr>
          </a:p>
        </p:txBody>
      </p:sp>
      <p:cxnSp>
        <p:nvCxnSpPr>
          <p:cNvPr id="37" name="直線コネクタ 36"/>
          <p:cNvCxnSpPr/>
          <p:nvPr/>
        </p:nvCxnSpPr>
        <p:spPr bwMode="auto">
          <a:xfrm>
            <a:off x="971600" y="5301208"/>
            <a:ext cx="7128792" cy="72008"/>
          </a:xfrm>
          <a:prstGeom prst="line">
            <a:avLst/>
          </a:prstGeom>
          <a:solidFill>
            <a:srgbClr val="FF99CC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テキスト ボックス 37"/>
          <p:cNvSpPr txBox="1"/>
          <p:nvPr/>
        </p:nvSpPr>
        <p:spPr>
          <a:xfrm>
            <a:off x="4003050" y="2276872"/>
            <a:ext cx="3953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 (DM-annihilation/decay) ?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  <p:sp>
        <p:nvSpPr>
          <p:cNvPr id="30" name="正方形/長方形 29"/>
          <p:cNvSpPr/>
          <p:nvPr/>
        </p:nvSpPr>
        <p:spPr bwMode="auto">
          <a:xfrm>
            <a:off x="1331640" y="807095"/>
            <a:ext cx="6408712" cy="463846"/>
          </a:xfrm>
          <a:prstGeom prst="rect">
            <a:avLst/>
          </a:prstGeom>
          <a:solidFill>
            <a:srgbClr val="CCE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9632" y="807095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the positron excess is experimentally established </a:t>
            </a:r>
            <a:endParaRPr kumimoji="1" lang="ja-JP" altLang="en-US" b="1" dirty="0"/>
          </a:p>
        </p:txBody>
      </p:sp>
      <p:sp>
        <p:nvSpPr>
          <p:cNvPr id="32" name="円/楕円 31"/>
          <p:cNvSpPr/>
          <p:nvPr/>
        </p:nvSpPr>
        <p:spPr bwMode="auto">
          <a:xfrm>
            <a:off x="971600" y="6237312"/>
            <a:ext cx="144016" cy="14401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271936" y="6063679"/>
            <a:ext cx="5595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diffused-</a:t>
            </a:r>
            <a:r>
              <a:rPr lang="en-US" altLang="ja-JP" b="1" i="1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altLang="ja-JP" b="1" dirty="0" smtClean="0">
                <a:solidFill>
                  <a:srgbClr val="FF0000"/>
                </a:solidFill>
              </a:rPr>
              <a:t>  </a:t>
            </a:r>
            <a:r>
              <a:rPr lang="en-US" altLang="ja-JP" b="1" dirty="0" smtClean="0"/>
              <a:t>spectrum from galactic pole ?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  <p:sp>
        <p:nvSpPr>
          <p:cNvPr id="36" name="テキスト ボックス 3"/>
          <p:cNvSpPr txBox="1">
            <a:spLocks noChangeArrowheads="1"/>
          </p:cNvSpPr>
          <p:nvPr/>
        </p:nvSpPr>
        <p:spPr bwMode="auto">
          <a:xfrm>
            <a:off x="323851" y="144438"/>
            <a:ext cx="1799877" cy="52322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chemeClr val="bg1"/>
                </a:solidFill>
                <a:cs typeface="Times New Roman" pitchFamily="18" charset="0"/>
              </a:rPr>
              <a:t>summary  </a:t>
            </a:r>
            <a:r>
              <a:rPr lang="en-US" altLang="ja-JP" b="1" dirty="0" smtClean="0">
                <a:solidFill>
                  <a:schemeClr val="bg1"/>
                </a:solidFill>
                <a:cs typeface="Times New Roman" pitchFamily="18" charset="0"/>
              </a:rPr>
              <a:t>                          </a:t>
            </a:r>
            <a:endParaRPr lang="ja-JP" altLang="en-US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3" name="左中かっこ 42"/>
          <p:cNvSpPr/>
          <p:nvPr/>
        </p:nvSpPr>
        <p:spPr bwMode="auto">
          <a:xfrm>
            <a:off x="1259632" y="2420888"/>
            <a:ext cx="72008" cy="72008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40" name="円/楕円 39"/>
          <p:cNvSpPr/>
          <p:nvPr/>
        </p:nvSpPr>
        <p:spPr bwMode="auto">
          <a:xfrm>
            <a:off x="971600" y="1514401"/>
            <a:ext cx="144016" cy="14401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42" name="正方形/長方形 41"/>
          <p:cNvSpPr/>
          <p:nvPr/>
        </p:nvSpPr>
        <p:spPr bwMode="auto">
          <a:xfrm>
            <a:off x="1331640" y="1340768"/>
            <a:ext cx="6408712" cy="463846"/>
          </a:xfrm>
          <a:prstGeom prst="rect">
            <a:avLst/>
          </a:prstGeom>
          <a:solidFill>
            <a:srgbClr val="CCE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259632" y="134076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err="1" smtClean="0"/>
              <a:t>Kolmogorov</a:t>
            </a:r>
            <a:r>
              <a:rPr lang="en-US" altLang="ja-JP" b="1" dirty="0" smtClean="0"/>
              <a:t>-type turbulence  in ISM preferable 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2" grpId="0"/>
      <p:bldP spid="14" grpId="0"/>
      <p:bldP spid="15" grpId="0"/>
      <p:bldP spid="17" grpId="0"/>
      <p:bldP spid="26" grpId="0"/>
      <p:bldP spid="28" grpId="0" animBg="1"/>
      <p:bldP spid="29" grpId="0"/>
      <p:bldP spid="31" grpId="0"/>
      <p:bldP spid="33" grpId="0"/>
      <p:bldP spid="38" grpId="0"/>
      <p:bldP spid="30" grpId="0" animBg="1"/>
      <p:bldP spid="5" grpId="0"/>
      <p:bldP spid="32" grpId="0" animBg="1"/>
      <p:bldP spid="34" grpId="0"/>
      <p:bldP spid="43" grpId="0" animBg="1"/>
      <p:bldP spid="40" grpId="0" animBg="1"/>
      <p:bldP spid="42" grpId="0" animBg="1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0" y="720725"/>
          <a:ext cx="9132888" cy="6453188"/>
        </p:xfrm>
        <a:graphic>
          <a:graphicData uri="http://schemas.openxmlformats.org/presentationml/2006/ole">
            <p:oleObj spid="_x0000_s33794" name="Acrobat Document" r:id="rId3" imgW="10703880" imgH="7550280" progId="AcroExch.Document.7">
              <p:embed/>
            </p:oleObj>
          </a:graphicData>
        </a:graphic>
      </p:graphicFrame>
      <p:sp>
        <p:nvSpPr>
          <p:cNvPr id="23555" name="テキスト ボックス 2"/>
          <p:cNvSpPr txBox="1">
            <a:spLocks noChangeArrowheads="1"/>
          </p:cNvSpPr>
          <p:nvPr/>
        </p:nvSpPr>
        <p:spPr bwMode="auto">
          <a:xfrm>
            <a:off x="3492500" y="476250"/>
            <a:ext cx="2762250" cy="52387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positron fraction</a:t>
            </a:r>
            <a:endParaRPr lang="ja-JP" alt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838" y="1431925"/>
            <a:ext cx="79343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5652120" y="3690515"/>
            <a:ext cx="2526654" cy="461665"/>
          </a:xfrm>
          <a:prstGeom prst="rect">
            <a:avLst/>
          </a:prstGeom>
          <a:solidFill>
            <a:srgbClr val="FF0000"/>
          </a:solidFill>
          <a:scene3d>
            <a:camera prst="orthographicFront">
              <a:rot lat="0" lon="0" rev="270000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Blasi</a:t>
            </a:r>
            <a:r>
              <a:rPr lang="en-US" altLang="ja-JP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(2009,  Jul.)</a:t>
            </a:r>
            <a:endParaRPr lang="ja-JP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35757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テキスト ボックス 6"/>
          <p:cNvSpPr txBox="1"/>
          <p:nvPr/>
        </p:nvSpPr>
        <p:spPr>
          <a:xfrm>
            <a:off x="7596336" y="1916832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/>
              <a:t>E</a:t>
            </a:r>
            <a:r>
              <a:rPr kumimoji="1" lang="en-US" altLang="ja-JP" baseline="-25000" dirty="0" smtClean="0"/>
              <a:t>p</a:t>
            </a:r>
            <a:r>
              <a:rPr kumimoji="1" lang="en-US" altLang="ja-JP" b="1" baseline="30000" dirty="0" smtClean="0"/>
              <a:t>-1/3</a:t>
            </a:r>
            <a:endParaRPr kumimoji="1" lang="ja-JP" altLang="en-US" b="1" baseline="30000" dirty="0"/>
          </a:p>
        </p:txBody>
      </p:sp>
      <p:cxnSp>
        <p:nvCxnSpPr>
          <p:cNvPr id="9" name="直線矢印コネクタ 8"/>
          <p:cNvCxnSpPr/>
          <p:nvPr/>
        </p:nvCxnSpPr>
        <p:spPr bwMode="auto">
          <a:xfrm flipV="1">
            <a:off x="6588224" y="2204864"/>
            <a:ext cx="1008112" cy="288032"/>
          </a:xfrm>
          <a:prstGeom prst="straightConnector1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円/楕円 9"/>
          <p:cNvSpPr/>
          <p:nvPr/>
        </p:nvSpPr>
        <p:spPr bwMode="auto">
          <a:xfrm>
            <a:off x="6300192" y="1984657"/>
            <a:ext cx="2232248" cy="652255"/>
          </a:xfrm>
          <a:prstGeom prst="ellipse">
            <a:avLst/>
          </a:prstGeom>
          <a:solidFill>
            <a:srgbClr val="FF66CC">
              <a:alpha val="47843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600000"/>
            </a:camera>
            <a:lightRig rig="threePt" dir="t"/>
          </a:scene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916878" y="6453336"/>
            <a:ext cx="2191626" cy="4001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Shibata et al. 2008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365125"/>
            <a:ext cx="8243888" cy="637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円/楕円 6"/>
          <p:cNvSpPr/>
          <p:nvPr/>
        </p:nvSpPr>
        <p:spPr bwMode="auto">
          <a:xfrm>
            <a:off x="6732240" y="3573016"/>
            <a:ext cx="2232248" cy="652255"/>
          </a:xfrm>
          <a:prstGeom prst="ellipse">
            <a:avLst/>
          </a:prstGeom>
          <a:solidFill>
            <a:srgbClr val="FF66CC">
              <a:alpha val="47843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600000"/>
            </a:camera>
            <a:lightRig rig="threePt" dir="t"/>
          </a:scene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68215" y="3501008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/>
              <a:t>E</a:t>
            </a:r>
            <a:r>
              <a:rPr kumimoji="1" lang="en-US" altLang="ja-JP" baseline="-25000" dirty="0" smtClean="0"/>
              <a:t>p</a:t>
            </a:r>
            <a:r>
              <a:rPr kumimoji="1" lang="en-US" altLang="ja-JP" b="1" baseline="30000" dirty="0" smtClean="0"/>
              <a:t>-1/2</a:t>
            </a:r>
            <a:endParaRPr kumimoji="1" lang="ja-JP" altLang="en-US" b="1" baseline="30000" dirty="0"/>
          </a:p>
        </p:txBody>
      </p:sp>
      <p:cxnSp>
        <p:nvCxnSpPr>
          <p:cNvPr id="9" name="直線矢印コネクタ 8"/>
          <p:cNvCxnSpPr/>
          <p:nvPr/>
        </p:nvCxnSpPr>
        <p:spPr bwMode="auto">
          <a:xfrm flipV="1">
            <a:off x="7060103" y="3789040"/>
            <a:ext cx="1008112" cy="288032"/>
          </a:xfrm>
          <a:prstGeom prst="straightConnector1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テキスト ボックス 9"/>
          <p:cNvSpPr txBox="1"/>
          <p:nvPr/>
        </p:nvSpPr>
        <p:spPr>
          <a:xfrm>
            <a:off x="7269539" y="6444044"/>
            <a:ext cx="1838965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solidFill>
                  <a:schemeClr val="bg1"/>
                </a:solidFill>
              </a:rPr>
              <a:t>Fujita et al. 2009</a:t>
            </a:r>
            <a:endParaRPr kumimoji="1" lang="ja-JP" alt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674215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5817734" y="2524834"/>
            <a:ext cx="3506794" cy="400110"/>
          </a:xfrm>
          <a:prstGeom prst="rect">
            <a:avLst/>
          </a:prstGeom>
          <a:solidFill>
            <a:srgbClr val="00B050"/>
          </a:solidFill>
          <a:scene3d>
            <a:camera prst="orthographicFront">
              <a:rot lat="0" lon="0" rev="19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PAMELA (</a:t>
            </a:r>
            <a:r>
              <a:rPr kumimoji="1" lang="en-US" altLang="ja-JP" sz="2000" b="1" dirty="0" err="1" smtClean="0">
                <a:solidFill>
                  <a:schemeClr val="bg1"/>
                </a:solidFill>
              </a:rPr>
              <a:t>Adriani</a:t>
            </a:r>
            <a:r>
              <a:rPr kumimoji="1" lang="en-US" altLang="ja-JP" sz="2000" b="1" dirty="0" smtClean="0">
                <a:solidFill>
                  <a:schemeClr val="bg1"/>
                </a:solidFill>
              </a:rPr>
              <a:t> et al. 2011)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45743" y="404664"/>
            <a:ext cx="4081567" cy="52322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chemeClr val="bg1"/>
                </a:solidFill>
              </a:rPr>
              <a:t>s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pectrum index </a:t>
            </a:r>
            <a:r>
              <a:rPr kumimoji="1" lang="ja-JP" altLang="en-US" sz="2800" b="1" dirty="0" smtClean="0">
                <a:solidFill>
                  <a:schemeClr val="bg1"/>
                </a:solidFill>
              </a:rPr>
              <a:t>について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128792" cy="502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48680"/>
            <a:ext cx="179596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7380312" y="539388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0.1~ 0.2</a:t>
            </a:r>
            <a:endParaRPr kumimoji="1" lang="ja-JP" altLang="en-US" sz="1800" dirty="0"/>
          </a:p>
        </p:txBody>
      </p:sp>
      <p:sp>
        <p:nvSpPr>
          <p:cNvPr id="5" name="正方形/長方形 4"/>
          <p:cNvSpPr/>
          <p:nvPr/>
        </p:nvSpPr>
        <p:spPr bwMode="auto">
          <a:xfrm>
            <a:off x="5436096" y="476672"/>
            <a:ext cx="2880320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40352" y="140348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i="1" dirty="0" smtClean="0">
                <a:latin typeface="Symbol" pitchFamily="18" charset="2"/>
              </a:rPr>
              <a:t>g </a:t>
            </a:r>
            <a:r>
              <a:rPr kumimoji="1" lang="en-US" altLang="ja-JP" sz="1800" b="1" dirty="0" smtClean="0"/>
              <a:t>:</a:t>
            </a:r>
            <a:endParaRPr kumimoji="1" lang="ja-JP" altLang="en-US" sz="18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740352" y="1772816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2.27</a:t>
            </a:r>
            <a:endParaRPr kumimoji="1" lang="ja-JP" altLang="en-US" sz="1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40352" y="2113111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2.37</a:t>
            </a:r>
            <a:endParaRPr kumimoji="1" lang="ja-JP" altLang="en-US" sz="1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740352" y="2492896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2.47</a:t>
            </a:r>
            <a:endParaRPr kumimoji="1" lang="ja-JP" altLang="en-US" sz="14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40352" y="3481263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2.27</a:t>
            </a:r>
            <a:endParaRPr kumimoji="1" lang="ja-JP" altLang="en-US" sz="14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40352" y="3821558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2.37</a:t>
            </a:r>
            <a:endParaRPr kumimoji="1" lang="ja-JP" altLang="en-US" sz="14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740352" y="4149080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2.47</a:t>
            </a:r>
            <a:endParaRPr kumimoji="1" lang="ja-JP" altLang="en-US" sz="14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740352" y="4829090"/>
            <a:ext cx="891783" cy="4001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source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 bwMode="auto">
          <a:xfrm flipV="1">
            <a:off x="7956376" y="4469050"/>
            <a:ext cx="0" cy="360040"/>
          </a:xfrm>
          <a:prstGeom prst="straightConnector1">
            <a:avLst/>
          </a:prstGeom>
          <a:solidFill>
            <a:srgbClr val="FF99CC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6121400"/>
            <a:ext cx="3312368" cy="47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504121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12776"/>
            <a:ext cx="3529086" cy="417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6"/>
          <p:cNvSpPr txBox="1">
            <a:spLocks noChangeArrowheads="1"/>
          </p:cNvSpPr>
          <p:nvPr/>
        </p:nvSpPr>
        <p:spPr bwMode="auto">
          <a:xfrm>
            <a:off x="5761161" y="5651400"/>
            <a:ext cx="363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800" b="1" dirty="0" err="1"/>
              <a:t>Ahn</a:t>
            </a:r>
            <a:r>
              <a:rPr lang="en-US" altLang="ja-JP" sz="1800" b="1" dirty="0"/>
              <a:t> et al. </a:t>
            </a:r>
            <a:r>
              <a:rPr lang="en-US" altLang="ja-JP" sz="1800" b="1" dirty="0" err="1"/>
              <a:t>ApJL</a:t>
            </a:r>
            <a:r>
              <a:rPr lang="en-US" altLang="ja-JP" sz="1800" b="1" dirty="0"/>
              <a:t>, 2010, 714, L89</a:t>
            </a:r>
            <a:endParaRPr lang="ja-JP" altLang="en-US" sz="18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31840" y="332656"/>
            <a:ext cx="2605200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h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eavy components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91680" y="6237312"/>
            <a:ext cx="223224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ja-JP" sz="1800" b="1" dirty="0" smtClean="0">
                <a:solidFill>
                  <a:schemeClr val="bg1"/>
                </a:solidFill>
              </a:rPr>
              <a:t>(</a:t>
            </a:r>
            <a:r>
              <a:rPr lang="en-US" altLang="ja-JP" sz="1800" b="1" dirty="0" err="1" smtClean="0">
                <a:solidFill>
                  <a:schemeClr val="bg1"/>
                </a:solidFill>
              </a:rPr>
              <a:t>Derbina</a:t>
            </a:r>
            <a:r>
              <a:rPr lang="en-US" altLang="ja-JP" sz="1800" b="1" dirty="0" smtClean="0">
                <a:solidFill>
                  <a:schemeClr val="bg1"/>
                </a:solidFill>
              </a:rPr>
              <a:t> et al. 2005)</a:t>
            </a:r>
            <a:endParaRPr kumimoji="1" lang="ja-JP" alt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34040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右矢印 4"/>
          <p:cNvSpPr/>
          <p:nvPr/>
        </p:nvSpPr>
        <p:spPr bwMode="auto">
          <a:xfrm>
            <a:off x="3563888" y="3798332"/>
            <a:ext cx="432048" cy="72008"/>
          </a:xfrm>
          <a:prstGeom prst="rightArrow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63523" y="3356992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He ~ Li</a:t>
            </a:r>
            <a:endParaRPr kumimoji="1" lang="ja-JP" altLang="en-US" sz="18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87824" y="692696"/>
            <a:ext cx="3603872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a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verage mass composition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16216" y="6237312"/>
            <a:ext cx="223224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ja-JP" sz="1800" b="1" dirty="0" smtClean="0">
                <a:solidFill>
                  <a:schemeClr val="bg1"/>
                </a:solidFill>
              </a:rPr>
              <a:t>(</a:t>
            </a:r>
            <a:r>
              <a:rPr lang="en-US" altLang="ja-JP" sz="1800" b="1" dirty="0" err="1" smtClean="0">
                <a:solidFill>
                  <a:schemeClr val="bg1"/>
                </a:solidFill>
              </a:rPr>
              <a:t>Derbina</a:t>
            </a:r>
            <a:r>
              <a:rPr lang="en-US" altLang="ja-JP" sz="1800" b="1" dirty="0" smtClean="0">
                <a:solidFill>
                  <a:schemeClr val="bg1"/>
                </a:solidFill>
              </a:rPr>
              <a:t> et al. 2005)</a:t>
            </a:r>
            <a:endParaRPr kumimoji="1" lang="ja-JP" alt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21128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699792" y="404664"/>
            <a:ext cx="4120039" cy="52322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2ry-to-1ry ratio </a:t>
            </a:r>
            <a:r>
              <a:rPr kumimoji="1" lang="ja-JP" altLang="en-US" sz="2800" b="1" dirty="0" smtClean="0">
                <a:solidFill>
                  <a:schemeClr val="bg1"/>
                </a:solidFill>
              </a:rPr>
              <a:t>について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 bwMode="auto">
          <a:xfrm>
            <a:off x="3419872" y="1988840"/>
            <a:ext cx="4320480" cy="2736304"/>
          </a:xfrm>
          <a:prstGeom prst="line">
            <a:avLst/>
          </a:prstGeom>
          <a:solidFill>
            <a:srgbClr val="FF99CC"/>
          </a:solidFill>
          <a:ln w="3810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テキスト ボックス 8"/>
          <p:cNvSpPr txBox="1"/>
          <p:nvPr/>
        </p:nvSpPr>
        <p:spPr>
          <a:xfrm>
            <a:off x="7872777" y="4581128"/>
            <a:ext cx="947695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ja-JP" sz="2000" b="1" i="1" dirty="0" smtClean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kumimoji="1" lang="en-US" altLang="ja-JP" sz="2000" b="1" dirty="0" smtClean="0">
                <a:solidFill>
                  <a:schemeClr val="bg1"/>
                </a:solidFill>
              </a:rPr>
              <a:t> = 1/2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76435" y="5435932"/>
            <a:ext cx="1232069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solidFill>
                  <a:schemeClr val="bg1"/>
                </a:solidFill>
              </a:rPr>
              <a:t>anisotropy</a:t>
            </a:r>
            <a:endParaRPr kumimoji="1" lang="ja-JP" altLang="en-US" sz="1800" b="1" dirty="0">
              <a:solidFill>
                <a:schemeClr val="bg1"/>
              </a:solidFill>
            </a:endParaRPr>
          </a:p>
        </p:txBody>
      </p:sp>
      <p:sp>
        <p:nvSpPr>
          <p:cNvPr id="7" name="上下矢印 6"/>
          <p:cNvSpPr/>
          <p:nvPr/>
        </p:nvSpPr>
        <p:spPr bwMode="auto">
          <a:xfrm>
            <a:off x="8172400" y="5013176"/>
            <a:ext cx="216024" cy="396000"/>
          </a:xfrm>
          <a:prstGeom prst="upDownArrow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63550" y="497310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?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11560" y="260648"/>
            <a:ext cx="4780411" cy="52322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chemeClr val="bg1"/>
                </a:solidFill>
              </a:rPr>
              <a:t>r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eacceleration </a:t>
            </a:r>
            <a:r>
              <a:rPr lang="en-US" altLang="ja-JP" b="1" dirty="0" smtClean="0">
                <a:solidFill>
                  <a:schemeClr val="bg1"/>
                </a:solidFill>
              </a:rPr>
              <a:t>&amp; 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escape 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length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44283"/>
            <a:ext cx="2197224" cy="62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140916"/>
            <a:ext cx="2304256" cy="6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6156176" y="12594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/>
              <a:t>(Simon &amp; </a:t>
            </a:r>
            <a:r>
              <a:rPr lang="en-US" altLang="ja-JP" sz="1800" b="1" dirty="0" smtClean="0"/>
              <a:t>Heinrich 1986)</a:t>
            </a:r>
            <a:endParaRPr kumimoji="1" lang="ja-JP" altLang="en-US" sz="1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4094" y="197954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 smtClean="0">
                <a:solidFill>
                  <a:srgbClr val="FF0000"/>
                </a:solidFill>
              </a:rPr>
              <a:t>●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02024" y="1887215"/>
            <a:ext cx="160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e</a:t>
            </a:r>
            <a:r>
              <a:rPr kumimoji="1" lang="en-US" altLang="ja-JP" b="1" dirty="0" smtClean="0"/>
              <a:t>fficiency: </a:t>
            </a:r>
            <a:endParaRPr kumimoji="1" lang="ja-JP" altLang="en-US" b="1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804724"/>
            <a:ext cx="1728192" cy="68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5148064" y="26276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/>
              <a:t>(</a:t>
            </a:r>
            <a:r>
              <a:rPr lang="en-US" altLang="ja-JP" sz="1800" b="1" dirty="0" smtClean="0"/>
              <a:t>Shibata et al. 2006)</a:t>
            </a:r>
            <a:endParaRPr kumimoji="1" lang="ja-JP" altLang="en-US" sz="1800" b="1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8870" y="3171825"/>
            <a:ext cx="47434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2051720" y="31316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/>
              <a:t>for</a:t>
            </a:r>
            <a:endParaRPr kumimoji="1" lang="ja-JP" altLang="en-US" sz="18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7544" y="407707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 smtClean="0">
                <a:solidFill>
                  <a:srgbClr val="FF0000"/>
                </a:solidFill>
              </a:rPr>
              <a:t>●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636912"/>
            <a:ext cx="1377317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2636912"/>
            <a:ext cx="792088" cy="30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テキスト ボックス 25"/>
          <p:cNvSpPr txBox="1"/>
          <p:nvPr/>
        </p:nvSpPr>
        <p:spPr>
          <a:xfrm>
            <a:off x="802024" y="3975447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escape  </a:t>
            </a:r>
            <a:r>
              <a:rPr lang="en-US" altLang="ja-JP" b="1" i="1" dirty="0" smtClean="0">
                <a:latin typeface="Symbol" pitchFamily="18" charset="2"/>
              </a:rPr>
              <a:t>s</a:t>
            </a:r>
            <a:r>
              <a:rPr lang="en-US" altLang="ja-JP" sz="1800" b="1" i="1" dirty="0" smtClean="0">
                <a:latin typeface="Symbol" pitchFamily="18" charset="2"/>
              </a:rPr>
              <a:t> </a:t>
            </a:r>
            <a:r>
              <a:rPr kumimoji="1" lang="en-US" altLang="ja-JP" b="1" dirty="0" smtClean="0"/>
              <a:t>: </a:t>
            </a:r>
            <a:endParaRPr kumimoji="1" lang="ja-JP" altLang="en-US" b="1" dirty="0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24915" y="4077072"/>
            <a:ext cx="39090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6928" y="3933056"/>
            <a:ext cx="1299048" cy="66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28553" y="4826769"/>
            <a:ext cx="1471439" cy="2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92573" y="4826769"/>
            <a:ext cx="843523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テキスト ボックス 31"/>
          <p:cNvSpPr txBox="1"/>
          <p:nvPr/>
        </p:nvSpPr>
        <p:spPr>
          <a:xfrm>
            <a:off x="6156176" y="4078813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/>
              <a:t>(</a:t>
            </a:r>
            <a:r>
              <a:rPr kumimoji="1" lang="en-US" altLang="ja-JP" sz="1800" b="1" dirty="0" err="1" smtClean="0"/>
              <a:t>Berezinsky</a:t>
            </a:r>
            <a:r>
              <a:rPr kumimoji="1" lang="en-US" altLang="ja-JP" sz="1800" b="1" dirty="0" smtClean="0"/>
              <a:t> et al. 1990;</a:t>
            </a:r>
          </a:p>
          <a:p>
            <a:r>
              <a:rPr lang="en-US" altLang="ja-JP" sz="1800" b="1" dirty="0" smtClean="0"/>
              <a:t>  Shibata et al. 2006)</a:t>
            </a:r>
            <a:endParaRPr kumimoji="1" lang="ja-JP" altLang="en-US" sz="1800" b="1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7784" y="6063679"/>
            <a:ext cx="1872208" cy="42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テキスト ボックス 33"/>
          <p:cNvSpPr txBox="1"/>
          <p:nvPr/>
        </p:nvSpPr>
        <p:spPr>
          <a:xfrm>
            <a:off x="4860032" y="612639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dirty="0" smtClean="0"/>
              <a:t>11.5 g/cm</a:t>
            </a:r>
            <a:r>
              <a:rPr lang="en-US" altLang="ja-JP" sz="1800" b="1" baseline="30000" dirty="0" smtClean="0"/>
              <a:t>2</a:t>
            </a:r>
            <a:r>
              <a:rPr kumimoji="1" lang="en-US" altLang="ja-JP" sz="1800" b="1" dirty="0" smtClean="0"/>
              <a:t> </a:t>
            </a:r>
            <a:endParaRPr kumimoji="1" lang="ja-JP" altLang="en-US" sz="1800" b="1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6207695"/>
            <a:ext cx="216025" cy="18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テキスト ボックス 35"/>
          <p:cNvSpPr txBox="1"/>
          <p:nvPr/>
        </p:nvSpPr>
        <p:spPr>
          <a:xfrm>
            <a:off x="5940926" y="606367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;</a:t>
            </a:r>
            <a:endParaRPr kumimoji="1" lang="ja-JP" altLang="en-US" b="1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00192" y="6186943"/>
            <a:ext cx="1728192" cy="30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テキスト ボックス 37"/>
          <p:cNvSpPr txBox="1"/>
          <p:nvPr/>
        </p:nvSpPr>
        <p:spPr>
          <a:xfrm>
            <a:off x="827584" y="5651956"/>
            <a:ext cx="135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 smtClean="0"/>
              <a:t>o</a:t>
            </a:r>
            <a:r>
              <a:rPr kumimoji="1" lang="en-US" altLang="ja-JP" sz="1800" b="1" dirty="0" smtClean="0"/>
              <a:t>r  in g/cm</a:t>
            </a:r>
            <a:r>
              <a:rPr kumimoji="1" lang="en-US" altLang="ja-JP" sz="1800" b="1" baseline="30000" dirty="0" smtClean="0"/>
              <a:t>2</a:t>
            </a:r>
            <a:endParaRPr kumimoji="1" lang="ja-JP" altLang="en-US" sz="1800" b="1" baseline="300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27584" y="52292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/>
              <a:t>for</a:t>
            </a:r>
            <a:endParaRPr kumimoji="1" lang="ja-JP" altLang="en-US" sz="1800" b="1" dirty="0"/>
          </a:p>
        </p:txBody>
      </p:sp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04938" y="5229200"/>
            <a:ext cx="63341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4" grpId="0"/>
      <p:bldP spid="16" grpId="0"/>
      <p:bldP spid="17" grpId="0"/>
      <p:bldP spid="26" grpId="0"/>
      <p:bldP spid="32" grpId="0"/>
      <p:bldP spid="34" grpId="0"/>
      <p:bldP spid="36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745540"/>
            <a:ext cx="5859296" cy="52322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2ry-to-1ry ratio in HE and LE limits 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04381"/>
            <a:ext cx="9048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7" y="1988841"/>
            <a:ext cx="3672407" cy="73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正方形/長方形 9"/>
          <p:cNvSpPr/>
          <p:nvPr/>
        </p:nvSpPr>
        <p:spPr bwMode="auto">
          <a:xfrm>
            <a:off x="6084168" y="2852936"/>
            <a:ext cx="1872208" cy="46384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14" name="左中かっこ 13"/>
          <p:cNvSpPr/>
          <p:nvPr/>
        </p:nvSpPr>
        <p:spPr bwMode="auto">
          <a:xfrm>
            <a:off x="1619672" y="2276872"/>
            <a:ext cx="216024" cy="2448272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5843566"/>
            <a:ext cx="1008112" cy="32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352377"/>
            <a:ext cx="1656184" cy="30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2443" y="2981986"/>
            <a:ext cx="1629917" cy="30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正方形/長方形 14"/>
          <p:cNvSpPr/>
          <p:nvPr/>
        </p:nvSpPr>
        <p:spPr bwMode="auto">
          <a:xfrm>
            <a:off x="6084168" y="5269410"/>
            <a:ext cx="1872208" cy="46384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4491802"/>
            <a:ext cx="720080" cy="3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4365104"/>
            <a:ext cx="5400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明朝" pitchFamily="1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明朝" pitchFamily="17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24504</TotalTime>
  <Words>528</Words>
  <Application>Microsoft Office PowerPoint</Application>
  <PresentationFormat>画面に合わせる (4:3)</PresentationFormat>
  <Paragraphs>121</Paragraphs>
  <Slides>25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7" baseType="lpstr">
      <vt:lpstr>標準デザイン</vt:lpstr>
      <vt:lpstr>Acrobat Document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</vt:vector>
  </TitlesOfParts>
  <Company>Aoyama-Gakuin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Cosmic-ray spectrum and compositionmeasurement by direct</dc:title>
  <dc:creator>Toru SHIBATA</dc:creator>
  <cp:lastModifiedBy>shibata</cp:lastModifiedBy>
  <cp:revision>523</cp:revision>
  <dcterms:created xsi:type="dcterms:W3CDTF">2004-03-15T06:23:22Z</dcterms:created>
  <dcterms:modified xsi:type="dcterms:W3CDTF">2013-09-01T01:56:24Z</dcterms:modified>
</cp:coreProperties>
</file>