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embeddings/Microsoft___1.bin" ContentType="application/vnd.openxmlformats-officedocument.oleObject"/>
  <Override PartName="/ppt/embeddings/Microsoft___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31" d="100"/>
          <a:sy n="131" d="100"/>
        </p:scale>
        <p:origin x="-17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03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85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20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95BC8-60B8-494C-95C5-50785B8DF65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29149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1C8AC-8E6A-804A-8F7D-7D8C06F7732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2962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00376-4C41-334E-8080-F0AF0AE031E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936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E10F-DBD5-6547-B888-ADF76C99487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3115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2CF3-D197-C743-9D9D-43A053E7DCF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7785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98CA-BCC4-B94D-9874-93BCFAFC131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5103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D8D1-AE64-0A44-BE8A-FF3CE013273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7293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D98A-F5DB-CE4C-A495-1926385377C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145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6679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FEE6-875B-B14A-BD1C-3156C810EA0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2594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320B-F4C1-F449-AC87-50AC789DFD1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66901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70E9-517F-FE45-85F3-38E971D0761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724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55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82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07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22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00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50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716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63001-9735-044C-866B-873E76664BE5}" type="datetimeFigureOut">
              <a:rPr kumimoji="1" lang="ja-JP" altLang="en-US" smtClean="0"/>
              <a:t>12/09/25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955F1-BB5F-E341-A2CC-8BD47EB53D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22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BE1FC-50F4-144F-8F30-97554A9AB50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12/09/25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245C5-DA26-D246-BDE9-72103AA9879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892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oleObject" Target="../embeddings/Microsoft___2.bin"/><Relationship Id="rId5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Microsoft___1.bin"/><Relationship Id="rId5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55578"/>
            <a:ext cx="7772400" cy="1470025"/>
          </a:xfrm>
          <a:effectLst>
            <a:outerShdw blurRad="50800" dist="38100" dir="2700000" algn="tl" rotWithShape="0">
              <a:srgbClr val="FF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kumimoji="1" lang="en-US" altLang="ja-JP" sz="7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/>
                <a:cs typeface="Cochin"/>
              </a:rPr>
              <a:t>Upper Limit on</a:t>
            </a:r>
            <a:br>
              <a:rPr kumimoji="1" lang="en-US" altLang="ja-JP" sz="7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/>
                <a:cs typeface="Cochin"/>
              </a:rPr>
            </a:br>
            <a:r>
              <a:rPr kumimoji="1" lang="en-US" altLang="ja-JP" sz="7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/>
                <a:cs typeface="Cochin"/>
              </a:rPr>
              <a:t>the Cosmological</a:t>
            </a:r>
            <a:r>
              <a:rPr lang="en-US" altLang="ja-JP" sz="7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/>
                <a:cs typeface="Cochin"/>
              </a:rPr>
              <a:t> </a:t>
            </a:r>
            <a:r>
              <a:rPr lang="en-US" altLang="ja-JP" sz="7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altLang="ja-JP" sz="7200" b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chin"/>
                <a:cs typeface="Cochin"/>
              </a:rPr>
              <a:t>-Ray Background</a:t>
            </a:r>
            <a:endParaRPr kumimoji="1" lang="ja-JP" altLang="en-US" sz="6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chin"/>
              <a:cs typeface="Cochin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408020"/>
            <a:ext cx="6400800" cy="1752600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tx1"/>
                </a:solidFill>
                <a:latin typeface="Gill Sans"/>
                <a:cs typeface="Gill Sans"/>
              </a:rPr>
              <a:t>Yoshiyuki Inoue (Stanford)</a:t>
            </a:r>
          </a:p>
          <a:p>
            <a:r>
              <a:rPr lang="en-US" altLang="ja-JP" dirty="0" err="1" smtClean="0">
                <a:solidFill>
                  <a:schemeClr val="tx1"/>
                </a:solidFill>
                <a:latin typeface="Gill Sans"/>
                <a:cs typeface="Gill Sans"/>
              </a:rPr>
              <a:t>Kunihito</a:t>
            </a:r>
            <a:r>
              <a:rPr lang="en-US" altLang="ja-JP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Gill Sans"/>
                <a:cs typeface="Gill Sans"/>
              </a:rPr>
              <a:t>Ioka</a:t>
            </a:r>
            <a:r>
              <a:rPr lang="en-US" altLang="ja-JP" dirty="0">
                <a:solidFill>
                  <a:schemeClr val="tx1"/>
                </a:solidFill>
                <a:latin typeface="Gill Sans"/>
                <a:cs typeface="Gill Sans"/>
              </a:rPr>
              <a:t> (KEK</a:t>
            </a:r>
            <a:r>
              <a:rPr lang="en-US" altLang="ja-JP" dirty="0" smtClean="0">
                <a:solidFill>
                  <a:schemeClr val="tx1"/>
                </a:solidFill>
                <a:latin typeface="Gill Sans"/>
                <a:cs typeface="Gill Sans"/>
              </a:rPr>
              <a:t>)</a:t>
            </a:r>
            <a:endParaRPr lang="ja-JP" altLang="en-US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  <p:pic>
        <p:nvPicPr>
          <p:cNvPr id="4" name="図 3" descr="header_logo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5" y="5905851"/>
            <a:ext cx="5236822" cy="9521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911" y="5905851"/>
            <a:ext cx="2867269" cy="9521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b="12321"/>
          <a:stretch/>
        </p:blipFill>
        <p:spPr>
          <a:xfrm>
            <a:off x="7626193" y="5076368"/>
            <a:ext cx="1333500" cy="1781632"/>
          </a:xfrm>
          <a:prstGeom prst="rect">
            <a:avLst/>
          </a:prstGeom>
        </p:spPr>
      </p:pic>
      <p:sp>
        <p:nvSpPr>
          <p:cNvPr id="7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2A44A64-0172-1C4A-BA55-FC6934F0B43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724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Gamma Ray Horizon</a:t>
            </a:r>
            <a:endParaRPr lang="ja-JP" altLang="en-US" sz="5400" b="1" dirty="0">
              <a:latin typeface="Cochin"/>
              <a:cs typeface="Cochi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rcRect b="29202"/>
          <a:stretch>
            <a:fillRect/>
          </a:stretch>
        </p:blipFill>
        <p:spPr>
          <a:xfrm>
            <a:off x="0" y="1417638"/>
            <a:ext cx="5873306" cy="544036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03197" y="1536708"/>
            <a:ext cx="35408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Cosmological Horizon</a:t>
            </a:r>
          </a:p>
          <a:p>
            <a:pPr algn="ctr"/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&gt; </a:t>
            </a:r>
            <a:r>
              <a:rPr lang="en-US" altLang="ja-JP" sz="28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TeV</a:t>
            </a:r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 </a:t>
            </a:r>
            <a:r>
              <a:rPr lang="en-US" altLang="ja-JP" sz="2800" dirty="0" err="1">
                <a:solidFill>
                  <a:srgbClr val="FF0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 Horizon</a:t>
            </a:r>
            <a:endParaRPr lang="ja-JP" altLang="en-US" sz="28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5695793" y="2610645"/>
          <a:ext cx="3365529" cy="1213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数式" r:id="rId4" imgW="1549400" imgH="558800" progId="Equation.3">
                  <p:embed/>
                </p:oleObj>
              </mc:Choice>
              <mc:Fallback>
                <p:oleObj name="数式" r:id="rId4" imgW="15494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793" y="2610645"/>
                        <a:ext cx="3365529" cy="12138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293824" y="5926952"/>
            <a:ext cx="224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Coppi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&amp; 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Aharonian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97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21974" y="4524596"/>
            <a:ext cx="35189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Difficult to measure</a:t>
            </a:r>
          </a:p>
          <a:p>
            <a:pPr algn="ctr"/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IR background</a:t>
            </a:r>
          </a:p>
          <a:p>
            <a:pPr algn="ctr"/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due to zodiacal light</a:t>
            </a:r>
          </a:p>
        </p:txBody>
      </p:sp>
    </p:spTree>
    <p:extLst>
      <p:ext uri="{BB962C8B-B14F-4D97-AF65-F5344CB8AC3E}">
        <p14:creationId xmlns:p14="http://schemas.microsoft.com/office/powerpoint/2010/main" val="369897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117600"/>
            <a:ext cx="8039100" cy="5740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EBL Observations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77799" y="5347819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We use conservative EBL</a:t>
            </a:r>
            <a:endParaRPr lang="ja-JP" altLang="en-US" sz="36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58514" y="4657035"/>
            <a:ext cx="416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Black: Our EBL model</a:t>
            </a:r>
          </a:p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Filled: Integrated flux of galaxies (Min EBL)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5170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Cascade Emission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l"/>
            </a:pPr>
            <a:r>
              <a:rPr kumimoji="1" lang="en-US" altLang="ja-JP" sz="3600" dirty="0" smtClean="0">
                <a:latin typeface="Gill Sans"/>
                <a:cs typeface="Gill Sans"/>
              </a:rPr>
              <a:t> Created e</a:t>
            </a:r>
            <a:r>
              <a:rPr kumimoji="1" lang="en-US" altLang="ja-JP" sz="3600" baseline="30000" dirty="0" smtClean="0">
                <a:latin typeface="Gill Sans"/>
                <a:cs typeface="Gill Sans"/>
              </a:rPr>
              <a:t>±</a:t>
            </a:r>
            <a:r>
              <a:rPr kumimoji="1" lang="en-US" altLang="ja-JP" sz="3600" dirty="0" smtClean="0">
                <a:latin typeface="Gill Sans"/>
                <a:cs typeface="Gill Sans"/>
              </a:rPr>
              <a:t> scatter CMB via inverse Compton</a:t>
            </a:r>
          </a:p>
          <a:p>
            <a:pPr>
              <a:buFont typeface="Wingdings" charset="2"/>
              <a:buChar char="l"/>
            </a:pPr>
            <a:r>
              <a:rPr lang="en-US" altLang="ja-JP" sz="3600" dirty="0">
                <a:latin typeface="Gill Sans"/>
                <a:cs typeface="Gill Sans"/>
              </a:rPr>
              <a:t> </a:t>
            </a:r>
            <a:r>
              <a:rPr lang="en-US" altLang="ja-JP" sz="3600" dirty="0" err="1" smtClean="0">
                <a:latin typeface="Symbol" charset="2"/>
                <a:cs typeface="Symbol" charset="2"/>
              </a:rPr>
              <a:t>g</a:t>
            </a:r>
            <a:r>
              <a:rPr lang="en-US" altLang="ja-JP" sz="3600" baseline="-25000" dirty="0" err="1" smtClean="0">
                <a:latin typeface="Gill Sans"/>
                <a:cs typeface="Gill Sans"/>
              </a:rPr>
              <a:t>e</a:t>
            </a:r>
            <a:r>
              <a:rPr lang="en-US" altLang="ja-JP" sz="3600" dirty="0" err="1" smtClean="0">
                <a:latin typeface="Gill Sans"/>
                <a:cs typeface="Gill Sans"/>
              </a:rPr>
              <a:t>~TeV</a:t>
            </a:r>
            <a:r>
              <a:rPr lang="en-US" altLang="ja-JP" sz="3600" dirty="0" smtClean="0">
                <a:latin typeface="Gill Sans"/>
                <a:cs typeface="Gill Sans"/>
              </a:rPr>
              <a:t>/m</a:t>
            </a:r>
            <a:r>
              <a:rPr lang="en-US" altLang="ja-JP" sz="3600" baseline="-25000" dirty="0" smtClean="0">
                <a:latin typeface="Gill Sans"/>
                <a:cs typeface="Gill Sans"/>
              </a:rPr>
              <a:t>e</a:t>
            </a:r>
            <a:r>
              <a:rPr lang="en-US" altLang="ja-JP" sz="3600" dirty="0" smtClean="0">
                <a:latin typeface="Gill Sans"/>
                <a:cs typeface="Gill Sans"/>
              </a:rPr>
              <a:t>c</a:t>
            </a:r>
            <a:r>
              <a:rPr lang="en-US" altLang="ja-JP" sz="3600" baseline="30000" dirty="0" smtClean="0">
                <a:latin typeface="Gill Sans"/>
                <a:cs typeface="Gill Sans"/>
              </a:rPr>
              <a:t>2</a:t>
            </a:r>
            <a:r>
              <a:rPr lang="en-US" altLang="ja-JP" sz="3600" dirty="0" smtClean="0">
                <a:latin typeface="Gill Sans"/>
                <a:cs typeface="Gill Sans"/>
              </a:rPr>
              <a:t>~10</a:t>
            </a:r>
            <a:r>
              <a:rPr lang="en-US" altLang="ja-JP" sz="3600" baseline="30000" dirty="0" smtClean="0">
                <a:latin typeface="Gill Sans"/>
                <a:cs typeface="Gill Sans"/>
              </a:rPr>
              <a:t>6</a:t>
            </a:r>
          </a:p>
          <a:p>
            <a:pPr>
              <a:buFont typeface="Wingdings" charset="2"/>
              <a:buChar char="l"/>
            </a:pPr>
            <a:r>
              <a:rPr kumimoji="1" lang="en-US" altLang="ja-JP" sz="3600" dirty="0">
                <a:latin typeface="Gill Sans"/>
                <a:cs typeface="Gill Sans"/>
              </a:rPr>
              <a:t> </a:t>
            </a:r>
            <a:r>
              <a:rPr kumimoji="1" lang="en-US" altLang="ja-JP" sz="3600" dirty="0" smtClean="0">
                <a:latin typeface="Gill Sans"/>
                <a:cs typeface="Gill Sans"/>
              </a:rPr>
              <a:t>E</a:t>
            </a:r>
            <a:r>
              <a:rPr kumimoji="1" lang="en-US" altLang="ja-JP" sz="3600" baseline="-250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3600" baseline="-25000" dirty="0" smtClean="0">
                <a:latin typeface="Gill Sans"/>
                <a:cs typeface="Gill Sans"/>
              </a:rPr>
              <a:t>,c</a:t>
            </a:r>
            <a:r>
              <a:rPr kumimoji="1" lang="en-US" altLang="ja-JP" sz="3600" dirty="0" smtClean="0">
                <a:latin typeface="Gill Sans"/>
                <a:cs typeface="Gill Sans"/>
              </a:rPr>
              <a:t>~</a:t>
            </a:r>
            <a:r>
              <a:rPr kumimoji="1" lang="en-US" altLang="ja-JP" sz="36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3600" baseline="-25000" dirty="0" smtClean="0">
                <a:latin typeface="Gill Sans"/>
                <a:cs typeface="Gill Sans"/>
              </a:rPr>
              <a:t>e</a:t>
            </a:r>
            <a:r>
              <a:rPr kumimoji="1" lang="en-US" altLang="ja-JP" sz="3600" baseline="30000" dirty="0" smtClean="0">
                <a:latin typeface="Gill Sans"/>
                <a:cs typeface="Gill Sans"/>
              </a:rPr>
              <a:t>2</a:t>
            </a:r>
            <a:r>
              <a:rPr kumimoji="1" lang="en-US" altLang="ja-JP" sz="3600" dirty="0" smtClean="0">
                <a:latin typeface="Gill Sans"/>
                <a:cs typeface="Gill Sans"/>
              </a:rPr>
              <a:t> </a:t>
            </a:r>
            <a:r>
              <a:rPr kumimoji="1" lang="en-US" altLang="ja-JP" sz="3600" dirty="0" err="1" smtClean="0">
                <a:latin typeface="Gill Sans"/>
                <a:cs typeface="Gill Sans"/>
              </a:rPr>
              <a:t>E</a:t>
            </a:r>
            <a:r>
              <a:rPr kumimoji="1" lang="en-US" altLang="ja-JP" sz="3600" baseline="-25000" dirty="0" err="1" smtClean="0">
                <a:latin typeface="Gill Sans"/>
                <a:cs typeface="Gill Sans"/>
              </a:rPr>
              <a:t>CMB</a:t>
            </a:r>
            <a:r>
              <a:rPr kumimoji="1" lang="en-US" altLang="ja-JP" sz="3600" dirty="0" err="1" smtClean="0">
                <a:latin typeface="Gill Sans"/>
                <a:cs typeface="Gill Sans"/>
              </a:rPr>
              <a:t>~GeV</a:t>
            </a:r>
            <a:endParaRPr kumimoji="1" lang="en-US" altLang="ja-JP" sz="3600" dirty="0" smtClean="0">
              <a:latin typeface="Gill Sans"/>
              <a:cs typeface="Gill Sans"/>
            </a:endParaRPr>
          </a:p>
          <a:p>
            <a:pPr>
              <a:buFont typeface="Wingdings" charset="2"/>
              <a:buChar char="l"/>
            </a:pPr>
            <a:r>
              <a:rPr lang="en-US" altLang="ja-JP" sz="3600" dirty="0">
                <a:latin typeface="Gill Sans"/>
                <a:cs typeface="Gill Sans"/>
              </a:rPr>
              <a:t> </a:t>
            </a:r>
            <a:r>
              <a:rPr lang="en-US" altLang="ja-JP" sz="3600" dirty="0" smtClean="0">
                <a:latin typeface="Gill Sans"/>
                <a:cs typeface="Gill Sans"/>
              </a:rPr>
              <a:t>Cooling time </a:t>
            </a:r>
            <a:r>
              <a:rPr lang="en-US" altLang="ja-JP" sz="3600" dirty="0">
                <a:latin typeface="Gill Sans"/>
                <a:cs typeface="Gill Sans"/>
              </a:rPr>
              <a:t>&lt;</a:t>
            </a:r>
            <a:r>
              <a:rPr lang="en-US" altLang="ja-JP" sz="3600" dirty="0" smtClean="0">
                <a:latin typeface="Gill Sans"/>
                <a:cs typeface="Gill Sans"/>
              </a:rPr>
              <a:t> Hubble time</a:t>
            </a:r>
          </a:p>
          <a:p>
            <a:pPr>
              <a:buFont typeface="Wingdings" charset="2"/>
              <a:buChar char="l"/>
            </a:pPr>
            <a:r>
              <a:rPr kumimoji="1" lang="en-US" altLang="ja-JP" sz="3600" dirty="0">
                <a:latin typeface="Gill Sans"/>
                <a:cs typeface="Gill Sans"/>
              </a:rPr>
              <a:t> </a:t>
            </a:r>
            <a:r>
              <a:rPr kumimoji="1" lang="en-US" altLang="ja-JP" sz="3600" dirty="0" smtClean="0">
                <a:latin typeface="Gill Sans"/>
                <a:cs typeface="Gill Sans"/>
              </a:rPr>
              <a:t>Absorbed energy ⇒ </a:t>
            </a:r>
            <a:r>
              <a:rPr lang="en-US" altLang="ja-JP" sz="3600" dirty="0">
                <a:latin typeface="Gill Sans"/>
                <a:cs typeface="Gill Sans"/>
              </a:rPr>
              <a:t>C</a:t>
            </a:r>
            <a:r>
              <a:rPr kumimoji="1" lang="en-US" altLang="ja-JP" sz="3600" dirty="0" smtClean="0">
                <a:latin typeface="Gill Sans"/>
                <a:cs typeface="Gill Sans"/>
              </a:rPr>
              <a:t>ascade emission</a:t>
            </a:r>
            <a:endParaRPr kumimoji="1" lang="ja-JP" altLang="en-US" sz="36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63670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384300"/>
            <a:ext cx="8851900" cy="54737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Upper Limit</a:t>
            </a:r>
            <a:endParaRPr lang="ja-JP" altLang="en-US" sz="5400" b="1" dirty="0">
              <a:latin typeface="Cochin"/>
              <a:cs typeface="Cochin"/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7175500" y="4675717"/>
            <a:ext cx="1384300" cy="1077383"/>
          </a:xfrm>
          <a:custGeom>
            <a:avLst/>
            <a:gdLst>
              <a:gd name="connsiteX0" fmla="*/ 0 w 1384300"/>
              <a:gd name="connsiteY0" fmla="*/ 1077383 h 1077383"/>
              <a:gd name="connsiteX1" fmla="*/ 355600 w 1384300"/>
              <a:gd name="connsiteY1" fmla="*/ 74083 h 1077383"/>
              <a:gd name="connsiteX2" fmla="*/ 1384300 w 1384300"/>
              <a:gd name="connsiteY2" fmla="*/ 632883 h 107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300" h="1077383">
                <a:moveTo>
                  <a:pt x="0" y="1077383"/>
                </a:moveTo>
                <a:cubicBezTo>
                  <a:pt x="62441" y="612774"/>
                  <a:pt x="124883" y="148166"/>
                  <a:pt x="355600" y="74083"/>
                </a:cubicBezTo>
                <a:cubicBezTo>
                  <a:pt x="586317" y="0"/>
                  <a:pt x="1384300" y="632883"/>
                  <a:pt x="1384300" y="63288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48705" y="2584580"/>
            <a:ext cx="26036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If </a:t>
            </a:r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c</a:t>
            </a:r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osmological </a:t>
            </a:r>
          </a:p>
          <a:p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s</a:t>
            </a:r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ources produce 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the background,</a:t>
            </a:r>
            <a:endParaRPr lang="ja-JP" altLang="en-US" sz="28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95023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384300"/>
            <a:ext cx="8851900" cy="54737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Upper Limit</a:t>
            </a:r>
            <a:endParaRPr lang="ja-JP" altLang="en-US" sz="5400" b="1" dirty="0">
              <a:latin typeface="Cochin"/>
              <a:cs typeface="Cochin"/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7175500" y="4675717"/>
            <a:ext cx="1384300" cy="1077383"/>
          </a:xfrm>
          <a:custGeom>
            <a:avLst/>
            <a:gdLst>
              <a:gd name="connsiteX0" fmla="*/ 0 w 1384300"/>
              <a:gd name="connsiteY0" fmla="*/ 1077383 h 1077383"/>
              <a:gd name="connsiteX1" fmla="*/ 355600 w 1384300"/>
              <a:gd name="connsiteY1" fmla="*/ 74083 h 1077383"/>
              <a:gd name="connsiteX2" fmla="*/ 1384300 w 1384300"/>
              <a:gd name="connsiteY2" fmla="*/ 632883 h 107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300" h="1077383">
                <a:moveTo>
                  <a:pt x="0" y="1077383"/>
                </a:moveTo>
                <a:cubicBezTo>
                  <a:pt x="62441" y="612774"/>
                  <a:pt x="124883" y="148166"/>
                  <a:pt x="355600" y="74083"/>
                </a:cubicBezTo>
                <a:cubicBezTo>
                  <a:pt x="586317" y="0"/>
                  <a:pt x="1384300" y="632883"/>
                  <a:pt x="1384300" y="63288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78519" y="2395572"/>
            <a:ext cx="28082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The flux before</a:t>
            </a:r>
          </a:p>
          <a:p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a</a:t>
            </a:r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bsorption should</a:t>
            </a:r>
          </a:p>
          <a:p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b</a:t>
            </a:r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e much higher</a:t>
            </a:r>
            <a:endParaRPr lang="en-US" altLang="ja-JP" sz="28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7061200" y="3679230"/>
            <a:ext cx="1358900" cy="1625600"/>
          </a:xfrm>
          <a:custGeom>
            <a:avLst/>
            <a:gdLst>
              <a:gd name="connsiteX0" fmla="*/ 0 w 1358900"/>
              <a:gd name="connsiteY0" fmla="*/ 1625600 h 1625600"/>
              <a:gd name="connsiteX1" fmla="*/ 342900 w 1358900"/>
              <a:gd name="connsiteY1" fmla="*/ 711200 h 1625600"/>
              <a:gd name="connsiteX2" fmla="*/ 1358900 w 1358900"/>
              <a:gd name="connsiteY2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" h="1625600">
                <a:moveTo>
                  <a:pt x="0" y="1625600"/>
                </a:moveTo>
                <a:cubicBezTo>
                  <a:pt x="58208" y="1303866"/>
                  <a:pt x="116417" y="982133"/>
                  <a:pt x="342900" y="711200"/>
                </a:cubicBezTo>
                <a:cubicBezTo>
                  <a:pt x="569383" y="440267"/>
                  <a:pt x="1358900" y="0"/>
                  <a:pt x="1358900" y="0"/>
                </a:cubicBezTo>
              </a:path>
            </a:pathLst>
          </a:cu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4538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384300"/>
            <a:ext cx="8851900" cy="54737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Upper Limit</a:t>
            </a:r>
            <a:endParaRPr lang="ja-JP" altLang="en-US" sz="5400" b="1" dirty="0">
              <a:latin typeface="Cochin"/>
              <a:cs typeface="Cochin"/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7175500" y="4675717"/>
            <a:ext cx="1384300" cy="1077383"/>
          </a:xfrm>
          <a:custGeom>
            <a:avLst/>
            <a:gdLst>
              <a:gd name="connsiteX0" fmla="*/ 0 w 1384300"/>
              <a:gd name="connsiteY0" fmla="*/ 1077383 h 1077383"/>
              <a:gd name="connsiteX1" fmla="*/ 355600 w 1384300"/>
              <a:gd name="connsiteY1" fmla="*/ 74083 h 1077383"/>
              <a:gd name="connsiteX2" fmla="*/ 1384300 w 1384300"/>
              <a:gd name="connsiteY2" fmla="*/ 632883 h 107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300" h="1077383">
                <a:moveTo>
                  <a:pt x="0" y="1077383"/>
                </a:moveTo>
                <a:cubicBezTo>
                  <a:pt x="62441" y="612774"/>
                  <a:pt x="124883" y="148166"/>
                  <a:pt x="355600" y="74083"/>
                </a:cubicBezTo>
                <a:cubicBezTo>
                  <a:pt x="586317" y="0"/>
                  <a:pt x="1384300" y="632883"/>
                  <a:pt x="1384300" y="63288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41038" y="2006440"/>
            <a:ext cx="299312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The absorbed flux</a:t>
            </a:r>
          </a:p>
          <a:p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c</a:t>
            </a:r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ascades to low</a:t>
            </a:r>
          </a:p>
          <a:p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e</a:t>
            </a:r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nergy horizontally</a:t>
            </a:r>
          </a:p>
          <a:p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i</a:t>
            </a:r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n this figure</a:t>
            </a:r>
            <a:endParaRPr lang="en-US" altLang="ja-JP" sz="28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7061200" y="3679230"/>
            <a:ext cx="1358900" cy="1625600"/>
          </a:xfrm>
          <a:custGeom>
            <a:avLst/>
            <a:gdLst>
              <a:gd name="connsiteX0" fmla="*/ 0 w 1358900"/>
              <a:gd name="connsiteY0" fmla="*/ 1625600 h 1625600"/>
              <a:gd name="connsiteX1" fmla="*/ 342900 w 1358900"/>
              <a:gd name="connsiteY1" fmla="*/ 711200 h 1625600"/>
              <a:gd name="connsiteX2" fmla="*/ 1358900 w 1358900"/>
              <a:gd name="connsiteY2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" h="1625600">
                <a:moveTo>
                  <a:pt x="0" y="1625600"/>
                </a:moveTo>
                <a:cubicBezTo>
                  <a:pt x="58208" y="1303866"/>
                  <a:pt x="116417" y="982133"/>
                  <a:pt x="342900" y="711200"/>
                </a:cubicBezTo>
                <a:cubicBezTo>
                  <a:pt x="569383" y="440267"/>
                  <a:pt x="1358900" y="0"/>
                  <a:pt x="1358900" y="0"/>
                </a:cubicBezTo>
              </a:path>
            </a:pathLst>
          </a:cu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4407139" y="3666530"/>
            <a:ext cx="2236135" cy="1833033"/>
          </a:xfrm>
          <a:custGeom>
            <a:avLst/>
            <a:gdLst>
              <a:gd name="connsiteX0" fmla="*/ 0 w 977900"/>
              <a:gd name="connsiteY0" fmla="*/ 1833033 h 1833033"/>
              <a:gd name="connsiteX1" fmla="*/ 520700 w 977900"/>
              <a:gd name="connsiteY1" fmla="*/ 4233 h 1833033"/>
              <a:gd name="connsiteX2" fmla="*/ 977900 w 977900"/>
              <a:gd name="connsiteY2" fmla="*/ 1807633 h 183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900" h="1833033">
                <a:moveTo>
                  <a:pt x="0" y="1833033"/>
                </a:moveTo>
                <a:cubicBezTo>
                  <a:pt x="178858" y="920749"/>
                  <a:pt x="357717" y="8466"/>
                  <a:pt x="520700" y="4233"/>
                </a:cubicBezTo>
                <a:cubicBezTo>
                  <a:pt x="683683" y="0"/>
                  <a:pt x="977900" y="1807633"/>
                  <a:pt x="977900" y="1807633"/>
                </a:cubicBezTo>
              </a:path>
            </a:pathLst>
          </a:cu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5991973" y="3925888"/>
            <a:ext cx="200902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227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384300"/>
            <a:ext cx="8851900" cy="54737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Upper Limit</a:t>
            </a:r>
            <a:endParaRPr lang="ja-JP" altLang="en-US" sz="5400" b="1" dirty="0">
              <a:latin typeface="Cochin"/>
              <a:cs typeface="Cochin"/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7175500" y="4675717"/>
            <a:ext cx="1384300" cy="1077383"/>
          </a:xfrm>
          <a:custGeom>
            <a:avLst/>
            <a:gdLst>
              <a:gd name="connsiteX0" fmla="*/ 0 w 1384300"/>
              <a:gd name="connsiteY0" fmla="*/ 1077383 h 1077383"/>
              <a:gd name="connsiteX1" fmla="*/ 355600 w 1384300"/>
              <a:gd name="connsiteY1" fmla="*/ 74083 h 1077383"/>
              <a:gd name="connsiteX2" fmla="*/ 1384300 w 1384300"/>
              <a:gd name="connsiteY2" fmla="*/ 632883 h 107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300" h="1077383">
                <a:moveTo>
                  <a:pt x="0" y="1077383"/>
                </a:moveTo>
                <a:cubicBezTo>
                  <a:pt x="62441" y="612774"/>
                  <a:pt x="124883" y="148166"/>
                  <a:pt x="355600" y="74083"/>
                </a:cubicBezTo>
                <a:cubicBezTo>
                  <a:pt x="586317" y="0"/>
                  <a:pt x="1384300" y="632883"/>
                  <a:pt x="1384300" y="63288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7061200" y="3679230"/>
            <a:ext cx="1358900" cy="1625600"/>
          </a:xfrm>
          <a:custGeom>
            <a:avLst/>
            <a:gdLst>
              <a:gd name="connsiteX0" fmla="*/ 0 w 1358900"/>
              <a:gd name="connsiteY0" fmla="*/ 1625600 h 1625600"/>
              <a:gd name="connsiteX1" fmla="*/ 342900 w 1358900"/>
              <a:gd name="connsiteY1" fmla="*/ 711200 h 1625600"/>
              <a:gd name="connsiteX2" fmla="*/ 1358900 w 1358900"/>
              <a:gd name="connsiteY2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" h="1625600">
                <a:moveTo>
                  <a:pt x="0" y="1625600"/>
                </a:moveTo>
                <a:cubicBezTo>
                  <a:pt x="58208" y="1303866"/>
                  <a:pt x="116417" y="982133"/>
                  <a:pt x="342900" y="711200"/>
                </a:cubicBezTo>
                <a:cubicBezTo>
                  <a:pt x="569383" y="440267"/>
                  <a:pt x="1358900" y="0"/>
                  <a:pt x="1358900" y="0"/>
                </a:cubicBezTo>
              </a:path>
            </a:pathLst>
          </a:cu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4407139" y="3666530"/>
            <a:ext cx="2236135" cy="1833033"/>
          </a:xfrm>
          <a:custGeom>
            <a:avLst/>
            <a:gdLst>
              <a:gd name="connsiteX0" fmla="*/ 0 w 977900"/>
              <a:gd name="connsiteY0" fmla="*/ 1833033 h 1833033"/>
              <a:gd name="connsiteX1" fmla="*/ 520700 w 977900"/>
              <a:gd name="connsiteY1" fmla="*/ 4233 h 1833033"/>
              <a:gd name="connsiteX2" fmla="*/ 977900 w 977900"/>
              <a:gd name="connsiteY2" fmla="*/ 1807633 h 183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900" h="1833033">
                <a:moveTo>
                  <a:pt x="0" y="1833033"/>
                </a:moveTo>
                <a:cubicBezTo>
                  <a:pt x="178858" y="920749"/>
                  <a:pt x="357717" y="8466"/>
                  <a:pt x="520700" y="4233"/>
                </a:cubicBezTo>
                <a:cubicBezTo>
                  <a:pt x="683683" y="0"/>
                  <a:pt x="977900" y="1807633"/>
                  <a:pt x="977900" y="1807633"/>
                </a:cubicBezTo>
              </a:path>
            </a:pathLst>
          </a:cu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5991973" y="3925888"/>
            <a:ext cx="200902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768953" y="2386097"/>
            <a:ext cx="30327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Then some model</a:t>
            </a:r>
          </a:p>
          <a:p>
            <a:r>
              <a:rPr lang="en-US" altLang="ja-JP" sz="28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v</a:t>
            </a:r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iolates the current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observations</a:t>
            </a:r>
            <a:endParaRPr lang="en-US" altLang="ja-JP" sz="28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17197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384300"/>
            <a:ext cx="8851900" cy="5473700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Upper Limit</a:t>
            </a:r>
            <a:endParaRPr lang="ja-JP" altLang="en-US" sz="5400" b="1" dirty="0">
              <a:latin typeface="Cochin"/>
              <a:cs typeface="Cochin"/>
            </a:endParaRPr>
          </a:p>
        </p:txBody>
      </p:sp>
      <p:sp>
        <p:nvSpPr>
          <p:cNvPr id="4" name="フリーフォーム 3"/>
          <p:cNvSpPr/>
          <p:nvPr/>
        </p:nvSpPr>
        <p:spPr>
          <a:xfrm>
            <a:off x="7175500" y="5055677"/>
            <a:ext cx="1384300" cy="1077383"/>
          </a:xfrm>
          <a:custGeom>
            <a:avLst/>
            <a:gdLst>
              <a:gd name="connsiteX0" fmla="*/ 0 w 1384300"/>
              <a:gd name="connsiteY0" fmla="*/ 1077383 h 1077383"/>
              <a:gd name="connsiteX1" fmla="*/ 355600 w 1384300"/>
              <a:gd name="connsiteY1" fmla="*/ 74083 h 1077383"/>
              <a:gd name="connsiteX2" fmla="*/ 1384300 w 1384300"/>
              <a:gd name="connsiteY2" fmla="*/ 632883 h 107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300" h="1077383">
                <a:moveTo>
                  <a:pt x="0" y="1077383"/>
                </a:moveTo>
                <a:cubicBezTo>
                  <a:pt x="62441" y="612774"/>
                  <a:pt x="124883" y="148166"/>
                  <a:pt x="355600" y="74083"/>
                </a:cubicBezTo>
                <a:cubicBezTo>
                  <a:pt x="586317" y="0"/>
                  <a:pt x="1384300" y="632883"/>
                  <a:pt x="1384300" y="632883"/>
                </a:cubicBezTo>
              </a:path>
            </a:pathLst>
          </a:custGeom>
          <a:ln w="762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7061200" y="4059190"/>
            <a:ext cx="1358900" cy="1625600"/>
          </a:xfrm>
          <a:custGeom>
            <a:avLst/>
            <a:gdLst>
              <a:gd name="connsiteX0" fmla="*/ 0 w 1358900"/>
              <a:gd name="connsiteY0" fmla="*/ 1625600 h 1625600"/>
              <a:gd name="connsiteX1" fmla="*/ 342900 w 1358900"/>
              <a:gd name="connsiteY1" fmla="*/ 711200 h 1625600"/>
              <a:gd name="connsiteX2" fmla="*/ 1358900 w 1358900"/>
              <a:gd name="connsiteY2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" h="1625600">
                <a:moveTo>
                  <a:pt x="0" y="1625600"/>
                </a:moveTo>
                <a:cubicBezTo>
                  <a:pt x="58208" y="1303866"/>
                  <a:pt x="116417" y="982133"/>
                  <a:pt x="342900" y="711200"/>
                </a:cubicBezTo>
                <a:cubicBezTo>
                  <a:pt x="569383" y="440267"/>
                  <a:pt x="1358900" y="0"/>
                  <a:pt x="1358900" y="0"/>
                </a:cubicBezTo>
              </a:path>
            </a:pathLst>
          </a:cu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フリーフォーム 7"/>
          <p:cNvSpPr/>
          <p:nvPr/>
        </p:nvSpPr>
        <p:spPr>
          <a:xfrm>
            <a:off x="4407139" y="4046490"/>
            <a:ext cx="2236135" cy="1833033"/>
          </a:xfrm>
          <a:custGeom>
            <a:avLst/>
            <a:gdLst>
              <a:gd name="connsiteX0" fmla="*/ 0 w 977900"/>
              <a:gd name="connsiteY0" fmla="*/ 1833033 h 1833033"/>
              <a:gd name="connsiteX1" fmla="*/ 520700 w 977900"/>
              <a:gd name="connsiteY1" fmla="*/ 4233 h 1833033"/>
              <a:gd name="connsiteX2" fmla="*/ 977900 w 977900"/>
              <a:gd name="connsiteY2" fmla="*/ 1807633 h 183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900" h="1833033">
                <a:moveTo>
                  <a:pt x="0" y="1833033"/>
                </a:moveTo>
                <a:cubicBezTo>
                  <a:pt x="178858" y="920749"/>
                  <a:pt x="357717" y="8466"/>
                  <a:pt x="520700" y="4233"/>
                </a:cubicBezTo>
                <a:cubicBezTo>
                  <a:pt x="683683" y="0"/>
                  <a:pt x="977900" y="1807633"/>
                  <a:pt x="977900" y="1807633"/>
                </a:cubicBezTo>
              </a:path>
            </a:pathLst>
          </a:cu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5991973" y="4305848"/>
            <a:ext cx="200902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282963" y="2850482"/>
            <a:ext cx="3899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The current observations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already limit the BG</a:t>
            </a:r>
            <a:endParaRPr lang="en-US" altLang="ja-JP" sz="28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7804762" y="5221524"/>
            <a:ext cx="10855" cy="657999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4092576" y="6378213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Gill Sans"/>
                <a:cs typeface="Gill Sans"/>
              </a:rPr>
              <a:t>c</a:t>
            </a:r>
            <a:r>
              <a:rPr kumimoji="1" lang="en-US" altLang="ja-JP" dirty="0" smtClean="0">
                <a:latin typeface="Gill Sans"/>
                <a:cs typeface="Gill Sans"/>
              </a:rPr>
              <a:t>f. </a:t>
            </a:r>
            <a:r>
              <a:rPr kumimoji="1" lang="en-US" altLang="ja-JP" dirty="0" err="1" smtClean="0">
                <a:latin typeface="Gill Sans"/>
                <a:cs typeface="Gill Sans"/>
              </a:rPr>
              <a:t>Coppi</a:t>
            </a:r>
            <a:r>
              <a:rPr kumimoji="1" lang="en-US" altLang="ja-JP" dirty="0" smtClean="0">
                <a:latin typeface="Gill Sans"/>
                <a:cs typeface="Gill Sans"/>
              </a:rPr>
              <a:t> &amp; </a:t>
            </a:r>
            <a:r>
              <a:rPr kumimoji="1" lang="en-US" altLang="ja-JP" dirty="0" err="1" smtClean="0">
                <a:latin typeface="Gill Sans"/>
                <a:cs typeface="Gill Sans"/>
              </a:rPr>
              <a:t>Aharonian</a:t>
            </a:r>
            <a:r>
              <a:rPr kumimoji="1" lang="en-US" altLang="ja-JP" dirty="0" smtClean="0">
                <a:latin typeface="Gill Sans"/>
                <a:cs typeface="Gill Sans"/>
              </a:rPr>
              <a:t> 97</a:t>
            </a:r>
            <a:endParaRPr kumimoji="1" lang="ja-JP" alt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82904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Primary</a:t>
            </a:r>
            <a:r>
              <a:rPr kumimoji="1" lang="en-US" altLang="ja-JP" sz="5400" b="1" dirty="0" smtClean="0">
                <a:latin typeface="Cochin"/>
                <a:cs typeface="Cochin"/>
              </a:rPr>
              <a:t> Emission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579031"/>
            <a:ext cx="8204200" cy="19177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70812"/>
            <a:ext cx="2474383" cy="4354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433" y="3611529"/>
            <a:ext cx="2443133" cy="39477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94901"/>
            <a:ext cx="9144000" cy="124690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610121" y="5439143"/>
            <a:ext cx="5923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Parameters: </a:t>
            </a:r>
            <a:r>
              <a:rPr lang="en-US" altLang="ja-JP" sz="4400" dirty="0" err="1">
                <a:solidFill>
                  <a:srgbClr val="FF0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altLang="ja-JP" sz="4400" baseline="-250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ph</a:t>
            </a:r>
            <a:r>
              <a:rPr lang="en-US" altLang="ja-JP" sz="44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, </a:t>
            </a:r>
            <a:r>
              <a:rPr lang="en-US" altLang="ja-JP" sz="4400" dirty="0" err="1">
                <a:solidFill>
                  <a:srgbClr val="FF0000"/>
                </a:solidFill>
                <a:latin typeface="Symbol" charset="2"/>
                <a:ea typeface="ＭＳ Ｐゴシック"/>
                <a:cs typeface="Symbol" charset="2"/>
              </a:rPr>
              <a:t>b</a:t>
            </a:r>
            <a:r>
              <a:rPr lang="en-US" altLang="ja-JP" sz="4400" baseline="-250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evo</a:t>
            </a:r>
            <a:r>
              <a:rPr lang="en-US" altLang="ja-JP" sz="44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, </a:t>
            </a:r>
            <a:r>
              <a:rPr lang="en-US" altLang="ja-JP" sz="44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E</a:t>
            </a:r>
            <a:r>
              <a:rPr lang="en-US" altLang="ja-JP" sz="4400" baseline="-250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obs</a:t>
            </a:r>
            <a:endParaRPr lang="ja-JP" altLang="en-US" sz="4400" baseline="-250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56867" y="6377912"/>
            <a:ext cx="683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Most known sources show positive evolution </a:t>
            </a:r>
            <a:r>
              <a:rPr lang="en-US" altLang="ja-JP" sz="24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b</a:t>
            </a:r>
            <a:r>
              <a:rPr lang="en-US" altLang="ja-JP" sz="2400" baseline="-25000" dirty="0" err="1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evo</a:t>
            </a:r>
            <a:r>
              <a:rPr lang="en-US" altLang="ja-JP" sz="2400" dirty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&gt;0</a:t>
            </a:r>
            <a:endParaRPr lang="ja-JP" altLang="en-US" sz="2400" dirty="0">
              <a:solidFill>
                <a:srgbClr val="008000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34273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Cascade Emission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6921500" cy="11049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94192"/>
            <a:ext cx="7162800" cy="79354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66066"/>
            <a:ext cx="5935133" cy="7110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500033"/>
            <a:ext cx="5099050" cy="8234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36" y="5446173"/>
            <a:ext cx="4955958" cy="3465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036" y="5954184"/>
            <a:ext cx="1612297" cy="30933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34" y="6450680"/>
            <a:ext cx="1612099" cy="31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5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5400" b="1" dirty="0" smtClean="0">
                <a:latin typeface="Cochin"/>
                <a:cs typeface="Cochin"/>
              </a:rPr>
              <a:t>-ray Sky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" b="-24"/>
          <a:stretch/>
        </p:blipFill>
        <p:spPr>
          <a:xfrm>
            <a:off x="457200" y="1417638"/>
            <a:ext cx="8229600" cy="4901882"/>
          </a:xfrm>
        </p:spPr>
      </p:pic>
    </p:spTree>
    <p:extLst>
      <p:ext uri="{BB962C8B-B14F-4D97-AF65-F5344CB8AC3E}">
        <p14:creationId xmlns:p14="http://schemas.microsoft.com/office/powerpoint/2010/main" val="179392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Calculation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l"/>
            </a:pPr>
            <a:r>
              <a:rPr lang="en-US" altLang="ja-JP" dirty="0" smtClean="0">
                <a:latin typeface="Gill Sans"/>
                <a:cs typeface="Gill Sans"/>
              </a:rPr>
              <a:t> Iterative: 2</a:t>
            </a:r>
            <a:r>
              <a:rPr lang="en-US" altLang="ja-JP" baseline="30000" dirty="0" smtClean="0">
                <a:latin typeface="Gill Sans"/>
                <a:cs typeface="Gill Sans"/>
              </a:rPr>
              <a:t>nd</a:t>
            </a:r>
            <a:r>
              <a:rPr lang="en-US" altLang="ja-JP" dirty="0" smtClean="0">
                <a:latin typeface="Gill Sans"/>
                <a:cs typeface="Gill Sans"/>
              </a:rPr>
              <a:t>, 3</a:t>
            </a:r>
            <a:r>
              <a:rPr lang="en-US" altLang="ja-JP" baseline="30000" dirty="0" smtClean="0">
                <a:latin typeface="Gill Sans"/>
                <a:cs typeface="Gill Sans"/>
              </a:rPr>
              <a:t>rd</a:t>
            </a:r>
            <a:r>
              <a:rPr lang="en-US" altLang="ja-JP" dirty="0" smtClean="0">
                <a:latin typeface="Gill Sans"/>
                <a:cs typeface="Gill Sans"/>
              </a:rPr>
              <a:t>, … Cascades</a:t>
            </a:r>
          </a:p>
          <a:p>
            <a:pPr>
              <a:buFont typeface="Wingdings" charset="2"/>
              <a:buChar char="l"/>
            </a:pPr>
            <a:r>
              <a:rPr kumimoji="1" lang="en-US" altLang="ja-JP" dirty="0" smtClean="0">
                <a:latin typeface="Gill Sans"/>
                <a:cs typeface="Gill Sans"/>
              </a:rPr>
              <a:t> Not affected by magnetic field</a:t>
            </a:r>
          </a:p>
          <a:p>
            <a:pPr>
              <a:buFont typeface="Wingdings" charset="2"/>
              <a:buChar char="l"/>
            </a:pPr>
            <a:r>
              <a:rPr lang="en-US" altLang="ja-JP" dirty="0">
                <a:latin typeface="Gill Sans"/>
                <a:cs typeface="Gill Sans"/>
              </a:rPr>
              <a:t> </a:t>
            </a:r>
            <a:r>
              <a:rPr lang="en-US" altLang="ja-JP" dirty="0" smtClean="0">
                <a:latin typeface="Gill Sans"/>
                <a:cs typeface="Gill Sans"/>
              </a:rPr>
              <a:t>Scatter CMB dominantly</a:t>
            </a:r>
          </a:p>
          <a:p>
            <a:pPr>
              <a:buFont typeface="Wingdings" charset="2"/>
              <a:buChar char="l"/>
            </a:pPr>
            <a:r>
              <a:rPr kumimoji="1" lang="en-US" altLang="ja-JP" dirty="0">
                <a:latin typeface="Gill Sans"/>
                <a:cs typeface="Gill Sans"/>
              </a:rPr>
              <a:t> </a:t>
            </a:r>
            <a:r>
              <a:rPr kumimoji="1" lang="en-US" altLang="ja-JP" dirty="0" smtClean="0">
                <a:latin typeface="Gill Sans"/>
                <a:cs typeface="Gill Sans"/>
              </a:rPr>
              <a:t>Most absorption is local</a:t>
            </a:r>
          </a:p>
          <a:p>
            <a:pPr>
              <a:buFont typeface="Wingdings" charset="2"/>
              <a:buChar char="l"/>
            </a:pPr>
            <a:r>
              <a:rPr lang="en-US" altLang="ja-JP" dirty="0">
                <a:latin typeface="Gill Sans"/>
                <a:cs typeface="Gill Sans"/>
              </a:rPr>
              <a:t> </a:t>
            </a:r>
            <a:r>
              <a:rPr lang="en-US" altLang="ja-JP" dirty="0" smtClean="0">
                <a:latin typeface="Gill Sans"/>
                <a:cs typeface="Gill Sans"/>
              </a:rPr>
              <a:t>Cooling spectrum is not calculated (only affect the low energy region)</a:t>
            </a:r>
            <a:endParaRPr kumimoji="1" lang="ja-JP" alt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4246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Cascade-limi</a:t>
            </a:r>
            <a:r>
              <a:rPr lang="en-US" altLang="ja-JP" sz="5400" b="1" dirty="0" smtClean="0">
                <a:latin typeface="Cochin"/>
                <a:cs typeface="Cochin"/>
              </a:rPr>
              <a:t>t Case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0"/>
            <a:ext cx="8051800" cy="57023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134" y="5365751"/>
            <a:ext cx="4606212" cy="550333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flipV="1">
            <a:off x="4720167" y="4381500"/>
            <a:ext cx="1555750" cy="984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127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Primary-limit Case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7861300" cy="55626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065073" y="1400704"/>
            <a:ext cx="2076810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~1.5 gives</a:t>
            </a:r>
          </a:p>
          <a:p>
            <a:r>
              <a:rPr lang="en-US" altLang="ja-JP" sz="32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c</a:t>
            </a:r>
            <a:r>
              <a:rPr lang="en-US" altLang="ja-JP" sz="32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onserva</a:t>
            </a:r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.</a:t>
            </a:r>
          </a:p>
          <a:p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upper limit</a:t>
            </a:r>
            <a:endParaRPr lang="ja-JP" altLang="en-US" sz="32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79642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7975600" cy="56134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224684" y="1417638"/>
            <a:ext cx="1919316" cy="206210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Negative</a:t>
            </a:r>
          </a:p>
          <a:p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evolution,</a:t>
            </a:r>
          </a:p>
          <a:p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Low </a:t>
            </a:r>
            <a:r>
              <a:rPr lang="en-US" altLang="ja-JP" sz="32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E</a:t>
            </a:r>
            <a:r>
              <a:rPr lang="en-US" altLang="ja-JP" sz="3200" baseline="-250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max</a:t>
            </a:r>
            <a:endParaRPr lang="en-US" altLang="ja-JP" sz="3200" baseline="-25000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  <a:p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e</a:t>
            </a:r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ase limits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24684" y="5312833"/>
            <a:ext cx="1912603" cy="120032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HBL </a:t>
            </a:r>
            <a:r>
              <a:rPr lang="en-US" altLang="ja-JP" sz="2400" dirty="0" err="1">
                <a:solidFill>
                  <a:srgbClr val="000090"/>
                </a:solidFill>
                <a:latin typeface="Symbol" charset="2"/>
                <a:ea typeface="ＭＳ Ｐゴシック"/>
                <a:cs typeface="Symbol" charset="2"/>
              </a:rPr>
              <a:t>b</a:t>
            </a:r>
            <a:r>
              <a:rPr lang="en-US" altLang="ja-JP" sz="2400" baseline="-25000" dirty="0" err="1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evo</a:t>
            </a:r>
            <a:r>
              <a:rPr lang="en-US" altLang="ja-JP" sz="24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=0</a:t>
            </a:r>
          </a:p>
          <a:p>
            <a:r>
              <a:rPr lang="en-US" altLang="ja-JP" sz="24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Elliptical -0.86</a:t>
            </a:r>
          </a:p>
          <a:p>
            <a:r>
              <a:rPr lang="en-US" altLang="ja-JP" sz="24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Cluster -1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5400" b="1" dirty="0" err="1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altLang="ja-JP" sz="5400" b="1" baseline="-25000" dirty="0" err="1">
                <a:solidFill>
                  <a:prstClr val="black"/>
                </a:solidFill>
                <a:latin typeface="Cochin"/>
                <a:cs typeface="Cochin"/>
              </a:rPr>
              <a:t>evo</a:t>
            </a:r>
            <a:r>
              <a:rPr lang="en-US" altLang="ja-JP" sz="5400" b="1" dirty="0">
                <a:solidFill>
                  <a:prstClr val="black"/>
                </a:solidFill>
                <a:latin typeface="Cochin"/>
                <a:cs typeface="Cochin"/>
              </a:rPr>
              <a:t> &amp; </a:t>
            </a:r>
            <a:r>
              <a:rPr lang="en-US" altLang="ja-JP" sz="5400" b="1" dirty="0" err="1" smtClean="0">
                <a:solidFill>
                  <a:prstClr val="black"/>
                </a:solidFill>
                <a:latin typeface="Cochin"/>
                <a:cs typeface="Cochin"/>
              </a:rPr>
              <a:t>E</a:t>
            </a:r>
            <a:r>
              <a:rPr lang="en-US" altLang="ja-JP" sz="5400" b="1" baseline="-25000" dirty="0" err="1" smtClean="0">
                <a:solidFill>
                  <a:prstClr val="black"/>
                </a:solidFill>
                <a:latin typeface="Cochin"/>
                <a:cs typeface="Cochin"/>
              </a:rPr>
              <a:t>obs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24326" y="4593364"/>
            <a:ext cx="3533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No know </a:t>
            </a:r>
            <a:r>
              <a:rPr lang="en-US" altLang="ja-JP" sz="3600" dirty="0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altLang="ja-JP" sz="3600" dirty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-ray </a:t>
            </a:r>
          </a:p>
          <a:p>
            <a:r>
              <a:rPr lang="en-US" altLang="ja-JP" sz="3600" dirty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sources w/ </a:t>
            </a:r>
            <a:r>
              <a:rPr lang="en-US" altLang="ja-JP" sz="3600" dirty="0" err="1">
                <a:solidFill>
                  <a:srgbClr val="008000"/>
                </a:solidFill>
                <a:latin typeface="Symbol" charset="2"/>
                <a:ea typeface="ＭＳ Ｐゴシック"/>
                <a:cs typeface="Symbol" charset="2"/>
              </a:rPr>
              <a:t>b</a:t>
            </a:r>
            <a:r>
              <a:rPr lang="en-US" altLang="ja-JP" sz="3600" baseline="-25000" dirty="0" err="1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evo</a:t>
            </a:r>
            <a:r>
              <a:rPr lang="en-US" altLang="ja-JP" sz="3600" dirty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&lt;0</a:t>
            </a:r>
            <a:endParaRPr lang="ja-JP" altLang="en-US" sz="3600" dirty="0">
              <a:solidFill>
                <a:srgbClr val="008000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50392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8013700" cy="5676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Different Spectrum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</p:spTree>
    <p:extLst>
      <p:ext uri="{BB962C8B-B14F-4D97-AF65-F5344CB8AC3E}">
        <p14:creationId xmlns:p14="http://schemas.microsoft.com/office/powerpoint/2010/main" val="1336428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With </a:t>
            </a:r>
            <a:r>
              <a:rPr lang="en-US" altLang="ja-JP" sz="5400" b="1" dirty="0">
                <a:latin typeface="Cochin"/>
                <a:cs typeface="Cochin"/>
              </a:rPr>
              <a:t>K</a:t>
            </a:r>
            <a:r>
              <a:rPr kumimoji="1" lang="en-US" altLang="ja-JP" sz="5400" b="1" dirty="0" smtClean="0">
                <a:latin typeface="Cochin"/>
                <a:cs typeface="Cochin"/>
              </a:rPr>
              <a:t>nown </a:t>
            </a:r>
            <a:r>
              <a:rPr lang="en-US" altLang="ja-JP" sz="5400" b="1" dirty="0">
                <a:latin typeface="Cochin"/>
                <a:cs typeface="Cochin"/>
              </a:rPr>
              <a:t>S</a:t>
            </a:r>
            <a:r>
              <a:rPr kumimoji="1" lang="en-US" altLang="ja-JP" sz="5400" b="1" dirty="0" smtClean="0">
                <a:latin typeface="Cochin"/>
                <a:cs typeface="Cochin"/>
              </a:rPr>
              <a:t>ources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7835900" cy="56134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96" y="5238747"/>
            <a:ext cx="4362450" cy="5797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865372" y="3454525"/>
            <a:ext cx="3225713" cy="1323439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4000" b="1" i="1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Violate the </a:t>
            </a:r>
          </a:p>
          <a:p>
            <a:r>
              <a:rPr lang="en-US" altLang="ja-JP" sz="4000" b="1" i="1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upper limit!</a:t>
            </a:r>
            <a:endParaRPr lang="ja-JP" altLang="en-US" sz="4000" b="1" i="1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V="1">
            <a:off x="4274513" y="4777964"/>
            <a:ext cx="1011842" cy="559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955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7874000" cy="56261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With Different Model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66714" y="4429179"/>
            <a:ext cx="34954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i="1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Still </a:t>
            </a:r>
          </a:p>
          <a:p>
            <a:r>
              <a:rPr lang="en-US" altLang="ja-JP" sz="4000" b="1" i="1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Inconsistent?</a:t>
            </a:r>
            <a:endParaRPr lang="ja-JP" altLang="en-US" sz="4000" b="1" i="1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 flipV="1">
            <a:off x="1528088" y="2064885"/>
            <a:ext cx="154873" cy="23642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062599" y="1417638"/>
            <a:ext cx="20697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Starburst</a:t>
            </a:r>
          </a:p>
          <a:p>
            <a:pPr algn="ctr"/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model</a:t>
            </a:r>
          </a:p>
          <a:p>
            <a:pPr algn="ctr"/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uncertainty</a:t>
            </a:r>
          </a:p>
        </p:txBody>
      </p:sp>
    </p:spTree>
    <p:extLst>
      <p:ext uri="{BB962C8B-B14F-4D97-AF65-F5344CB8AC3E}">
        <p14:creationId xmlns:p14="http://schemas.microsoft.com/office/powerpoint/2010/main" val="3618160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580" y="2942451"/>
            <a:ext cx="3832077" cy="275662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Possibilities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l"/>
            </a:pPr>
            <a:r>
              <a:rPr lang="en-US" altLang="ja-JP" dirty="0">
                <a:latin typeface="Gill Sans"/>
                <a:cs typeface="Gill Sans"/>
              </a:rPr>
              <a:t> </a:t>
            </a:r>
            <a:r>
              <a:rPr lang="en-US" altLang="ja-JP" dirty="0">
                <a:solidFill>
                  <a:srgbClr val="000090"/>
                </a:solidFill>
                <a:latin typeface="Gill Sans"/>
                <a:cs typeface="Gill Sans"/>
              </a:rPr>
              <a:t>H</a:t>
            </a:r>
            <a:r>
              <a:rPr kumimoji="1" lang="en-US" altLang="ja-JP" dirty="0" smtClean="0">
                <a:solidFill>
                  <a:srgbClr val="000090"/>
                </a:solidFill>
                <a:latin typeface="Gill Sans"/>
                <a:cs typeface="Gill Sans"/>
              </a:rPr>
              <a:t>ard spectru</a:t>
            </a:r>
            <a:r>
              <a:rPr lang="en-US" altLang="ja-JP" dirty="0" smtClean="0">
                <a:solidFill>
                  <a:srgbClr val="000090"/>
                </a:solidFill>
                <a:latin typeface="Gill Sans"/>
                <a:cs typeface="Gill Sans"/>
              </a:rPr>
              <a:t>m, Su</a:t>
            </a:r>
            <a:r>
              <a:rPr kumimoji="1" lang="en-US" altLang="ja-JP" dirty="0" smtClean="0">
                <a:solidFill>
                  <a:srgbClr val="000090"/>
                </a:solidFill>
                <a:latin typeface="Gill Sans"/>
                <a:cs typeface="Gill Sans"/>
              </a:rPr>
              <a:t>b-</a:t>
            </a:r>
            <a:r>
              <a:rPr kumimoji="1" lang="en-US" altLang="ja-JP" dirty="0" err="1" smtClean="0">
                <a:solidFill>
                  <a:srgbClr val="000090"/>
                </a:solidFill>
                <a:latin typeface="Gill Sans"/>
                <a:cs typeface="Gill Sans"/>
              </a:rPr>
              <a:t>TeV</a:t>
            </a:r>
            <a:r>
              <a:rPr kumimoji="1" lang="en-US" altLang="ja-JP" dirty="0" smtClean="0">
                <a:solidFill>
                  <a:srgbClr val="000090"/>
                </a:solidFill>
                <a:latin typeface="Gill Sans"/>
                <a:cs typeface="Gill Sans"/>
              </a:rPr>
              <a:t> </a:t>
            </a:r>
            <a:r>
              <a:rPr lang="en-US" altLang="ja-JP" dirty="0" err="1" smtClean="0">
                <a:solidFill>
                  <a:srgbClr val="000090"/>
                </a:solidFill>
                <a:latin typeface="Gill Sans"/>
                <a:cs typeface="Gill Sans"/>
              </a:rPr>
              <a:t>E</a:t>
            </a:r>
            <a:r>
              <a:rPr lang="en-US" altLang="ja-JP" baseline="-25000" dirty="0" err="1" smtClean="0">
                <a:solidFill>
                  <a:srgbClr val="000090"/>
                </a:solidFill>
                <a:latin typeface="Gill Sans"/>
                <a:cs typeface="Gill Sans"/>
              </a:rPr>
              <a:t>max</a:t>
            </a:r>
            <a:r>
              <a:rPr kumimoji="1" lang="en-US" altLang="ja-JP" dirty="0" smtClean="0">
                <a:solidFill>
                  <a:srgbClr val="000090"/>
                </a:solidFill>
                <a:latin typeface="Gill Sans"/>
                <a:cs typeface="Gill Sans"/>
              </a:rPr>
              <a:t> &amp; </a:t>
            </a:r>
            <a:r>
              <a:rPr lang="en-US" altLang="ja-JP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b</a:t>
            </a:r>
            <a:r>
              <a:rPr lang="en-US" altLang="ja-JP" baseline="-25000" dirty="0" err="1" smtClean="0">
                <a:solidFill>
                  <a:srgbClr val="000090"/>
                </a:solidFill>
                <a:latin typeface="Gill Sans"/>
                <a:cs typeface="Gill Sans"/>
              </a:rPr>
              <a:t>evo</a:t>
            </a:r>
            <a:r>
              <a:rPr lang="en-US" altLang="ja-JP" dirty="0" smtClean="0">
                <a:solidFill>
                  <a:srgbClr val="000090"/>
                </a:solidFill>
                <a:latin typeface="Gill Sans"/>
                <a:cs typeface="Gill Sans"/>
              </a:rPr>
              <a:t>&lt;0</a:t>
            </a:r>
          </a:p>
          <a:p>
            <a:pPr lvl="1"/>
            <a:r>
              <a:rPr kumimoji="1" lang="en-US" altLang="ja-JP" dirty="0">
                <a:latin typeface="Gill Sans"/>
                <a:cs typeface="Gill Sans"/>
              </a:rPr>
              <a:t> </a:t>
            </a:r>
            <a:r>
              <a:rPr kumimoji="1" lang="en-US" altLang="ja-JP" b="1" dirty="0" smtClean="0">
                <a:solidFill>
                  <a:srgbClr val="FF0000"/>
                </a:solidFill>
                <a:latin typeface="Gill Sans"/>
                <a:cs typeface="Gill Sans"/>
              </a:rPr>
              <a:t>No known </a:t>
            </a:r>
            <a:r>
              <a:rPr kumimoji="1" lang="en-US" altLang="ja-JP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kumimoji="1" lang="en-US" altLang="ja-JP" b="1" dirty="0" smtClean="0">
                <a:solidFill>
                  <a:srgbClr val="FF0000"/>
                </a:solidFill>
                <a:latin typeface="Gill Sans"/>
                <a:cs typeface="Gill Sans"/>
              </a:rPr>
              <a:t>-ray sources</a:t>
            </a:r>
            <a:r>
              <a:rPr kumimoji="1" lang="en-US" altLang="ja-JP" dirty="0" smtClean="0">
                <a:solidFill>
                  <a:srgbClr val="FF0000"/>
                </a:solidFill>
                <a:latin typeface="Gill Sans"/>
                <a:cs typeface="Gill Sans"/>
              </a:rPr>
              <a:t>, </a:t>
            </a:r>
            <a:r>
              <a:rPr kumimoji="1" lang="en-US" altLang="ja-JP" dirty="0" err="1" smtClean="0">
                <a:solidFill>
                  <a:srgbClr val="FF0000"/>
                </a:solidFill>
                <a:latin typeface="Gill Sans"/>
                <a:cs typeface="Gill Sans"/>
              </a:rPr>
              <a:t>TeV</a:t>
            </a:r>
            <a:r>
              <a:rPr kumimoji="1" lang="en-US" altLang="ja-JP" dirty="0" smtClean="0">
                <a:solidFill>
                  <a:srgbClr val="FF0000"/>
                </a:solidFill>
                <a:latin typeface="Gill Sans"/>
                <a:cs typeface="Gill Sans"/>
              </a:rPr>
              <a:t> HBL?, LLGRB?</a:t>
            </a:r>
          </a:p>
          <a:p>
            <a:pPr>
              <a:buFont typeface="Wingdings" charset="2"/>
              <a:buChar char="l"/>
            </a:pPr>
            <a:r>
              <a:rPr lang="en-US" altLang="ja-JP" dirty="0">
                <a:latin typeface="Gill Sans"/>
                <a:cs typeface="Gill Sans"/>
              </a:rPr>
              <a:t> </a:t>
            </a:r>
            <a:r>
              <a:rPr lang="en-US" altLang="ja-JP" dirty="0" smtClean="0">
                <a:latin typeface="Gill Sans"/>
                <a:cs typeface="Gill Sans"/>
              </a:rPr>
              <a:t>New physics: </a:t>
            </a:r>
            <a:r>
              <a:rPr lang="en-US" altLang="ja-JP" dirty="0" err="1" smtClean="0">
                <a:latin typeface="Gill Sans"/>
                <a:cs typeface="Gill Sans"/>
              </a:rPr>
              <a:t>Axion</a:t>
            </a:r>
            <a:r>
              <a:rPr lang="en-US" altLang="ja-JP" dirty="0" smtClean="0">
                <a:latin typeface="Gill Sans"/>
                <a:cs typeface="Gill Sans"/>
              </a:rPr>
              <a:t> or LIV?</a:t>
            </a:r>
          </a:p>
          <a:p>
            <a:pPr>
              <a:buFont typeface="Wingdings" charset="2"/>
              <a:buChar char="l"/>
            </a:pPr>
            <a:r>
              <a:rPr kumimoji="1" lang="en-US" altLang="ja-JP" dirty="0">
                <a:latin typeface="Gill Sans"/>
                <a:cs typeface="Gill Sans"/>
              </a:rPr>
              <a:t> </a:t>
            </a:r>
            <a:r>
              <a:rPr lang="en-US" altLang="ja-JP" dirty="0" smtClean="0">
                <a:latin typeface="Gill Sans"/>
                <a:cs typeface="Gill Sans"/>
              </a:rPr>
              <a:t>Dark matter in local group?</a:t>
            </a:r>
          </a:p>
          <a:p>
            <a:pPr>
              <a:buFont typeface="Wingdings" charset="2"/>
              <a:buChar char="l"/>
            </a:pPr>
            <a:r>
              <a:rPr lang="en-US" altLang="ja-JP" dirty="0">
                <a:latin typeface="Gill Sans"/>
                <a:cs typeface="Gill Sans"/>
              </a:rPr>
              <a:t> </a:t>
            </a:r>
            <a:r>
              <a:rPr lang="en-US" altLang="ja-JP" dirty="0" smtClean="0">
                <a:latin typeface="Gill Sans"/>
                <a:cs typeface="Gill Sans"/>
              </a:rPr>
              <a:t>More &lt;10GeV Sources? </a:t>
            </a:r>
          </a:p>
          <a:p>
            <a:pPr lvl="1"/>
            <a:r>
              <a:rPr lang="en-US" altLang="ja-JP" dirty="0" smtClean="0">
                <a:latin typeface="Gill Sans"/>
                <a:cs typeface="Gill Sans"/>
              </a:rPr>
              <a:t> Halo pulsars</a:t>
            </a:r>
            <a:r>
              <a:rPr lang="en-US" altLang="ja-JP" dirty="0">
                <a:latin typeface="Gill Sans"/>
                <a:cs typeface="Gill Sans"/>
              </a:rPr>
              <a:t>?</a:t>
            </a:r>
            <a:r>
              <a:rPr lang="en-US" altLang="ja-JP" dirty="0" smtClean="0">
                <a:latin typeface="Gill Sans"/>
                <a:cs typeface="Gill Sans"/>
              </a:rPr>
              <a:t> Radio-quiet AGN?</a:t>
            </a:r>
          </a:p>
          <a:p>
            <a:pPr>
              <a:buFont typeface="Wingdings" charset="2"/>
              <a:buChar char="l"/>
            </a:pPr>
            <a:r>
              <a:rPr lang="en-US" altLang="ja-JP" dirty="0" smtClean="0">
                <a:latin typeface="Gill Sans"/>
                <a:cs typeface="Gill Sans"/>
              </a:rPr>
              <a:t> Foreground?</a:t>
            </a:r>
          </a:p>
          <a:p>
            <a:pPr lvl="1"/>
            <a:r>
              <a:rPr kumimoji="1" lang="en-US" altLang="ja-JP" dirty="0">
                <a:latin typeface="Gill Sans"/>
                <a:cs typeface="Gill Sans"/>
              </a:rPr>
              <a:t> </a:t>
            </a:r>
            <a:r>
              <a:rPr kumimoji="1" lang="en-US" altLang="ja-JP" dirty="0" smtClean="0">
                <a:latin typeface="Gill Sans"/>
                <a:cs typeface="Gill Sans"/>
              </a:rPr>
              <a:t>Fermi bubble?</a:t>
            </a:r>
            <a:endParaRPr kumimoji="1" lang="ja-JP" altLang="en-US" dirty="0">
              <a:latin typeface="Gill Sans"/>
              <a:cs typeface="Gill San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17710" y="5699074"/>
            <a:ext cx="48526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Our upper limit is useful for</a:t>
            </a:r>
          </a:p>
          <a:p>
            <a:r>
              <a:rPr lang="en-US" altLang="ja-JP" sz="3200" dirty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f</a:t>
            </a:r>
            <a:r>
              <a:rPr lang="en-US" altLang="ja-JP" sz="3200" dirty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uture: Fermi, CTA, CALET</a:t>
            </a:r>
            <a:endParaRPr lang="ja-JP" altLang="en-US" sz="3200" dirty="0">
              <a:solidFill>
                <a:srgbClr val="008000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0" y="6373198"/>
            <a:ext cx="211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See also 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Murase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+ 12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25643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err="1" smtClean="0">
                <a:latin typeface="Cochin"/>
                <a:cs typeface="Cochin"/>
              </a:rPr>
              <a:t>TeV</a:t>
            </a:r>
            <a:r>
              <a:rPr kumimoji="1" lang="en-US" altLang="ja-JP" sz="5400" b="1" dirty="0" smtClean="0">
                <a:latin typeface="Cochin"/>
                <a:cs typeface="Cochin"/>
              </a:rPr>
              <a:t> HBL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rcRect b="5678"/>
          <a:stretch>
            <a:fillRect/>
          </a:stretch>
        </p:blipFill>
        <p:spPr>
          <a:xfrm>
            <a:off x="0" y="2002414"/>
            <a:ext cx="4572000" cy="403143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20037" y="1417638"/>
            <a:ext cx="28464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err="1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Blazar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 sequence</a:t>
            </a:r>
            <a:endParaRPr lang="ja-JP" altLang="en-US" sz="3200" dirty="0">
              <a:solidFill>
                <a:srgbClr val="000090"/>
              </a:solidFill>
              <a:latin typeface="Gill Sans"/>
              <a:ea typeface="ＭＳ Ｐゴシック"/>
              <a:cs typeface="Gill San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39366"/>
            <a:ext cx="4572000" cy="501863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028325" y="983971"/>
            <a:ext cx="39174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3200" dirty="0" err="1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TeV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 selected </a:t>
            </a:r>
            <a:endParaRPr lang="en-US" altLang="ja-JP" sz="3200" dirty="0">
              <a:solidFill>
                <a:srgbClr val="000090"/>
              </a:solidFill>
              <a:latin typeface="Gill Sans"/>
              <a:ea typeface="ＭＳ Ｐゴシック"/>
              <a:cs typeface="Gill Sans"/>
            </a:endParaRPr>
          </a:p>
          <a:p>
            <a:pPr algn="ctr"/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high-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frequency-peaked </a:t>
            </a:r>
            <a:endParaRPr lang="en-US" altLang="ja-JP" sz="3200" dirty="0">
              <a:solidFill>
                <a:srgbClr val="000090"/>
              </a:solidFill>
              <a:latin typeface="Gill Sans"/>
              <a:ea typeface="ＭＳ Ｐゴシック"/>
              <a:cs typeface="Gill Sans"/>
            </a:endParaRPr>
          </a:p>
          <a:p>
            <a:pPr algn="ctr"/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BL 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Lac</a:t>
            </a:r>
            <a:endParaRPr lang="ja-JP" altLang="en-US" sz="3200" dirty="0">
              <a:solidFill>
                <a:srgbClr val="000090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8500" y="6140571"/>
            <a:ext cx="449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Fossati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+ 97, 98; Kubo+ 98; 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Donato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+ 01; </a:t>
            </a:r>
          </a:p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Kino &amp; 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Takahara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04, 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Stawarz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+ 07; many others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07576" y="1326920"/>
            <a:ext cx="112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Abdo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+ 09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99807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Low-Luminosity GRB?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570413" cy="336272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413" y="1417638"/>
            <a:ext cx="4573587" cy="334001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39196" y="4452174"/>
            <a:ext cx="20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Ahlers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&amp; 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Salvado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11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4959523"/>
            <a:ext cx="92807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GRB most likely emit </a:t>
            </a:r>
            <a:r>
              <a:rPr lang="en-US" altLang="ja-JP" sz="2800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TeV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</a:t>
            </a:r>
            <a:r>
              <a:rPr lang="en-US" altLang="ja-JP" sz="2800" dirty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</a:p>
          <a:p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GRB energy generation rate ~ UHECR energy generation rate</a:t>
            </a:r>
          </a:p>
          <a:p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~ Low luminosity GRB energy generation rate</a:t>
            </a:r>
          </a:p>
          <a:p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LLGRB could negatively evolve due to metal</a:t>
            </a:r>
            <a:endParaRPr lang="ja-JP" altLang="en-US" sz="2800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40434" y="6310571"/>
            <a:ext cx="130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Murase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+ 06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56521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>
                <a:latin typeface="Symbol" charset="2"/>
                <a:cs typeface="Symbol" charset="2"/>
              </a:rPr>
              <a:t>g</a:t>
            </a:r>
            <a:r>
              <a:rPr lang="en-US" altLang="ja-JP" sz="5400" b="1" dirty="0">
                <a:latin typeface="Cochin"/>
                <a:cs typeface="Cochin"/>
              </a:rPr>
              <a:t>-ray </a:t>
            </a:r>
            <a:r>
              <a:rPr lang="en-US" altLang="ja-JP" sz="5400" b="1" dirty="0" smtClean="0">
                <a:latin typeface="Cochin"/>
                <a:cs typeface="Cochin"/>
              </a:rPr>
              <a:t>Background</a:t>
            </a:r>
            <a:endParaRPr kumimoji="1" lang="ja-JP" altLang="en-US" sz="5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7539" y="5927268"/>
            <a:ext cx="8586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Sky map - Resolved point - Galactic diffuse (</a:t>
            </a:r>
            <a:r>
              <a:rPr lang="en-US" altLang="ja-JP" sz="2800" dirty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p</a:t>
            </a:r>
            <a:r>
              <a:rPr lang="en-US" altLang="ja-JP" sz="2800" baseline="300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0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,Bremss,IC)</a:t>
            </a:r>
          </a:p>
          <a:p>
            <a:pPr algn="ctr"/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- Solar &amp; Local = Isotropic Extragalactic (</a:t>
            </a:r>
            <a:r>
              <a:rPr lang="en-US" altLang="ja-JP" sz="2800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inc.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residual CR)</a:t>
            </a:r>
            <a:endParaRPr lang="ja-JP" altLang="en-US" sz="2800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132080" y="1493519"/>
            <a:ext cx="8869680" cy="44294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7428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Fermi Bubble</a:t>
            </a:r>
            <a:endParaRPr lang="ja-JP" altLang="en-US" sz="5400" b="1" dirty="0">
              <a:latin typeface="Cochin"/>
              <a:cs typeface="Cochin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2" y="1232421"/>
            <a:ext cx="8949035" cy="502760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05289" y="6260029"/>
            <a:ext cx="81610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Data subtraction reveals the gamma-ray bubbles</a:t>
            </a:r>
            <a:endParaRPr lang="ja-JP" altLang="en-US" sz="3200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1652" y="5569744"/>
            <a:ext cx="14798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prstClr val="white"/>
                </a:solidFill>
                <a:latin typeface="Gill Sans"/>
                <a:ea typeface="ＭＳ Ｐゴシック"/>
                <a:cs typeface="Gill Sans"/>
              </a:rPr>
              <a:t>~1.66yr</a:t>
            </a:r>
            <a:endParaRPr lang="ja-JP" altLang="en-US" sz="3200" dirty="0">
              <a:solidFill>
                <a:prstClr val="white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441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11500" b="1" dirty="0" smtClean="0">
                <a:latin typeface="Cochin"/>
                <a:cs typeface="Cochin"/>
              </a:rPr>
              <a:t>Thank You</a:t>
            </a:r>
            <a:endParaRPr kumimoji="1" lang="ja-JP" altLang="en-US" sz="11500" b="1" dirty="0">
              <a:latin typeface="Cochin"/>
              <a:cs typeface="Cochin"/>
            </a:endParaRP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056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History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l"/>
            </a:pPr>
            <a:r>
              <a:rPr kumimoji="1" lang="en-US" altLang="ja-JP" dirty="0" smtClean="0">
                <a:latin typeface="Gill Sans"/>
                <a:cs typeface="Gill Sans"/>
              </a:rPr>
              <a:t> </a:t>
            </a:r>
            <a:r>
              <a:rPr lang="en-US" altLang="ja-JP" dirty="0">
                <a:latin typeface="Gill Sans"/>
                <a:cs typeface="Gill Sans"/>
              </a:rPr>
              <a:t>D</a:t>
            </a:r>
            <a:r>
              <a:rPr kumimoji="1" lang="en-US" altLang="ja-JP" dirty="0" smtClean="0">
                <a:latin typeface="Gill Sans"/>
                <a:cs typeface="Gill Sans"/>
              </a:rPr>
              <a:t>iscovered by SAS-2 satellite</a:t>
            </a:r>
          </a:p>
          <a:p>
            <a:pPr>
              <a:buFont typeface="Wingdings" charset="2"/>
              <a:buChar char="l"/>
            </a:pPr>
            <a:r>
              <a:rPr lang="en-US" altLang="ja-JP" dirty="0">
                <a:latin typeface="Gill Sans"/>
                <a:cs typeface="Gill Sans"/>
              </a:rPr>
              <a:t> </a:t>
            </a:r>
            <a:r>
              <a:rPr lang="en-US" altLang="ja-JP" dirty="0" smtClean="0">
                <a:latin typeface="Gill Sans"/>
                <a:cs typeface="Gill Sans"/>
              </a:rPr>
              <a:t>EGRET on CGRO</a:t>
            </a:r>
          </a:p>
          <a:p>
            <a:pPr>
              <a:buFont typeface="Wingdings" charset="2"/>
              <a:buChar char="l"/>
            </a:pPr>
            <a:r>
              <a:rPr kumimoji="1" lang="en-US" altLang="ja-JP" dirty="0">
                <a:latin typeface="Gill Sans"/>
                <a:cs typeface="Gill Sans"/>
              </a:rPr>
              <a:t> </a:t>
            </a:r>
            <a:r>
              <a:rPr kumimoji="1" lang="en-US" altLang="ja-JP" dirty="0" smtClean="0">
                <a:latin typeface="Gill Sans"/>
                <a:cs typeface="Gill Sans"/>
              </a:rPr>
              <a:t>LAT on Fermi</a:t>
            </a:r>
            <a:endParaRPr kumimoji="1" lang="ja-JP" altLang="en-US" dirty="0">
              <a:latin typeface="Gill Sans"/>
              <a:cs typeface="Gill San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070" y="1168291"/>
            <a:ext cx="3248931" cy="549096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609460" y="1415534"/>
            <a:ext cx="122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Fichtel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+ 78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b="12886"/>
          <a:stretch/>
        </p:blipFill>
        <p:spPr>
          <a:xfrm>
            <a:off x="407612" y="3392562"/>
            <a:ext cx="4947998" cy="346543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290626" y="5967518"/>
            <a:ext cx="169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Streekumar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+ 98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53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LAT EGB Spectrum 2010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22815"/>
          <a:stretch/>
        </p:blipFill>
        <p:spPr>
          <a:xfrm>
            <a:off x="0" y="1468120"/>
            <a:ext cx="4560888" cy="389471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17742" y="5380672"/>
            <a:ext cx="84862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Spectrum can be fitted by power law: </a:t>
            </a:r>
            <a:r>
              <a:rPr lang="en-US" altLang="ja-JP" dirty="0" err="1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γ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= 2.41 +/- 0.05</a:t>
            </a:r>
          </a:p>
          <a:p>
            <a:r>
              <a:rPr lang="fr-FR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Flux </a:t>
            </a:r>
            <a:r>
              <a:rPr lang="fr-FR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above</a:t>
            </a:r>
            <a:r>
              <a:rPr lang="fr-FR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100 MeV: F</a:t>
            </a:r>
            <a:r>
              <a:rPr lang="fr-FR" altLang="ja-JP" baseline="-250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100</a:t>
            </a:r>
            <a:r>
              <a:rPr lang="fr-FR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= 1.03 +/- 0.17 x 10</a:t>
            </a:r>
            <a:r>
              <a:rPr lang="fr-FR" altLang="ja-JP" baseline="300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-5</a:t>
            </a:r>
            <a:r>
              <a:rPr lang="fr-FR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cm</a:t>
            </a:r>
            <a:r>
              <a:rPr lang="fr-FR" altLang="ja-JP" baseline="300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-2</a:t>
            </a:r>
            <a:r>
              <a:rPr lang="fr-FR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s</a:t>
            </a:r>
            <a:r>
              <a:rPr lang="fr-FR" altLang="ja-JP" baseline="300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-1</a:t>
            </a:r>
            <a:r>
              <a:rPr lang="fr-FR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sr</a:t>
            </a:r>
            <a:r>
              <a:rPr lang="fr-FR" altLang="ja-JP" baseline="300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-1</a:t>
            </a:r>
            <a:r>
              <a:rPr lang="fr-FR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(</a:t>
            </a:r>
            <a:r>
              <a:rPr lang="fr-FR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extrapolated</a:t>
            </a:r>
            <a:r>
              <a:rPr lang="fr-FR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)</a:t>
            </a:r>
          </a:p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Foreground modeling uncertainty not included in error bands (~ 25%)</a:t>
            </a:r>
          </a:p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Softer than EGRET measurement (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Sreekumar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et al. 98)</a:t>
            </a:r>
          </a:p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No spectral features around a few 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GeV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as seen in reanalysis of EGRET data (Strong+ 04)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782560" y="5357892"/>
            <a:ext cx="112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Abdo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+ 10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b="34370"/>
          <a:stretch/>
        </p:blipFill>
        <p:spPr>
          <a:xfrm>
            <a:off x="4313321" y="1971040"/>
            <a:ext cx="4830679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2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058" y="0"/>
            <a:ext cx="9540941" cy="73456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926028" y="559160"/>
            <a:ext cx="140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Gill Sans"/>
                <a:cs typeface="Gill Sans"/>
              </a:rPr>
              <a:t>©</a:t>
            </a:r>
            <a:r>
              <a:rPr kumimoji="1" lang="en-US" altLang="ja-JP" dirty="0" smtClean="0">
                <a:solidFill>
                  <a:schemeClr val="bg1"/>
                </a:solidFill>
                <a:latin typeface="Gill Sans"/>
                <a:cs typeface="Gill Sans"/>
              </a:rPr>
              <a:t>Ackermann</a:t>
            </a:r>
            <a:endParaRPr kumimoji="1" lang="ja-JP" alt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3170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b="1" dirty="0" smtClean="0">
                <a:latin typeface="Cochin"/>
                <a:cs typeface="Cochin"/>
              </a:rPr>
              <a:t>Unresolved </a:t>
            </a:r>
            <a:r>
              <a:rPr kumimoji="1" lang="en-US" altLang="ja-JP" sz="5400" b="1" dirty="0" err="1" smtClean="0">
                <a:latin typeface="Cochin"/>
                <a:cs typeface="Cochin"/>
              </a:rPr>
              <a:t>Blazars</a:t>
            </a:r>
            <a:endParaRPr kumimoji="1" lang="ja-JP" altLang="en-US" sz="5400" b="1" dirty="0">
              <a:latin typeface="Cochin"/>
              <a:cs typeface="Cochin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7639"/>
            <a:ext cx="4572000" cy="31908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059" y="1417638"/>
            <a:ext cx="4311941" cy="29174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059" y="3985229"/>
            <a:ext cx="4321520" cy="287277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6268" y="4611140"/>
            <a:ext cx="640431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l"/>
            </a:pPr>
            <a:r>
              <a:rPr lang="en-US" altLang="ja-JP" sz="2800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Blazars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dominate in LAT band</a:t>
            </a:r>
          </a:p>
          <a:p>
            <a:pPr marL="457200" indent="-457200">
              <a:buFont typeface="Wingdings" charset="2"/>
              <a:buChar char="l"/>
            </a:pP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Extrapolation 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of source count 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/>
            </a:r>
            <a:b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</a:b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of 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resolved LAT </a:t>
            </a:r>
            <a:r>
              <a:rPr lang="en-US" altLang="ja-JP" sz="2800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blazars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allows </a:t>
            </a:r>
            <a:b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</a:b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estimate of their contribution</a:t>
            </a:r>
          </a:p>
          <a:p>
            <a:pPr marL="457200" indent="-457200">
              <a:buFont typeface="Wingdings" charset="2"/>
              <a:buChar char="l"/>
            </a:pP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23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%±5(</a:t>
            </a:r>
            <a:r>
              <a:rPr lang="en-US" altLang="ja-JP" sz="2800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sta</a:t>
            </a:r>
            <a:r>
              <a:rPr lang="en-US" altLang="ja-JP" sz="2800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)±12(sys) [100MeV-100GeV]</a:t>
            </a:r>
            <a:endParaRPr lang="ja-JP" altLang="en-US" sz="2800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15153" y="1080057"/>
            <a:ext cx="112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Abdo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+ 10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8941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LAT EGB Spectrum 2011</a:t>
            </a:r>
            <a:endParaRPr kumimoji="1" lang="ja-JP" altLang="en-US" sz="5400" dirty="0"/>
          </a:p>
        </p:txBody>
      </p:sp>
      <p:pic>
        <p:nvPicPr>
          <p:cNvPr id="12" name="コンテンツ プレースホルダー 11"/>
          <p:cNvPicPr>
            <a:picLocks noGrp="1" noChangeAspect="1"/>
          </p:cNvPicPr>
          <p:nvPr>
            <p:ph idx="1"/>
          </p:nvPr>
        </p:nvPicPr>
        <p:blipFill>
          <a:blip r:embed="rId2"/>
          <a:srcRect l="-6025" r="-6025"/>
          <a:stretch>
            <a:fillRect/>
          </a:stretch>
        </p:blipFill>
        <p:spPr>
          <a:xfrm>
            <a:off x="1" y="1529398"/>
            <a:ext cx="9143999" cy="5028847"/>
          </a:xfrm>
        </p:spPr>
      </p:pic>
      <p:sp>
        <p:nvSpPr>
          <p:cNvPr id="14" name="テキスト ボックス 13"/>
          <p:cNvSpPr txBox="1"/>
          <p:nvPr/>
        </p:nvSpPr>
        <p:spPr>
          <a:xfrm>
            <a:off x="2763414" y="6211669"/>
            <a:ext cx="3617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i="1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Up to 580 </a:t>
            </a:r>
            <a:r>
              <a:rPr lang="en-US" altLang="ja-JP" sz="3600" b="1" i="1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GeV</a:t>
            </a:r>
            <a:endParaRPr lang="ja-JP" altLang="en-US" sz="3600" b="1" i="1" dirty="0">
              <a:solidFill>
                <a:srgbClr val="FF0000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8773" y="6359846"/>
            <a:ext cx="212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Ackermann TeVPA11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8294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73970"/>
            <a:ext cx="6124661" cy="57840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5400" b="1" dirty="0" smtClean="0">
                <a:latin typeface="Cochin"/>
                <a:cs typeface="Cochin"/>
              </a:rPr>
              <a:t>EBL</a:t>
            </a:r>
            <a:endParaRPr lang="ja-JP" altLang="en-US" sz="5400" b="1" dirty="0">
              <a:latin typeface="Cochin"/>
              <a:cs typeface="Cochin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71746" y="1554922"/>
            <a:ext cx="299092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00FF"/>
                </a:solidFill>
                <a:latin typeface="Gill Sans"/>
                <a:ea typeface="ＭＳ Ｐゴシック"/>
                <a:cs typeface="Gill Sans"/>
              </a:rPr>
              <a:t>Star Light +</a:t>
            </a:r>
          </a:p>
          <a:p>
            <a:r>
              <a:rPr lang="en-US" altLang="ja-JP" sz="3200" dirty="0">
                <a:solidFill>
                  <a:srgbClr val="0000FF"/>
                </a:solidFill>
                <a:latin typeface="Gill Sans"/>
                <a:ea typeface="ＭＳ Ｐゴシック"/>
                <a:cs typeface="Gill Sans"/>
              </a:rPr>
              <a:t>Dust Reemission</a:t>
            </a:r>
          </a:p>
          <a:p>
            <a:r>
              <a:rPr lang="en-US" altLang="ja-JP" sz="3200" dirty="0">
                <a:solidFill>
                  <a:srgbClr val="0000FF"/>
                </a:solidFill>
                <a:latin typeface="Gill Sans"/>
                <a:ea typeface="ＭＳ Ｐゴシック"/>
                <a:cs typeface="Gill Sans"/>
              </a:rPr>
              <a:t>⇒ IR-Opt. Bkg.</a:t>
            </a:r>
          </a:p>
          <a:p>
            <a:r>
              <a:rPr lang="en-US" altLang="ja-JP" sz="3200" dirty="0" err="1">
                <a:solidFill>
                  <a:srgbClr val="FF0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altLang="ja-JP" sz="3200" baseline="-250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eV</a:t>
            </a:r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 </a:t>
            </a:r>
            <a:r>
              <a:rPr lang="en-US" altLang="ja-JP" sz="3200" dirty="0" err="1">
                <a:solidFill>
                  <a:srgbClr val="FF0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r>
              <a:rPr lang="en-US" altLang="ja-JP" sz="3200" baseline="-250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TeV</a:t>
            </a:r>
            <a:r>
              <a:rPr lang="en-US" altLang="ja-JP" sz="32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→e</a:t>
            </a:r>
            <a:r>
              <a:rPr lang="en-US" altLang="ja-JP" sz="3200" baseline="300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+</a:t>
            </a:r>
            <a:r>
              <a:rPr lang="en-US" altLang="ja-JP" sz="32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e</a:t>
            </a:r>
            <a:r>
              <a:rPr lang="en-US" altLang="ja-JP" sz="3200" baseline="300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-</a:t>
            </a:r>
          </a:p>
          <a:p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Deplete </a:t>
            </a:r>
            <a:r>
              <a:rPr lang="en-US" altLang="ja-JP" sz="3200" dirty="0" err="1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TeV</a:t>
            </a:r>
            <a:r>
              <a:rPr lang="en-US" altLang="ja-JP" sz="3200" dirty="0">
                <a:solidFill>
                  <a:srgbClr val="FF0000"/>
                </a:solidFill>
                <a:latin typeface="Gill Sans"/>
                <a:ea typeface="ＭＳ Ｐゴシック"/>
                <a:cs typeface="Gill Sans"/>
              </a:rPr>
              <a:t> </a:t>
            </a:r>
            <a:r>
              <a:rPr lang="en-US" altLang="ja-JP" sz="3200" dirty="0" err="1">
                <a:solidFill>
                  <a:srgbClr val="FF0000"/>
                </a:solidFill>
                <a:latin typeface="Symbol" charset="2"/>
                <a:ea typeface="ＭＳ Ｐゴシック"/>
                <a:cs typeface="Symbol" charset="2"/>
              </a:rPr>
              <a:t>g</a:t>
            </a:r>
            <a:endParaRPr lang="ja-JP" altLang="en-US" sz="3200" dirty="0">
              <a:solidFill>
                <a:srgbClr val="FF0000"/>
              </a:solidFill>
              <a:latin typeface="Symbol" charset="2"/>
              <a:ea typeface="ＭＳ Ｐゴシック"/>
              <a:cs typeface="Symbol" charset="2"/>
            </a:endParaRP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6071746" y="4294685"/>
          <a:ext cx="2962275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数式" r:id="rId4" imgW="1549400" imgH="558800" progId="Equation.3">
                  <p:embed/>
                </p:oleObj>
              </mc:Choice>
              <mc:Fallback>
                <p:oleObj name="数式" r:id="rId4" imgW="15494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1746" y="4294685"/>
                        <a:ext cx="2962275" cy="106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85195" y="6456143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©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Totani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15686" y="6071926"/>
            <a:ext cx="238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★</a:t>
            </a:r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IR=Infra Red~0.01eV</a:t>
            </a:r>
          </a:p>
          <a:p>
            <a:r>
              <a:rPr lang="en-US" altLang="ja-JP" dirty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   Opt=</a:t>
            </a:r>
            <a:r>
              <a:rPr lang="en-US" altLang="ja-JP" dirty="0" err="1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Optical~eV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4781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671</Words>
  <Application>Microsoft Macintosh PowerPoint</Application>
  <PresentationFormat>画面に合わせる (4:3)</PresentationFormat>
  <Paragraphs>143</Paragraphs>
  <Slides>31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4" baseType="lpstr">
      <vt:lpstr>ホワイト</vt:lpstr>
      <vt:lpstr>1_Office テーマ</vt:lpstr>
      <vt:lpstr>Microsoft 数式</vt:lpstr>
      <vt:lpstr>Upper Limit on the Cosmological g-Ray Background</vt:lpstr>
      <vt:lpstr>g-ray Sky</vt:lpstr>
      <vt:lpstr>g-ray Background</vt:lpstr>
      <vt:lpstr>History</vt:lpstr>
      <vt:lpstr>LAT EGB Spectrum 2010</vt:lpstr>
      <vt:lpstr>PowerPoint プレゼンテーション</vt:lpstr>
      <vt:lpstr>Unresolved Blazars</vt:lpstr>
      <vt:lpstr>LAT EGB Spectrum 2011</vt:lpstr>
      <vt:lpstr>EBL</vt:lpstr>
      <vt:lpstr>Gamma Ray Horizon</vt:lpstr>
      <vt:lpstr>EBL Observations</vt:lpstr>
      <vt:lpstr>Cascade Emission</vt:lpstr>
      <vt:lpstr>Upper Limit</vt:lpstr>
      <vt:lpstr>Upper Limit</vt:lpstr>
      <vt:lpstr>Upper Limit</vt:lpstr>
      <vt:lpstr>Upper Limit</vt:lpstr>
      <vt:lpstr>Upper Limit</vt:lpstr>
      <vt:lpstr>Primary Emission</vt:lpstr>
      <vt:lpstr>Cascade Emission</vt:lpstr>
      <vt:lpstr>Calculation</vt:lpstr>
      <vt:lpstr>Cascade-limit Case</vt:lpstr>
      <vt:lpstr>Primary-limit Case</vt:lpstr>
      <vt:lpstr>bevo &amp; Eobs</vt:lpstr>
      <vt:lpstr>Different Spectrum</vt:lpstr>
      <vt:lpstr>With Known Sources</vt:lpstr>
      <vt:lpstr>With Different Model</vt:lpstr>
      <vt:lpstr>Possibilities</vt:lpstr>
      <vt:lpstr>TeV HBL</vt:lpstr>
      <vt:lpstr>Low-Luminosity GRB?</vt:lpstr>
      <vt:lpstr>Fermi Bubble</vt:lpstr>
      <vt:lpstr>Thank You</vt:lpstr>
    </vt:vector>
  </TitlesOfParts>
  <Company>高エネルギー加速器研究機構　素粒子原子核研究所　理論センター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Limit on Cosmic Gamma-Ray Background</dc:title>
  <dc:creator>井岡 邦仁</dc:creator>
  <cp:lastModifiedBy>井岡 邦仁</cp:lastModifiedBy>
  <cp:revision>5</cp:revision>
  <dcterms:created xsi:type="dcterms:W3CDTF">2012-09-24T22:18:43Z</dcterms:created>
  <dcterms:modified xsi:type="dcterms:W3CDTF">2012-09-25T23:04:10Z</dcterms:modified>
</cp:coreProperties>
</file>