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90" r:id="rId4"/>
    <p:sldId id="279" r:id="rId5"/>
    <p:sldId id="326" r:id="rId6"/>
    <p:sldId id="283" r:id="rId7"/>
    <p:sldId id="312" r:id="rId8"/>
    <p:sldId id="330" r:id="rId9"/>
    <p:sldId id="291" r:id="rId10"/>
    <p:sldId id="305" r:id="rId11"/>
    <p:sldId id="278" r:id="rId12"/>
    <p:sldId id="309" r:id="rId13"/>
    <p:sldId id="299" r:id="rId14"/>
    <p:sldId id="260" r:id="rId15"/>
    <p:sldId id="280" r:id="rId16"/>
    <p:sldId id="322" r:id="rId17"/>
    <p:sldId id="325" r:id="rId18"/>
    <p:sldId id="306" r:id="rId19"/>
    <p:sldId id="332" r:id="rId20"/>
    <p:sldId id="323" r:id="rId21"/>
    <p:sldId id="296" r:id="rId22"/>
    <p:sldId id="287" r:id="rId23"/>
    <p:sldId id="297" r:id="rId24"/>
    <p:sldId id="302" r:id="rId25"/>
    <p:sldId id="301" r:id="rId26"/>
    <p:sldId id="286" r:id="rId27"/>
    <p:sldId id="327" r:id="rId28"/>
    <p:sldId id="324" r:id="rId29"/>
    <p:sldId id="274" r:id="rId30"/>
    <p:sldId id="263" r:id="rId31"/>
    <p:sldId id="315" r:id="rId32"/>
    <p:sldId id="273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0" autoAdjust="0"/>
    <p:restoredTop sz="94589" autoAdjust="0"/>
  </p:normalViewPr>
  <p:slideViewPr>
    <p:cSldViewPr>
      <p:cViewPr varScale="1">
        <p:scale>
          <a:sx n="42" d="100"/>
          <a:sy n="42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E357F-1F18-495A-B984-287BD01B9AD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E456ADF-DA83-4519-A14B-42CA42530C0E}">
      <dgm:prSet phldrT="[テキスト]" custT="1"/>
      <dgm:spPr>
        <a:solidFill>
          <a:srgbClr val="FF0000"/>
        </a:solidFill>
      </dgm:spPr>
      <dgm:t>
        <a:bodyPr/>
        <a:lstStyle/>
        <a:p>
          <a:r>
            <a:rPr kumimoji="1" lang="en-US" altLang="ja-JP" sz="2800" b="1" dirty="0" smtClean="0"/>
            <a:t>Galactic objects</a:t>
          </a:r>
          <a:endParaRPr kumimoji="1" lang="ja-JP" altLang="en-US" sz="2800" b="1" dirty="0"/>
        </a:p>
      </dgm:t>
    </dgm:pt>
    <dgm:pt modelId="{B1885611-A8A2-430A-B873-EA1245E5E256}" type="parTrans" cxnId="{FBDEC7E0-A046-4716-8EE0-BEC2BB31E832}">
      <dgm:prSet/>
      <dgm:spPr/>
      <dgm:t>
        <a:bodyPr/>
        <a:lstStyle/>
        <a:p>
          <a:endParaRPr kumimoji="1" lang="ja-JP" altLang="en-US"/>
        </a:p>
      </dgm:t>
    </dgm:pt>
    <dgm:pt modelId="{00248E33-3AE5-4C05-B2B6-3A833AEE49EC}" type="sibTrans" cxnId="{FBDEC7E0-A046-4716-8EE0-BEC2BB31E832}">
      <dgm:prSet/>
      <dgm:spPr/>
      <dgm:t>
        <a:bodyPr/>
        <a:lstStyle/>
        <a:p>
          <a:endParaRPr kumimoji="1" lang="ja-JP" altLang="en-US"/>
        </a:p>
      </dgm:t>
    </dgm:pt>
    <dgm:pt modelId="{317E98CA-F3D5-41CB-9786-0606F7D9EF90}">
      <dgm:prSet phldrT="[テキスト]" custT="1"/>
      <dgm:spPr>
        <a:solidFill>
          <a:srgbClr val="00B050"/>
        </a:solidFill>
      </dgm:spPr>
      <dgm:t>
        <a:bodyPr/>
        <a:lstStyle/>
        <a:p>
          <a:r>
            <a:rPr kumimoji="1" lang="en-US" altLang="ja-JP" sz="2000" b="1" dirty="0" smtClean="0"/>
            <a:t>Nearby</a:t>
          </a:r>
        </a:p>
        <a:p>
          <a:r>
            <a:rPr kumimoji="1" lang="en-US" altLang="ja-JP" sz="2000" b="1" dirty="0" smtClean="0"/>
            <a:t>galaxies</a:t>
          </a:r>
          <a:endParaRPr kumimoji="1" lang="ja-JP" altLang="en-US" sz="2000" b="1" dirty="0"/>
        </a:p>
      </dgm:t>
    </dgm:pt>
    <dgm:pt modelId="{DEC0D198-F4B1-4366-98CD-7E8C33CE12D4}" type="parTrans" cxnId="{8962CF85-0F08-4B65-BFDA-436444ACF090}">
      <dgm:prSet/>
      <dgm:spPr/>
      <dgm:t>
        <a:bodyPr/>
        <a:lstStyle/>
        <a:p>
          <a:endParaRPr kumimoji="1" lang="ja-JP" altLang="en-US"/>
        </a:p>
      </dgm:t>
    </dgm:pt>
    <dgm:pt modelId="{ADAED529-FF86-4586-A070-2EC879F79344}" type="sibTrans" cxnId="{8962CF85-0F08-4B65-BFDA-436444ACF090}">
      <dgm:prSet/>
      <dgm:spPr/>
      <dgm:t>
        <a:bodyPr/>
        <a:lstStyle/>
        <a:p>
          <a:endParaRPr kumimoji="1" lang="ja-JP" altLang="en-US"/>
        </a:p>
      </dgm:t>
    </dgm:pt>
    <dgm:pt modelId="{C75182E6-8F2A-4BFC-A161-CCC6C31E8F32}">
      <dgm:prSet phldrT="[テキスト]" custT="1"/>
      <dgm:spPr/>
      <dgm:t>
        <a:bodyPr/>
        <a:lstStyle/>
        <a:p>
          <a:r>
            <a:rPr kumimoji="1" lang="en-US" altLang="ja-JP" sz="2800" b="1" dirty="0" smtClean="0"/>
            <a:t>AGN</a:t>
          </a:r>
          <a:endParaRPr kumimoji="1" lang="ja-JP" altLang="en-US" sz="2800" b="1" dirty="0"/>
        </a:p>
      </dgm:t>
    </dgm:pt>
    <dgm:pt modelId="{AA8F7262-62FB-4B9E-9054-F76D9DA15683}" type="parTrans" cxnId="{AB4EFCF7-62FE-495A-BFC1-4E5825D0F58A}">
      <dgm:prSet/>
      <dgm:spPr/>
      <dgm:t>
        <a:bodyPr/>
        <a:lstStyle/>
        <a:p>
          <a:endParaRPr kumimoji="1" lang="ja-JP" altLang="en-US"/>
        </a:p>
      </dgm:t>
    </dgm:pt>
    <dgm:pt modelId="{78C10230-22BE-49DE-BDE0-1552418C0530}" type="sibTrans" cxnId="{AB4EFCF7-62FE-495A-BFC1-4E5825D0F58A}">
      <dgm:prSet/>
      <dgm:spPr/>
      <dgm:t>
        <a:bodyPr/>
        <a:lstStyle/>
        <a:p>
          <a:endParaRPr kumimoji="1" lang="ja-JP" altLang="en-US"/>
        </a:p>
      </dgm:t>
    </dgm:pt>
    <dgm:pt modelId="{A021A544-CA68-4BA9-92BF-84E51BC35D48}" type="pres">
      <dgm:prSet presAssocID="{854E357F-1F18-495A-B984-287BD01B9AD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BD5541-78F2-4F43-A061-074A872B270C}" type="pres">
      <dgm:prSet presAssocID="{4E456ADF-DA83-4519-A14B-42CA42530C0E}" presName="gear1" presStyleLbl="node1" presStyleIdx="0" presStyleCnt="3" custLinFactNeighborX="15943" custLinFactNeighborY="1061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F60F090-7B2D-4DEF-BC28-4CD413D74083}" type="pres">
      <dgm:prSet presAssocID="{4E456ADF-DA83-4519-A14B-42CA42530C0E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80FDA3D6-FA81-4B51-A85A-014C53F3704A}" type="pres">
      <dgm:prSet presAssocID="{4E456ADF-DA83-4519-A14B-42CA42530C0E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67D2BEB3-F9C2-400B-9507-15B50B5563E6}" type="pres">
      <dgm:prSet presAssocID="{317E98CA-F3D5-41CB-9786-0606F7D9EF90}" presName="gear2" presStyleLbl="node1" presStyleIdx="1" presStyleCnt="3" custScaleX="126499" custScaleY="8278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E27B5E-9AD4-4203-A4A6-4A1BC782BE14}" type="pres">
      <dgm:prSet presAssocID="{317E98CA-F3D5-41CB-9786-0606F7D9EF90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07A8765A-FAD9-4BEC-A5DF-2525802EDD8C}" type="pres">
      <dgm:prSet presAssocID="{317E98CA-F3D5-41CB-9786-0606F7D9EF90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794A1872-17B5-4E4C-B34E-2F5C95EABB80}" type="pres">
      <dgm:prSet presAssocID="{C75182E6-8F2A-4BFC-A161-CCC6C31E8F32}" presName="gear3" presStyleLbl="node1" presStyleIdx="2" presStyleCnt="3" custScaleX="138965" custScaleY="134083" custLinFactNeighborX="30003" custLinFactNeighborY="-2553"/>
      <dgm:spPr/>
      <dgm:t>
        <a:bodyPr/>
        <a:lstStyle/>
        <a:p>
          <a:endParaRPr kumimoji="1" lang="ja-JP" altLang="en-US"/>
        </a:p>
      </dgm:t>
    </dgm:pt>
    <dgm:pt modelId="{63710A9E-D440-4D4C-93FE-917DED7A5D7E}" type="pres">
      <dgm:prSet presAssocID="{C75182E6-8F2A-4BFC-A161-CCC6C31E8F3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A9AB6C-6848-4996-921D-000F1EC76C7F}" type="pres">
      <dgm:prSet presAssocID="{C75182E6-8F2A-4BFC-A161-CCC6C31E8F32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08C3F594-B35A-4237-B101-49F2C37A5C1F}" type="pres">
      <dgm:prSet presAssocID="{C75182E6-8F2A-4BFC-A161-CCC6C31E8F32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C4FFF6C9-7483-4D4E-9473-2B3344EADCF8}" type="pres">
      <dgm:prSet presAssocID="{00248E33-3AE5-4C05-B2B6-3A833AEE49EC}" presName="connector1" presStyleLbl="sibTrans2D1" presStyleIdx="0" presStyleCnt="3" custFlipVert="1" custFlipHor="1" custScaleX="1598" custScaleY="63232" custLinFactNeighborX="78183" custLinFactNeighborY="45221"/>
      <dgm:spPr/>
      <dgm:t>
        <a:bodyPr/>
        <a:lstStyle/>
        <a:p>
          <a:endParaRPr kumimoji="1" lang="ja-JP" altLang="en-US"/>
        </a:p>
      </dgm:t>
    </dgm:pt>
    <dgm:pt modelId="{F3A2835A-25CA-4E75-804C-7151B5D0BA87}" type="pres">
      <dgm:prSet presAssocID="{ADAED529-FF86-4586-A070-2EC879F79344}" presName="connector2" presStyleLbl="sibTrans2D1" presStyleIdx="1" presStyleCnt="3" custFlipVert="0" custFlipHor="0" custScaleX="2199" custScaleY="55446"/>
      <dgm:spPr/>
      <dgm:t>
        <a:bodyPr/>
        <a:lstStyle/>
        <a:p>
          <a:endParaRPr kumimoji="1" lang="ja-JP" altLang="en-US"/>
        </a:p>
      </dgm:t>
    </dgm:pt>
    <dgm:pt modelId="{B77191DB-C829-4613-8965-7C04EE3E0769}" type="pres">
      <dgm:prSet presAssocID="{78C10230-22BE-49DE-BDE0-1552418C0530}" presName="connector3" presStyleLbl="sibTrans2D1" presStyleIdx="2" presStyleCnt="3" custFlipVert="0" custFlipHor="0" custScaleX="2040" custScaleY="16467" custLinFactX="-100000" custLinFactNeighborX="-190653" custLinFactNeighborY="50960"/>
      <dgm:spPr/>
      <dgm:t>
        <a:bodyPr/>
        <a:lstStyle/>
        <a:p>
          <a:endParaRPr kumimoji="1" lang="ja-JP" altLang="en-US"/>
        </a:p>
      </dgm:t>
    </dgm:pt>
  </dgm:ptLst>
  <dgm:cxnLst>
    <dgm:cxn modelId="{94DBFD62-6629-4C99-B1EB-F52C7BEC83FD}" type="presOf" srcId="{C75182E6-8F2A-4BFC-A161-CCC6C31E8F32}" destId="{08C3F594-B35A-4237-B101-49F2C37A5C1F}" srcOrd="3" destOrd="0" presId="urn:microsoft.com/office/officeart/2005/8/layout/gear1"/>
    <dgm:cxn modelId="{A64033C2-F7F7-44CE-BE01-C51944C2489B}" type="presOf" srcId="{ADAED529-FF86-4586-A070-2EC879F79344}" destId="{F3A2835A-25CA-4E75-804C-7151B5D0BA87}" srcOrd="0" destOrd="0" presId="urn:microsoft.com/office/officeart/2005/8/layout/gear1"/>
    <dgm:cxn modelId="{590D6FBB-F066-4E28-BCBB-1540DD47A143}" type="presOf" srcId="{4E456ADF-DA83-4519-A14B-42CA42530C0E}" destId="{7DBD5541-78F2-4F43-A061-074A872B270C}" srcOrd="0" destOrd="0" presId="urn:microsoft.com/office/officeart/2005/8/layout/gear1"/>
    <dgm:cxn modelId="{FE2A4EB9-CE2C-43A4-A92C-BAB33E034626}" type="presOf" srcId="{317E98CA-F3D5-41CB-9786-0606F7D9EF90}" destId="{07A8765A-FAD9-4BEC-A5DF-2525802EDD8C}" srcOrd="2" destOrd="0" presId="urn:microsoft.com/office/officeart/2005/8/layout/gear1"/>
    <dgm:cxn modelId="{8962CF85-0F08-4B65-BFDA-436444ACF090}" srcId="{854E357F-1F18-495A-B984-287BD01B9AD2}" destId="{317E98CA-F3D5-41CB-9786-0606F7D9EF90}" srcOrd="1" destOrd="0" parTransId="{DEC0D198-F4B1-4366-98CD-7E8C33CE12D4}" sibTransId="{ADAED529-FF86-4586-A070-2EC879F79344}"/>
    <dgm:cxn modelId="{26D8CDBD-9297-4E9A-91A4-CBEACA51843C}" type="presOf" srcId="{317E98CA-F3D5-41CB-9786-0606F7D9EF90}" destId="{66E27B5E-9AD4-4203-A4A6-4A1BC782BE14}" srcOrd="1" destOrd="0" presId="urn:microsoft.com/office/officeart/2005/8/layout/gear1"/>
    <dgm:cxn modelId="{60B534C2-C5A0-4362-B6B8-3E3FB3EFE5C5}" type="presOf" srcId="{C75182E6-8F2A-4BFC-A161-CCC6C31E8F32}" destId="{794A1872-17B5-4E4C-B34E-2F5C95EABB80}" srcOrd="0" destOrd="0" presId="urn:microsoft.com/office/officeart/2005/8/layout/gear1"/>
    <dgm:cxn modelId="{9CE10C4A-F1DB-43D2-8A42-163AA20D624C}" type="presOf" srcId="{00248E33-3AE5-4C05-B2B6-3A833AEE49EC}" destId="{C4FFF6C9-7483-4D4E-9473-2B3344EADCF8}" srcOrd="0" destOrd="0" presId="urn:microsoft.com/office/officeart/2005/8/layout/gear1"/>
    <dgm:cxn modelId="{FBDEC7E0-A046-4716-8EE0-BEC2BB31E832}" srcId="{854E357F-1F18-495A-B984-287BD01B9AD2}" destId="{4E456ADF-DA83-4519-A14B-42CA42530C0E}" srcOrd="0" destOrd="0" parTransId="{B1885611-A8A2-430A-B873-EA1245E5E256}" sibTransId="{00248E33-3AE5-4C05-B2B6-3A833AEE49EC}"/>
    <dgm:cxn modelId="{AB4EFCF7-62FE-495A-BFC1-4E5825D0F58A}" srcId="{854E357F-1F18-495A-B984-287BD01B9AD2}" destId="{C75182E6-8F2A-4BFC-A161-CCC6C31E8F32}" srcOrd="2" destOrd="0" parTransId="{AA8F7262-62FB-4B9E-9054-F76D9DA15683}" sibTransId="{78C10230-22BE-49DE-BDE0-1552418C0530}"/>
    <dgm:cxn modelId="{6AD9476B-23E7-4500-8C02-00EB5606553B}" type="presOf" srcId="{C75182E6-8F2A-4BFC-A161-CCC6C31E8F32}" destId="{63710A9E-D440-4D4C-93FE-917DED7A5D7E}" srcOrd="1" destOrd="0" presId="urn:microsoft.com/office/officeart/2005/8/layout/gear1"/>
    <dgm:cxn modelId="{319C83A4-B336-40F8-A8AF-4DD6051D076C}" type="presOf" srcId="{78C10230-22BE-49DE-BDE0-1552418C0530}" destId="{B77191DB-C829-4613-8965-7C04EE3E0769}" srcOrd="0" destOrd="0" presId="urn:microsoft.com/office/officeart/2005/8/layout/gear1"/>
    <dgm:cxn modelId="{AAAE50B6-D0EB-4A5D-93F1-239E99803830}" type="presOf" srcId="{4E456ADF-DA83-4519-A14B-42CA42530C0E}" destId="{80FDA3D6-FA81-4B51-A85A-014C53F3704A}" srcOrd="2" destOrd="0" presId="urn:microsoft.com/office/officeart/2005/8/layout/gear1"/>
    <dgm:cxn modelId="{80A34E30-248F-4988-A1D2-F73620ECE561}" type="presOf" srcId="{4E456ADF-DA83-4519-A14B-42CA42530C0E}" destId="{2F60F090-7B2D-4DEF-BC28-4CD413D74083}" srcOrd="1" destOrd="0" presId="urn:microsoft.com/office/officeart/2005/8/layout/gear1"/>
    <dgm:cxn modelId="{F88DC489-CF85-49E0-8A2F-D616465C8CE8}" type="presOf" srcId="{854E357F-1F18-495A-B984-287BD01B9AD2}" destId="{A021A544-CA68-4BA9-92BF-84E51BC35D48}" srcOrd="0" destOrd="0" presId="urn:microsoft.com/office/officeart/2005/8/layout/gear1"/>
    <dgm:cxn modelId="{952873FB-C0CE-4B07-846F-E1AA5026DACF}" type="presOf" srcId="{C75182E6-8F2A-4BFC-A161-CCC6C31E8F32}" destId="{86A9AB6C-6848-4996-921D-000F1EC76C7F}" srcOrd="2" destOrd="0" presId="urn:microsoft.com/office/officeart/2005/8/layout/gear1"/>
    <dgm:cxn modelId="{04BB1F1F-BCA7-4EDE-A096-4A966DF9AADF}" type="presOf" srcId="{317E98CA-F3D5-41CB-9786-0606F7D9EF90}" destId="{67D2BEB3-F9C2-400B-9507-15B50B5563E6}" srcOrd="0" destOrd="0" presId="urn:microsoft.com/office/officeart/2005/8/layout/gear1"/>
    <dgm:cxn modelId="{E48F22C2-2FBF-4893-9E44-3BFF56044762}" type="presParOf" srcId="{A021A544-CA68-4BA9-92BF-84E51BC35D48}" destId="{7DBD5541-78F2-4F43-A061-074A872B270C}" srcOrd="0" destOrd="0" presId="urn:microsoft.com/office/officeart/2005/8/layout/gear1"/>
    <dgm:cxn modelId="{F029E362-1BD6-4F86-93BC-2812600E61DA}" type="presParOf" srcId="{A021A544-CA68-4BA9-92BF-84E51BC35D48}" destId="{2F60F090-7B2D-4DEF-BC28-4CD413D74083}" srcOrd="1" destOrd="0" presId="urn:microsoft.com/office/officeart/2005/8/layout/gear1"/>
    <dgm:cxn modelId="{4D373614-9070-4AC9-A546-A4D57BDFF72F}" type="presParOf" srcId="{A021A544-CA68-4BA9-92BF-84E51BC35D48}" destId="{80FDA3D6-FA81-4B51-A85A-014C53F3704A}" srcOrd="2" destOrd="0" presId="urn:microsoft.com/office/officeart/2005/8/layout/gear1"/>
    <dgm:cxn modelId="{684016BC-D6AE-406C-B522-25FC65C1C13B}" type="presParOf" srcId="{A021A544-CA68-4BA9-92BF-84E51BC35D48}" destId="{67D2BEB3-F9C2-400B-9507-15B50B5563E6}" srcOrd="3" destOrd="0" presId="urn:microsoft.com/office/officeart/2005/8/layout/gear1"/>
    <dgm:cxn modelId="{CE3F8FD5-D31A-4E78-AC05-DFE02B0363B5}" type="presParOf" srcId="{A021A544-CA68-4BA9-92BF-84E51BC35D48}" destId="{66E27B5E-9AD4-4203-A4A6-4A1BC782BE14}" srcOrd="4" destOrd="0" presId="urn:microsoft.com/office/officeart/2005/8/layout/gear1"/>
    <dgm:cxn modelId="{24B5CBD1-91A0-4D05-9346-5A5E5D7B4A9D}" type="presParOf" srcId="{A021A544-CA68-4BA9-92BF-84E51BC35D48}" destId="{07A8765A-FAD9-4BEC-A5DF-2525802EDD8C}" srcOrd="5" destOrd="0" presId="urn:microsoft.com/office/officeart/2005/8/layout/gear1"/>
    <dgm:cxn modelId="{849FF70A-9E7C-495B-A163-AF8D4A675B60}" type="presParOf" srcId="{A021A544-CA68-4BA9-92BF-84E51BC35D48}" destId="{794A1872-17B5-4E4C-B34E-2F5C95EABB80}" srcOrd="6" destOrd="0" presId="urn:microsoft.com/office/officeart/2005/8/layout/gear1"/>
    <dgm:cxn modelId="{2280D7CB-6A2B-41B1-8705-E82911C09A6C}" type="presParOf" srcId="{A021A544-CA68-4BA9-92BF-84E51BC35D48}" destId="{63710A9E-D440-4D4C-93FE-917DED7A5D7E}" srcOrd="7" destOrd="0" presId="urn:microsoft.com/office/officeart/2005/8/layout/gear1"/>
    <dgm:cxn modelId="{65887002-2CE4-49DD-ACC2-8FB3D384716D}" type="presParOf" srcId="{A021A544-CA68-4BA9-92BF-84E51BC35D48}" destId="{86A9AB6C-6848-4996-921D-000F1EC76C7F}" srcOrd="8" destOrd="0" presId="urn:microsoft.com/office/officeart/2005/8/layout/gear1"/>
    <dgm:cxn modelId="{2715EBA4-4517-4548-825F-41CD0A8FFBC1}" type="presParOf" srcId="{A021A544-CA68-4BA9-92BF-84E51BC35D48}" destId="{08C3F594-B35A-4237-B101-49F2C37A5C1F}" srcOrd="9" destOrd="0" presId="urn:microsoft.com/office/officeart/2005/8/layout/gear1"/>
    <dgm:cxn modelId="{83D3760F-DD99-4A21-A9A1-CC499B58B56B}" type="presParOf" srcId="{A021A544-CA68-4BA9-92BF-84E51BC35D48}" destId="{C4FFF6C9-7483-4D4E-9473-2B3344EADCF8}" srcOrd="10" destOrd="0" presId="urn:microsoft.com/office/officeart/2005/8/layout/gear1"/>
    <dgm:cxn modelId="{62CA8D7C-F1E5-4877-8C1E-799F9266C95B}" type="presParOf" srcId="{A021A544-CA68-4BA9-92BF-84E51BC35D48}" destId="{F3A2835A-25CA-4E75-804C-7151B5D0BA87}" srcOrd="11" destOrd="0" presId="urn:microsoft.com/office/officeart/2005/8/layout/gear1"/>
    <dgm:cxn modelId="{B7D91285-4C14-4F01-A827-887DE2A0FEB1}" type="presParOf" srcId="{A021A544-CA68-4BA9-92BF-84E51BC35D48}" destId="{B77191DB-C829-4613-8965-7C04EE3E076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BD5541-78F2-4F43-A061-074A872B270C}">
      <dsp:nvSpPr>
        <dsp:cNvPr id="0" name=""/>
        <dsp:cNvSpPr/>
      </dsp:nvSpPr>
      <dsp:spPr>
        <a:xfrm>
          <a:off x="3201157" y="1995015"/>
          <a:ext cx="2235200" cy="2235200"/>
        </a:xfrm>
        <a:prstGeom prst="gear9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b="1" kern="1200" dirty="0" smtClean="0"/>
            <a:t>Galactic objects</a:t>
          </a:r>
          <a:endParaRPr kumimoji="1" lang="ja-JP" altLang="en-US" sz="2800" b="1" kern="1200" dirty="0"/>
        </a:p>
      </dsp:txBody>
      <dsp:txXfrm>
        <a:off x="3201157" y="1995015"/>
        <a:ext cx="2235200" cy="2235200"/>
      </dsp:txXfrm>
    </dsp:sp>
    <dsp:sp modelId="{67D2BEB3-F9C2-400B-9507-15B50B5563E6}">
      <dsp:nvSpPr>
        <dsp:cNvPr id="0" name=""/>
        <dsp:cNvSpPr/>
      </dsp:nvSpPr>
      <dsp:spPr>
        <a:xfrm>
          <a:off x="1328936" y="1606660"/>
          <a:ext cx="2056367" cy="1345671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/>
            <a:t>Nearby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/>
            <a:t>galaxies</a:t>
          </a:r>
          <a:endParaRPr kumimoji="1" lang="ja-JP" altLang="en-US" sz="2000" b="1" kern="1200" dirty="0"/>
        </a:p>
      </dsp:txBody>
      <dsp:txXfrm>
        <a:off x="1328936" y="1606660"/>
        <a:ext cx="2056367" cy="1345671"/>
      </dsp:txXfrm>
    </dsp:sp>
    <dsp:sp modelId="{794A1872-17B5-4E4C-B34E-2F5C95EABB80}">
      <dsp:nvSpPr>
        <dsp:cNvPr id="0" name=""/>
        <dsp:cNvSpPr/>
      </dsp:nvSpPr>
      <dsp:spPr>
        <a:xfrm rot="20700000">
          <a:off x="2715556" y="87999"/>
          <a:ext cx="2241835" cy="210715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b="1" kern="1200" dirty="0" smtClean="0"/>
            <a:t>AGN</a:t>
          </a:r>
          <a:endParaRPr kumimoji="1" lang="ja-JP" altLang="en-US" sz="2800" b="1" kern="1200" dirty="0"/>
        </a:p>
      </dsp:txBody>
      <dsp:txXfrm>
        <a:off x="3215245" y="542171"/>
        <a:ext cx="1242458" cy="1198809"/>
      </dsp:txXfrm>
    </dsp:sp>
    <dsp:sp modelId="{C4FFF6C9-7483-4D4E-9473-2B3344EADCF8}">
      <dsp:nvSpPr>
        <dsp:cNvPr id="0" name=""/>
        <dsp:cNvSpPr/>
      </dsp:nvSpPr>
      <dsp:spPr>
        <a:xfrm flipH="1" flipV="1">
          <a:off x="6073140" y="3159448"/>
          <a:ext cx="45719" cy="1809102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2835A-25CA-4E75-804C-7151B5D0BA87}">
      <dsp:nvSpPr>
        <dsp:cNvPr id="0" name=""/>
        <dsp:cNvSpPr/>
      </dsp:nvSpPr>
      <dsp:spPr>
        <a:xfrm>
          <a:off x="2272941" y="1570651"/>
          <a:ext cx="45711" cy="1152575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191DB-C829-4613-8965-7C04EE3E0769}">
      <dsp:nvSpPr>
        <dsp:cNvPr id="0" name=""/>
        <dsp:cNvSpPr/>
      </dsp:nvSpPr>
      <dsp:spPr>
        <a:xfrm>
          <a:off x="-22861" y="2075158"/>
          <a:ext cx="45722" cy="369074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62821-5B5B-409B-BC17-D02FFBA6B2E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68AAB-FE96-4A89-94A0-4FA51FBBCA0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AAB-FE96-4A89-94A0-4FA51FBBCA0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AAB-FE96-4A89-94A0-4FA51FBBCA0E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AAB-FE96-4A89-94A0-4FA51FBBCA0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8AAB-FE96-4A89-94A0-4FA51FBBCA0E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2011/9/30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8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ja-JP" altLang="en-US" sz="4000" b="1" dirty="0" smtClean="0">
                <a:solidFill>
                  <a:srgbClr val="0070C0"/>
                </a:solidFill>
              </a:rPr>
              <a:t>量子重力効果　と　ＥＢＬ</a:t>
            </a:r>
            <a:r>
              <a:rPr lang="en-US" altLang="ja-JP" sz="4000" b="1" dirty="0" smtClean="0">
                <a:solidFill>
                  <a:srgbClr val="0070C0"/>
                </a:solidFill>
              </a:rPr>
              <a:t> </a:t>
            </a:r>
            <a:r>
              <a:rPr lang="ja-JP" altLang="en-US" sz="3100" b="1" dirty="0" smtClean="0">
                <a:solidFill>
                  <a:srgbClr val="0070C0"/>
                </a:solidFill>
              </a:rPr>
              <a:t>（銀河系外背景放射）</a:t>
            </a:r>
            <a:r>
              <a:rPr lang="en-US" altLang="ja-JP" sz="4000" b="1" dirty="0" smtClean="0">
                <a:solidFill>
                  <a:srgbClr val="0070C0"/>
                </a:solidFill>
              </a:rPr>
              <a:t/>
            </a:r>
            <a:br>
              <a:rPr lang="en-US" altLang="ja-JP" sz="4000" b="1" dirty="0" smtClean="0">
                <a:solidFill>
                  <a:srgbClr val="0070C0"/>
                </a:solidFill>
              </a:rPr>
            </a:br>
            <a:r>
              <a:rPr lang="ja-JP" altLang="en-US" sz="4900" b="1" dirty="0" smtClean="0">
                <a:solidFill>
                  <a:srgbClr val="C00000"/>
                </a:solidFill>
              </a:rPr>
              <a:t>ＶＨＥガンマ線観測の遠景</a:t>
            </a:r>
            <a:r>
              <a:rPr lang="ja-JP" altLang="en-US" b="1" dirty="0" smtClean="0">
                <a:solidFill>
                  <a:srgbClr val="C00000"/>
                </a:solidFill>
              </a:rPr>
              <a:t>　</a:t>
            </a:r>
            <a:r>
              <a:rPr lang="ja-JP" altLang="en-US" sz="3100" b="1" dirty="0" smtClean="0">
                <a:solidFill>
                  <a:srgbClr val="C00000"/>
                </a:solidFill>
              </a:rPr>
              <a:t>と　</a:t>
            </a:r>
            <a:r>
              <a:rPr lang="ja-JP" altLang="en-US" sz="3600" b="1" dirty="0" smtClean="0">
                <a:solidFill>
                  <a:srgbClr val="C00000"/>
                </a:solidFill>
              </a:rPr>
              <a:t>戦略</a:t>
            </a:r>
            <a:r>
              <a:rPr lang="en-US" altLang="ja-JP" sz="3200" b="1" dirty="0" smtClean="0"/>
              <a:t/>
            </a:r>
            <a:br>
              <a:rPr lang="en-US" altLang="ja-JP" sz="3200" b="1" dirty="0" smtClean="0"/>
            </a:br>
            <a:r>
              <a:rPr lang="en-US" altLang="ja-JP" sz="3200" b="1" dirty="0" smtClean="0"/>
              <a:t> T. </a:t>
            </a:r>
            <a:r>
              <a:rPr lang="en-US" altLang="ja-JP" sz="3200" b="1" dirty="0" err="1" smtClean="0"/>
              <a:t>Kifune</a:t>
            </a:r>
            <a:endParaRPr kumimoji="1" lang="ja-JP" altLang="en-US" sz="32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4000" b="1" dirty="0" smtClean="0">
                <a:solidFill>
                  <a:srgbClr val="002060"/>
                </a:solidFill>
              </a:rPr>
              <a:t> 1 :</a:t>
            </a:r>
            <a:r>
              <a:rPr lang="ja-JP" altLang="en-US" sz="4000" b="1" dirty="0" smtClean="0">
                <a:solidFill>
                  <a:srgbClr val="002060"/>
                </a:solidFill>
              </a:rPr>
              <a:t> 　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motivation 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for  presenting  this talk;</a:t>
            </a:r>
            <a:r>
              <a:rPr lang="en-US" altLang="ja-JP" sz="3600" b="1" dirty="0" smtClean="0">
                <a:solidFill>
                  <a:srgbClr val="002060"/>
                </a:solidFill>
              </a:rPr>
              <a:t> </a:t>
            </a:r>
            <a:endParaRPr lang="en-US" altLang="ja-JP" sz="3200" b="1" dirty="0" smtClean="0">
              <a:solidFill>
                <a:srgbClr val="002060"/>
              </a:solidFill>
            </a:endParaRPr>
          </a:p>
          <a:p>
            <a:r>
              <a:rPr lang="en-US" altLang="ja-JP" sz="1400" b="1" dirty="0" smtClean="0">
                <a:solidFill>
                  <a:srgbClr val="002060"/>
                </a:solidFill>
              </a:rPr>
              <a:t>      </a:t>
            </a:r>
            <a:endParaRPr lang="en-US" altLang="ja-JP" sz="2400" b="1" dirty="0" smtClean="0">
              <a:solidFill>
                <a:srgbClr val="002060"/>
              </a:solidFill>
            </a:endParaRPr>
          </a:p>
          <a:p>
            <a:r>
              <a:rPr lang="en-US" altLang="ja-JP" sz="4000" b="1" dirty="0" smtClean="0">
                <a:solidFill>
                  <a:srgbClr val="002060"/>
                </a:solidFill>
              </a:rPr>
              <a:t> 2 :          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opacity of Universe</a:t>
            </a:r>
            <a:r>
              <a:rPr lang="ja-JP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to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 </a:t>
            </a:r>
            <a:r>
              <a:rPr lang="el-GR" altLang="ja-JP" sz="4000" b="1" dirty="0" smtClean="0">
                <a:solidFill>
                  <a:srgbClr val="FFFF00"/>
                </a:solidFill>
              </a:rPr>
              <a:t>γ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-rays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and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 EBL </a:t>
            </a:r>
            <a:r>
              <a:rPr lang="ja-JP" altLang="en-US" sz="2800" b="1" dirty="0" smtClean="0">
                <a:solidFill>
                  <a:srgbClr val="FFFF00"/>
                </a:solidFill>
              </a:rPr>
              <a:t>    　</a:t>
            </a:r>
            <a:r>
              <a:rPr lang="ja-JP" altLang="en-US" sz="4000" b="1" dirty="0" smtClean="0">
                <a:solidFill>
                  <a:srgbClr val="002060"/>
                </a:solidFill>
              </a:rPr>
              <a:t>　      　　　　</a:t>
            </a:r>
            <a:endParaRPr lang="en-US" altLang="ja-JP" sz="4000" b="1" dirty="0" smtClean="0">
              <a:solidFill>
                <a:srgbClr val="002060"/>
              </a:solidFill>
            </a:endParaRPr>
          </a:p>
          <a:p>
            <a:r>
              <a:rPr lang="en-US" altLang="ja-JP" sz="2800" b="1" dirty="0" smtClean="0">
                <a:solidFill>
                  <a:srgbClr val="002060"/>
                </a:solidFill>
              </a:rPr>
              <a:t>         </a:t>
            </a:r>
            <a:r>
              <a:rPr lang="en-US" altLang="ja-JP" sz="4000" b="1" dirty="0" smtClean="0">
                <a:solidFill>
                  <a:srgbClr val="002060"/>
                </a:solidFill>
              </a:rPr>
              <a:t> </a:t>
            </a:r>
            <a:r>
              <a:rPr lang="ja-JP" altLang="en-US" sz="4000" b="1" dirty="0" smtClean="0">
                <a:solidFill>
                  <a:srgbClr val="002060"/>
                </a:solidFill>
              </a:rPr>
              <a:t>　</a:t>
            </a:r>
            <a:r>
              <a:rPr lang="en-US" altLang="ja-JP" sz="4000" b="1" dirty="0" smtClean="0">
                <a:solidFill>
                  <a:srgbClr val="002060"/>
                </a:solidFill>
              </a:rPr>
              <a:t>QG effect  on “particle reactions”</a:t>
            </a:r>
          </a:p>
          <a:p>
            <a:endParaRPr lang="en-US" altLang="ja-JP" sz="2800" b="1" dirty="0" smtClean="0">
              <a:solidFill>
                <a:srgbClr val="002060"/>
              </a:solidFill>
            </a:endParaRPr>
          </a:p>
          <a:p>
            <a:r>
              <a:rPr lang="en-US" altLang="ja-JP" sz="4000" b="1" dirty="0" smtClean="0">
                <a:solidFill>
                  <a:srgbClr val="002060"/>
                </a:solidFill>
              </a:rPr>
              <a:t> 3 :</a:t>
            </a:r>
            <a:r>
              <a:rPr lang="en-US" altLang="ja-JP" sz="4000" b="1" dirty="0" smtClean="0">
                <a:solidFill>
                  <a:srgbClr val="C00000"/>
                </a:solidFill>
              </a:rPr>
              <a:t>            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 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　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Evidence?</a:t>
            </a:r>
          </a:p>
          <a:p>
            <a:r>
              <a:rPr lang="ja-JP" altLang="en-US" sz="3200" b="1" dirty="0" smtClean="0">
                <a:solidFill>
                  <a:srgbClr val="002060"/>
                </a:solidFill>
              </a:rPr>
              <a:t>　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    </a:t>
            </a:r>
            <a:r>
              <a:rPr lang="ja-JP" altLang="en-US" sz="3200" b="1" dirty="0" smtClean="0">
                <a:solidFill>
                  <a:srgbClr val="002060"/>
                </a:solidFill>
              </a:rPr>
              <a:t>　　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4000" b="1" dirty="0" smtClean="0">
                <a:solidFill>
                  <a:srgbClr val="002060"/>
                </a:solidFill>
              </a:rPr>
              <a:t>     </a:t>
            </a:r>
            <a:r>
              <a:rPr lang="ja-JP" altLang="en-US" sz="4000" b="1" dirty="0" smtClean="0">
                <a:solidFill>
                  <a:srgbClr val="FF0000"/>
                </a:solidFill>
              </a:rPr>
              <a:t>　　　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origin of CRs … </a:t>
            </a:r>
            <a:r>
              <a:rPr lang="ja-JP" altLang="en-US" sz="4000" b="1" dirty="0" smtClean="0">
                <a:solidFill>
                  <a:srgbClr val="002060"/>
                </a:solidFill>
              </a:rPr>
              <a:t>　　</a:t>
            </a:r>
            <a:endParaRPr lang="en-US" altLang="ja-JP" sz="4000" b="1" dirty="0" smtClean="0">
              <a:solidFill>
                <a:srgbClr val="002060"/>
              </a:solidFill>
            </a:endParaRPr>
          </a:p>
          <a:p>
            <a:r>
              <a:rPr lang="en-US" altLang="ja-JP" sz="2800" b="1" dirty="0" smtClean="0">
                <a:solidFill>
                  <a:srgbClr val="002060"/>
                </a:solidFill>
              </a:rPr>
              <a:t>            </a:t>
            </a:r>
            <a:r>
              <a:rPr lang="ja-JP" altLang="en-US" sz="4000" b="1" dirty="0" smtClean="0">
                <a:solidFill>
                  <a:srgbClr val="002060"/>
                </a:solidFill>
              </a:rPr>
              <a:t>　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Perspective  of </a:t>
            </a:r>
            <a:r>
              <a:rPr lang="en-US" altLang="ja-JP" sz="4000" b="1" dirty="0" err="1" smtClean="0">
                <a:solidFill>
                  <a:schemeClr val="tx1"/>
                </a:solidFill>
              </a:rPr>
              <a:t>TeV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 </a:t>
            </a:r>
            <a:r>
              <a:rPr lang="el-GR" altLang="ja-JP" sz="4000" b="1" dirty="0" smtClean="0">
                <a:solidFill>
                  <a:schemeClr val="tx1"/>
                </a:solidFill>
              </a:rPr>
              <a:t>γ</a:t>
            </a:r>
            <a:r>
              <a:rPr lang="ja-JP" altLang="en-US" sz="4000" b="1" dirty="0" smtClean="0">
                <a:solidFill>
                  <a:schemeClr val="tx1"/>
                </a:solidFill>
              </a:rPr>
              <a:t> 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astronomy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46894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467544" y="404664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HESS  Nature(2006)</a:t>
            </a:r>
            <a:endParaRPr kumimoji="1" lang="ja-JP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242" y="-1035496"/>
            <a:ext cx="4470758" cy="42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4499992" y="332656"/>
            <a:ext cx="12961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Gilmore et al.(2011)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7662084" cy="407707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1115616" y="5943600"/>
            <a:ext cx="7128792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Let us Look at </a:t>
            </a:r>
            <a:r>
              <a:rPr kumimoji="1" lang="ja-JP" altLang="en-US" sz="3200" b="1" dirty="0" smtClean="0"/>
              <a:t>１－１０ＴｅＶ  </a:t>
            </a:r>
            <a:r>
              <a:rPr kumimoji="1" lang="en-US" altLang="ja-JP" sz="3200" b="1" dirty="0" smtClean="0"/>
              <a:t>Region !</a:t>
            </a:r>
            <a:endParaRPr kumimoji="1" lang="ja-JP" altLang="en-US" sz="3200" b="1" dirty="0"/>
          </a:p>
        </p:txBody>
      </p:sp>
      <p:sp>
        <p:nvSpPr>
          <p:cNvPr id="8" name="フリーフォーム 7"/>
          <p:cNvSpPr/>
          <p:nvPr/>
        </p:nvSpPr>
        <p:spPr>
          <a:xfrm>
            <a:off x="5292080" y="4149080"/>
            <a:ext cx="2743200" cy="850669"/>
          </a:xfrm>
          <a:custGeom>
            <a:avLst/>
            <a:gdLst>
              <a:gd name="connsiteX0" fmla="*/ 0 w 2743200"/>
              <a:gd name="connsiteY0" fmla="*/ 0 h 850669"/>
              <a:gd name="connsiteX1" fmla="*/ 698269 w 2743200"/>
              <a:gd name="connsiteY1" fmla="*/ 332509 h 850669"/>
              <a:gd name="connsiteX2" fmla="*/ 1080655 w 2743200"/>
              <a:gd name="connsiteY2" fmla="*/ 532015 h 850669"/>
              <a:gd name="connsiteX3" fmla="*/ 1080655 w 2743200"/>
              <a:gd name="connsiteY3" fmla="*/ 532015 h 850669"/>
              <a:gd name="connsiteX4" fmla="*/ 1596044 w 2743200"/>
              <a:gd name="connsiteY4" fmla="*/ 615142 h 850669"/>
              <a:gd name="connsiteX5" fmla="*/ 2078182 w 2743200"/>
              <a:gd name="connsiteY5" fmla="*/ 615142 h 850669"/>
              <a:gd name="connsiteX6" fmla="*/ 2527069 w 2743200"/>
              <a:gd name="connsiteY6" fmla="*/ 731520 h 850669"/>
              <a:gd name="connsiteX7" fmla="*/ 2709949 w 2743200"/>
              <a:gd name="connsiteY7" fmla="*/ 831273 h 850669"/>
              <a:gd name="connsiteX8" fmla="*/ 2726575 w 2743200"/>
              <a:gd name="connsiteY8" fmla="*/ 847898 h 850669"/>
              <a:gd name="connsiteX9" fmla="*/ 2726575 w 2743200"/>
              <a:gd name="connsiteY9" fmla="*/ 847898 h 8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3200" h="850669">
                <a:moveTo>
                  <a:pt x="0" y="0"/>
                </a:moveTo>
                <a:lnTo>
                  <a:pt x="698269" y="332509"/>
                </a:lnTo>
                <a:cubicBezTo>
                  <a:pt x="878378" y="421178"/>
                  <a:pt x="1080655" y="532015"/>
                  <a:pt x="1080655" y="532015"/>
                </a:cubicBezTo>
                <a:lnTo>
                  <a:pt x="1080655" y="532015"/>
                </a:lnTo>
                <a:cubicBezTo>
                  <a:pt x="1166553" y="545870"/>
                  <a:pt x="1429790" y="601288"/>
                  <a:pt x="1596044" y="615142"/>
                </a:cubicBezTo>
                <a:cubicBezTo>
                  <a:pt x="1762298" y="628996"/>
                  <a:pt x="1923011" y="595746"/>
                  <a:pt x="2078182" y="615142"/>
                </a:cubicBezTo>
                <a:cubicBezTo>
                  <a:pt x="2233353" y="634538"/>
                  <a:pt x="2421774" y="695498"/>
                  <a:pt x="2527069" y="731520"/>
                </a:cubicBezTo>
                <a:cubicBezTo>
                  <a:pt x="2632364" y="767542"/>
                  <a:pt x="2676698" y="811877"/>
                  <a:pt x="2709949" y="831273"/>
                </a:cubicBezTo>
                <a:cubicBezTo>
                  <a:pt x="2743200" y="850669"/>
                  <a:pt x="2726575" y="847898"/>
                  <a:pt x="2726575" y="847898"/>
                </a:cubicBezTo>
                <a:lnTo>
                  <a:pt x="2726575" y="847898"/>
                </a:lnTo>
              </a:path>
            </a:pathLst>
          </a:cu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16624" cy="922114"/>
          </a:xfrm>
          <a:solidFill>
            <a:srgbClr val="FFFF00"/>
          </a:solidFill>
        </p:spPr>
        <p:txBody>
          <a:bodyPr/>
          <a:lstStyle/>
          <a:p>
            <a:r>
              <a:rPr kumimoji="1" lang="en-US" altLang="ja-JP" dirty="0" smtClean="0"/>
              <a:t>Quantum gravity ?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ChangeAspect="1"/>
          </p:cNvGraphicFramePr>
          <p:nvPr>
            <p:ph idx="1"/>
          </p:nvPr>
        </p:nvGraphicFramePr>
        <p:xfrm>
          <a:off x="0" y="1628800"/>
          <a:ext cx="4813288" cy="887388"/>
        </p:xfrm>
        <a:graphic>
          <a:graphicData uri="http://schemas.openxmlformats.org/presentationml/2006/ole">
            <p:oleObj spid="_x0000_s1026" name="数式" r:id="rId3" imgW="3377880" imgH="622080" progId="Equation.3">
              <p:embed/>
            </p:oleObj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6372200" y="1340768"/>
          <a:ext cx="2487239" cy="1077585"/>
        </p:xfrm>
        <a:graphic>
          <a:graphicData uri="http://schemas.openxmlformats.org/presentationml/2006/ole">
            <p:oleObj spid="_x0000_s1027" name="数式" r:id="rId4" imgW="1676160" imgH="609480" progId="Equation.3">
              <p:embed/>
            </p:oleObj>
          </a:graphicData>
        </a:graphic>
      </p:graphicFrame>
      <p:cxnSp>
        <p:nvCxnSpPr>
          <p:cNvPr id="9" name="直線コネクタ 8"/>
          <p:cNvCxnSpPr/>
          <p:nvPr/>
        </p:nvCxnSpPr>
        <p:spPr>
          <a:xfrm>
            <a:off x="2123728" y="5661248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3095836" y="3465004"/>
            <a:ext cx="2232248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 flipH="1" flipV="1">
            <a:off x="1944502" y="4472322"/>
            <a:ext cx="2376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483768" y="3212976"/>
            <a:ext cx="460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/>
              <a:t>E</a:t>
            </a:r>
            <a:endParaRPr kumimoji="1" lang="ja-JP" altLang="en-US" sz="4400" b="1" dirty="0"/>
          </a:p>
        </p:txBody>
      </p:sp>
      <p:cxnSp>
        <p:nvCxnSpPr>
          <p:cNvPr id="18" name="直線コネクタ 17"/>
          <p:cNvCxnSpPr/>
          <p:nvPr/>
        </p:nvCxnSpPr>
        <p:spPr>
          <a:xfrm rot="16200000" flipH="1">
            <a:off x="899592" y="3501008"/>
            <a:ext cx="2304256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 18"/>
          <p:cNvSpPr/>
          <p:nvPr/>
        </p:nvSpPr>
        <p:spPr>
          <a:xfrm>
            <a:off x="971600" y="3429000"/>
            <a:ext cx="4250267" cy="1442155"/>
          </a:xfrm>
          <a:custGeom>
            <a:avLst/>
            <a:gdLst>
              <a:gd name="connsiteX0" fmla="*/ 0 w 4250267"/>
              <a:gd name="connsiteY0" fmla="*/ 0 h 1442155"/>
              <a:gd name="connsiteX1" fmla="*/ 660400 w 4250267"/>
              <a:gd name="connsiteY1" fmla="*/ 609600 h 1442155"/>
              <a:gd name="connsiteX2" fmla="*/ 1456267 w 4250267"/>
              <a:gd name="connsiteY2" fmla="*/ 1236133 h 1442155"/>
              <a:gd name="connsiteX3" fmla="*/ 2133600 w 4250267"/>
              <a:gd name="connsiteY3" fmla="*/ 1439333 h 1442155"/>
              <a:gd name="connsiteX4" fmla="*/ 2895600 w 4250267"/>
              <a:gd name="connsiteY4" fmla="*/ 1219200 h 1442155"/>
              <a:gd name="connsiteX5" fmla="*/ 3471334 w 4250267"/>
              <a:gd name="connsiteY5" fmla="*/ 778933 h 1442155"/>
              <a:gd name="connsiteX6" fmla="*/ 4250267 w 4250267"/>
              <a:gd name="connsiteY6" fmla="*/ 50800 h 1442155"/>
              <a:gd name="connsiteX7" fmla="*/ 4250267 w 4250267"/>
              <a:gd name="connsiteY7" fmla="*/ 50800 h 144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0267" h="1442155">
                <a:moveTo>
                  <a:pt x="0" y="0"/>
                </a:moveTo>
                <a:cubicBezTo>
                  <a:pt x="208844" y="201789"/>
                  <a:pt x="417689" y="403578"/>
                  <a:pt x="660400" y="609600"/>
                </a:cubicBezTo>
                <a:cubicBezTo>
                  <a:pt x="903111" y="815622"/>
                  <a:pt x="1210734" y="1097844"/>
                  <a:pt x="1456267" y="1236133"/>
                </a:cubicBezTo>
                <a:cubicBezTo>
                  <a:pt x="1701800" y="1374422"/>
                  <a:pt x="1893711" y="1442155"/>
                  <a:pt x="2133600" y="1439333"/>
                </a:cubicBezTo>
                <a:cubicBezTo>
                  <a:pt x="2373489" y="1436511"/>
                  <a:pt x="2672644" y="1329267"/>
                  <a:pt x="2895600" y="1219200"/>
                </a:cubicBezTo>
                <a:cubicBezTo>
                  <a:pt x="3118556" y="1109133"/>
                  <a:pt x="3245556" y="973666"/>
                  <a:pt x="3471334" y="778933"/>
                </a:cubicBezTo>
                <a:cubicBezTo>
                  <a:pt x="3697112" y="584200"/>
                  <a:pt x="4250267" y="50800"/>
                  <a:pt x="4250267" y="50800"/>
                </a:cubicBezTo>
                <a:lnTo>
                  <a:pt x="4250267" y="5080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4639733" y="2946400"/>
            <a:ext cx="2116667" cy="1134533"/>
          </a:xfrm>
          <a:custGeom>
            <a:avLst/>
            <a:gdLst>
              <a:gd name="connsiteX0" fmla="*/ 0 w 2116667"/>
              <a:gd name="connsiteY0" fmla="*/ 1134533 h 1134533"/>
              <a:gd name="connsiteX1" fmla="*/ 508000 w 2116667"/>
              <a:gd name="connsiteY1" fmla="*/ 728133 h 1134533"/>
              <a:gd name="connsiteX2" fmla="*/ 508000 w 2116667"/>
              <a:gd name="connsiteY2" fmla="*/ 745067 h 1134533"/>
              <a:gd name="connsiteX3" fmla="*/ 982134 w 2116667"/>
              <a:gd name="connsiteY3" fmla="*/ 474133 h 1134533"/>
              <a:gd name="connsiteX4" fmla="*/ 1676400 w 2116667"/>
              <a:gd name="connsiteY4" fmla="*/ 169333 h 1134533"/>
              <a:gd name="connsiteX5" fmla="*/ 2116667 w 2116667"/>
              <a:gd name="connsiteY5" fmla="*/ 0 h 1134533"/>
              <a:gd name="connsiteX6" fmla="*/ 2116667 w 2116667"/>
              <a:gd name="connsiteY6" fmla="*/ 0 h 113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6667" h="1134533">
                <a:moveTo>
                  <a:pt x="0" y="1134533"/>
                </a:moveTo>
                <a:lnTo>
                  <a:pt x="508000" y="728133"/>
                </a:lnTo>
                <a:cubicBezTo>
                  <a:pt x="592667" y="663222"/>
                  <a:pt x="428978" y="787400"/>
                  <a:pt x="508000" y="745067"/>
                </a:cubicBezTo>
                <a:cubicBezTo>
                  <a:pt x="587022" y="702734"/>
                  <a:pt x="787401" y="570089"/>
                  <a:pt x="982134" y="474133"/>
                </a:cubicBezTo>
                <a:cubicBezTo>
                  <a:pt x="1176867" y="378177"/>
                  <a:pt x="1487311" y="248355"/>
                  <a:pt x="1676400" y="169333"/>
                </a:cubicBezTo>
                <a:cubicBezTo>
                  <a:pt x="1865489" y="90311"/>
                  <a:pt x="2116667" y="0"/>
                  <a:pt x="2116667" y="0"/>
                </a:cubicBezTo>
                <a:lnTo>
                  <a:pt x="2116667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12160" y="5229200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/>
              <a:t>P</a:t>
            </a:r>
            <a:endParaRPr kumimoji="1" lang="ja-JP" altLang="en-US" sz="4400" b="1" dirty="0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/>
        </p:nvGraphicFramePr>
        <p:xfrm>
          <a:off x="5364088" y="3789039"/>
          <a:ext cx="1152128" cy="938771"/>
        </p:xfrm>
        <a:graphic>
          <a:graphicData uri="http://schemas.openxmlformats.org/presentationml/2006/ole">
            <p:oleObj spid="_x0000_s1028" name="数式" r:id="rId5" imgW="685800" imgH="558720" progId="Equation.3">
              <p:embed/>
            </p:oleObj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1691680" y="1484784"/>
            <a:ext cx="2088232" cy="1200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5" name="フリーフォーム 14"/>
          <p:cNvSpPr/>
          <p:nvPr/>
        </p:nvSpPr>
        <p:spPr>
          <a:xfrm>
            <a:off x="4954385" y="2441171"/>
            <a:ext cx="556953" cy="1166553"/>
          </a:xfrm>
          <a:custGeom>
            <a:avLst/>
            <a:gdLst>
              <a:gd name="connsiteX0" fmla="*/ 0 w 556953"/>
              <a:gd name="connsiteY0" fmla="*/ 1166553 h 1166553"/>
              <a:gd name="connsiteX1" fmla="*/ 249382 w 556953"/>
              <a:gd name="connsiteY1" fmla="*/ 784167 h 1166553"/>
              <a:gd name="connsiteX2" fmla="*/ 365760 w 556953"/>
              <a:gd name="connsiteY2" fmla="*/ 534785 h 1166553"/>
              <a:gd name="connsiteX3" fmla="*/ 482139 w 556953"/>
              <a:gd name="connsiteY3" fmla="*/ 202276 h 1166553"/>
              <a:gd name="connsiteX4" fmla="*/ 548640 w 556953"/>
              <a:gd name="connsiteY4" fmla="*/ 19396 h 1166553"/>
              <a:gd name="connsiteX5" fmla="*/ 532015 w 556953"/>
              <a:gd name="connsiteY5" fmla="*/ 85898 h 1166553"/>
              <a:gd name="connsiteX6" fmla="*/ 532015 w 556953"/>
              <a:gd name="connsiteY6" fmla="*/ 85898 h 116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953" h="1166553">
                <a:moveTo>
                  <a:pt x="0" y="1166553"/>
                </a:moveTo>
                <a:cubicBezTo>
                  <a:pt x="94211" y="1028007"/>
                  <a:pt x="188422" y="889462"/>
                  <a:pt x="249382" y="784167"/>
                </a:cubicBezTo>
                <a:cubicBezTo>
                  <a:pt x="310342" y="678872"/>
                  <a:pt x="326967" y="631767"/>
                  <a:pt x="365760" y="534785"/>
                </a:cubicBezTo>
                <a:cubicBezTo>
                  <a:pt x="404553" y="437803"/>
                  <a:pt x="451659" y="288174"/>
                  <a:pt x="482139" y="202276"/>
                </a:cubicBezTo>
                <a:cubicBezTo>
                  <a:pt x="512619" y="116378"/>
                  <a:pt x="540327" y="38792"/>
                  <a:pt x="548640" y="19396"/>
                </a:cubicBezTo>
                <a:cubicBezTo>
                  <a:pt x="556953" y="0"/>
                  <a:pt x="532015" y="85898"/>
                  <a:pt x="532015" y="85898"/>
                </a:cubicBezTo>
                <a:lnTo>
                  <a:pt x="532015" y="85898"/>
                </a:lnTo>
              </a:path>
            </a:pathLst>
          </a:cu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804248" y="2924944"/>
            <a:ext cx="12961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l-GR" altLang="ja-JP" sz="2800" b="1" dirty="0" smtClean="0"/>
              <a:t>ξ</a:t>
            </a:r>
            <a:r>
              <a:rPr kumimoji="1" lang="en-US" altLang="ja-JP" sz="2800" b="1" dirty="0" smtClean="0"/>
              <a:t> &gt; 0</a:t>
            </a:r>
          </a:p>
          <a:p>
            <a:pPr algn="ctr"/>
            <a:r>
              <a:rPr lang="en-US" altLang="ja-JP" sz="2800" b="1" dirty="0" smtClean="0"/>
              <a:t>V &lt; c</a:t>
            </a:r>
            <a:endParaRPr kumimoji="1" lang="ja-JP" altLang="en-US" sz="28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5004048" y="2060848"/>
            <a:ext cx="1152128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l-GR" altLang="ja-JP" sz="2800" b="1" dirty="0" smtClean="0"/>
              <a:t>ξ</a:t>
            </a:r>
            <a:r>
              <a:rPr kumimoji="1" lang="en-US" altLang="ja-JP" sz="2800" b="1" dirty="0" smtClean="0"/>
              <a:t> &lt; 0</a:t>
            </a:r>
          </a:p>
          <a:p>
            <a:pPr algn="ctr"/>
            <a:r>
              <a:rPr lang="en-US" altLang="ja-JP" sz="2800" b="1" dirty="0" smtClean="0"/>
              <a:t>V &gt; c</a:t>
            </a:r>
            <a:endParaRPr kumimoji="1" lang="ja-JP" altLang="en-US" sz="2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843808" y="5589240"/>
            <a:ext cx="460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/>
              <a:t>0</a:t>
            </a:r>
            <a:endParaRPr kumimoji="1" lang="ja-JP" altLang="en-US" sz="4400" b="1" dirty="0"/>
          </a:p>
        </p:txBody>
      </p:sp>
      <p:sp>
        <p:nvSpPr>
          <p:cNvPr id="24" name="円/楕円 23"/>
          <p:cNvSpPr/>
          <p:nvPr/>
        </p:nvSpPr>
        <p:spPr>
          <a:xfrm>
            <a:off x="1547664" y="1412776"/>
            <a:ext cx="1296144" cy="1368152"/>
          </a:xfrm>
          <a:prstGeom prst="ellipse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Quantum Gravity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by “observing flare” event 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HESS  Beijing 2011, </a:t>
            </a:r>
            <a:r>
              <a:rPr kumimoji="1" lang="en-US" altLang="ja-JP" dirty="0" err="1" smtClean="0"/>
              <a:t>Bolmont</a:t>
            </a:r>
            <a:r>
              <a:rPr kumimoji="1" lang="en-US" altLang="ja-JP" dirty="0" smtClean="0"/>
              <a:t> et al.</a:t>
            </a:r>
            <a:endParaRPr lang="en-US" altLang="ja-JP" dirty="0" smtClean="0"/>
          </a:p>
          <a:p>
            <a:r>
              <a:rPr kumimoji="1" lang="en-US" altLang="ja-JP" dirty="0" smtClean="0"/>
              <a:t>PKS 2155-304, z=0.116, </a:t>
            </a:r>
          </a:p>
          <a:p>
            <a:pPr>
              <a:buNone/>
            </a:pPr>
            <a:r>
              <a:rPr lang="en-US" altLang="ja-JP" dirty="0" smtClean="0"/>
              <a:t>            </a:t>
            </a:r>
            <a:r>
              <a:rPr kumimoji="1" lang="en-US" altLang="ja-JP" dirty="0" smtClean="0"/>
              <a:t>d = 1.4×10</a:t>
            </a:r>
            <a:r>
              <a:rPr kumimoji="1" lang="en-US" altLang="ja-JP" baseline="30000" dirty="0" smtClean="0"/>
              <a:t>9 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ly</a:t>
            </a:r>
            <a:r>
              <a:rPr kumimoji="1" lang="en-US" altLang="ja-JP" dirty="0" smtClean="0"/>
              <a:t>] =</a:t>
            </a:r>
            <a:r>
              <a:rPr lang="en-US" altLang="ja-JP" dirty="0" smtClean="0"/>
              <a:t> 4.2×10</a:t>
            </a:r>
            <a:r>
              <a:rPr lang="en-US" altLang="ja-JP" baseline="30000" dirty="0" smtClean="0"/>
              <a:t>16 </a:t>
            </a:r>
            <a:r>
              <a:rPr lang="en-US" altLang="ja-JP" dirty="0" smtClean="0"/>
              <a:t>[light sec]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Delay time = -5.5 </a:t>
            </a:r>
            <a:r>
              <a:rPr kumimoji="1" lang="en-US" altLang="ja-JP" b="1" dirty="0" smtClean="0">
                <a:solidFill>
                  <a:srgbClr val="FF0000"/>
                </a:solidFill>
                <a:latin typeface="Albertus MT"/>
              </a:rPr>
              <a:t>±10.9</a:t>
            </a:r>
            <a:r>
              <a:rPr lang="en-US" altLang="ja-JP" b="1" dirty="0" smtClean="0">
                <a:solidFill>
                  <a:srgbClr val="FF0000"/>
                </a:solidFill>
                <a:latin typeface="Albertus MT"/>
              </a:rPr>
              <a:t> ±10.3 [sec TeV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lbertus MT"/>
              </a:rPr>
              <a:t>-1</a:t>
            </a:r>
            <a:r>
              <a:rPr lang="en-US" altLang="ja-JP" b="1" dirty="0" smtClean="0">
                <a:solidFill>
                  <a:srgbClr val="FF0000"/>
                </a:solidFill>
                <a:latin typeface="Albertus MT"/>
              </a:rPr>
              <a:t>]</a:t>
            </a:r>
          </a:p>
          <a:p>
            <a:pPr>
              <a:buNone/>
            </a:pPr>
            <a:r>
              <a:rPr lang="en-US" altLang="ja-JP" dirty="0" smtClean="0">
                <a:latin typeface="Albertus MT"/>
              </a:rPr>
              <a:t>                           </a:t>
            </a:r>
            <a:r>
              <a:rPr lang="el-GR" altLang="ja-JP" dirty="0" smtClean="0">
                <a:latin typeface="Albertus MT"/>
              </a:rPr>
              <a:t>Δ</a:t>
            </a:r>
            <a:r>
              <a:rPr lang="en-US" altLang="ja-JP" dirty="0" smtClean="0">
                <a:latin typeface="Albertus MT"/>
              </a:rPr>
              <a:t>v/c ≈ </a:t>
            </a:r>
            <a:r>
              <a:rPr lang="el-GR" altLang="ja-JP" dirty="0" smtClean="0">
                <a:latin typeface="Albertus MT"/>
              </a:rPr>
              <a:t>Δ</a:t>
            </a:r>
            <a:r>
              <a:rPr lang="en-US" altLang="ja-JP" dirty="0" smtClean="0">
                <a:latin typeface="Albertus MT"/>
              </a:rPr>
              <a:t>K/Mc</a:t>
            </a:r>
            <a:r>
              <a:rPr lang="en-US" altLang="ja-JP" baseline="30000" dirty="0" smtClean="0">
                <a:latin typeface="Albertus MT"/>
              </a:rPr>
              <a:t>2</a:t>
            </a:r>
            <a:r>
              <a:rPr lang="en-US" altLang="ja-JP" dirty="0" smtClean="0">
                <a:latin typeface="Albertus MT"/>
              </a:rPr>
              <a:t> ≈ 10</a:t>
            </a:r>
            <a:r>
              <a:rPr lang="en-US" altLang="ja-JP" baseline="30000" dirty="0" smtClean="0">
                <a:latin typeface="Albertus MT"/>
              </a:rPr>
              <a:t>-16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  <a:latin typeface="Albertus MT"/>
              </a:rPr>
              <a:t>M &gt; 2.</a:t>
            </a:r>
            <a:r>
              <a:rPr lang="en-US" altLang="ja-JP" b="1" dirty="0" smtClean="0">
                <a:solidFill>
                  <a:srgbClr val="0070C0"/>
                </a:solidFill>
              </a:rPr>
              <a:t>1×10</a:t>
            </a:r>
            <a:r>
              <a:rPr lang="en-US" altLang="ja-JP" b="1" baseline="30000" dirty="0" smtClean="0">
                <a:solidFill>
                  <a:srgbClr val="0070C0"/>
                </a:solidFill>
              </a:rPr>
              <a:t>27 </a:t>
            </a:r>
            <a:r>
              <a:rPr lang="en-US" altLang="ja-JP" b="1" dirty="0" err="1" smtClean="0">
                <a:solidFill>
                  <a:srgbClr val="0070C0"/>
                </a:solidFill>
              </a:rPr>
              <a:t>eV</a:t>
            </a:r>
            <a:r>
              <a:rPr lang="en-US" altLang="ja-JP" b="1" dirty="0" smtClean="0">
                <a:solidFill>
                  <a:srgbClr val="0070C0"/>
                </a:solidFill>
              </a:rPr>
              <a:t> = 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</a:rPr>
              <a:t>0.6 </a:t>
            </a:r>
            <a:r>
              <a:rPr lang="en-US" altLang="ja-JP" b="1" dirty="0" err="1" smtClean="0">
                <a:solidFill>
                  <a:srgbClr val="0070C0"/>
                </a:solidFill>
                <a:latin typeface="Albertus MT"/>
              </a:rPr>
              <a:t>M</a:t>
            </a:r>
            <a:r>
              <a:rPr lang="en-US" altLang="ja-JP" b="1" baseline="-25000" dirty="0" err="1" smtClean="0">
                <a:solidFill>
                  <a:srgbClr val="0070C0"/>
                </a:solidFill>
                <a:latin typeface="Albertus MT"/>
              </a:rPr>
              <a:t>planck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</a:rPr>
              <a:t> </a:t>
            </a:r>
          </a:p>
          <a:p>
            <a:r>
              <a:rPr lang="en-US" altLang="ja-JP" dirty="0" smtClean="0">
                <a:latin typeface="Albertus MT"/>
              </a:rPr>
              <a:t>emission time within (1-10) second ?</a:t>
            </a:r>
          </a:p>
          <a:p>
            <a:r>
              <a:rPr lang="en-US" altLang="ja-JP" dirty="0" smtClean="0">
                <a:latin typeface="Albertus MT"/>
              </a:rPr>
              <a:t>Emission size within  10</a:t>
            </a:r>
            <a:r>
              <a:rPr lang="en-US" altLang="ja-JP" baseline="30000" dirty="0" smtClean="0">
                <a:latin typeface="Albertus MT"/>
              </a:rPr>
              <a:t>10-11 </a:t>
            </a:r>
            <a:r>
              <a:rPr lang="en-US" altLang="ja-JP" dirty="0" smtClean="0">
                <a:latin typeface="Albertus MT"/>
              </a:rPr>
              <a:t>cm ??</a:t>
            </a:r>
          </a:p>
          <a:p>
            <a:pPr>
              <a:buNone/>
            </a:pPr>
            <a:endParaRPr kumimoji="1" lang="ja-JP" altLang="en-US" baseline="-25000" dirty="0"/>
          </a:p>
        </p:txBody>
      </p:sp>
      <p:sp>
        <p:nvSpPr>
          <p:cNvPr id="4" name="正方形/長方形 3"/>
          <p:cNvSpPr/>
          <p:nvPr/>
        </p:nvSpPr>
        <p:spPr>
          <a:xfrm>
            <a:off x="539552" y="4941168"/>
            <a:ext cx="6768752" cy="12961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b="1" dirty="0" smtClean="0">
                <a:latin typeface="Albertus MT"/>
              </a:rPr>
              <a:t>emission time within (1-10) second ?</a:t>
            </a:r>
          </a:p>
          <a:p>
            <a:r>
              <a:rPr lang="en-US" altLang="ja-JP" sz="3200" b="1" dirty="0" smtClean="0">
                <a:latin typeface="Albertus MT"/>
              </a:rPr>
              <a:t>Emission size within  10</a:t>
            </a:r>
            <a:r>
              <a:rPr lang="en-US" altLang="ja-JP" sz="3200" b="1" baseline="30000" dirty="0" smtClean="0">
                <a:latin typeface="Albertus MT"/>
              </a:rPr>
              <a:t>10-11 </a:t>
            </a:r>
            <a:r>
              <a:rPr lang="en-US" altLang="ja-JP" sz="3200" b="1" dirty="0" smtClean="0">
                <a:latin typeface="Albertus MT"/>
              </a:rPr>
              <a:t>cm ??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27584" y="0"/>
            <a:ext cx="7848872" cy="25649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ja-JP" sz="2400" b="1" dirty="0" smtClean="0">
                <a:solidFill>
                  <a:srgbClr val="0070C0"/>
                </a:solidFill>
                <a:latin typeface="Albertus MT"/>
              </a:rPr>
              <a:t>OPERA </a:t>
            </a:r>
            <a:r>
              <a:rPr lang="en-US" altLang="ja-JP" b="1" dirty="0" smtClean="0">
                <a:solidFill>
                  <a:schemeClr val="tx1"/>
                </a:solidFill>
                <a:latin typeface="Albertus MT"/>
              </a:rPr>
              <a:t>   </a:t>
            </a:r>
            <a:r>
              <a:rPr lang="en-US" altLang="ja-JP" b="1" dirty="0" smtClean="0">
                <a:solidFill>
                  <a:schemeClr val="tx1"/>
                </a:solidFill>
              </a:rPr>
              <a:t>Oscillation Project with Emulsion-</a:t>
            </a:r>
            <a:r>
              <a:rPr lang="en-US" altLang="ja-JP" b="1" dirty="0" err="1" smtClean="0">
                <a:solidFill>
                  <a:schemeClr val="tx1"/>
                </a:solidFill>
              </a:rPr>
              <a:t>tRacking</a:t>
            </a:r>
            <a:r>
              <a:rPr lang="en-US" altLang="ja-JP" b="1" dirty="0" smtClean="0">
                <a:solidFill>
                  <a:schemeClr val="tx1"/>
                </a:solidFill>
              </a:rPr>
              <a:t> Apparatus, CERN CNGS1</a:t>
            </a:r>
          </a:p>
          <a:p>
            <a:pPr>
              <a:buNone/>
            </a:pPr>
            <a:endParaRPr lang="en-US" altLang="ja-JP" b="1" dirty="0" smtClean="0">
              <a:solidFill>
                <a:schemeClr val="tx1"/>
              </a:solidFill>
              <a:latin typeface="Albertus MT"/>
            </a:endParaRPr>
          </a:p>
          <a:p>
            <a:r>
              <a:rPr lang="en-US" altLang="ja-JP" sz="3200" b="1" dirty="0" smtClean="0">
                <a:solidFill>
                  <a:schemeClr val="tx1"/>
                </a:solidFill>
                <a:latin typeface="Albertus MT"/>
              </a:rPr>
              <a:t>d = 7.3×10</a:t>
            </a:r>
            <a:r>
              <a:rPr lang="en-US" altLang="ja-JP" sz="3200" b="1" baseline="30000" dirty="0" smtClean="0">
                <a:solidFill>
                  <a:schemeClr val="tx1"/>
                </a:solidFill>
                <a:latin typeface="Albertus MT"/>
              </a:rPr>
              <a:t>7</a:t>
            </a:r>
            <a:r>
              <a:rPr lang="en-US" altLang="ja-JP" sz="3200" b="1" dirty="0" smtClean="0">
                <a:solidFill>
                  <a:schemeClr val="tx1"/>
                </a:solidFill>
                <a:latin typeface="Albertus MT"/>
              </a:rPr>
              <a:t>cm=2.4×10</a:t>
            </a:r>
            <a:r>
              <a:rPr lang="en-US" altLang="ja-JP" sz="3200" b="1" baseline="30000" dirty="0" smtClean="0">
                <a:solidFill>
                  <a:schemeClr val="tx1"/>
                </a:solidFill>
                <a:latin typeface="Albertus MT"/>
              </a:rPr>
              <a:t>-3 </a:t>
            </a:r>
            <a:r>
              <a:rPr lang="en-US" altLang="ja-JP" sz="3200" b="1" dirty="0" smtClean="0">
                <a:solidFill>
                  <a:schemeClr val="tx1"/>
                </a:solidFill>
                <a:latin typeface="Albertus MT"/>
              </a:rPr>
              <a:t>sec</a:t>
            </a:r>
          </a:p>
          <a:p>
            <a:r>
              <a:rPr lang="en-US" altLang="ja-JP" sz="3200" b="1" dirty="0" smtClean="0">
                <a:solidFill>
                  <a:srgbClr val="FF0000"/>
                </a:solidFill>
              </a:rPr>
              <a:t>Delay time = 60.7 </a:t>
            </a:r>
            <a:r>
              <a:rPr lang="en-US" altLang="ja-JP" sz="3200" b="1" dirty="0" smtClean="0">
                <a:solidFill>
                  <a:srgbClr val="FF0000"/>
                </a:solidFill>
                <a:latin typeface="Albertus MT"/>
              </a:rPr>
              <a:t>±6.9 ±7.4 [</a:t>
            </a:r>
            <a:r>
              <a:rPr lang="en-US" altLang="ja-JP" sz="3200" b="1" dirty="0" err="1" smtClean="0">
                <a:solidFill>
                  <a:srgbClr val="FF0000"/>
                </a:solidFill>
                <a:latin typeface="Albertus MT"/>
              </a:rPr>
              <a:t>nsec</a:t>
            </a:r>
            <a:r>
              <a:rPr lang="en-US" altLang="ja-JP" sz="3200" b="1" dirty="0" smtClean="0">
                <a:solidFill>
                  <a:srgbClr val="FF0000"/>
                </a:solidFill>
                <a:latin typeface="Albertus MT"/>
              </a:rPr>
              <a:t>]</a:t>
            </a:r>
          </a:p>
          <a:p>
            <a:r>
              <a:rPr lang="en-US" altLang="ja-JP" sz="3200" b="1" dirty="0" smtClean="0">
                <a:solidFill>
                  <a:schemeClr val="tx1"/>
                </a:solidFill>
                <a:latin typeface="Albertus MT"/>
              </a:rPr>
              <a:t>(v –c)/c = (2.4 ±0.28 ±0.30) ×10</a:t>
            </a:r>
            <a:r>
              <a:rPr lang="en-US" altLang="ja-JP" sz="3200" b="1" baseline="30000" dirty="0" smtClean="0">
                <a:solidFill>
                  <a:schemeClr val="tx1"/>
                </a:solidFill>
                <a:latin typeface="Albertus MT"/>
              </a:rPr>
              <a:t>-5</a:t>
            </a:r>
            <a:endParaRPr lang="en-US" altLang="ja-JP" sz="3200" b="1" dirty="0" smtClean="0">
              <a:solidFill>
                <a:schemeClr val="tx1"/>
              </a:solidFill>
              <a:latin typeface="Albertus MT"/>
            </a:endParaRPr>
          </a:p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65512"/>
            <a:ext cx="65345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51520" y="260648"/>
            <a:ext cx="885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重心系のエネルギー   </a:t>
            </a:r>
            <a:r>
              <a:rPr kumimoji="1" lang="en-US" altLang="ja-JP" sz="3200" b="1" dirty="0" smtClean="0"/>
              <a:t>W</a:t>
            </a:r>
            <a:r>
              <a:rPr kumimoji="1" lang="en-US" altLang="ja-JP" sz="3200" b="1" baseline="30000" dirty="0" smtClean="0"/>
              <a:t>2</a:t>
            </a:r>
            <a:r>
              <a:rPr kumimoji="1" lang="en-US" altLang="ja-JP" sz="3200" b="1" dirty="0" smtClean="0"/>
              <a:t> =(</a:t>
            </a:r>
            <a:r>
              <a:rPr kumimoji="1" lang="el-GR" altLang="ja-JP" sz="3200" b="1" dirty="0" smtClean="0"/>
              <a:t>Σ</a:t>
            </a:r>
            <a:r>
              <a:rPr kumimoji="1" lang="en-US" altLang="ja-JP" sz="3200" b="1" dirty="0" smtClean="0"/>
              <a:t>E)</a:t>
            </a:r>
            <a:r>
              <a:rPr kumimoji="1" lang="en-US" altLang="ja-JP" sz="3200" b="1" baseline="30000" dirty="0" smtClean="0"/>
              <a:t>2</a:t>
            </a:r>
            <a:r>
              <a:rPr kumimoji="1" lang="en-US" altLang="ja-JP" sz="3200" b="1" dirty="0" smtClean="0"/>
              <a:t>-</a:t>
            </a:r>
            <a:r>
              <a:rPr lang="en-US" altLang="ja-JP" sz="3200" b="1" dirty="0" smtClean="0"/>
              <a:t>(</a:t>
            </a:r>
            <a:r>
              <a:rPr lang="el-GR" altLang="ja-JP" sz="3200" b="1" dirty="0" smtClean="0"/>
              <a:t>Σ</a:t>
            </a:r>
            <a:r>
              <a:rPr lang="en-US" altLang="ja-JP" sz="3200" b="1" dirty="0" smtClean="0"/>
              <a:t>pc)</a:t>
            </a:r>
            <a:r>
              <a:rPr lang="en-US" altLang="ja-JP" sz="3200" b="1" baseline="30000" dirty="0" smtClean="0"/>
              <a:t>2</a:t>
            </a:r>
            <a:r>
              <a:rPr lang="en-US" altLang="ja-JP" sz="3200" b="1" dirty="0" smtClean="0">
                <a:latin typeface="Albertus MT"/>
              </a:rPr>
              <a:t> ≥ (2m</a:t>
            </a:r>
            <a:r>
              <a:rPr lang="en-US" altLang="ja-JP" sz="3200" b="1" baseline="-25000" dirty="0" smtClean="0">
                <a:latin typeface="Albertus MT"/>
              </a:rPr>
              <a:t>e</a:t>
            </a:r>
            <a:r>
              <a:rPr lang="en-US" altLang="ja-JP" sz="3200" b="1" dirty="0" smtClean="0">
                <a:latin typeface="Albertus MT"/>
              </a:rPr>
              <a:t>c</a:t>
            </a:r>
            <a:r>
              <a:rPr lang="en-US" altLang="ja-JP" sz="3200" b="1" baseline="30000" dirty="0" smtClean="0">
                <a:latin typeface="Albertus MT"/>
              </a:rPr>
              <a:t>2</a:t>
            </a:r>
            <a:r>
              <a:rPr lang="en-US" altLang="ja-JP" sz="3200" b="1" dirty="0" smtClean="0">
                <a:latin typeface="Albertus MT"/>
              </a:rPr>
              <a:t>)</a:t>
            </a:r>
            <a:r>
              <a:rPr lang="en-US" altLang="ja-JP" sz="3200" b="1" baseline="30000" dirty="0" smtClean="0">
                <a:latin typeface="Albertus MT"/>
              </a:rPr>
              <a:t>2 </a:t>
            </a:r>
            <a:endParaRPr kumimoji="1" lang="ja-JP" altLang="en-US" sz="32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980728"/>
            <a:ext cx="8424936" cy="936104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4K</a:t>
            </a:r>
            <a:r>
              <a:rPr lang="el-GR" altLang="ja-JP" sz="4800" b="1" dirty="0" smtClean="0">
                <a:solidFill>
                  <a:schemeClr val="tx1"/>
                </a:solidFill>
              </a:rPr>
              <a:t> ε</a:t>
            </a:r>
            <a:r>
              <a:rPr lang="en-US" altLang="ja-JP" sz="4800" b="1" dirty="0" smtClean="0">
                <a:solidFill>
                  <a:schemeClr val="tx1"/>
                </a:solidFill>
              </a:rPr>
              <a:t>  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≥ 4m</a:t>
            </a:r>
            <a:r>
              <a:rPr lang="en-US" altLang="ja-JP" sz="4800" b="1" baseline="-25000" dirty="0" smtClean="0">
                <a:solidFill>
                  <a:schemeClr val="tx1"/>
                </a:solidFill>
                <a:latin typeface="Albertus MT"/>
              </a:rPr>
              <a:t>e</a:t>
            </a:r>
            <a:r>
              <a:rPr lang="en-US" altLang="ja-JP" sz="4800" b="1" baseline="30000" dirty="0" smtClean="0">
                <a:solidFill>
                  <a:schemeClr val="tx1"/>
                </a:solidFill>
                <a:latin typeface="Albertus MT"/>
              </a:rPr>
              <a:t>2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c</a:t>
            </a:r>
            <a:r>
              <a:rPr lang="en-US" altLang="ja-JP" sz="4800" b="1" baseline="30000" dirty="0" smtClean="0">
                <a:solidFill>
                  <a:schemeClr val="tx1"/>
                </a:solidFill>
                <a:latin typeface="Albertus MT"/>
              </a:rPr>
              <a:t>4 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+ </a:t>
            </a:r>
            <a:r>
              <a:rPr lang="el-GR" altLang="ja-JP" sz="4800" b="1" dirty="0" smtClean="0">
                <a:solidFill>
                  <a:srgbClr val="FF0000"/>
                </a:solidFill>
              </a:rPr>
              <a:t>ξ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(K</a:t>
            </a:r>
            <a:r>
              <a:rPr lang="en-US" altLang="ja-JP" sz="4800" b="1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/</a:t>
            </a:r>
            <a:r>
              <a:rPr lang="en-US" altLang="ja-JP" sz="4800" b="1" dirty="0" err="1" smtClean="0">
                <a:solidFill>
                  <a:srgbClr val="FF0000"/>
                </a:solidFill>
              </a:rPr>
              <a:t>M</a:t>
            </a:r>
            <a:r>
              <a:rPr lang="en-US" altLang="ja-JP" sz="4800" b="1" baseline="-25000" dirty="0" err="1" smtClean="0">
                <a:solidFill>
                  <a:srgbClr val="FF0000"/>
                </a:solidFill>
              </a:rPr>
              <a:t>pl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44208" y="1988840"/>
            <a:ext cx="28328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Albertus MT"/>
              </a:rPr>
              <a:t>Ｋｉｆｕｎｅ　　　ＡｐＪＬ（１９９９）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7668344" cy="411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9432"/>
            <a:ext cx="7566020" cy="351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05273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>
                <a:solidFill>
                  <a:srgbClr val="FFFF00"/>
                </a:solidFill>
              </a:rPr>
              <a:t>Reactions &amp; Phenomena 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/>
            </a:r>
            <a:br>
              <a:rPr kumimoji="1" lang="en-US" altLang="ja-JP" sz="3200" dirty="0" smtClean="0">
                <a:solidFill>
                  <a:srgbClr val="FFFF00"/>
                </a:solidFill>
              </a:rPr>
            </a:br>
            <a:r>
              <a:rPr kumimoji="1" lang="en-US" altLang="ja-JP" sz="3200" dirty="0" smtClean="0">
                <a:solidFill>
                  <a:srgbClr val="FFFF00"/>
                </a:solidFill>
              </a:rPr>
              <a:t>which are relevant  to Gamma ray astrophysics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  <a:noFill/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 smtClean="0"/>
              <a:t>p(cosmic ray) + p (matter) </a:t>
            </a:r>
            <a:r>
              <a:rPr kumimoji="1" lang="en-US" altLang="ja-JP" b="1" dirty="0" smtClean="0">
                <a:sym typeface="Wingdings" pitchFamily="2" charset="2"/>
              </a:rPr>
              <a:t> p+ N+ </a:t>
            </a:r>
            <a:r>
              <a:rPr kumimoji="1" lang="el-GR" altLang="ja-JP" b="1" dirty="0" smtClean="0">
                <a:sym typeface="Wingdings" pitchFamily="2" charset="2"/>
              </a:rPr>
              <a:t>π</a:t>
            </a:r>
            <a:endParaRPr kumimoji="1" lang="en-US" altLang="ja-JP" b="1" dirty="0" smtClean="0">
              <a:sym typeface="Wingdings" pitchFamily="2" charset="2"/>
            </a:endParaRPr>
          </a:p>
          <a:p>
            <a:pPr>
              <a:buNone/>
            </a:pPr>
            <a:r>
              <a:rPr kumimoji="1" lang="en-US" altLang="ja-JP" b="1" dirty="0" smtClean="0">
                <a:sym typeface="Wingdings" pitchFamily="2" charset="2"/>
              </a:rPr>
              <a:t>                                             </a:t>
            </a:r>
            <a:r>
              <a:rPr kumimoji="1" lang="en-US" altLang="ja-JP" b="1" dirty="0" err="1" smtClean="0">
                <a:solidFill>
                  <a:srgbClr val="FF0000"/>
                </a:solidFill>
                <a:sym typeface="Wingdings" pitchFamily="2" charset="2"/>
              </a:rPr>
              <a:t>hadronic</a:t>
            </a:r>
            <a:r>
              <a:rPr kumimoji="1" lang="en-US" altLang="ja-JP" b="1" dirty="0" smtClean="0">
                <a:solidFill>
                  <a:srgbClr val="FF0000"/>
                </a:solidFill>
                <a:sym typeface="Wingdings" pitchFamily="2" charset="2"/>
              </a:rPr>
              <a:t>  radiation ?</a:t>
            </a:r>
          </a:p>
          <a:p>
            <a:r>
              <a:rPr lang="en-US" altLang="ja-JP" b="1" dirty="0" smtClean="0">
                <a:sym typeface="Wingdings" pitchFamily="2" charset="2"/>
              </a:rPr>
              <a:t>e</a:t>
            </a:r>
            <a:r>
              <a:rPr lang="en-US" altLang="ja-JP" b="1" dirty="0" smtClean="0"/>
              <a:t>(cosmic ray)</a:t>
            </a:r>
            <a:r>
              <a:rPr lang="en-US" altLang="ja-JP" b="1" dirty="0" smtClean="0">
                <a:sym typeface="Wingdings" pitchFamily="2" charset="2"/>
              </a:rPr>
              <a:t>+ </a:t>
            </a:r>
            <a:r>
              <a:rPr lang="el-GR" altLang="ja-JP" b="1" dirty="0" smtClean="0">
                <a:sym typeface="Wingdings" pitchFamily="2" charset="2"/>
              </a:rPr>
              <a:t>γ</a:t>
            </a:r>
            <a:r>
              <a:rPr lang="en-US" altLang="ja-JP" b="1" baseline="-25000" dirty="0" smtClean="0">
                <a:sym typeface="Wingdings" pitchFamily="2" charset="2"/>
              </a:rPr>
              <a:t>b </a:t>
            </a:r>
            <a:r>
              <a:rPr lang="en-US" altLang="ja-JP" b="1" dirty="0" smtClean="0">
                <a:sym typeface="Wingdings" pitchFamily="2" charset="2"/>
              </a:rPr>
              <a:t>(EBL) e+ </a:t>
            </a:r>
            <a:r>
              <a:rPr lang="el-GR" altLang="ja-JP" b="1" dirty="0" smtClean="0">
                <a:sym typeface="Wingdings" pitchFamily="2" charset="2"/>
              </a:rPr>
              <a:t>γ</a:t>
            </a:r>
            <a:r>
              <a:rPr lang="en-US" altLang="ja-JP" b="1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altLang="ja-JP" b="1" dirty="0" smtClean="0">
                <a:sym typeface="Wingdings" pitchFamily="2" charset="2"/>
              </a:rPr>
              <a:t>         </a:t>
            </a:r>
            <a:r>
              <a:rPr lang="en-US" altLang="ja-JP" b="1" dirty="0" smtClean="0">
                <a:solidFill>
                  <a:srgbClr val="C00000"/>
                </a:solidFill>
                <a:sym typeface="Wingdings" pitchFamily="2" charset="2"/>
              </a:rPr>
              <a:t>inverse Compton </a:t>
            </a:r>
            <a:r>
              <a:rPr lang="en-US" altLang="ja-JP" b="1" dirty="0" smtClean="0">
                <a:sym typeface="Wingdings" pitchFamily="2" charset="2"/>
              </a:rPr>
              <a:t>        </a:t>
            </a:r>
            <a:r>
              <a:rPr lang="en-US" altLang="ja-JP" b="1" dirty="0" err="1" smtClean="0">
                <a:solidFill>
                  <a:srgbClr val="00B0F0"/>
                </a:solidFill>
                <a:sym typeface="Wingdings" pitchFamily="2" charset="2"/>
              </a:rPr>
              <a:t>leptonic</a:t>
            </a:r>
            <a:r>
              <a:rPr lang="en-US" altLang="ja-JP" b="1" dirty="0" smtClean="0">
                <a:solidFill>
                  <a:srgbClr val="00B0F0"/>
                </a:solidFill>
                <a:sym typeface="Wingdings" pitchFamily="2" charset="2"/>
              </a:rPr>
              <a:t> radiation ?</a:t>
            </a:r>
          </a:p>
          <a:p>
            <a:pPr>
              <a:buNone/>
            </a:pPr>
            <a:r>
              <a:rPr lang="en-US" altLang="ja-JP" b="1" dirty="0" smtClean="0">
                <a:sym typeface="Wingdings" pitchFamily="2" charset="2"/>
              </a:rPr>
              <a:t>                                            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“cosmic cascade”  ?</a:t>
            </a:r>
            <a:endParaRPr lang="en-US" altLang="ja-JP" b="1" dirty="0" smtClean="0">
              <a:solidFill>
                <a:srgbClr val="00B0F0"/>
              </a:solidFill>
              <a:sym typeface="Wingdings" pitchFamily="2" charset="2"/>
            </a:endParaRPr>
          </a:p>
          <a:p>
            <a:r>
              <a:rPr lang="el-GR" altLang="ja-JP" sz="3900" b="1" dirty="0" smtClean="0">
                <a:solidFill>
                  <a:srgbClr val="FF0000"/>
                </a:solidFill>
                <a:sym typeface="Wingdings" pitchFamily="2" charset="2"/>
              </a:rPr>
              <a:t>γ</a:t>
            </a:r>
            <a:r>
              <a:rPr lang="en-US" altLang="ja-JP" sz="3900" b="1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l-GR" altLang="ja-JP" sz="3900" b="1" dirty="0" smtClean="0">
                <a:solidFill>
                  <a:srgbClr val="FF0000"/>
                </a:solidFill>
                <a:sym typeface="Wingdings" pitchFamily="2" charset="2"/>
              </a:rPr>
              <a:t> γ</a:t>
            </a:r>
            <a:r>
              <a:rPr lang="en-US" altLang="ja-JP" sz="3900" b="1" baseline="-25000" dirty="0" smtClean="0">
                <a:solidFill>
                  <a:srgbClr val="FF0000"/>
                </a:solidFill>
                <a:sym typeface="Wingdings" pitchFamily="2" charset="2"/>
              </a:rPr>
              <a:t>b </a:t>
            </a:r>
            <a:r>
              <a:rPr lang="en-US" altLang="ja-JP" sz="3900" b="1" dirty="0" smtClean="0">
                <a:solidFill>
                  <a:srgbClr val="FF0000"/>
                </a:solidFill>
                <a:sym typeface="Wingdings" pitchFamily="2" charset="2"/>
              </a:rPr>
              <a:t>(EBL)  e</a:t>
            </a:r>
            <a:r>
              <a:rPr lang="en-US" altLang="ja-JP" sz="3900" b="1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900" b="1" dirty="0" smtClean="0">
                <a:solidFill>
                  <a:srgbClr val="FF0000"/>
                </a:solidFill>
                <a:sym typeface="Wingdings" pitchFamily="2" charset="2"/>
              </a:rPr>
              <a:t>+e</a:t>
            </a:r>
            <a:r>
              <a:rPr lang="en-US" altLang="ja-JP" sz="3900" b="1" baseline="30000" dirty="0" smtClean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en-US" altLang="ja-JP" sz="3900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altLang="ja-JP" sz="3900" b="1" dirty="0" err="1" smtClean="0">
                <a:solidFill>
                  <a:srgbClr val="FF0000"/>
                </a:solidFill>
                <a:sym typeface="Wingdings" pitchFamily="2" charset="2"/>
              </a:rPr>
              <a:t>annihilaton</a:t>
            </a:r>
            <a:r>
              <a:rPr lang="en-US" altLang="ja-JP" sz="3900" b="1" dirty="0" smtClean="0">
                <a:solidFill>
                  <a:srgbClr val="FF0000"/>
                </a:solidFill>
                <a:sym typeface="Wingdings" pitchFamily="2" charset="2"/>
              </a:rPr>
              <a:t> – e</a:t>
            </a:r>
            <a:r>
              <a:rPr lang="en-US" altLang="ja-JP" sz="3900" b="1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en-US" altLang="ja-JP" sz="39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US" altLang="ja-JP" sz="3900" b="1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39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r>
              <a:rPr lang="en-US" altLang="ja-JP" b="1" dirty="0" smtClean="0">
                <a:sym typeface="Wingdings" pitchFamily="2" charset="2"/>
              </a:rPr>
              <a:t>p+</a:t>
            </a:r>
            <a:r>
              <a:rPr lang="el-GR" altLang="ja-JP" b="1" dirty="0" smtClean="0">
                <a:sym typeface="Wingdings" pitchFamily="2" charset="2"/>
              </a:rPr>
              <a:t> γ</a:t>
            </a:r>
            <a:r>
              <a:rPr lang="en-US" altLang="ja-JP" b="1" baseline="-25000" dirty="0" smtClean="0">
                <a:sym typeface="Wingdings" pitchFamily="2" charset="2"/>
              </a:rPr>
              <a:t>b </a:t>
            </a:r>
            <a:r>
              <a:rPr lang="en-US" altLang="ja-JP" b="1" dirty="0" smtClean="0">
                <a:sym typeface="Wingdings" pitchFamily="2" charset="2"/>
              </a:rPr>
              <a:t>(EBL)  p + e</a:t>
            </a:r>
            <a:r>
              <a:rPr lang="en-US" altLang="ja-JP" b="1" baseline="30000" dirty="0" smtClean="0">
                <a:sym typeface="Wingdings" pitchFamily="2" charset="2"/>
              </a:rPr>
              <a:t>+</a:t>
            </a:r>
            <a:r>
              <a:rPr lang="en-US" altLang="ja-JP" b="1" dirty="0" smtClean="0">
                <a:sym typeface="Wingdings" pitchFamily="2" charset="2"/>
              </a:rPr>
              <a:t>+e</a:t>
            </a:r>
            <a:r>
              <a:rPr lang="en-US" altLang="ja-JP" b="1" baseline="30000" dirty="0" smtClean="0">
                <a:sym typeface="Wingdings" pitchFamily="2" charset="2"/>
              </a:rPr>
              <a:t>- </a:t>
            </a:r>
          </a:p>
          <a:p>
            <a:pPr>
              <a:buNone/>
            </a:pPr>
            <a:r>
              <a:rPr lang="en-US" altLang="ja-JP" b="1" baseline="30000" dirty="0" smtClean="0">
                <a:sym typeface="Wingdings" pitchFamily="2" charset="2"/>
              </a:rPr>
              <a:t>                                     </a:t>
            </a:r>
            <a:r>
              <a:rPr lang="en-US" altLang="ja-JP" b="1" dirty="0" smtClean="0">
                <a:sym typeface="Wingdings" pitchFamily="2" charset="2"/>
              </a:rPr>
              <a:t>(energy loss by e</a:t>
            </a:r>
            <a:r>
              <a:rPr lang="en-US" altLang="ja-JP" b="1" baseline="30000" dirty="0" smtClean="0">
                <a:sym typeface="Wingdings" pitchFamily="2" charset="2"/>
              </a:rPr>
              <a:t>-</a:t>
            </a:r>
            <a:r>
              <a:rPr lang="en-US" altLang="ja-JP" b="1" dirty="0" smtClean="0">
                <a:sym typeface="Wingdings" pitchFamily="2" charset="2"/>
              </a:rPr>
              <a:t>e</a:t>
            </a:r>
            <a:r>
              <a:rPr lang="en-US" altLang="ja-JP" b="1" baseline="30000" dirty="0" smtClean="0">
                <a:sym typeface="Wingdings" pitchFamily="2" charset="2"/>
              </a:rPr>
              <a:t>+ </a:t>
            </a:r>
            <a:r>
              <a:rPr lang="en-US" altLang="ja-JP" b="1" dirty="0" smtClean="0">
                <a:sym typeface="Wingdings" pitchFamily="2" charset="2"/>
              </a:rPr>
              <a:t>of 10</a:t>
            </a:r>
            <a:r>
              <a:rPr lang="en-US" altLang="ja-JP" b="1" baseline="30000" dirty="0" smtClean="0">
                <a:sym typeface="Wingdings" pitchFamily="2" charset="2"/>
              </a:rPr>
              <a:t>19</a:t>
            </a:r>
            <a:r>
              <a:rPr lang="en-US" altLang="ja-JP" b="1" dirty="0" smtClean="0">
                <a:sym typeface="Wingdings" pitchFamily="2" charset="2"/>
              </a:rPr>
              <a:t>eV CRs)</a:t>
            </a:r>
          </a:p>
          <a:p>
            <a:endParaRPr lang="en-US" altLang="ja-JP" b="1" dirty="0" smtClean="0">
              <a:sym typeface="Wingdings" pitchFamily="2" charset="2"/>
            </a:endParaRPr>
          </a:p>
          <a:p>
            <a:r>
              <a:rPr lang="en-US" altLang="ja-JP" b="1" dirty="0" smtClean="0">
                <a:solidFill>
                  <a:srgbClr val="002060"/>
                </a:solidFill>
                <a:sym typeface="Wingdings" pitchFamily="2" charset="2"/>
              </a:rPr>
              <a:t>p+</a:t>
            </a:r>
            <a:r>
              <a:rPr lang="el-GR" altLang="ja-JP" b="1" dirty="0" smtClean="0">
                <a:solidFill>
                  <a:srgbClr val="002060"/>
                </a:solidFill>
                <a:sym typeface="Wingdings" pitchFamily="2" charset="2"/>
              </a:rPr>
              <a:t> γ</a:t>
            </a:r>
            <a:r>
              <a:rPr lang="en-US" altLang="ja-JP" b="1" baseline="-25000" dirty="0" smtClean="0">
                <a:solidFill>
                  <a:srgbClr val="002060"/>
                </a:solidFill>
                <a:sym typeface="Wingdings" pitchFamily="2" charset="2"/>
              </a:rPr>
              <a:t>b </a:t>
            </a:r>
            <a:r>
              <a:rPr lang="en-US" altLang="ja-JP" b="1" dirty="0" smtClean="0">
                <a:solidFill>
                  <a:srgbClr val="002060"/>
                </a:solidFill>
                <a:sym typeface="Wingdings" pitchFamily="2" charset="2"/>
              </a:rPr>
              <a:t>(EBL)  p+</a:t>
            </a:r>
            <a:r>
              <a:rPr lang="el-GR" altLang="ja-JP" b="1" dirty="0" smtClean="0">
                <a:solidFill>
                  <a:srgbClr val="002060"/>
                </a:solidFill>
                <a:sym typeface="Wingdings" pitchFamily="2" charset="2"/>
              </a:rPr>
              <a:t> π</a:t>
            </a:r>
            <a:r>
              <a:rPr lang="en-US" altLang="ja-JP" b="1" dirty="0" smtClean="0">
                <a:solidFill>
                  <a:srgbClr val="002060"/>
                </a:solidFill>
                <a:sym typeface="Wingdings" pitchFamily="2" charset="2"/>
              </a:rPr>
              <a:t> (GZK cutoff)</a:t>
            </a:r>
          </a:p>
          <a:p>
            <a:r>
              <a:rPr lang="el-GR" altLang="ja-JP" b="1" dirty="0" smtClean="0">
                <a:solidFill>
                  <a:srgbClr val="00B050"/>
                </a:solidFill>
                <a:sym typeface="Wingdings" pitchFamily="2" charset="2"/>
              </a:rPr>
              <a:t>γ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+</a:t>
            </a:r>
            <a:r>
              <a:rPr lang="el-GR" altLang="ja-JP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A</a:t>
            </a:r>
            <a:r>
              <a:rPr lang="en-US" altLang="ja-JP" b="1" baseline="-250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(atmosphere)  </a:t>
            </a:r>
            <a:r>
              <a:rPr lang="en-US" altLang="ja-JP" b="1" dirty="0" err="1" smtClean="0">
                <a:solidFill>
                  <a:srgbClr val="00B050"/>
                </a:solidFill>
                <a:sym typeface="Wingdings" pitchFamily="2" charset="2"/>
              </a:rPr>
              <a:t>A+e</a:t>
            </a:r>
            <a:r>
              <a:rPr lang="en-US" altLang="ja-JP" b="1" baseline="30000" dirty="0" smtClean="0">
                <a:solidFill>
                  <a:srgbClr val="00B050"/>
                </a:solidFill>
                <a:sym typeface="Wingdings" pitchFamily="2" charset="2"/>
              </a:rPr>
              <a:t>+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+e</a:t>
            </a:r>
            <a:r>
              <a:rPr lang="en-US" altLang="ja-JP" b="1" baseline="30000" dirty="0" smtClean="0">
                <a:solidFill>
                  <a:srgbClr val="00B050"/>
                </a:solidFill>
                <a:sym typeface="Wingdings" pitchFamily="2" charset="2"/>
              </a:rPr>
              <a:t>- 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(cascade shower)</a:t>
            </a:r>
          </a:p>
          <a:p>
            <a:pPr>
              <a:buNone/>
            </a:pPr>
            <a:r>
              <a:rPr lang="en-US" altLang="ja-JP" b="1" dirty="0" smtClean="0">
                <a:sym typeface="Wingdings" pitchFamily="2" charset="2"/>
              </a:rPr>
              <a:t>                                            </a:t>
            </a:r>
            <a:r>
              <a:rPr lang="en-US" altLang="ja-JP" b="1" dirty="0" smtClean="0">
                <a:solidFill>
                  <a:srgbClr val="C00000"/>
                </a:solidFill>
                <a:sym typeface="Wingdings" pitchFamily="2" charset="2"/>
              </a:rPr>
              <a:t>detection method OK ?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0"/>
            <a:ext cx="7427168" cy="81034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Kinematics: threshold energy 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640" y="2132856"/>
            <a:ext cx="6130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Energy   </a:t>
            </a:r>
            <a:r>
              <a:rPr lang="en-US" altLang="ja-JP" sz="4400" b="1" dirty="0" smtClean="0"/>
              <a:t>:    K + </a:t>
            </a:r>
            <a:r>
              <a:rPr lang="el-GR" altLang="ja-JP" sz="4400" b="1" dirty="0" smtClean="0"/>
              <a:t>ε</a:t>
            </a:r>
            <a:r>
              <a:rPr lang="en-US" altLang="ja-JP" sz="4400" b="1" dirty="0" smtClean="0"/>
              <a:t> = E</a:t>
            </a:r>
            <a:r>
              <a:rPr lang="en-US" altLang="ja-JP" sz="4400" b="1" baseline="-25000" dirty="0" smtClean="0"/>
              <a:t>1</a:t>
            </a:r>
            <a:r>
              <a:rPr lang="en-US" altLang="ja-JP" sz="4400" b="1" dirty="0" smtClean="0"/>
              <a:t> + E</a:t>
            </a:r>
            <a:r>
              <a:rPr lang="en-US" altLang="ja-JP" sz="4400" b="1" baseline="-25000" dirty="0" smtClean="0"/>
              <a:t>2</a:t>
            </a:r>
            <a:endParaRPr lang="ja-JP" altLang="en-US" sz="4400" b="1" baseline="-2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8529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momentum  </a:t>
            </a:r>
            <a:r>
              <a:rPr lang="en-US" altLang="ja-JP" sz="4400" b="1" dirty="0" smtClean="0"/>
              <a:t>:       k</a:t>
            </a:r>
            <a:r>
              <a:rPr lang="en-US" altLang="ja-JP" sz="4400" b="1" baseline="30000" dirty="0" smtClean="0"/>
              <a:t> </a:t>
            </a:r>
            <a:r>
              <a:rPr lang="en-US" altLang="ja-JP" sz="4400" b="1" dirty="0" smtClean="0"/>
              <a:t>- </a:t>
            </a:r>
            <a:r>
              <a:rPr lang="el-GR" altLang="ja-JP" sz="4400" b="1" dirty="0" smtClean="0"/>
              <a:t>ε</a:t>
            </a:r>
            <a:r>
              <a:rPr lang="en-US" altLang="ja-JP" sz="4400" b="1" dirty="0" smtClean="0"/>
              <a:t>  = p</a:t>
            </a:r>
            <a:r>
              <a:rPr lang="en-US" altLang="ja-JP" sz="4400" b="1" baseline="-25000" dirty="0" smtClean="0"/>
              <a:t>1</a:t>
            </a:r>
            <a:r>
              <a:rPr lang="en-US" altLang="ja-JP" sz="4400" b="1" dirty="0" smtClean="0"/>
              <a:t> + p</a:t>
            </a:r>
            <a:r>
              <a:rPr lang="en-US" altLang="ja-JP" sz="4400" b="1" baseline="-25000" dirty="0" smtClean="0"/>
              <a:t>2</a:t>
            </a:r>
            <a:r>
              <a:rPr lang="en-US" altLang="ja-JP" sz="4400" b="1" dirty="0" smtClean="0"/>
              <a:t> </a:t>
            </a:r>
            <a:endParaRPr lang="ja-JP" altLang="en-US" sz="4400" b="1" dirty="0">
              <a:solidFill>
                <a:srgbClr val="C00000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411760" y="836712"/>
            <a:ext cx="4464496" cy="57606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3900" b="1" dirty="0" smtClean="0">
                <a:solidFill>
                  <a:srgbClr val="FFFF00"/>
                </a:solidFill>
                <a:sym typeface="Wingdings" pitchFamily="2" charset="2"/>
              </a:rPr>
              <a:t>( </a:t>
            </a:r>
            <a:r>
              <a:rPr kumimoji="1" lang="el-GR" altLang="ja-JP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γ</a:t>
            </a:r>
            <a:r>
              <a:rPr kumimoji="1" lang="en-US" altLang="ja-JP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+</a:t>
            </a:r>
            <a:r>
              <a:rPr kumimoji="1" lang="el-GR" altLang="ja-JP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γ</a:t>
            </a:r>
            <a:r>
              <a:rPr kumimoji="1" lang="en-US" altLang="ja-JP" sz="39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b </a:t>
            </a:r>
            <a:r>
              <a:rPr kumimoji="1" lang="en-US" altLang="ja-JP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(EBL)  e</a:t>
            </a:r>
            <a:r>
              <a:rPr kumimoji="1" lang="en-US" altLang="ja-JP" sz="39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+</a:t>
            </a:r>
            <a:r>
              <a:rPr kumimoji="1" lang="en-US" altLang="ja-JP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+e</a:t>
            </a:r>
            <a:r>
              <a:rPr kumimoji="1" lang="en-US" altLang="ja-JP" sz="39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- </a:t>
            </a:r>
            <a:r>
              <a:rPr kumimoji="1" lang="en-US" altLang="ja-JP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)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1556792"/>
            <a:ext cx="8521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重心系のエネルギー   </a:t>
            </a:r>
            <a:r>
              <a:rPr kumimoji="1" lang="en-US" altLang="ja-JP" sz="3200" b="1" dirty="0" smtClean="0"/>
              <a:t>W</a:t>
            </a:r>
            <a:r>
              <a:rPr kumimoji="1" lang="en-US" altLang="ja-JP" sz="3200" b="1" baseline="30000" dirty="0" smtClean="0"/>
              <a:t>2</a:t>
            </a:r>
            <a:r>
              <a:rPr kumimoji="1" lang="en-US" altLang="ja-JP" sz="3200" b="1" dirty="0" smtClean="0"/>
              <a:t> =(</a:t>
            </a:r>
            <a:r>
              <a:rPr kumimoji="1" lang="el-GR" altLang="ja-JP" sz="3200" b="1" dirty="0" smtClean="0"/>
              <a:t>Σ</a:t>
            </a:r>
            <a:r>
              <a:rPr kumimoji="1" lang="en-US" altLang="ja-JP" sz="3200" b="1" dirty="0" smtClean="0"/>
              <a:t>E)</a:t>
            </a:r>
            <a:r>
              <a:rPr kumimoji="1" lang="en-US" altLang="ja-JP" sz="3200" b="1" baseline="30000" dirty="0" smtClean="0"/>
              <a:t>2</a:t>
            </a:r>
            <a:r>
              <a:rPr kumimoji="1" lang="en-US" altLang="ja-JP" sz="3200" b="1" dirty="0" smtClean="0"/>
              <a:t>-</a:t>
            </a:r>
            <a:r>
              <a:rPr lang="en-US" altLang="ja-JP" sz="3200" b="1" dirty="0" smtClean="0"/>
              <a:t>(</a:t>
            </a:r>
            <a:r>
              <a:rPr lang="el-GR" altLang="ja-JP" sz="3200" b="1" dirty="0" smtClean="0"/>
              <a:t>Σ</a:t>
            </a:r>
            <a:r>
              <a:rPr lang="en-US" altLang="ja-JP" sz="3200" b="1" dirty="0" smtClean="0"/>
              <a:t>pc)</a:t>
            </a:r>
            <a:r>
              <a:rPr lang="en-US" altLang="ja-JP" sz="3200" b="1" baseline="30000" dirty="0" smtClean="0"/>
              <a:t>2</a:t>
            </a:r>
            <a:r>
              <a:rPr lang="en-US" altLang="ja-JP" sz="3200" b="1" dirty="0" smtClean="0">
                <a:latin typeface="Albertus MT"/>
              </a:rPr>
              <a:t> ≥ 4m</a:t>
            </a:r>
            <a:r>
              <a:rPr lang="en-US" altLang="ja-JP" sz="3200" b="1" baseline="-25000" dirty="0" smtClean="0">
                <a:latin typeface="Albertus MT"/>
              </a:rPr>
              <a:t>e</a:t>
            </a:r>
            <a:r>
              <a:rPr lang="en-US" altLang="ja-JP" sz="3200" b="1" baseline="30000" dirty="0" smtClean="0">
                <a:latin typeface="Albertus MT"/>
              </a:rPr>
              <a:t>2</a:t>
            </a:r>
            <a:r>
              <a:rPr lang="en-US" altLang="ja-JP" sz="3200" b="1" dirty="0" smtClean="0">
                <a:latin typeface="Albertus MT"/>
              </a:rPr>
              <a:t>c</a:t>
            </a:r>
            <a:r>
              <a:rPr lang="en-US" altLang="ja-JP" sz="3200" b="1" baseline="30000" dirty="0" smtClean="0">
                <a:latin typeface="Albertus MT"/>
              </a:rPr>
              <a:t>4 </a:t>
            </a:r>
            <a:endParaRPr kumimoji="1" lang="ja-JP" altLang="en-US" sz="3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387" y="5373216"/>
            <a:ext cx="8748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err="1" smtClean="0">
                <a:solidFill>
                  <a:srgbClr val="00B050"/>
                </a:solidFill>
              </a:rPr>
              <a:t>E</a:t>
            </a:r>
            <a:r>
              <a:rPr kumimoji="1" lang="en-US" altLang="ja-JP" sz="3600" b="1" baseline="-25000" dirty="0" err="1" smtClean="0">
                <a:solidFill>
                  <a:srgbClr val="00B050"/>
                </a:solidFill>
              </a:rPr>
              <a:t>i</a:t>
            </a:r>
            <a:r>
              <a:rPr kumimoji="1" lang="en-US" altLang="ja-JP" sz="3600" b="1" dirty="0" smtClean="0">
                <a:solidFill>
                  <a:srgbClr val="00B050"/>
                </a:solidFill>
              </a:rPr>
              <a:t>, P</a:t>
            </a:r>
            <a:r>
              <a:rPr kumimoji="1" lang="en-US" altLang="ja-JP" sz="3600" b="1" baseline="-25000" dirty="0" smtClean="0">
                <a:solidFill>
                  <a:srgbClr val="00B050"/>
                </a:solidFill>
              </a:rPr>
              <a:t>i </a:t>
            </a:r>
            <a:r>
              <a:rPr kumimoji="1" lang="en-US" altLang="ja-JP" sz="3600" b="1" dirty="0" smtClean="0">
                <a:solidFill>
                  <a:srgbClr val="00B050"/>
                </a:solidFill>
              </a:rPr>
              <a:t> proportional to mass  in the final state </a:t>
            </a:r>
          </a:p>
          <a:p>
            <a:r>
              <a:rPr lang="en-US" altLang="ja-JP" sz="3600" b="1" dirty="0" smtClean="0">
                <a:solidFill>
                  <a:srgbClr val="00B050"/>
                </a:solidFill>
              </a:rPr>
              <a:t>                                            </a:t>
            </a:r>
            <a:r>
              <a:rPr kumimoji="1" lang="en-US" altLang="ja-JP" sz="3600" b="1" dirty="0" smtClean="0">
                <a:solidFill>
                  <a:srgbClr val="00B050"/>
                </a:solidFill>
              </a:rPr>
              <a:t>at threshold</a:t>
            </a:r>
            <a:endParaRPr kumimoji="1" lang="ja-JP" altLang="en-US" sz="3600" b="1" dirty="0">
              <a:solidFill>
                <a:srgbClr val="00B05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4067944" y="2924944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724128" y="2924944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6804248" y="2924944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788024" y="2924944"/>
            <a:ext cx="36004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 flipH="1">
            <a:off x="899591" y="3861048"/>
            <a:ext cx="770485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K</a:t>
            </a:r>
            <a:r>
              <a:rPr kumimoji="1" lang="en-US" altLang="ja-JP" sz="3600" b="1" baseline="30000" dirty="0" smtClean="0"/>
              <a:t>2</a:t>
            </a:r>
            <a:r>
              <a:rPr kumimoji="1" lang="en-US" altLang="ja-JP" sz="3600" b="1" dirty="0" smtClean="0"/>
              <a:t>=K</a:t>
            </a:r>
            <a:r>
              <a:rPr kumimoji="1" lang="en-US" altLang="ja-JP" sz="3600" b="1" baseline="30000" dirty="0" smtClean="0"/>
              <a:t>2</a:t>
            </a:r>
            <a:r>
              <a:rPr kumimoji="1" lang="en-US" altLang="ja-JP" sz="3600" b="1" dirty="0" smtClean="0"/>
              <a:t>(1+</a:t>
            </a:r>
            <a:r>
              <a:rPr kumimoji="1" lang="el-GR" altLang="ja-JP" sz="3600" b="1" dirty="0" smtClean="0"/>
              <a:t>ξ</a:t>
            </a:r>
            <a:r>
              <a:rPr kumimoji="1" lang="en-US" altLang="ja-JP" sz="3600" b="1" dirty="0" smtClean="0"/>
              <a:t>K/M),  </a:t>
            </a:r>
          </a:p>
          <a:p>
            <a:r>
              <a:rPr kumimoji="1" lang="en-US" altLang="ja-JP" sz="3600" b="1" dirty="0" smtClean="0"/>
              <a:t>P</a:t>
            </a:r>
            <a:r>
              <a:rPr kumimoji="1" lang="en-US" altLang="ja-JP" sz="3600" b="1" baseline="-25000" dirty="0" smtClean="0"/>
              <a:t>1</a:t>
            </a:r>
            <a:r>
              <a:rPr kumimoji="1" lang="en-US" altLang="ja-JP" sz="3600" b="1" baseline="30000" dirty="0" smtClean="0"/>
              <a:t>2</a:t>
            </a:r>
            <a:r>
              <a:rPr kumimoji="1" lang="en-US" altLang="ja-JP" sz="3600" b="1" dirty="0" smtClean="0"/>
              <a:t>=E</a:t>
            </a:r>
            <a:r>
              <a:rPr kumimoji="1" lang="en-US" altLang="ja-JP" sz="3600" b="1" baseline="-25000" dirty="0" smtClean="0"/>
              <a:t>1</a:t>
            </a:r>
            <a:r>
              <a:rPr kumimoji="1" lang="en-US" altLang="ja-JP" sz="3600" b="1" baseline="30000" dirty="0" smtClean="0"/>
              <a:t>2</a:t>
            </a:r>
            <a:r>
              <a:rPr lang="en-US" altLang="ja-JP" sz="3600" b="1" dirty="0" smtClean="0"/>
              <a:t>(1+</a:t>
            </a:r>
            <a:r>
              <a:rPr lang="el-GR" altLang="ja-JP" sz="3600" b="1" dirty="0" smtClean="0"/>
              <a:t>ξ</a:t>
            </a:r>
            <a:r>
              <a:rPr lang="en-US" altLang="ja-JP" sz="3600" b="1" dirty="0" smtClean="0"/>
              <a:t>kE</a:t>
            </a:r>
            <a:r>
              <a:rPr lang="en-US" altLang="ja-JP" sz="3600" b="1" baseline="-25000" dirty="0" smtClean="0"/>
              <a:t>1</a:t>
            </a:r>
            <a:r>
              <a:rPr lang="en-US" altLang="ja-JP" sz="3600" b="1" dirty="0" smtClean="0"/>
              <a:t>/M),</a:t>
            </a:r>
            <a:r>
              <a:rPr kumimoji="1" lang="en-US" altLang="ja-JP" sz="3600" b="1" dirty="0" smtClean="0"/>
              <a:t> </a:t>
            </a:r>
            <a:r>
              <a:rPr lang="en-US" altLang="ja-JP" sz="3600" b="1" dirty="0" smtClean="0"/>
              <a:t>P</a:t>
            </a:r>
            <a:r>
              <a:rPr lang="en-US" altLang="ja-JP" sz="3600" b="1" baseline="-25000" dirty="0" smtClean="0"/>
              <a:t>2</a:t>
            </a:r>
            <a:r>
              <a:rPr lang="en-US" altLang="ja-JP" sz="3600" b="1" baseline="30000" dirty="0" smtClean="0"/>
              <a:t>2</a:t>
            </a:r>
            <a:r>
              <a:rPr lang="en-US" altLang="ja-JP" sz="3600" b="1" dirty="0" smtClean="0"/>
              <a:t>=E</a:t>
            </a:r>
            <a:r>
              <a:rPr lang="en-US" altLang="ja-JP" sz="3600" b="1" baseline="-25000" dirty="0" smtClean="0"/>
              <a:t>2</a:t>
            </a:r>
            <a:r>
              <a:rPr lang="en-US" altLang="ja-JP" sz="3600" b="1" baseline="30000" dirty="0" smtClean="0"/>
              <a:t>2</a:t>
            </a:r>
            <a:r>
              <a:rPr lang="en-US" altLang="ja-JP" sz="3600" b="1" dirty="0" smtClean="0"/>
              <a:t>(1+</a:t>
            </a:r>
            <a:r>
              <a:rPr lang="el-GR" altLang="ja-JP" sz="3600" b="1" dirty="0" smtClean="0"/>
              <a:t>ξ</a:t>
            </a:r>
            <a:r>
              <a:rPr lang="en-US" altLang="ja-JP" sz="3600" b="1" dirty="0" smtClean="0"/>
              <a:t>kE</a:t>
            </a:r>
            <a:r>
              <a:rPr lang="en-US" altLang="ja-JP" sz="3600" b="1" baseline="-25000" dirty="0" smtClean="0"/>
              <a:t>2</a:t>
            </a:r>
            <a:r>
              <a:rPr lang="en-US" altLang="ja-JP" sz="3600" b="1" dirty="0" smtClean="0"/>
              <a:t>/M)</a:t>
            </a:r>
            <a:endParaRPr kumimoji="1" lang="ja-JP" altLang="en-US" sz="3600" b="1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0" y="1844824"/>
            <a:ext cx="867645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27168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l-GR" altLang="ja-JP" b="1" dirty="0" smtClean="0">
                <a:solidFill>
                  <a:srgbClr val="FFFF00"/>
                </a:solidFill>
                <a:sym typeface="Wingdings" pitchFamily="2" charset="2"/>
              </a:rPr>
              <a:t>γ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 +</a:t>
            </a:r>
            <a:r>
              <a:rPr lang="el-GR" altLang="ja-JP" b="1" dirty="0" smtClean="0">
                <a:solidFill>
                  <a:srgbClr val="FFFF00"/>
                </a:solidFill>
                <a:sym typeface="Wingdings" pitchFamily="2" charset="2"/>
              </a:rPr>
              <a:t> γ</a:t>
            </a:r>
            <a:r>
              <a:rPr lang="en-US" altLang="ja-JP" b="1" baseline="-25000" dirty="0" smtClean="0">
                <a:solidFill>
                  <a:srgbClr val="FFFF00"/>
                </a:solidFill>
                <a:sym typeface="Wingdings" pitchFamily="2" charset="2"/>
              </a:rPr>
              <a:t>b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(EBL)  e</a:t>
            </a:r>
            <a:r>
              <a:rPr lang="en-US" altLang="ja-JP" b="1" baseline="30000" dirty="0" smtClean="0">
                <a:solidFill>
                  <a:srgbClr val="FFFF00"/>
                </a:solidFill>
                <a:sym typeface="Wingdings" pitchFamily="2" charset="2"/>
              </a:rPr>
              <a:t>+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+e</a:t>
            </a:r>
            <a:r>
              <a:rPr lang="en-US" altLang="ja-JP" b="1" baseline="30000" dirty="0" smtClean="0">
                <a:solidFill>
                  <a:srgbClr val="FFFF00"/>
                </a:solidFill>
                <a:sym typeface="Wingdings" pitchFamily="2" charset="2"/>
              </a:rPr>
              <a:t>-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(absorption)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7664" y="1556792"/>
            <a:ext cx="6001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/>
              <a:t>Energy   :    K +</a:t>
            </a:r>
            <a:r>
              <a:rPr lang="el-GR" altLang="ja-JP" sz="4400" b="1" dirty="0" smtClean="0"/>
              <a:t>ε</a:t>
            </a:r>
            <a:r>
              <a:rPr lang="en-US" altLang="ja-JP" sz="4400" b="1" dirty="0" smtClean="0"/>
              <a:t> = E</a:t>
            </a:r>
            <a:r>
              <a:rPr lang="en-US" altLang="ja-JP" sz="4400" b="1" baseline="-25000" dirty="0" smtClean="0"/>
              <a:t>1</a:t>
            </a:r>
            <a:r>
              <a:rPr lang="en-US" altLang="ja-JP" sz="4400" b="1" dirty="0" smtClean="0"/>
              <a:t> + E</a:t>
            </a:r>
            <a:r>
              <a:rPr lang="en-US" altLang="ja-JP" sz="4400" b="1" baseline="-25000" dirty="0" smtClean="0"/>
              <a:t>2</a:t>
            </a:r>
            <a:endParaRPr lang="ja-JP" altLang="en-US" sz="4400" b="1" baseline="-2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2276872"/>
            <a:ext cx="90829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/>
              <a:t>momentum   :    K(1+</a:t>
            </a:r>
            <a:r>
              <a:rPr lang="el-GR" altLang="ja-JP" sz="4400" b="1" dirty="0" smtClean="0"/>
              <a:t>ξ</a:t>
            </a:r>
            <a:r>
              <a:rPr lang="en-US" altLang="ja-JP" sz="4400" b="1" dirty="0" smtClean="0"/>
              <a:t>K/M)</a:t>
            </a:r>
            <a:r>
              <a:rPr lang="en-US" altLang="ja-JP" sz="4400" b="1" baseline="30000" dirty="0" smtClean="0"/>
              <a:t>0.5</a:t>
            </a:r>
            <a:r>
              <a:rPr lang="en-US" altLang="ja-JP" sz="4400" b="1" dirty="0" smtClean="0"/>
              <a:t> - </a:t>
            </a:r>
            <a:r>
              <a:rPr lang="el-GR" altLang="ja-JP" sz="4400" b="1" dirty="0" smtClean="0"/>
              <a:t>ε</a:t>
            </a:r>
            <a:r>
              <a:rPr lang="en-US" altLang="ja-JP" sz="4400" b="1" dirty="0" smtClean="0"/>
              <a:t> </a:t>
            </a:r>
          </a:p>
          <a:p>
            <a:r>
              <a:rPr lang="en-US" altLang="ja-JP" sz="4400" b="1" dirty="0" smtClean="0"/>
              <a:t>         = p</a:t>
            </a:r>
            <a:r>
              <a:rPr lang="en-US" altLang="ja-JP" sz="4400" b="1" baseline="-25000" dirty="0" smtClean="0"/>
              <a:t>1</a:t>
            </a:r>
            <a:r>
              <a:rPr lang="en-US" altLang="ja-JP" sz="4400" b="1" dirty="0" smtClean="0"/>
              <a:t> + p</a:t>
            </a:r>
            <a:r>
              <a:rPr lang="en-US" altLang="ja-JP" sz="4400" b="1" baseline="-25000" dirty="0" smtClean="0"/>
              <a:t>2</a:t>
            </a:r>
            <a:r>
              <a:rPr lang="en-US" altLang="ja-JP" sz="4400" b="1" dirty="0" smtClean="0"/>
              <a:t> = 2p</a:t>
            </a:r>
            <a:r>
              <a:rPr lang="en-US" altLang="ja-JP" sz="4400" b="1" baseline="-25000" dirty="0" smtClean="0"/>
              <a:t>1</a:t>
            </a:r>
            <a:r>
              <a:rPr lang="en-US" altLang="ja-JP" sz="4400" b="1" dirty="0" smtClean="0"/>
              <a:t> = 2E</a:t>
            </a:r>
            <a:r>
              <a:rPr lang="en-US" altLang="ja-JP" sz="4400" b="1" baseline="-25000" dirty="0" smtClean="0"/>
              <a:t>1</a:t>
            </a:r>
            <a:r>
              <a:rPr lang="en-US" altLang="ja-JP" sz="4400" b="1" dirty="0" smtClean="0"/>
              <a:t>(1+</a:t>
            </a:r>
            <a:r>
              <a:rPr lang="el-GR" altLang="ja-JP" sz="4400" b="1" dirty="0" smtClean="0"/>
              <a:t>ξ</a:t>
            </a:r>
            <a:r>
              <a:rPr lang="en-US" altLang="ja-JP" sz="4400" b="1" dirty="0" smtClean="0"/>
              <a:t>E</a:t>
            </a:r>
            <a:r>
              <a:rPr lang="en-US" altLang="ja-JP" sz="4400" b="1" baseline="-25000" dirty="0" smtClean="0"/>
              <a:t>1</a:t>
            </a:r>
            <a:r>
              <a:rPr lang="en-US" altLang="ja-JP" sz="4400" b="1" dirty="0" smtClean="0"/>
              <a:t>/M)</a:t>
            </a:r>
            <a:r>
              <a:rPr lang="en-US" altLang="ja-JP" sz="4400" b="1" baseline="30000" dirty="0" smtClean="0"/>
              <a:t>0.5</a:t>
            </a:r>
            <a:r>
              <a:rPr lang="en-US" altLang="ja-JP" sz="4400" b="1" dirty="0" smtClean="0"/>
              <a:t> </a:t>
            </a:r>
            <a:endParaRPr lang="ja-JP" altLang="en-US" sz="4400" b="1" baseline="-25000" dirty="0"/>
          </a:p>
        </p:txBody>
      </p:sp>
      <p:sp>
        <p:nvSpPr>
          <p:cNvPr id="6" name="正方形/長方形 5"/>
          <p:cNvSpPr/>
          <p:nvPr/>
        </p:nvSpPr>
        <p:spPr>
          <a:xfrm>
            <a:off x="395536" y="4941168"/>
            <a:ext cx="842493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4K</a:t>
            </a:r>
            <a:r>
              <a:rPr lang="el-GR" altLang="ja-JP" sz="4800" b="1" dirty="0" smtClean="0">
                <a:solidFill>
                  <a:schemeClr val="tx1"/>
                </a:solidFill>
              </a:rPr>
              <a:t> ε</a:t>
            </a:r>
            <a:r>
              <a:rPr lang="en-US" altLang="ja-JP" sz="4800" b="1" dirty="0" smtClean="0">
                <a:solidFill>
                  <a:schemeClr val="tx1"/>
                </a:solidFill>
              </a:rPr>
              <a:t>  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≥ 4m</a:t>
            </a:r>
            <a:r>
              <a:rPr lang="en-US" altLang="ja-JP" sz="4800" b="1" baseline="-25000" dirty="0" smtClean="0">
                <a:solidFill>
                  <a:schemeClr val="tx1"/>
                </a:solidFill>
                <a:latin typeface="Albertus MT"/>
              </a:rPr>
              <a:t>e</a:t>
            </a:r>
            <a:r>
              <a:rPr lang="en-US" altLang="ja-JP" sz="4800" b="1" baseline="30000" dirty="0" smtClean="0">
                <a:solidFill>
                  <a:schemeClr val="tx1"/>
                </a:solidFill>
                <a:latin typeface="Albertus MT"/>
              </a:rPr>
              <a:t>2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c</a:t>
            </a:r>
            <a:r>
              <a:rPr lang="en-US" altLang="ja-JP" sz="4800" b="1" baseline="30000" dirty="0" smtClean="0">
                <a:solidFill>
                  <a:schemeClr val="tx1"/>
                </a:solidFill>
                <a:latin typeface="Albertus MT"/>
              </a:rPr>
              <a:t>4 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+ </a:t>
            </a:r>
            <a:r>
              <a:rPr lang="el-GR" altLang="ja-JP" sz="4800" b="1" dirty="0" smtClean="0">
                <a:solidFill>
                  <a:srgbClr val="FF0000"/>
                </a:solidFill>
              </a:rPr>
              <a:t>ξ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(K</a:t>
            </a:r>
            <a:r>
              <a:rPr lang="en-US" altLang="ja-JP" sz="4800" b="1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/2M</a:t>
            </a:r>
            <a:r>
              <a:rPr lang="en-US" altLang="ja-JP" sz="4800" b="1" baseline="-25000" dirty="0" smtClean="0">
                <a:solidFill>
                  <a:srgbClr val="FF0000"/>
                </a:solidFill>
              </a:rPr>
              <a:t>pl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)</a:t>
            </a:r>
            <a:r>
              <a:rPr lang="en-US" altLang="ja-JP" sz="4800" b="1" dirty="0" smtClean="0">
                <a:solidFill>
                  <a:srgbClr val="FF0000"/>
                </a:solidFill>
                <a:latin typeface="Albertus MT"/>
              </a:rPr>
              <a:t> 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624" y="5903893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K &gt; (M</a:t>
            </a:r>
            <a:r>
              <a:rPr lang="el-GR" altLang="ja-JP" sz="2800" dirty="0" smtClean="0">
                <a:solidFill>
                  <a:srgbClr val="FF0000"/>
                </a:solidFill>
              </a:rPr>
              <a:t>ε</a:t>
            </a:r>
            <a:r>
              <a:rPr lang="en-US" altLang="ja-JP" sz="2800" dirty="0" smtClean="0">
                <a:solidFill>
                  <a:srgbClr val="FF0000"/>
                </a:solidFill>
              </a:rPr>
              <a:t>)</a:t>
            </a:r>
            <a:r>
              <a:rPr lang="en-US" altLang="ja-JP" sz="2800" baseline="30000" dirty="0" smtClean="0">
                <a:solidFill>
                  <a:srgbClr val="FF0000"/>
                </a:solidFill>
              </a:rPr>
              <a:t>0.5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Albertus MT"/>
              </a:rPr>
              <a:t>≑ 10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Albertus MT"/>
              </a:rPr>
              <a:t>13</a:t>
            </a:r>
            <a:r>
              <a:rPr lang="en-US" altLang="ja-JP" sz="2800" dirty="0" smtClean="0">
                <a:solidFill>
                  <a:srgbClr val="FF0000"/>
                </a:solidFill>
                <a:latin typeface="Albertus MT"/>
              </a:rPr>
              <a:t>eV  for </a:t>
            </a:r>
            <a:r>
              <a:rPr lang="el-GR" altLang="ja-JP" sz="2800" dirty="0" smtClean="0">
                <a:solidFill>
                  <a:srgbClr val="FF0000"/>
                </a:solidFill>
              </a:rPr>
              <a:t>ε</a:t>
            </a:r>
            <a:r>
              <a:rPr lang="en-US" altLang="ja-JP" sz="2800" dirty="0" smtClean="0">
                <a:solidFill>
                  <a:srgbClr val="FF0000"/>
                </a:solidFill>
              </a:rPr>
              <a:t> = </a:t>
            </a:r>
            <a:r>
              <a:rPr lang="en-US" altLang="ja-JP" sz="2800" dirty="0" smtClean="0">
                <a:solidFill>
                  <a:srgbClr val="FF0000"/>
                </a:solidFill>
                <a:latin typeface="Albertus MT"/>
              </a:rPr>
              <a:t>10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Albertus MT"/>
              </a:rPr>
              <a:t>-3 </a:t>
            </a:r>
            <a:r>
              <a:rPr lang="en-US" altLang="ja-JP" sz="2800" dirty="0" err="1" smtClean="0">
                <a:solidFill>
                  <a:srgbClr val="FF0000"/>
                </a:solidFill>
                <a:latin typeface="Albertus MT"/>
              </a:rPr>
              <a:t>eV</a:t>
            </a:r>
            <a:endParaRPr kumimoji="1" lang="en-US" altLang="ja-JP" sz="2800" dirty="0" smtClean="0">
              <a:solidFill>
                <a:srgbClr val="FF0000"/>
              </a:solidFill>
              <a:latin typeface="Albertus MT"/>
            </a:endParaRPr>
          </a:p>
          <a:p>
            <a:r>
              <a:rPr lang="en-US" altLang="ja-JP" sz="2800" dirty="0" smtClean="0"/>
              <a:t>K &gt; (Mm</a:t>
            </a:r>
            <a:r>
              <a:rPr lang="en-US" altLang="ja-JP" sz="2800" baseline="-25000" dirty="0" smtClean="0"/>
              <a:t>e</a:t>
            </a:r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)</a:t>
            </a:r>
            <a:r>
              <a:rPr lang="en-US" altLang="ja-JP" sz="2800" baseline="30000" dirty="0" smtClean="0"/>
              <a:t>1/3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Albertus MT"/>
              </a:rPr>
              <a:t>≑ 10</a:t>
            </a:r>
            <a:r>
              <a:rPr lang="en-US" altLang="ja-JP" sz="2800" baseline="30000" dirty="0" smtClean="0">
                <a:latin typeface="Albertus MT"/>
              </a:rPr>
              <a:t>13</a:t>
            </a:r>
            <a:r>
              <a:rPr lang="en-US" altLang="ja-JP" sz="2800" dirty="0" smtClean="0">
                <a:latin typeface="Albertus MT"/>
              </a:rPr>
              <a:t>eV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40770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70C0"/>
                </a:solidFill>
              </a:rPr>
              <a:t>Energy of final state : 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 K + </a:t>
            </a:r>
            <a:r>
              <a:rPr lang="el-GR" altLang="ja-JP" sz="3600" b="1" dirty="0" smtClean="0">
                <a:solidFill>
                  <a:srgbClr val="0070C0"/>
                </a:solidFill>
              </a:rPr>
              <a:t>ε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  = 2 (p</a:t>
            </a:r>
            <a:r>
              <a:rPr lang="en-US" altLang="ja-JP" sz="3600" b="1" baseline="-25000" dirty="0" smtClean="0">
                <a:solidFill>
                  <a:srgbClr val="0070C0"/>
                </a:solidFill>
              </a:rPr>
              <a:t>1</a:t>
            </a:r>
            <a:r>
              <a:rPr lang="en-US" altLang="ja-JP" sz="3600" b="1" baseline="30000" dirty="0" smtClean="0">
                <a:solidFill>
                  <a:srgbClr val="0070C0"/>
                </a:solidFill>
              </a:rPr>
              <a:t>2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c</a:t>
            </a:r>
            <a:r>
              <a:rPr lang="en-US" altLang="ja-JP" sz="3600" b="1" baseline="30000" dirty="0" smtClean="0">
                <a:solidFill>
                  <a:srgbClr val="0070C0"/>
                </a:solidFill>
              </a:rPr>
              <a:t>2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+ m</a:t>
            </a:r>
            <a:r>
              <a:rPr lang="en-US" altLang="ja-JP" sz="3600" b="1" baseline="-25000" dirty="0" smtClean="0">
                <a:solidFill>
                  <a:srgbClr val="0070C0"/>
                </a:solidFill>
              </a:rPr>
              <a:t>e</a:t>
            </a:r>
            <a:r>
              <a:rPr lang="en-US" altLang="ja-JP" sz="3600" b="1" baseline="30000" dirty="0" smtClean="0">
                <a:solidFill>
                  <a:srgbClr val="0070C0"/>
                </a:solidFill>
              </a:rPr>
              <a:t>2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c</a:t>
            </a:r>
            <a:r>
              <a:rPr lang="en-US" altLang="ja-JP" sz="3600" b="1" baseline="30000" dirty="0" smtClean="0">
                <a:solidFill>
                  <a:srgbClr val="0070C0"/>
                </a:solidFill>
              </a:rPr>
              <a:t>4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)</a:t>
            </a:r>
            <a:r>
              <a:rPr lang="en-US" altLang="ja-JP" sz="3600" b="1" baseline="30000" dirty="0" smtClean="0">
                <a:solidFill>
                  <a:srgbClr val="0070C0"/>
                </a:solidFill>
              </a:rPr>
              <a:t>1/2</a:t>
            </a:r>
            <a:endParaRPr kumimoji="1" lang="ja-JP" altLang="en-US" sz="3600" b="1" baseline="30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 rot="5400000">
            <a:off x="-828600" y="3068960"/>
            <a:ext cx="5040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691680" y="5589240"/>
            <a:ext cx="6552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5724128" y="3068960"/>
            <a:ext cx="5040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763688" y="414908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763688" y="126876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 flipH="1" flipV="1">
            <a:off x="-72516" y="3032956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 flipH="1" flipV="1">
            <a:off x="2807804" y="2960948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 flipH="1" flipV="1">
            <a:off x="4319972" y="3032956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691680" y="5805264"/>
            <a:ext cx="7133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11</a:t>
            </a:r>
            <a:r>
              <a:rPr kumimoji="1" lang="en-US" altLang="ja-JP" sz="3200" b="1" baseline="30000" dirty="0" smtClean="0"/>
              <a:t>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12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13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14 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15</a:t>
            </a:r>
            <a:endParaRPr lang="ja-JP" altLang="en-US" sz="3200" b="1" baseline="300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43608" y="9807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1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71600" y="2348880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0.1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99592" y="3789040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0.01</a:t>
            </a:r>
          </a:p>
        </p:txBody>
      </p:sp>
      <p:cxnSp>
        <p:nvCxnSpPr>
          <p:cNvPr id="29" name="直線コネクタ 28"/>
          <p:cNvCxnSpPr/>
          <p:nvPr/>
        </p:nvCxnSpPr>
        <p:spPr>
          <a:xfrm>
            <a:off x="1763688" y="548680"/>
            <a:ext cx="5760640" cy="50405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 flipH="1" flipV="1">
            <a:off x="3707904" y="1700808"/>
            <a:ext cx="5040560" cy="2592288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フリーフォーム 40"/>
          <p:cNvSpPr/>
          <p:nvPr/>
        </p:nvSpPr>
        <p:spPr>
          <a:xfrm>
            <a:off x="5004048" y="2420888"/>
            <a:ext cx="1368152" cy="918592"/>
          </a:xfrm>
          <a:custGeom>
            <a:avLst/>
            <a:gdLst>
              <a:gd name="connsiteX0" fmla="*/ 0 w 1354666"/>
              <a:gd name="connsiteY0" fmla="*/ 795867 h 990600"/>
              <a:gd name="connsiteX1" fmla="*/ 270933 w 1354666"/>
              <a:gd name="connsiteY1" fmla="*/ 931333 h 990600"/>
              <a:gd name="connsiteX2" fmla="*/ 541866 w 1354666"/>
              <a:gd name="connsiteY2" fmla="*/ 965200 h 990600"/>
              <a:gd name="connsiteX3" fmla="*/ 762000 w 1354666"/>
              <a:gd name="connsiteY3" fmla="*/ 897467 h 990600"/>
              <a:gd name="connsiteX4" fmla="*/ 1100666 w 1354666"/>
              <a:gd name="connsiteY4" fmla="*/ 406400 h 990600"/>
              <a:gd name="connsiteX5" fmla="*/ 1354666 w 1354666"/>
              <a:gd name="connsiteY5" fmla="*/ 0 h 990600"/>
              <a:gd name="connsiteX6" fmla="*/ 1354666 w 1354666"/>
              <a:gd name="connsiteY6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666" h="990600">
                <a:moveTo>
                  <a:pt x="0" y="795867"/>
                </a:moveTo>
                <a:cubicBezTo>
                  <a:pt x="90311" y="849489"/>
                  <a:pt x="180622" y="903111"/>
                  <a:pt x="270933" y="931333"/>
                </a:cubicBezTo>
                <a:cubicBezTo>
                  <a:pt x="361244" y="959555"/>
                  <a:pt x="460022" y="970844"/>
                  <a:pt x="541866" y="965200"/>
                </a:cubicBezTo>
                <a:cubicBezTo>
                  <a:pt x="623711" y="959556"/>
                  <a:pt x="668867" y="990600"/>
                  <a:pt x="762000" y="897467"/>
                </a:cubicBezTo>
                <a:cubicBezTo>
                  <a:pt x="855133" y="804334"/>
                  <a:pt x="1001888" y="555978"/>
                  <a:pt x="1100666" y="406400"/>
                </a:cubicBezTo>
                <a:cubicBezTo>
                  <a:pt x="1199444" y="256822"/>
                  <a:pt x="1354666" y="0"/>
                  <a:pt x="1354666" y="0"/>
                </a:cubicBezTo>
                <a:lnTo>
                  <a:pt x="1354666" y="0"/>
                </a:lnTo>
              </a:path>
            </a:pathLst>
          </a:cu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コネクタ 41"/>
          <p:cNvCxnSpPr/>
          <p:nvPr/>
        </p:nvCxnSpPr>
        <p:spPr>
          <a:xfrm>
            <a:off x="3059832" y="476672"/>
            <a:ext cx="5040560" cy="4320480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フリーフォーム 42"/>
          <p:cNvSpPr/>
          <p:nvPr/>
        </p:nvSpPr>
        <p:spPr>
          <a:xfrm>
            <a:off x="5436096" y="1628800"/>
            <a:ext cx="1368152" cy="918592"/>
          </a:xfrm>
          <a:custGeom>
            <a:avLst/>
            <a:gdLst>
              <a:gd name="connsiteX0" fmla="*/ 0 w 1354666"/>
              <a:gd name="connsiteY0" fmla="*/ 795867 h 990600"/>
              <a:gd name="connsiteX1" fmla="*/ 270933 w 1354666"/>
              <a:gd name="connsiteY1" fmla="*/ 931333 h 990600"/>
              <a:gd name="connsiteX2" fmla="*/ 541866 w 1354666"/>
              <a:gd name="connsiteY2" fmla="*/ 965200 h 990600"/>
              <a:gd name="connsiteX3" fmla="*/ 762000 w 1354666"/>
              <a:gd name="connsiteY3" fmla="*/ 897467 h 990600"/>
              <a:gd name="connsiteX4" fmla="*/ 1100666 w 1354666"/>
              <a:gd name="connsiteY4" fmla="*/ 406400 h 990600"/>
              <a:gd name="connsiteX5" fmla="*/ 1354666 w 1354666"/>
              <a:gd name="connsiteY5" fmla="*/ 0 h 990600"/>
              <a:gd name="connsiteX6" fmla="*/ 1354666 w 1354666"/>
              <a:gd name="connsiteY6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666" h="990600">
                <a:moveTo>
                  <a:pt x="0" y="795867"/>
                </a:moveTo>
                <a:cubicBezTo>
                  <a:pt x="90311" y="849489"/>
                  <a:pt x="180622" y="903111"/>
                  <a:pt x="270933" y="931333"/>
                </a:cubicBezTo>
                <a:cubicBezTo>
                  <a:pt x="361244" y="959555"/>
                  <a:pt x="460022" y="970844"/>
                  <a:pt x="541866" y="965200"/>
                </a:cubicBezTo>
                <a:cubicBezTo>
                  <a:pt x="623711" y="959556"/>
                  <a:pt x="668867" y="990600"/>
                  <a:pt x="762000" y="897467"/>
                </a:cubicBezTo>
                <a:cubicBezTo>
                  <a:pt x="855133" y="804334"/>
                  <a:pt x="1001888" y="555978"/>
                  <a:pt x="1100666" y="406400"/>
                </a:cubicBezTo>
                <a:cubicBezTo>
                  <a:pt x="1199444" y="256822"/>
                  <a:pt x="1354666" y="0"/>
                  <a:pt x="1354666" y="0"/>
                </a:cubicBezTo>
                <a:lnTo>
                  <a:pt x="1354666" y="0"/>
                </a:ln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 rot="5400000" flipH="1" flipV="1">
            <a:off x="1367644" y="3104964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1619672" y="270892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691680" y="548680"/>
            <a:ext cx="6552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2843808" y="621166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 K  (</a:t>
            </a:r>
            <a:r>
              <a:rPr kumimoji="1" lang="en-US" altLang="ja-JP" sz="3600" b="1" dirty="0" err="1" smtClean="0"/>
              <a:t>eV</a:t>
            </a:r>
            <a:r>
              <a:rPr kumimoji="1" lang="en-US" altLang="ja-JP" sz="3600" b="1" dirty="0" smtClean="0"/>
              <a:t>)</a:t>
            </a:r>
            <a:endParaRPr kumimoji="1" lang="ja-JP" altLang="en-US" sz="3600" b="1" dirty="0"/>
          </a:p>
        </p:txBody>
      </p:sp>
      <p:sp>
        <p:nvSpPr>
          <p:cNvPr id="55" name="テキスト ボックス 54"/>
          <p:cNvSpPr txBox="1"/>
          <p:nvPr/>
        </p:nvSpPr>
        <p:spPr>
          <a:xfrm rot="16200000">
            <a:off x="-109391" y="2637783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 </a:t>
            </a:r>
            <a:r>
              <a:rPr kumimoji="1" lang="el-GR" altLang="ja-JP" sz="3600" b="1" dirty="0" smtClean="0"/>
              <a:t>ε</a:t>
            </a:r>
            <a:r>
              <a:rPr kumimoji="1" lang="en-US" altLang="ja-JP" sz="3600" b="1" dirty="0" smtClean="0"/>
              <a:t>  (</a:t>
            </a:r>
            <a:r>
              <a:rPr kumimoji="1" lang="en-US" altLang="ja-JP" sz="3600" b="1" dirty="0" err="1" smtClean="0"/>
              <a:t>eV</a:t>
            </a:r>
            <a:r>
              <a:rPr kumimoji="1" lang="en-US" altLang="ja-JP" sz="3600" b="1" dirty="0" smtClean="0"/>
              <a:t>)</a:t>
            </a:r>
            <a:endParaRPr kumimoji="1" lang="ja-JP" altLang="en-US" sz="36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907704" y="1988840"/>
            <a:ext cx="1800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altLang="ja-JP" sz="3200" b="1" dirty="0" smtClean="0"/>
              <a:t>ε </a:t>
            </a:r>
            <a:r>
              <a:rPr kumimoji="1" lang="en-US" altLang="ja-JP" sz="3200" b="1" dirty="0" smtClean="0"/>
              <a:t>K = m</a:t>
            </a:r>
            <a:r>
              <a:rPr kumimoji="1" lang="en-US" altLang="ja-JP" sz="3200" b="1" baseline="-25000" dirty="0" smtClean="0"/>
              <a:t>e</a:t>
            </a:r>
            <a:r>
              <a:rPr kumimoji="1" lang="en-US" altLang="ja-JP" sz="3200" b="1" baseline="30000" dirty="0" smtClean="0"/>
              <a:t>2</a:t>
            </a:r>
            <a:endParaRPr kumimoji="1" lang="ja-JP" altLang="en-US" sz="3200" b="1" baseline="30000" dirty="0"/>
          </a:p>
        </p:txBody>
      </p:sp>
      <p:sp>
        <p:nvSpPr>
          <p:cNvPr id="58" name="正方形/長方形 57"/>
          <p:cNvSpPr/>
          <p:nvPr/>
        </p:nvSpPr>
        <p:spPr>
          <a:xfrm>
            <a:off x="4860032" y="620688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/>
              <a:t>Allowed   </a:t>
            </a:r>
            <a:endParaRPr kumimoji="1" lang="ja-JP" altLang="en-US" sz="36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16416" y="9807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1.2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244408" y="3933056"/>
            <a:ext cx="89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120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316416" y="242088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12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956376" y="548680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b="1" dirty="0" smtClean="0">
                <a:latin typeface="Albertus MT"/>
              </a:rPr>
              <a:t>λ</a:t>
            </a:r>
            <a:r>
              <a:rPr lang="en-US" altLang="ja-JP" sz="2800" b="1" dirty="0" smtClean="0">
                <a:latin typeface="Albertus MT"/>
              </a:rPr>
              <a:t> (</a:t>
            </a:r>
            <a:r>
              <a:rPr lang="el-GR" altLang="ja-JP" sz="2800" b="1" dirty="0" smtClean="0">
                <a:latin typeface="Albertus MT"/>
              </a:rPr>
              <a:t>μ</a:t>
            </a:r>
            <a:r>
              <a:rPr lang="en-US" altLang="ja-JP" sz="2800" b="1" dirty="0" smtClean="0">
                <a:latin typeface="Albertus MT"/>
              </a:rPr>
              <a:t>m)</a:t>
            </a:r>
            <a:endParaRPr lang="en-US" altLang="ja-JP" sz="2800" b="1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1547664" y="2996952"/>
            <a:ext cx="2808312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below threshold</a:t>
            </a:r>
            <a:endParaRPr lang="ja-JP" altLang="en-US" sz="2800" b="1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6444208" y="2852936"/>
            <a:ext cx="1800200" cy="6480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prohibited</a:t>
            </a:r>
            <a:endParaRPr kumimoji="1" lang="ja-JP" altLang="en-US" sz="28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3568" y="52292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0.001</a:t>
            </a:r>
          </a:p>
        </p:txBody>
      </p:sp>
      <p:cxnSp>
        <p:nvCxnSpPr>
          <p:cNvPr id="39" name="直線コネクタ 38"/>
          <p:cNvCxnSpPr/>
          <p:nvPr/>
        </p:nvCxnSpPr>
        <p:spPr>
          <a:xfrm rot="5400000">
            <a:off x="2951820" y="1808820"/>
            <a:ext cx="5040560" cy="266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>
            <a:off x="1367644" y="1880828"/>
            <a:ext cx="5040560" cy="266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rot="10800000">
            <a:off x="0" y="5877272"/>
            <a:ext cx="1440160" cy="158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0" y="6087616"/>
            <a:ext cx="2016224" cy="770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Density of  </a:t>
            </a:r>
          </a:p>
          <a:p>
            <a:pPr algn="ctr"/>
            <a:r>
              <a:rPr kumimoji="1" lang="en-US" altLang="ja-JP" sz="2400" b="1" dirty="0" smtClean="0"/>
              <a:t>EBL photons</a:t>
            </a:r>
            <a:endParaRPr kumimoji="1" lang="ja-JP" altLang="en-US" sz="2400" b="1" dirty="0"/>
          </a:p>
        </p:txBody>
      </p:sp>
      <p:cxnSp>
        <p:nvCxnSpPr>
          <p:cNvPr id="49" name="直線矢印コネクタ 48"/>
          <p:cNvCxnSpPr/>
          <p:nvPr/>
        </p:nvCxnSpPr>
        <p:spPr>
          <a:xfrm rot="5400000" flipH="1" flipV="1">
            <a:off x="-22820" y="895028"/>
            <a:ext cx="1414364" cy="158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572000" y="6309320"/>
            <a:ext cx="3096344" cy="548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Gamma ray energy</a:t>
            </a:r>
            <a:endParaRPr kumimoji="1" lang="ja-JP" altLang="en-US" sz="2800" b="1" dirty="0"/>
          </a:p>
        </p:txBody>
      </p:sp>
      <p:sp>
        <p:nvSpPr>
          <p:cNvPr id="61" name="正方形/長方形 60"/>
          <p:cNvSpPr/>
          <p:nvPr/>
        </p:nvSpPr>
        <p:spPr>
          <a:xfrm rot="16200000">
            <a:off x="-1498476" y="1498476"/>
            <a:ext cx="350100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/>
              <a:t>energy</a:t>
            </a:r>
            <a:r>
              <a:rPr kumimoji="1" lang="en-US" altLang="ja-JP" sz="2400" b="1" dirty="0" smtClean="0"/>
              <a:t> of  EBL photons</a:t>
            </a:r>
            <a:endParaRPr kumimoji="1" lang="ja-JP" altLang="en-US" sz="2400" b="1" dirty="0"/>
          </a:p>
        </p:txBody>
      </p:sp>
      <p:sp>
        <p:nvSpPr>
          <p:cNvPr id="63" name="フリーフォーム 62"/>
          <p:cNvSpPr/>
          <p:nvPr/>
        </p:nvSpPr>
        <p:spPr>
          <a:xfrm>
            <a:off x="93133" y="67733"/>
            <a:ext cx="1583267" cy="5554134"/>
          </a:xfrm>
          <a:custGeom>
            <a:avLst/>
            <a:gdLst>
              <a:gd name="connsiteX0" fmla="*/ 42334 w 1583267"/>
              <a:gd name="connsiteY0" fmla="*/ 5554134 h 5554134"/>
              <a:gd name="connsiteX1" fmla="*/ 8467 w 1583267"/>
              <a:gd name="connsiteY1" fmla="*/ 5384800 h 5554134"/>
              <a:gd name="connsiteX2" fmla="*/ 93134 w 1583267"/>
              <a:gd name="connsiteY2" fmla="*/ 5249334 h 5554134"/>
              <a:gd name="connsiteX3" fmla="*/ 381000 w 1583267"/>
              <a:gd name="connsiteY3" fmla="*/ 5130800 h 5554134"/>
              <a:gd name="connsiteX4" fmla="*/ 804334 w 1583267"/>
              <a:gd name="connsiteY4" fmla="*/ 4826000 h 5554134"/>
              <a:gd name="connsiteX5" fmla="*/ 956734 w 1583267"/>
              <a:gd name="connsiteY5" fmla="*/ 4504267 h 5554134"/>
              <a:gd name="connsiteX6" fmla="*/ 956734 w 1583267"/>
              <a:gd name="connsiteY6" fmla="*/ 4402667 h 5554134"/>
              <a:gd name="connsiteX7" fmla="*/ 821267 w 1583267"/>
              <a:gd name="connsiteY7" fmla="*/ 4267200 h 5554134"/>
              <a:gd name="connsiteX8" fmla="*/ 668867 w 1583267"/>
              <a:gd name="connsiteY8" fmla="*/ 4013200 h 5554134"/>
              <a:gd name="connsiteX9" fmla="*/ 668867 w 1583267"/>
              <a:gd name="connsiteY9" fmla="*/ 3911600 h 5554134"/>
              <a:gd name="connsiteX10" fmla="*/ 838200 w 1583267"/>
              <a:gd name="connsiteY10" fmla="*/ 3572934 h 5554134"/>
              <a:gd name="connsiteX11" fmla="*/ 1261534 w 1583267"/>
              <a:gd name="connsiteY11" fmla="*/ 3064934 h 5554134"/>
              <a:gd name="connsiteX12" fmla="*/ 1363134 w 1583267"/>
              <a:gd name="connsiteY12" fmla="*/ 2573867 h 5554134"/>
              <a:gd name="connsiteX13" fmla="*/ 1058334 w 1583267"/>
              <a:gd name="connsiteY13" fmla="*/ 2032000 h 5554134"/>
              <a:gd name="connsiteX14" fmla="*/ 855134 w 1583267"/>
              <a:gd name="connsiteY14" fmla="*/ 1676400 h 5554134"/>
              <a:gd name="connsiteX15" fmla="*/ 719667 w 1583267"/>
              <a:gd name="connsiteY15" fmla="*/ 1151467 h 5554134"/>
              <a:gd name="connsiteX16" fmla="*/ 1159934 w 1583267"/>
              <a:gd name="connsiteY16" fmla="*/ 745067 h 5554134"/>
              <a:gd name="connsiteX17" fmla="*/ 1430867 w 1583267"/>
              <a:gd name="connsiteY17" fmla="*/ 406400 h 5554134"/>
              <a:gd name="connsiteX18" fmla="*/ 1583267 w 1583267"/>
              <a:gd name="connsiteY18" fmla="*/ 0 h 5554134"/>
              <a:gd name="connsiteX19" fmla="*/ 1583267 w 1583267"/>
              <a:gd name="connsiteY19" fmla="*/ 0 h 5554134"/>
              <a:gd name="connsiteX20" fmla="*/ 1583267 w 1583267"/>
              <a:gd name="connsiteY20" fmla="*/ 0 h 555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3267" h="5554134">
                <a:moveTo>
                  <a:pt x="42334" y="5554134"/>
                </a:moveTo>
                <a:cubicBezTo>
                  <a:pt x="21167" y="5494867"/>
                  <a:pt x="0" y="5435600"/>
                  <a:pt x="8467" y="5384800"/>
                </a:cubicBezTo>
                <a:cubicBezTo>
                  <a:pt x="16934" y="5334000"/>
                  <a:pt x="31045" y="5291667"/>
                  <a:pt x="93134" y="5249334"/>
                </a:cubicBezTo>
                <a:cubicBezTo>
                  <a:pt x="155223" y="5207001"/>
                  <a:pt x="262467" y="5201356"/>
                  <a:pt x="381000" y="5130800"/>
                </a:cubicBezTo>
                <a:cubicBezTo>
                  <a:pt x="499533" y="5060244"/>
                  <a:pt x="708378" y="4930422"/>
                  <a:pt x="804334" y="4826000"/>
                </a:cubicBezTo>
                <a:cubicBezTo>
                  <a:pt x="900290" y="4721578"/>
                  <a:pt x="931334" y="4574822"/>
                  <a:pt x="956734" y="4504267"/>
                </a:cubicBezTo>
                <a:cubicBezTo>
                  <a:pt x="982134" y="4433712"/>
                  <a:pt x="979312" y="4442178"/>
                  <a:pt x="956734" y="4402667"/>
                </a:cubicBezTo>
                <a:cubicBezTo>
                  <a:pt x="934156" y="4363156"/>
                  <a:pt x="869245" y="4332111"/>
                  <a:pt x="821267" y="4267200"/>
                </a:cubicBezTo>
                <a:cubicBezTo>
                  <a:pt x="773289" y="4202289"/>
                  <a:pt x="694267" y="4072467"/>
                  <a:pt x="668867" y="4013200"/>
                </a:cubicBezTo>
                <a:cubicBezTo>
                  <a:pt x="643467" y="3953933"/>
                  <a:pt x="640645" y="3984978"/>
                  <a:pt x="668867" y="3911600"/>
                </a:cubicBezTo>
                <a:cubicBezTo>
                  <a:pt x="697089" y="3838222"/>
                  <a:pt x="739422" y="3714045"/>
                  <a:pt x="838200" y="3572934"/>
                </a:cubicBezTo>
                <a:cubicBezTo>
                  <a:pt x="936978" y="3431823"/>
                  <a:pt x="1174045" y="3231445"/>
                  <a:pt x="1261534" y="3064934"/>
                </a:cubicBezTo>
                <a:cubicBezTo>
                  <a:pt x="1349023" y="2898423"/>
                  <a:pt x="1397001" y="2746023"/>
                  <a:pt x="1363134" y="2573867"/>
                </a:cubicBezTo>
                <a:cubicBezTo>
                  <a:pt x="1329267" y="2401711"/>
                  <a:pt x="1143001" y="2181578"/>
                  <a:pt x="1058334" y="2032000"/>
                </a:cubicBezTo>
                <a:cubicBezTo>
                  <a:pt x="973667" y="1882422"/>
                  <a:pt x="911578" y="1823155"/>
                  <a:pt x="855134" y="1676400"/>
                </a:cubicBezTo>
                <a:cubicBezTo>
                  <a:pt x="798690" y="1529645"/>
                  <a:pt x="668867" y="1306689"/>
                  <a:pt x="719667" y="1151467"/>
                </a:cubicBezTo>
                <a:cubicBezTo>
                  <a:pt x="770467" y="996245"/>
                  <a:pt x="1041401" y="869245"/>
                  <a:pt x="1159934" y="745067"/>
                </a:cubicBezTo>
                <a:cubicBezTo>
                  <a:pt x="1278467" y="620889"/>
                  <a:pt x="1360312" y="530578"/>
                  <a:pt x="1430867" y="406400"/>
                </a:cubicBezTo>
                <a:cubicBezTo>
                  <a:pt x="1501422" y="282222"/>
                  <a:pt x="1583267" y="0"/>
                  <a:pt x="1583267" y="0"/>
                </a:cubicBezTo>
                <a:lnTo>
                  <a:pt x="1583267" y="0"/>
                </a:lnTo>
                <a:lnTo>
                  <a:pt x="1583267" y="0"/>
                </a:lnTo>
              </a:path>
            </a:pathLst>
          </a:custGeom>
          <a:ln w="825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4386693" y="3244334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Albertus MT"/>
              </a:rPr>
              <a:t>c</a:t>
            </a:r>
            <a:r>
              <a:rPr lang="en-US" altLang="ja-JP" b="1" baseline="30000" dirty="0" smtClean="0">
                <a:latin typeface="Albertus MT"/>
              </a:rPr>
              <a:t>4</a:t>
            </a:r>
            <a:endParaRPr lang="ja-JP" altLang="en-US" dirty="0"/>
          </a:p>
        </p:txBody>
      </p:sp>
      <p:sp>
        <p:nvSpPr>
          <p:cNvPr id="45" name="右矢印 44"/>
          <p:cNvSpPr/>
          <p:nvPr/>
        </p:nvSpPr>
        <p:spPr>
          <a:xfrm>
            <a:off x="1043608" y="1052736"/>
            <a:ext cx="2736304" cy="484632"/>
          </a:xfrm>
          <a:prstGeom prst="rightArrow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右矢印 45"/>
          <p:cNvSpPr/>
          <p:nvPr/>
        </p:nvSpPr>
        <p:spPr>
          <a:xfrm>
            <a:off x="1331640" y="3645024"/>
            <a:ext cx="4248472" cy="484632"/>
          </a:xfrm>
          <a:prstGeom prst="rightArrow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9" name="直線コネクタ 58"/>
          <p:cNvCxnSpPr/>
          <p:nvPr/>
        </p:nvCxnSpPr>
        <p:spPr>
          <a:xfrm rot="5400000">
            <a:off x="2159732" y="1808820"/>
            <a:ext cx="5040560" cy="266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rot="5400000" flipH="1" flipV="1">
            <a:off x="3239852" y="1232756"/>
            <a:ext cx="1656184" cy="1588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6623720" y="1700808"/>
            <a:ext cx="25202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altLang="ja-JP" sz="3200" b="1" dirty="0" smtClean="0"/>
              <a:t>ε </a:t>
            </a:r>
            <a:r>
              <a:rPr kumimoji="1" lang="en-US" altLang="ja-JP" sz="3200" b="1" dirty="0" smtClean="0"/>
              <a:t>K = K</a:t>
            </a:r>
            <a:r>
              <a:rPr kumimoji="1" lang="en-US" altLang="ja-JP" sz="3200" b="1" baseline="30000" dirty="0" smtClean="0"/>
              <a:t>3</a:t>
            </a:r>
            <a:r>
              <a:rPr kumimoji="1" lang="en-US" altLang="ja-JP" sz="3200" b="1" dirty="0" smtClean="0"/>
              <a:t>/2M</a:t>
            </a:r>
            <a:r>
              <a:rPr kumimoji="1" lang="en-US" altLang="ja-JP" sz="3200" b="1" baseline="-25000" dirty="0" smtClean="0"/>
              <a:t>pl</a:t>
            </a:r>
            <a:endParaRPr kumimoji="1" lang="ja-JP" altLang="en-US" sz="3200" b="1" baseline="-25000" dirty="0"/>
          </a:p>
        </p:txBody>
      </p:sp>
      <p:sp>
        <p:nvSpPr>
          <p:cNvPr id="64" name="正方形/長方形 63"/>
          <p:cNvSpPr/>
          <p:nvPr/>
        </p:nvSpPr>
        <p:spPr>
          <a:xfrm>
            <a:off x="5292080" y="3429000"/>
            <a:ext cx="2952328" cy="206652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5580112" y="2636912"/>
            <a:ext cx="2664296" cy="2858616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123728" y="0"/>
            <a:ext cx="19442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altLang="ja-JP" sz="3200" b="1" dirty="0" smtClean="0"/>
              <a:t>ε </a:t>
            </a:r>
            <a:r>
              <a:rPr kumimoji="1" lang="en-US" altLang="ja-JP" sz="3200" b="1" dirty="0" smtClean="0"/>
              <a:t>K = 4m</a:t>
            </a:r>
            <a:r>
              <a:rPr kumimoji="1" lang="en-US" altLang="ja-JP" sz="3200" b="1" baseline="-25000" dirty="0" smtClean="0"/>
              <a:t>e</a:t>
            </a:r>
            <a:r>
              <a:rPr kumimoji="1" lang="en-US" altLang="ja-JP" sz="3200" b="1" baseline="30000" dirty="0" smtClean="0"/>
              <a:t>2</a:t>
            </a:r>
            <a:endParaRPr kumimoji="1" lang="ja-JP" altLang="en-US" sz="3200" b="1" baseline="30000" dirty="0"/>
          </a:p>
        </p:txBody>
      </p:sp>
      <p:sp>
        <p:nvSpPr>
          <p:cNvPr id="57" name="フリーフォーム 56"/>
          <p:cNvSpPr/>
          <p:nvPr/>
        </p:nvSpPr>
        <p:spPr>
          <a:xfrm>
            <a:off x="3923928" y="404664"/>
            <a:ext cx="1368152" cy="918592"/>
          </a:xfrm>
          <a:custGeom>
            <a:avLst/>
            <a:gdLst>
              <a:gd name="connsiteX0" fmla="*/ 0 w 1354666"/>
              <a:gd name="connsiteY0" fmla="*/ 795867 h 990600"/>
              <a:gd name="connsiteX1" fmla="*/ 270933 w 1354666"/>
              <a:gd name="connsiteY1" fmla="*/ 931333 h 990600"/>
              <a:gd name="connsiteX2" fmla="*/ 541866 w 1354666"/>
              <a:gd name="connsiteY2" fmla="*/ 965200 h 990600"/>
              <a:gd name="connsiteX3" fmla="*/ 762000 w 1354666"/>
              <a:gd name="connsiteY3" fmla="*/ 897467 h 990600"/>
              <a:gd name="connsiteX4" fmla="*/ 1100666 w 1354666"/>
              <a:gd name="connsiteY4" fmla="*/ 406400 h 990600"/>
              <a:gd name="connsiteX5" fmla="*/ 1354666 w 1354666"/>
              <a:gd name="connsiteY5" fmla="*/ 0 h 990600"/>
              <a:gd name="connsiteX6" fmla="*/ 1354666 w 1354666"/>
              <a:gd name="connsiteY6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666" h="990600">
                <a:moveTo>
                  <a:pt x="0" y="795867"/>
                </a:moveTo>
                <a:cubicBezTo>
                  <a:pt x="90311" y="849489"/>
                  <a:pt x="180622" y="903111"/>
                  <a:pt x="270933" y="931333"/>
                </a:cubicBezTo>
                <a:cubicBezTo>
                  <a:pt x="361244" y="959555"/>
                  <a:pt x="460022" y="970844"/>
                  <a:pt x="541866" y="965200"/>
                </a:cubicBezTo>
                <a:cubicBezTo>
                  <a:pt x="623711" y="959556"/>
                  <a:pt x="668867" y="990600"/>
                  <a:pt x="762000" y="897467"/>
                </a:cubicBezTo>
                <a:cubicBezTo>
                  <a:pt x="855133" y="804334"/>
                  <a:pt x="1001888" y="555978"/>
                  <a:pt x="1100666" y="406400"/>
                </a:cubicBezTo>
                <a:cubicBezTo>
                  <a:pt x="1199444" y="256822"/>
                  <a:pt x="1354666" y="0"/>
                  <a:pt x="1354666" y="0"/>
                </a:cubicBezTo>
                <a:lnTo>
                  <a:pt x="1354666" y="0"/>
                </a:lnTo>
              </a:path>
            </a:pathLst>
          </a:cu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395125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/楕円 3"/>
          <p:cNvSpPr/>
          <p:nvPr/>
        </p:nvSpPr>
        <p:spPr>
          <a:xfrm rot="1988016">
            <a:off x="7095845" y="2633803"/>
            <a:ext cx="2304256" cy="698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曲折矢印 4"/>
          <p:cNvSpPr/>
          <p:nvPr/>
        </p:nvSpPr>
        <p:spPr>
          <a:xfrm rot="5400000">
            <a:off x="7695776" y="1745384"/>
            <a:ext cx="813816" cy="86868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90881" y="1268760"/>
            <a:ext cx="853119" cy="11079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6600" b="1" dirty="0" smtClean="0">
                <a:solidFill>
                  <a:srgbClr val="FF0000"/>
                </a:solidFill>
              </a:rPr>
              <a:t>!?</a:t>
            </a:r>
            <a:endParaRPr kumimoji="1" lang="ja-JP" altLang="en-US" sz="6600" b="1" dirty="0">
              <a:solidFill>
                <a:srgbClr val="FF0000"/>
              </a:solidFill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4932040" y="3645024"/>
            <a:ext cx="3973483" cy="745374"/>
          </a:xfrm>
          <a:custGeom>
            <a:avLst/>
            <a:gdLst>
              <a:gd name="connsiteX0" fmla="*/ 0 w 3973483"/>
              <a:gd name="connsiteY0" fmla="*/ 16625 h 745374"/>
              <a:gd name="connsiteX1" fmla="*/ 781396 w 3973483"/>
              <a:gd name="connsiteY1" fmla="*/ 482138 h 745374"/>
              <a:gd name="connsiteX2" fmla="*/ 1197032 w 3973483"/>
              <a:gd name="connsiteY2" fmla="*/ 648392 h 745374"/>
              <a:gd name="connsiteX3" fmla="*/ 1978429 w 3973483"/>
              <a:gd name="connsiteY3" fmla="*/ 698269 h 745374"/>
              <a:gd name="connsiteX4" fmla="*/ 2261061 w 3973483"/>
              <a:gd name="connsiteY4" fmla="*/ 681643 h 745374"/>
              <a:gd name="connsiteX5" fmla="*/ 2427316 w 3973483"/>
              <a:gd name="connsiteY5" fmla="*/ 698269 h 745374"/>
              <a:gd name="connsiteX6" fmla="*/ 2576945 w 3973483"/>
              <a:gd name="connsiteY6" fmla="*/ 399011 h 745374"/>
              <a:gd name="connsiteX7" fmla="*/ 2726574 w 3973483"/>
              <a:gd name="connsiteY7" fmla="*/ 116378 h 745374"/>
              <a:gd name="connsiteX8" fmla="*/ 2959330 w 3973483"/>
              <a:gd name="connsiteY8" fmla="*/ 0 h 745374"/>
              <a:gd name="connsiteX9" fmla="*/ 3707476 w 3973483"/>
              <a:gd name="connsiteY9" fmla="*/ 116378 h 745374"/>
              <a:gd name="connsiteX10" fmla="*/ 3973483 w 3973483"/>
              <a:gd name="connsiteY10" fmla="*/ 199505 h 745374"/>
              <a:gd name="connsiteX11" fmla="*/ 3973483 w 3973483"/>
              <a:gd name="connsiteY11" fmla="*/ 199505 h 74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3483" h="745374">
                <a:moveTo>
                  <a:pt x="0" y="16625"/>
                </a:moveTo>
                <a:cubicBezTo>
                  <a:pt x="290945" y="196734"/>
                  <a:pt x="581891" y="376844"/>
                  <a:pt x="781396" y="482138"/>
                </a:cubicBezTo>
                <a:cubicBezTo>
                  <a:pt x="980901" y="587432"/>
                  <a:pt x="997527" y="612370"/>
                  <a:pt x="1197032" y="648392"/>
                </a:cubicBezTo>
                <a:cubicBezTo>
                  <a:pt x="1396538" y="684414"/>
                  <a:pt x="1801091" y="692727"/>
                  <a:pt x="1978429" y="698269"/>
                </a:cubicBezTo>
                <a:cubicBezTo>
                  <a:pt x="2155767" y="703811"/>
                  <a:pt x="2186247" y="681643"/>
                  <a:pt x="2261061" y="681643"/>
                </a:cubicBezTo>
                <a:cubicBezTo>
                  <a:pt x="2335875" y="681643"/>
                  <a:pt x="2374669" y="745374"/>
                  <a:pt x="2427316" y="698269"/>
                </a:cubicBezTo>
                <a:cubicBezTo>
                  <a:pt x="2479963" y="651164"/>
                  <a:pt x="2527069" y="495993"/>
                  <a:pt x="2576945" y="399011"/>
                </a:cubicBezTo>
                <a:cubicBezTo>
                  <a:pt x="2626821" y="302029"/>
                  <a:pt x="2662843" y="182880"/>
                  <a:pt x="2726574" y="116378"/>
                </a:cubicBezTo>
                <a:cubicBezTo>
                  <a:pt x="2790305" y="49876"/>
                  <a:pt x="2795846" y="0"/>
                  <a:pt x="2959330" y="0"/>
                </a:cubicBezTo>
                <a:cubicBezTo>
                  <a:pt x="3122814" y="0"/>
                  <a:pt x="3538451" y="83127"/>
                  <a:pt x="3707476" y="116378"/>
                </a:cubicBezTo>
                <a:cubicBezTo>
                  <a:pt x="3876501" y="149629"/>
                  <a:pt x="3973483" y="199505"/>
                  <a:pt x="3973483" y="199505"/>
                </a:cubicBezTo>
                <a:lnTo>
                  <a:pt x="3973483" y="199505"/>
                </a:lnTo>
              </a:path>
            </a:pathLst>
          </a:cu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1520" y="0"/>
            <a:ext cx="8672631" cy="923330"/>
          </a:xfrm>
          <a:prstGeom prst="rect">
            <a:avLst/>
          </a:prstGeom>
          <a:solidFill>
            <a:srgbClr val="FFFF00">
              <a:alpha val="94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400" b="1" dirty="0" smtClean="0"/>
              <a:t>Part One:  motivation of talk?</a:t>
            </a:r>
          </a:p>
        </p:txBody>
      </p:sp>
      <p:sp>
        <p:nvSpPr>
          <p:cNvPr id="5" name="円/楕円 4"/>
          <p:cNvSpPr/>
          <p:nvPr/>
        </p:nvSpPr>
        <p:spPr>
          <a:xfrm>
            <a:off x="7092280" y="1196752"/>
            <a:ext cx="1872208" cy="1130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Several</a:t>
            </a:r>
          </a:p>
          <a:p>
            <a:pPr algn="ctr"/>
            <a:r>
              <a:rPr kumimoji="1" lang="en-US" altLang="ja-JP" sz="2000" b="1" dirty="0" smtClean="0"/>
              <a:t>Town meetings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7199784" y="2348880"/>
            <a:ext cx="1944216" cy="12024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将来計画＝若手</a:t>
            </a:r>
            <a:endParaRPr kumimoji="1" lang="en-US" altLang="ja-JP" b="1" dirty="0" smtClean="0"/>
          </a:p>
          <a:p>
            <a:pPr algn="ctr"/>
            <a:r>
              <a:rPr kumimoji="1" lang="en-US" altLang="ja-JP" sz="2400" b="1" dirty="0" smtClean="0">
                <a:solidFill>
                  <a:srgbClr val="FFFF00"/>
                </a:solidFill>
              </a:rPr>
              <a:t>50</a:t>
            </a:r>
            <a:r>
              <a:rPr kumimoji="1" lang="ja-JP" altLang="en-US" sz="2400" b="1" dirty="0" smtClean="0">
                <a:solidFill>
                  <a:srgbClr val="FFFF00"/>
                </a:solidFill>
              </a:rPr>
              <a:t>才より</a:t>
            </a:r>
            <a:endParaRPr kumimoji="1" lang="en-US" altLang="ja-JP" sz="2400" b="1" dirty="0" smtClean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2400" b="1" dirty="0" smtClean="0">
                <a:solidFill>
                  <a:srgbClr val="FFFF00"/>
                </a:solidFill>
              </a:rPr>
              <a:t>若いこ</a:t>
            </a:r>
            <a:r>
              <a:rPr kumimoji="1" lang="ja-JP" altLang="en-US" b="1" dirty="0" smtClean="0"/>
              <a:t>と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8" name="円/楕円 7"/>
          <p:cNvSpPr/>
          <p:nvPr/>
        </p:nvSpPr>
        <p:spPr>
          <a:xfrm>
            <a:off x="6516216" y="4941168"/>
            <a:ext cx="2627784" cy="165618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/>
              <a:t>多様性・現象論</a:t>
            </a:r>
            <a:r>
              <a:rPr kumimoji="1" lang="en-US" altLang="ja-JP" sz="2000" b="1" dirty="0" smtClean="0"/>
              <a:t> </a:t>
            </a:r>
          </a:p>
          <a:p>
            <a:pPr algn="ctr"/>
            <a:r>
              <a:rPr lang="en-US" altLang="ja-JP" sz="2000" b="1" dirty="0" smtClean="0"/>
              <a:t>And /or</a:t>
            </a:r>
          </a:p>
          <a:p>
            <a:pPr algn="ctr"/>
            <a:r>
              <a:rPr lang="ja-JP" altLang="en-US" sz="2000" b="1" dirty="0" smtClean="0"/>
              <a:t>原理的・普遍性</a:t>
            </a:r>
            <a:endParaRPr kumimoji="1" lang="ja-JP" altLang="en-US" sz="2000" b="1" dirty="0"/>
          </a:p>
        </p:txBody>
      </p:sp>
      <p:sp>
        <p:nvSpPr>
          <p:cNvPr id="11" name="角丸四角形 10"/>
          <p:cNvSpPr/>
          <p:nvPr/>
        </p:nvSpPr>
        <p:spPr>
          <a:xfrm>
            <a:off x="6876256" y="3789040"/>
            <a:ext cx="1800200" cy="10081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 smtClean="0"/>
              <a:t>[</a:t>
            </a:r>
            <a:r>
              <a:rPr lang="en-US" altLang="ja-JP" sz="1600" b="1" dirty="0" err="1" smtClean="0"/>
              <a:t>cta-japan</a:t>
            </a:r>
            <a:r>
              <a:rPr lang="en-US" altLang="ja-JP" sz="1600" b="1" dirty="0" smtClean="0"/>
              <a:t> 00944] </a:t>
            </a:r>
            <a:r>
              <a:rPr lang="ja-JP" altLang="en-US" sz="1600" b="1" dirty="0" smtClean="0"/>
              <a:t>規約制定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パンフレット</a:t>
            </a:r>
            <a:endParaRPr kumimoji="1" lang="ja-JP" altLang="en-US" sz="1600" dirty="0"/>
          </a:p>
        </p:txBody>
      </p:sp>
      <p:pic>
        <p:nvPicPr>
          <p:cNvPr id="16" name="コンテンツ プレースホルダ 1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573016"/>
            <a:ext cx="442798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7" name="正方形/長方形 16"/>
          <p:cNvSpPr/>
          <p:nvPr/>
        </p:nvSpPr>
        <p:spPr>
          <a:xfrm>
            <a:off x="0" y="980728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 smtClean="0"/>
              <a:t>CTA </a:t>
            </a:r>
            <a:r>
              <a:rPr lang="ja-JP" altLang="en-US" sz="1200" dirty="0" smtClean="0"/>
              <a:t>は現在の超高エネルギーガンマ線天文学の成功をさらに飛躍的におしすすめる</a:t>
            </a:r>
            <a:endParaRPr lang="en-US" altLang="ja-JP" sz="1200" dirty="0" smtClean="0"/>
          </a:p>
          <a:p>
            <a:pPr lvl="1"/>
            <a:r>
              <a:rPr lang="ja-JP" altLang="en-US" b="1" dirty="0" smtClean="0">
                <a:solidFill>
                  <a:srgbClr val="FF0000"/>
                </a:solidFill>
              </a:rPr>
              <a:t>高感度感度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</a:rPr>
              <a:t>10</a:t>
            </a:r>
            <a:r>
              <a:rPr lang="ja-JP" altLang="en-US" dirty="0" smtClean="0">
                <a:solidFill>
                  <a:schemeClr val="tx2"/>
                </a:solidFill>
              </a:rPr>
              <a:t>倍</a:t>
            </a:r>
            <a:r>
              <a:rPr lang="en-US" altLang="ja-JP" dirty="0" smtClean="0">
                <a:solidFill>
                  <a:schemeClr val="tx2"/>
                </a:solidFill>
              </a:rPr>
              <a:t>(10</a:t>
            </a:r>
            <a:r>
              <a:rPr lang="en-US" altLang="ja-JP" baseline="30000" dirty="0" smtClean="0">
                <a:solidFill>
                  <a:schemeClr val="tx2"/>
                </a:solidFill>
              </a:rPr>
              <a:t>-14</a:t>
            </a:r>
            <a:r>
              <a:rPr lang="en-US" altLang="ja-JP" dirty="0" smtClean="0">
                <a:solidFill>
                  <a:schemeClr val="tx2"/>
                </a:solidFill>
              </a:rPr>
              <a:t>erg/cm</a:t>
            </a:r>
            <a:r>
              <a:rPr lang="en-US" altLang="ja-JP" baseline="30000" dirty="0" smtClean="0">
                <a:solidFill>
                  <a:schemeClr val="tx2"/>
                </a:solidFill>
              </a:rPr>
              <a:t>2</a:t>
            </a:r>
            <a:r>
              <a:rPr lang="en-US" altLang="ja-JP" dirty="0" smtClean="0">
                <a:solidFill>
                  <a:schemeClr val="tx2"/>
                </a:solidFill>
              </a:rPr>
              <a:t>/s) </a:t>
            </a:r>
          </a:p>
          <a:p>
            <a:pPr lvl="1"/>
            <a:r>
              <a:rPr lang="ja-JP" altLang="en-US" b="1" dirty="0" smtClean="0">
                <a:solidFill>
                  <a:srgbClr val="FF0000"/>
                </a:solidFill>
              </a:rPr>
              <a:t>高角度分解能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</a:rPr>
              <a:t>2arcmin at 1TeV</a:t>
            </a:r>
          </a:p>
          <a:p>
            <a:pPr lvl="1"/>
            <a:r>
              <a:rPr lang="ja-JP" altLang="en-US" b="1" dirty="0" smtClean="0">
                <a:solidFill>
                  <a:srgbClr val="FF0000"/>
                </a:solidFill>
              </a:rPr>
              <a:t>高エネルギー分解能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</a:rPr>
              <a:t>10% at 1TeV</a:t>
            </a:r>
          </a:p>
          <a:p>
            <a:pPr lvl="1"/>
            <a:r>
              <a:rPr lang="ja-JP" altLang="en-US" b="1" dirty="0" smtClean="0">
                <a:solidFill>
                  <a:srgbClr val="FF0000"/>
                </a:solidFill>
              </a:rPr>
              <a:t>広いエネルギー領域</a:t>
            </a:r>
            <a:r>
              <a:rPr lang="en-US" altLang="ja-JP" dirty="0" smtClean="0">
                <a:solidFill>
                  <a:schemeClr val="tx2"/>
                </a:solidFill>
              </a:rPr>
              <a:t>(20GeV-100TeV)</a:t>
            </a:r>
          </a:p>
          <a:p>
            <a:pPr lvl="1"/>
            <a:r>
              <a:rPr lang="ja-JP" altLang="en-US" b="1" dirty="0" smtClean="0">
                <a:solidFill>
                  <a:srgbClr val="FF0000"/>
                </a:solidFill>
              </a:rPr>
              <a:t>広い検出面積</a:t>
            </a:r>
            <a:r>
              <a:rPr lang="ja-JP" altLang="en-US" dirty="0" smtClean="0">
                <a:solidFill>
                  <a:schemeClr val="tx2"/>
                </a:solidFill>
              </a:rPr>
              <a:t>（</a:t>
            </a:r>
            <a:r>
              <a:rPr lang="en-US" altLang="ja-JP" dirty="0" smtClean="0">
                <a:solidFill>
                  <a:schemeClr val="tx2"/>
                </a:solidFill>
              </a:rPr>
              <a:t>3km</a:t>
            </a:r>
            <a:r>
              <a:rPr lang="en-US" altLang="ja-JP" baseline="30000" dirty="0" smtClean="0">
                <a:solidFill>
                  <a:schemeClr val="tx2"/>
                </a:solidFill>
              </a:rPr>
              <a:t>2</a:t>
            </a:r>
            <a:r>
              <a:rPr lang="en-US" altLang="ja-JP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067944" y="980728"/>
            <a:ext cx="3024336" cy="27363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rgbClr val="FFFF00"/>
                </a:solidFill>
              </a:rPr>
              <a:t>These performances </a:t>
            </a:r>
          </a:p>
          <a:p>
            <a:pPr algn="ctr"/>
            <a:r>
              <a:rPr kumimoji="1" lang="en-US" altLang="ja-JP" sz="2000" b="1" dirty="0" smtClean="0"/>
              <a:t>for the purpose of </a:t>
            </a:r>
          </a:p>
          <a:p>
            <a:pPr algn="ctr"/>
            <a:r>
              <a:rPr kumimoji="1" lang="en-US" altLang="ja-JP" sz="2400" b="1" dirty="0" smtClean="0">
                <a:solidFill>
                  <a:srgbClr val="FFFF00"/>
                </a:solidFill>
              </a:rPr>
              <a:t>what sort of science? </a:t>
            </a:r>
          </a:p>
          <a:p>
            <a:pPr algn="ctr"/>
            <a:r>
              <a:rPr kumimoji="1" lang="en-US" altLang="ja-JP" sz="2000" b="1" dirty="0" smtClean="0"/>
              <a:t> </a:t>
            </a:r>
          </a:p>
          <a:p>
            <a:pPr algn="ctr"/>
            <a:r>
              <a:rPr kumimoji="1" lang="en-US" altLang="ja-JP" sz="2000" b="1" dirty="0" smtClean="0"/>
              <a:t> 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How</a:t>
            </a:r>
            <a:r>
              <a:rPr kumimoji="1" lang="en-US" altLang="ja-JP" sz="2000" b="1" dirty="0" smtClean="0"/>
              <a:t> 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good and necessary ?</a:t>
            </a:r>
            <a:r>
              <a:rPr kumimoji="1" lang="en-US" altLang="ja-JP" sz="2000" b="1" dirty="0" smtClean="0">
                <a:solidFill>
                  <a:srgbClr val="FFFF00"/>
                </a:solidFill>
              </a:rPr>
              <a:t>  </a:t>
            </a:r>
          </a:p>
          <a:p>
            <a:pPr algn="ctr"/>
            <a:r>
              <a:rPr lang="en-US" altLang="ja-JP" sz="2000" b="1" dirty="0" smtClean="0">
                <a:solidFill>
                  <a:srgbClr val="FFFF00"/>
                </a:solidFill>
              </a:rPr>
              <a:t>By c</a:t>
            </a:r>
            <a:r>
              <a:rPr kumimoji="1" lang="en-US" altLang="ja-JP" sz="2000" b="1" dirty="0" smtClean="0">
                <a:solidFill>
                  <a:srgbClr val="FFFF00"/>
                </a:solidFill>
              </a:rPr>
              <a:t>omparing</a:t>
            </a:r>
          </a:p>
          <a:p>
            <a:pPr algn="ctr"/>
            <a:r>
              <a:rPr kumimoji="1" lang="en-US" altLang="ja-JP" sz="2000" b="1" dirty="0" smtClean="0">
                <a:solidFill>
                  <a:srgbClr val="FFFF00"/>
                </a:solidFill>
              </a:rPr>
              <a:t>with what ?</a:t>
            </a:r>
            <a:endParaRPr lang="en-US" altLang="ja-JP" sz="2000" dirty="0" smtClean="0">
              <a:solidFill>
                <a:srgbClr val="FFFF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067944" y="4077072"/>
            <a:ext cx="2664296" cy="27809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some conversations </a:t>
            </a:r>
          </a:p>
          <a:p>
            <a:pPr algn="ctr"/>
            <a:r>
              <a:rPr lang="en-US" altLang="ja-JP" b="1" dirty="0" smtClean="0"/>
              <a:t>with old colleagues</a:t>
            </a:r>
            <a:r>
              <a:rPr lang="en-US" altLang="ja-JP" sz="2800" b="1" dirty="0" smtClean="0"/>
              <a:t>:</a:t>
            </a:r>
          </a:p>
          <a:p>
            <a:pPr algn="ctr"/>
            <a:r>
              <a:rPr lang="en-US" altLang="ja-JP" sz="2800" b="1" dirty="0" smtClean="0"/>
              <a:t>“Politics and</a:t>
            </a:r>
            <a:r>
              <a:rPr kumimoji="1" lang="en-US" altLang="ja-JP" sz="2800" b="1" dirty="0" smtClean="0"/>
              <a:t> Science !” </a:t>
            </a:r>
          </a:p>
          <a:p>
            <a:pPr algn="ctr"/>
            <a:r>
              <a:rPr lang="en-US" altLang="ja-JP" sz="2800" b="1" dirty="0" smtClean="0"/>
              <a:t>Still  </a:t>
            </a:r>
            <a:r>
              <a:rPr kumimoji="1" lang="en-US" altLang="ja-JP" sz="2800" b="1" smtClean="0"/>
              <a:t>&lt; 100TeV?</a:t>
            </a:r>
            <a:endParaRPr kumimoji="1" lang="en-US" altLang="ja-JP" sz="2800" b="1" dirty="0" smtClean="0"/>
          </a:p>
          <a:p>
            <a:pPr algn="ctr"/>
            <a:r>
              <a:rPr lang="en-US" altLang="ja-JP" sz="2800" b="1" dirty="0" smtClean="0"/>
              <a:t>highest, Crab?</a:t>
            </a:r>
            <a:endParaRPr kumimoji="1" lang="en-US" altLang="ja-JP" sz="2800" b="1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0" y="2852936"/>
            <a:ext cx="334786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>
                <a:solidFill>
                  <a:srgbClr val="FFC000"/>
                </a:solidFill>
              </a:rPr>
              <a:t>A </a:t>
            </a:r>
            <a:r>
              <a:rPr lang="en-US" altLang="ja-JP" sz="3600" b="1" dirty="0" smtClean="0">
                <a:solidFill>
                  <a:srgbClr val="FFC000"/>
                </a:solidFill>
              </a:rPr>
              <a:t>view</a:t>
            </a:r>
          </a:p>
          <a:p>
            <a:pPr algn="ctr"/>
            <a:r>
              <a:rPr lang="en-US" altLang="ja-JP" sz="2400" b="1" dirty="0" smtClean="0"/>
              <a:t>of</a:t>
            </a:r>
            <a:endParaRPr kumimoji="1" lang="en-US" altLang="ja-JP" sz="2400" b="1" dirty="0" smtClean="0"/>
          </a:p>
          <a:p>
            <a:pPr algn="ctr"/>
            <a:r>
              <a:rPr kumimoji="1" lang="ja-JP" altLang="en-US" sz="2400" b="1" dirty="0" smtClean="0"/>
              <a:t>ＴｅＶ </a:t>
            </a:r>
            <a:r>
              <a:rPr kumimoji="1" lang="el-GR" altLang="ja-JP" sz="3200" b="1" dirty="0" smtClean="0"/>
              <a:t>γ</a:t>
            </a:r>
            <a:r>
              <a:rPr lang="en-US" altLang="ja-JP" sz="2400" b="1" dirty="0" smtClean="0"/>
              <a:t>   </a:t>
            </a:r>
            <a:r>
              <a:rPr lang="en-US" altLang="ja-JP" sz="2800" b="1" dirty="0" smtClean="0">
                <a:solidFill>
                  <a:srgbClr val="FFC000"/>
                </a:solidFill>
              </a:rPr>
              <a:t>from </a:t>
            </a:r>
          </a:p>
          <a:p>
            <a:pPr algn="ctr"/>
            <a:r>
              <a:rPr lang="en-US" altLang="ja-JP" sz="3200" b="1" dirty="0" smtClean="0">
                <a:solidFill>
                  <a:srgbClr val="FFC000"/>
                </a:solidFill>
              </a:rPr>
              <a:t>a “</a:t>
            </a:r>
            <a:r>
              <a:rPr lang="en-US" altLang="ja-JP" sz="3200" b="1" dirty="0" smtClean="0">
                <a:solidFill>
                  <a:srgbClr val="FFFF00"/>
                </a:solidFill>
              </a:rPr>
              <a:t>strange</a:t>
            </a:r>
            <a:r>
              <a:rPr lang="en-US" altLang="ja-JP" sz="3200" b="1" dirty="0" smtClean="0">
                <a:solidFill>
                  <a:srgbClr val="FFC000"/>
                </a:solidFill>
              </a:rPr>
              <a:t>” angle</a:t>
            </a:r>
            <a:endParaRPr kumimoji="1" lang="ja-JP" altLang="en-US" sz="3200" b="1" dirty="0"/>
          </a:p>
        </p:txBody>
      </p:sp>
      <p:sp>
        <p:nvSpPr>
          <p:cNvPr id="20" name="円/楕円 19"/>
          <p:cNvSpPr/>
          <p:nvPr/>
        </p:nvSpPr>
        <p:spPr>
          <a:xfrm>
            <a:off x="3491880" y="3501008"/>
            <a:ext cx="91440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北京</a:t>
            </a:r>
            <a:endParaRPr lang="en-US" altLang="ja-JP" b="1" dirty="0" smtClean="0"/>
          </a:p>
          <a:p>
            <a:pPr algn="ctr"/>
            <a:r>
              <a:rPr kumimoji="1" lang="en-US" altLang="ja-JP" b="1" dirty="0" smtClean="0"/>
              <a:t>ICRC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4" grpId="1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0"/>
            <a:ext cx="7427168" cy="81034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Kinematics: above threshold 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640" y="1772816"/>
            <a:ext cx="6148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Energy   </a:t>
            </a:r>
            <a:r>
              <a:rPr lang="en-US" altLang="ja-JP" sz="4400" b="1" dirty="0" smtClean="0"/>
              <a:t>:    E</a:t>
            </a:r>
            <a:r>
              <a:rPr lang="en-US" altLang="ja-JP" sz="4400" b="1" baseline="-25000" dirty="0" smtClean="0"/>
              <a:t>A</a:t>
            </a:r>
            <a:r>
              <a:rPr lang="en-US" altLang="ja-JP" sz="4400" b="1" dirty="0" smtClean="0"/>
              <a:t> + </a:t>
            </a:r>
            <a:r>
              <a:rPr lang="el-GR" altLang="ja-JP" sz="4400" b="1" dirty="0" smtClean="0">
                <a:solidFill>
                  <a:srgbClr val="00B0F0"/>
                </a:solidFill>
              </a:rPr>
              <a:t>ε</a:t>
            </a:r>
            <a:r>
              <a:rPr lang="en-US" altLang="ja-JP" sz="4400" b="1" dirty="0" smtClean="0"/>
              <a:t> = E</a:t>
            </a:r>
            <a:r>
              <a:rPr lang="en-US" altLang="ja-JP" sz="4400" b="1" baseline="-25000" dirty="0" smtClean="0"/>
              <a:t>B</a:t>
            </a:r>
            <a:r>
              <a:rPr lang="en-US" altLang="ja-JP" sz="4400" b="1" dirty="0" smtClean="0"/>
              <a:t> + E</a:t>
            </a:r>
            <a:r>
              <a:rPr lang="en-US" altLang="ja-JP" sz="4400" b="1" baseline="-25000" dirty="0" smtClean="0"/>
              <a:t>C</a:t>
            </a:r>
            <a:endParaRPr lang="ja-JP" altLang="en-US" sz="4400" b="1" baseline="-2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6369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momentum  </a:t>
            </a:r>
            <a:r>
              <a:rPr lang="en-US" altLang="ja-JP" sz="4400" b="1" dirty="0" smtClean="0"/>
              <a:t>:  </a:t>
            </a:r>
            <a:r>
              <a:rPr lang="en-US" altLang="ja-JP" sz="4400" b="1" dirty="0" err="1" smtClean="0"/>
              <a:t>p</a:t>
            </a:r>
            <a:r>
              <a:rPr lang="en-US" altLang="ja-JP" sz="4400" b="1" baseline="-25000" dirty="0" err="1" smtClean="0"/>
              <a:t>A</a:t>
            </a:r>
            <a:r>
              <a:rPr lang="en-US" altLang="ja-JP" sz="4400" b="1" baseline="30000" dirty="0" smtClean="0"/>
              <a:t> </a:t>
            </a:r>
            <a:r>
              <a:rPr lang="en-US" altLang="ja-JP" sz="4400" b="1" dirty="0" smtClean="0"/>
              <a:t>- </a:t>
            </a:r>
            <a:r>
              <a:rPr lang="el-GR" altLang="ja-JP" sz="4400" b="1" dirty="0" smtClean="0">
                <a:solidFill>
                  <a:srgbClr val="00B0F0"/>
                </a:solidFill>
              </a:rPr>
              <a:t>ε</a:t>
            </a:r>
            <a:r>
              <a:rPr lang="en-US" altLang="ja-JP" sz="4400" b="1" dirty="0" smtClean="0"/>
              <a:t>  = </a:t>
            </a:r>
            <a:r>
              <a:rPr lang="en-US" altLang="ja-JP" sz="4400" b="1" dirty="0" err="1" smtClean="0"/>
              <a:t>p</a:t>
            </a:r>
            <a:r>
              <a:rPr lang="en-US" altLang="ja-JP" sz="4400" b="1" baseline="-25000" dirty="0" err="1" smtClean="0"/>
              <a:t>B</a:t>
            </a:r>
            <a:r>
              <a:rPr lang="en-US" altLang="ja-JP" sz="4400" b="1" dirty="0" smtClean="0"/>
              <a:t> + </a:t>
            </a:r>
            <a:r>
              <a:rPr lang="en-US" altLang="ja-JP" sz="4400" b="1" dirty="0" err="1" smtClean="0"/>
              <a:t>p</a:t>
            </a:r>
            <a:r>
              <a:rPr lang="en-US" altLang="ja-JP" sz="4400" b="1" baseline="-25000" dirty="0" err="1" smtClean="0"/>
              <a:t>C</a:t>
            </a:r>
            <a:endParaRPr lang="ja-JP" altLang="en-US" sz="44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99592" y="836712"/>
            <a:ext cx="7427168" cy="57606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 +</a:t>
            </a:r>
            <a:r>
              <a:rPr kumimoji="1" lang="el-GR" altLang="ja-JP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γ</a:t>
            </a:r>
            <a:r>
              <a:rPr kumimoji="1" lang="en-US" altLang="ja-JP" sz="39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b </a:t>
            </a:r>
            <a:r>
              <a:rPr kumimoji="1" lang="en-US" altLang="ja-JP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(EBL)  B + C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691680" y="6237312"/>
            <a:ext cx="4896544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1763688" y="5445224"/>
            <a:ext cx="2808312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572000" y="5517232"/>
            <a:ext cx="2304256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923928" y="6211669"/>
            <a:ext cx="167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(</a:t>
            </a:r>
            <a:r>
              <a:rPr lang="en-US" altLang="ja-JP" sz="3600" b="1" dirty="0" err="1" smtClean="0"/>
              <a:t>p</a:t>
            </a:r>
            <a:r>
              <a:rPr lang="en-US" altLang="ja-JP" sz="3600" b="1" baseline="-25000" dirty="0" err="1" smtClean="0"/>
              <a:t>A</a:t>
            </a:r>
            <a:r>
              <a:rPr lang="en-US" altLang="ja-JP" sz="3600" b="1" baseline="30000" dirty="0" smtClean="0"/>
              <a:t> </a:t>
            </a:r>
            <a:r>
              <a:rPr lang="en-US" altLang="ja-JP" sz="3600" b="1" dirty="0" smtClean="0"/>
              <a:t>– </a:t>
            </a:r>
            <a:r>
              <a:rPr lang="el-GR" altLang="ja-JP" sz="3600" b="1" dirty="0" smtClean="0"/>
              <a:t>ε</a:t>
            </a:r>
            <a:r>
              <a:rPr lang="en-US" altLang="ja-JP" sz="3600" b="1" dirty="0" smtClean="0"/>
              <a:t>)</a:t>
            </a:r>
            <a:r>
              <a:rPr lang="en-US" altLang="ja-JP" sz="3600" b="1" baseline="30000" dirty="0" smtClean="0"/>
              <a:t>2</a:t>
            </a:r>
            <a:endParaRPr kumimoji="1" lang="ja-JP" altLang="en-US" sz="3600" b="1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91680" y="5301208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p</a:t>
            </a:r>
            <a:r>
              <a:rPr lang="en-US" altLang="ja-JP" sz="3600" b="1" baseline="-25000" dirty="0" smtClean="0"/>
              <a:t>B</a:t>
            </a:r>
            <a:r>
              <a:rPr lang="en-US" altLang="ja-JP" sz="3600" b="1" baseline="30000" dirty="0" smtClean="0"/>
              <a:t>2</a:t>
            </a:r>
            <a:endParaRPr kumimoji="1" lang="ja-JP" altLang="en-US" sz="3600" b="1" baseline="30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12160" y="5157192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p</a:t>
            </a:r>
            <a:r>
              <a:rPr lang="en-US" altLang="ja-JP" sz="3600" b="1" baseline="-25000" dirty="0" smtClean="0"/>
              <a:t>C</a:t>
            </a:r>
            <a:r>
              <a:rPr lang="en-US" altLang="ja-JP" sz="3600" b="1" baseline="30000" dirty="0" smtClean="0"/>
              <a:t>2</a:t>
            </a:r>
            <a:endParaRPr kumimoji="1" lang="ja-JP" altLang="en-US" sz="3600" b="1" baseline="30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03848" y="5733256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4000" b="1" dirty="0" smtClean="0"/>
              <a:t>θ</a:t>
            </a:r>
            <a:endParaRPr kumimoji="1" lang="ja-JP" altLang="en-US" sz="40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1520" y="3356992"/>
            <a:ext cx="2968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0000"/>
                </a:solidFill>
              </a:rPr>
              <a:t>-1 </a:t>
            </a:r>
            <a:r>
              <a:rPr lang="en-US" altLang="ja-JP" sz="4000" b="1" dirty="0" smtClean="0">
                <a:solidFill>
                  <a:srgbClr val="FF0000"/>
                </a:solidFill>
                <a:latin typeface="Albertus MT"/>
              </a:rPr>
              <a:t>≤ </a:t>
            </a:r>
            <a:r>
              <a:rPr kumimoji="1" lang="en-US" altLang="ja-JP" sz="4000" b="1" dirty="0" err="1" smtClean="0">
                <a:solidFill>
                  <a:srgbClr val="FF0000"/>
                </a:solidFill>
              </a:rPr>
              <a:t>cos</a:t>
            </a:r>
            <a:r>
              <a:rPr kumimoji="1" lang="en-US" altLang="ja-JP" sz="4000" b="1" dirty="0" smtClean="0">
                <a:solidFill>
                  <a:srgbClr val="FF0000"/>
                </a:solidFill>
              </a:rPr>
              <a:t> </a:t>
            </a:r>
            <a:r>
              <a:rPr lang="el-GR" altLang="ja-JP" sz="4000" b="1" dirty="0" smtClean="0">
                <a:solidFill>
                  <a:srgbClr val="FF0000"/>
                </a:solidFill>
              </a:rPr>
              <a:t>θ</a:t>
            </a:r>
            <a:r>
              <a:rPr lang="en-US" altLang="ja-JP" sz="4000" b="1" dirty="0" smtClean="0">
                <a:solidFill>
                  <a:srgbClr val="FF0000"/>
                </a:solidFill>
                <a:latin typeface="Albertus MT"/>
              </a:rPr>
              <a:t> ≤ 1</a:t>
            </a:r>
            <a:endParaRPr lang="ja-JP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03648" y="4221088"/>
            <a:ext cx="7200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/>
              <a:t>(</a:t>
            </a:r>
            <a:r>
              <a:rPr lang="en-US" altLang="ja-JP" sz="3600" b="1" dirty="0" err="1" smtClean="0"/>
              <a:t>p</a:t>
            </a:r>
            <a:r>
              <a:rPr lang="en-US" altLang="ja-JP" sz="3600" b="1" baseline="-25000" dirty="0" err="1" smtClean="0"/>
              <a:t>A</a:t>
            </a:r>
            <a:r>
              <a:rPr lang="en-US" altLang="ja-JP" sz="3600" b="1" baseline="30000" dirty="0" smtClean="0"/>
              <a:t> </a:t>
            </a:r>
            <a:r>
              <a:rPr lang="en-US" altLang="ja-JP" sz="3600" b="1" dirty="0" smtClean="0"/>
              <a:t>– </a:t>
            </a:r>
            <a:r>
              <a:rPr lang="el-GR" altLang="ja-JP" sz="3600" b="1" dirty="0" smtClean="0"/>
              <a:t>ε</a:t>
            </a:r>
            <a:r>
              <a:rPr lang="en-US" altLang="ja-JP" sz="3600" b="1" dirty="0" smtClean="0"/>
              <a:t>)</a:t>
            </a:r>
            <a:r>
              <a:rPr lang="en-US" altLang="ja-JP" sz="3600" b="1" baseline="30000" dirty="0" smtClean="0"/>
              <a:t>2 </a:t>
            </a:r>
            <a:r>
              <a:rPr lang="en-US" altLang="ja-JP" sz="3600" b="1" dirty="0" smtClean="0"/>
              <a:t>+ p</a:t>
            </a:r>
            <a:r>
              <a:rPr lang="en-US" altLang="ja-JP" sz="3600" b="1" baseline="-25000" dirty="0" smtClean="0"/>
              <a:t>B</a:t>
            </a:r>
            <a:r>
              <a:rPr lang="en-US" altLang="ja-JP" sz="3600" b="1" baseline="30000" dirty="0" smtClean="0"/>
              <a:t>2</a:t>
            </a:r>
            <a:r>
              <a:rPr lang="en-US" altLang="ja-JP" sz="3600" b="1" dirty="0" smtClean="0"/>
              <a:t> - (</a:t>
            </a:r>
            <a:r>
              <a:rPr lang="en-US" altLang="ja-JP" sz="3600" b="1" dirty="0" err="1" smtClean="0"/>
              <a:t>p</a:t>
            </a:r>
            <a:r>
              <a:rPr lang="en-US" altLang="ja-JP" sz="3600" b="1" baseline="-25000" dirty="0" err="1" smtClean="0"/>
              <a:t>A</a:t>
            </a:r>
            <a:r>
              <a:rPr lang="en-US" altLang="ja-JP" sz="3600" b="1" baseline="30000" dirty="0" smtClean="0"/>
              <a:t> </a:t>
            </a:r>
            <a:r>
              <a:rPr lang="en-US" altLang="ja-JP" sz="3600" b="1" dirty="0" smtClean="0"/>
              <a:t>– </a:t>
            </a:r>
            <a:r>
              <a:rPr lang="el-GR" altLang="ja-JP" sz="3600" b="1" dirty="0" smtClean="0"/>
              <a:t>ε</a:t>
            </a:r>
            <a:r>
              <a:rPr lang="en-US" altLang="ja-JP" sz="3600" b="1" dirty="0" smtClean="0"/>
              <a:t>)</a:t>
            </a:r>
            <a:r>
              <a:rPr lang="en-US" altLang="ja-JP" sz="3600" b="1" dirty="0" err="1" smtClean="0"/>
              <a:t>p</a:t>
            </a:r>
            <a:r>
              <a:rPr lang="en-US" altLang="ja-JP" sz="3600" b="1" baseline="-25000" dirty="0" err="1" smtClean="0"/>
              <a:t>B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600" b="1" dirty="0" err="1" smtClean="0"/>
              <a:t>cos</a:t>
            </a:r>
            <a:r>
              <a:rPr lang="en-US" altLang="ja-JP" sz="3600" b="1" dirty="0" smtClean="0"/>
              <a:t> </a:t>
            </a:r>
            <a:r>
              <a:rPr lang="el-GR" altLang="ja-JP" sz="3600" b="1" dirty="0" smtClean="0"/>
              <a:t>θ</a:t>
            </a:r>
            <a:r>
              <a:rPr lang="en-US" altLang="ja-JP" sz="3600" b="1" baseline="30000" dirty="0" smtClean="0"/>
              <a:t>   </a:t>
            </a:r>
            <a:r>
              <a:rPr lang="en-US" altLang="ja-JP" sz="3600" b="1" dirty="0" smtClean="0"/>
              <a:t>= p</a:t>
            </a:r>
            <a:r>
              <a:rPr lang="en-US" altLang="ja-JP" sz="3600" b="1" baseline="-25000" dirty="0" smtClean="0"/>
              <a:t>C</a:t>
            </a:r>
            <a:r>
              <a:rPr lang="en-US" altLang="ja-JP" sz="3600" b="1" baseline="30000" dirty="0" smtClean="0"/>
              <a:t>2</a:t>
            </a:r>
            <a:endParaRPr lang="ja-JP" altLang="en-US" sz="3600" b="1" baseline="300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 flipH="1">
            <a:off x="3923928" y="3501008"/>
            <a:ext cx="432048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P</a:t>
            </a:r>
            <a:r>
              <a:rPr kumimoji="1" lang="en-US" altLang="ja-JP" sz="3600" b="1" baseline="-25000" dirty="0" smtClean="0"/>
              <a:t>1</a:t>
            </a:r>
            <a:r>
              <a:rPr kumimoji="1" lang="en-US" altLang="ja-JP" sz="3600" b="1" baseline="30000" dirty="0" smtClean="0"/>
              <a:t>2</a:t>
            </a:r>
            <a:r>
              <a:rPr kumimoji="1" lang="en-US" altLang="ja-JP" sz="3600" b="1" dirty="0" smtClean="0"/>
              <a:t>=E</a:t>
            </a:r>
            <a:r>
              <a:rPr kumimoji="1" lang="en-US" altLang="ja-JP" sz="3600" b="1" baseline="-25000" dirty="0" smtClean="0"/>
              <a:t>1</a:t>
            </a:r>
            <a:r>
              <a:rPr kumimoji="1" lang="en-US" altLang="ja-JP" sz="3600" b="1" baseline="30000" dirty="0" smtClean="0"/>
              <a:t>2</a:t>
            </a:r>
            <a:r>
              <a:rPr lang="en-US" altLang="ja-JP" sz="3600" b="1" dirty="0" smtClean="0"/>
              <a:t>(1+</a:t>
            </a:r>
            <a:r>
              <a:rPr lang="el-GR" altLang="ja-JP" sz="3600" b="1" dirty="0" smtClean="0"/>
              <a:t>ξ</a:t>
            </a:r>
            <a:r>
              <a:rPr lang="en-US" altLang="ja-JP" sz="3600" b="1" dirty="0" smtClean="0"/>
              <a:t>kE</a:t>
            </a:r>
            <a:r>
              <a:rPr lang="en-US" altLang="ja-JP" sz="3600" b="1" baseline="-25000" dirty="0" smtClean="0"/>
              <a:t>1</a:t>
            </a:r>
            <a:r>
              <a:rPr lang="en-US" altLang="ja-JP" sz="3600" b="1" dirty="0" smtClean="0"/>
              <a:t>/M),</a:t>
            </a:r>
            <a:r>
              <a:rPr kumimoji="1" lang="en-US" altLang="ja-JP" sz="3600" b="1" dirty="0" smtClean="0"/>
              <a:t> ….</a:t>
            </a:r>
            <a:endParaRPr kumimoji="1" lang="ja-JP" altLang="en-US" sz="3600" b="1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491880" y="2708920"/>
            <a:ext cx="4320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355976" y="2708920"/>
            <a:ext cx="4320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5364088" y="2708920"/>
            <a:ext cx="4320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300192" y="2708920"/>
            <a:ext cx="4320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427984" y="14127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or </a:t>
            </a:r>
            <a:r>
              <a:rPr kumimoji="1" lang="en-US" altLang="ja-JP" sz="2800" b="1" dirty="0" smtClean="0">
                <a:solidFill>
                  <a:srgbClr val="00B0F0"/>
                </a:solidFill>
              </a:rPr>
              <a:t>target at rest</a:t>
            </a:r>
            <a:endParaRPr kumimoji="1" lang="ja-JP" altLang="en-US" sz="2800" b="1" dirty="0">
              <a:solidFill>
                <a:srgbClr val="00B0F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48064" y="5661248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az-Cyrl-AZ" altLang="ja-JP" sz="4000" b="1" dirty="0" smtClean="0"/>
              <a:t>Ф</a:t>
            </a:r>
            <a:endParaRPr kumimoji="1" lang="ja-JP" altLang="en-US" sz="4000" b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7380312" y="4869160"/>
            <a:ext cx="1368152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2400" b="1" dirty="0" smtClean="0"/>
              <a:t>Ф</a:t>
            </a:r>
            <a:r>
              <a:rPr kumimoji="1" lang="en-US" altLang="ja-JP" b="1" dirty="0" smtClean="0"/>
              <a:t>  </a:t>
            </a:r>
            <a:r>
              <a:rPr kumimoji="1" lang="ja-JP" altLang="en-US" b="1" dirty="0" smtClean="0"/>
              <a:t>を消去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27168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e +</a:t>
            </a:r>
            <a:r>
              <a:rPr lang="el-GR" altLang="ja-JP" b="1" dirty="0" smtClean="0">
                <a:solidFill>
                  <a:srgbClr val="FFFF00"/>
                </a:solidFill>
                <a:sym typeface="Wingdings" pitchFamily="2" charset="2"/>
              </a:rPr>
              <a:t> γ</a:t>
            </a:r>
            <a:r>
              <a:rPr lang="en-US" altLang="ja-JP" b="1" baseline="-25000" dirty="0" smtClean="0">
                <a:solidFill>
                  <a:srgbClr val="FFFF00"/>
                </a:solidFill>
                <a:sym typeface="Wingdings" pitchFamily="2" charset="2"/>
              </a:rPr>
              <a:t>b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(soft photon)  e</a:t>
            </a:r>
            <a:r>
              <a:rPr lang="en-US" altLang="ja-JP" b="1" baseline="300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+</a:t>
            </a:r>
            <a:r>
              <a:rPr lang="el-GR" altLang="ja-JP" b="1" dirty="0" smtClean="0">
                <a:solidFill>
                  <a:srgbClr val="FFFF00"/>
                </a:solidFill>
                <a:sym typeface="Wingdings" pitchFamily="2" charset="2"/>
              </a:rPr>
              <a:t> γ </a:t>
            </a:r>
            <a:r>
              <a:rPr lang="en-US" altLang="ja-JP" b="1" baseline="300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(inverse Compton)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7664" y="1556792"/>
            <a:ext cx="5690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/>
              <a:t>Energy   :    E + </a:t>
            </a:r>
            <a:r>
              <a:rPr lang="el-GR" altLang="ja-JP" sz="4400" b="1" dirty="0" smtClean="0"/>
              <a:t>ε</a:t>
            </a:r>
            <a:r>
              <a:rPr lang="en-US" altLang="ja-JP" sz="4400" b="1" dirty="0" smtClean="0"/>
              <a:t> = K + E’</a:t>
            </a:r>
            <a:endParaRPr lang="ja-JP" altLang="en-US" sz="4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74" y="2348880"/>
            <a:ext cx="7424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/>
              <a:t>momentum   :    p – </a:t>
            </a:r>
            <a:r>
              <a:rPr lang="el-GR" altLang="ja-JP" sz="4400" b="1" dirty="0" smtClean="0"/>
              <a:t>ε</a:t>
            </a:r>
            <a:r>
              <a:rPr lang="en-US" altLang="ja-JP" sz="4400" b="1" dirty="0" smtClean="0"/>
              <a:t> = k + p’  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23528" y="4509120"/>
            <a:ext cx="8568952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rgbClr val="00B050"/>
                </a:solidFill>
              </a:rPr>
              <a:t>4E</a:t>
            </a:r>
            <a:r>
              <a:rPr lang="el-GR" altLang="ja-JP" sz="4800" b="1" dirty="0" smtClean="0">
                <a:solidFill>
                  <a:srgbClr val="00B050"/>
                </a:solidFill>
              </a:rPr>
              <a:t> ε</a:t>
            </a:r>
            <a:r>
              <a:rPr lang="en-US" altLang="ja-JP" sz="4800" b="1" dirty="0" smtClean="0">
                <a:solidFill>
                  <a:srgbClr val="00B050"/>
                </a:solidFill>
              </a:rPr>
              <a:t>  </a:t>
            </a:r>
            <a:r>
              <a:rPr lang="en-US" altLang="ja-JP" sz="4800" b="1" dirty="0" smtClean="0">
                <a:solidFill>
                  <a:srgbClr val="00B050"/>
                </a:solidFill>
                <a:latin typeface="Albertus MT"/>
              </a:rPr>
              <a:t>≥ a(</a:t>
            </a:r>
            <a:r>
              <a:rPr lang="en-US" altLang="ja-JP" sz="4800" dirty="0" smtClean="0">
                <a:solidFill>
                  <a:srgbClr val="00B050"/>
                </a:solidFill>
              </a:rPr>
              <a:t>4E</a:t>
            </a:r>
            <a:r>
              <a:rPr lang="el-GR" altLang="ja-JP" sz="4800" b="1" dirty="0" smtClean="0">
                <a:solidFill>
                  <a:srgbClr val="00B050"/>
                </a:solidFill>
              </a:rPr>
              <a:t> ε </a:t>
            </a:r>
            <a:r>
              <a:rPr lang="en-US" altLang="ja-JP" sz="4800" b="1" dirty="0" smtClean="0">
                <a:solidFill>
                  <a:srgbClr val="00B050"/>
                </a:solidFill>
              </a:rPr>
              <a:t>+</a:t>
            </a:r>
            <a:r>
              <a:rPr lang="en-US" altLang="ja-JP" sz="4800" b="1" dirty="0" smtClean="0">
                <a:solidFill>
                  <a:srgbClr val="00B050"/>
                </a:solidFill>
                <a:latin typeface="Albertus MT"/>
              </a:rPr>
              <a:t>m</a:t>
            </a:r>
            <a:r>
              <a:rPr lang="en-US" altLang="ja-JP" sz="4800" b="1" baseline="-25000" dirty="0" smtClean="0">
                <a:solidFill>
                  <a:srgbClr val="00B050"/>
                </a:solidFill>
                <a:latin typeface="Albertus MT"/>
              </a:rPr>
              <a:t>2</a:t>
            </a:r>
            <a:r>
              <a:rPr lang="en-US" altLang="ja-JP" sz="4800" b="1" dirty="0" smtClean="0">
                <a:solidFill>
                  <a:srgbClr val="00B050"/>
                </a:solidFill>
                <a:latin typeface="Albertus MT"/>
              </a:rPr>
              <a:t>c</a:t>
            </a:r>
            <a:r>
              <a:rPr lang="en-US" altLang="ja-JP" sz="4800" b="1" baseline="30000" dirty="0" smtClean="0">
                <a:solidFill>
                  <a:srgbClr val="00B050"/>
                </a:solidFill>
                <a:latin typeface="Albertus MT"/>
              </a:rPr>
              <a:t>4</a:t>
            </a:r>
            <a:r>
              <a:rPr lang="en-US" altLang="ja-JP" sz="4800" b="1" dirty="0" smtClean="0">
                <a:solidFill>
                  <a:srgbClr val="00B050"/>
                </a:solidFill>
                <a:latin typeface="Albertus MT"/>
              </a:rPr>
              <a:t>) </a:t>
            </a:r>
          </a:p>
          <a:p>
            <a:pPr algn="ctr"/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               +</a:t>
            </a:r>
            <a:r>
              <a:rPr lang="el-GR" altLang="ja-JP" sz="4800" b="1" dirty="0" smtClean="0">
                <a:solidFill>
                  <a:srgbClr val="FF0000"/>
                </a:solidFill>
              </a:rPr>
              <a:t>ξ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(K</a:t>
            </a:r>
            <a:r>
              <a:rPr lang="en-US" altLang="ja-JP" sz="4800" b="1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/M</a:t>
            </a:r>
            <a:r>
              <a:rPr lang="en-US" altLang="ja-JP" sz="4800" b="1" baseline="-25000" dirty="0" smtClean="0">
                <a:solidFill>
                  <a:srgbClr val="FF0000"/>
                </a:solidFill>
              </a:rPr>
              <a:t>pl</a:t>
            </a:r>
            <a:r>
              <a:rPr lang="en-US" altLang="ja-JP" sz="4800" b="1" dirty="0" smtClean="0">
                <a:solidFill>
                  <a:srgbClr val="FF0000"/>
                </a:solidFill>
                <a:latin typeface="Albertus MT"/>
              </a:rPr>
              <a:t>c</a:t>
            </a:r>
            <a:r>
              <a:rPr lang="en-US" altLang="ja-JP" sz="4800" b="1" baseline="30000" dirty="0" smtClean="0">
                <a:solidFill>
                  <a:srgbClr val="FF0000"/>
                </a:solidFill>
                <a:latin typeface="Albertus MT"/>
              </a:rPr>
              <a:t>2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) 2a(1-a)</a:t>
            </a:r>
            <a:r>
              <a:rPr lang="en-US" altLang="ja-JP" sz="48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4800" b="1" dirty="0" smtClean="0">
                <a:solidFill>
                  <a:srgbClr val="FF0000"/>
                </a:solidFill>
                <a:latin typeface="Albertus MT"/>
              </a:rPr>
              <a:t> 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9512" y="3140968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 smtClean="0"/>
              <a:t>a=K/E</a:t>
            </a:r>
            <a:endParaRPr kumimoji="1" lang="ja-JP" altLang="en-US" sz="4000" b="1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851920" y="2420888"/>
            <a:ext cx="4320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4716016" y="2420888"/>
            <a:ext cx="4320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5508104" y="2420888"/>
            <a:ext cx="4320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372200" y="2420888"/>
            <a:ext cx="4320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943200" y="364502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/>
              <a:t>(</a:t>
            </a:r>
            <a:r>
              <a:rPr lang="en-US" altLang="ja-JP" sz="3600" b="1" dirty="0" err="1" smtClean="0"/>
              <a:t>p</a:t>
            </a:r>
            <a:r>
              <a:rPr lang="en-US" altLang="ja-JP" sz="3600" b="1" baseline="-25000" dirty="0" err="1" smtClean="0"/>
              <a:t>A</a:t>
            </a:r>
            <a:r>
              <a:rPr lang="en-US" altLang="ja-JP" sz="3600" b="1" baseline="30000" dirty="0" smtClean="0"/>
              <a:t> </a:t>
            </a:r>
            <a:r>
              <a:rPr lang="en-US" altLang="ja-JP" sz="3600" b="1" dirty="0" smtClean="0"/>
              <a:t>– </a:t>
            </a:r>
            <a:r>
              <a:rPr lang="el-GR" altLang="ja-JP" sz="3600" b="1" dirty="0" smtClean="0"/>
              <a:t>ε</a:t>
            </a:r>
            <a:r>
              <a:rPr lang="en-US" altLang="ja-JP" sz="3600" b="1" dirty="0" smtClean="0"/>
              <a:t>)</a:t>
            </a:r>
            <a:r>
              <a:rPr lang="en-US" altLang="ja-JP" sz="3600" b="1" baseline="30000" dirty="0" smtClean="0"/>
              <a:t>2 </a:t>
            </a:r>
            <a:r>
              <a:rPr lang="en-US" altLang="ja-JP" sz="3600" b="1" dirty="0" smtClean="0"/>
              <a:t>+ p</a:t>
            </a:r>
            <a:r>
              <a:rPr lang="en-US" altLang="ja-JP" sz="3600" b="1" baseline="-25000" dirty="0" smtClean="0"/>
              <a:t>B</a:t>
            </a:r>
            <a:r>
              <a:rPr lang="en-US" altLang="ja-JP" sz="3600" b="1" baseline="30000" dirty="0" smtClean="0"/>
              <a:t>2</a:t>
            </a:r>
            <a:r>
              <a:rPr lang="en-US" altLang="ja-JP" sz="3600" b="1" dirty="0" smtClean="0"/>
              <a:t> - (</a:t>
            </a:r>
            <a:r>
              <a:rPr lang="en-US" altLang="ja-JP" sz="3600" b="1" dirty="0" err="1" smtClean="0"/>
              <a:t>p</a:t>
            </a:r>
            <a:r>
              <a:rPr lang="en-US" altLang="ja-JP" sz="3600" b="1" baseline="-25000" dirty="0" err="1" smtClean="0"/>
              <a:t>A</a:t>
            </a:r>
            <a:r>
              <a:rPr lang="en-US" altLang="ja-JP" sz="3600" b="1" baseline="30000" dirty="0" smtClean="0"/>
              <a:t> </a:t>
            </a:r>
            <a:r>
              <a:rPr lang="en-US" altLang="ja-JP" sz="3600" b="1" dirty="0" smtClean="0"/>
              <a:t>– </a:t>
            </a:r>
            <a:r>
              <a:rPr lang="el-GR" altLang="ja-JP" sz="3600" b="1" dirty="0" smtClean="0"/>
              <a:t>ε</a:t>
            </a:r>
            <a:r>
              <a:rPr lang="en-US" altLang="ja-JP" sz="3600" b="1" dirty="0" smtClean="0"/>
              <a:t>)</a:t>
            </a:r>
            <a:r>
              <a:rPr lang="en-US" altLang="ja-JP" sz="3600" b="1" dirty="0" err="1" smtClean="0"/>
              <a:t>p</a:t>
            </a:r>
            <a:r>
              <a:rPr lang="en-US" altLang="ja-JP" sz="3600" b="1" baseline="-25000" dirty="0" err="1" smtClean="0"/>
              <a:t>B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600" b="1" dirty="0" err="1" smtClean="0"/>
              <a:t>cos</a:t>
            </a:r>
            <a:r>
              <a:rPr lang="en-US" altLang="ja-JP" sz="3600" b="1" dirty="0" smtClean="0"/>
              <a:t> </a:t>
            </a:r>
            <a:r>
              <a:rPr lang="el-GR" altLang="ja-JP" sz="3600" b="1" dirty="0" smtClean="0"/>
              <a:t>θ</a:t>
            </a:r>
            <a:r>
              <a:rPr lang="en-US" altLang="ja-JP" sz="3600" b="1" baseline="30000" dirty="0" smtClean="0"/>
              <a:t>   </a:t>
            </a:r>
            <a:r>
              <a:rPr lang="en-US" altLang="ja-JP" sz="3600" b="1" dirty="0" smtClean="0"/>
              <a:t>= p</a:t>
            </a:r>
            <a:r>
              <a:rPr lang="en-US" altLang="ja-JP" sz="3600" b="1" baseline="-25000" dirty="0" smtClean="0"/>
              <a:t>C</a:t>
            </a:r>
            <a:r>
              <a:rPr lang="en-US" altLang="ja-JP" sz="3600" b="1" baseline="30000" dirty="0" smtClean="0"/>
              <a:t>2</a:t>
            </a:r>
            <a:endParaRPr lang="ja-JP" altLang="en-US" sz="3600" b="1" baseline="300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67744" y="3068960"/>
            <a:ext cx="2006383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b="1" dirty="0" err="1" smtClean="0">
                <a:solidFill>
                  <a:srgbClr val="FF0000"/>
                </a:solidFill>
              </a:rPr>
              <a:t>cos</a:t>
            </a:r>
            <a:r>
              <a:rPr kumimoji="1" lang="en-US" altLang="ja-JP" sz="4000" b="1" dirty="0" smtClean="0">
                <a:solidFill>
                  <a:srgbClr val="FF0000"/>
                </a:solidFill>
              </a:rPr>
              <a:t> </a:t>
            </a:r>
            <a:r>
              <a:rPr lang="el-GR" altLang="ja-JP" sz="4000" b="1" dirty="0" smtClean="0">
                <a:solidFill>
                  <a:srgbClr val="FF0000"/>
                </a:solidFill>
              </a:rPr>
              <a:t>θ</a:t>
            </a:r>
            <a:r>
              <a:rPr lang="en-US" altLang="ja-JP" sz="4000" b="1" dirty="0" smtClean="0">
                <a:solidFill>
                  <a:srgbClr val="FF0000"/>
                </a:solidFill>
                <a:latin typeface="Albertus MT"/>
              </a:rPr>
              <a:t> ≤ 1</a:t>
            </a:r>
            <a:endParaRPr lang="ja-JP" altLang="en-US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 rot="5400000">
            <a:off x="-900608" y="3068960"/>
            <a:ext cx="5040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619672" y="5589240"/>
            <a:ext cx="66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5724128" y="3068960"/>
            <a:ext cx="5040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547664" y="486916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619672" y="198884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 flipH="1" flipV="1">
            <a:off x="-72516" y="3032956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 flipH="1" flipV="1">
            <a:off x="2807804" y="2960948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 flipH="1" flipV="1">
            <a:off x="4319972" y="3032956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619672" y="5661248"/>
            <a:ext cx="709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 smtClean="0"/>
              <a:t>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10</a:t>
            </a:r>
            <a:r>
              <a:rPr kumimoji="1" lang="en-US" altLang="ja-JP" sz="3200" b="1" baseline="30000" dirty="0" smtClean="0"/>
              <a:t>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12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14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16 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18</a:t>
            </a:r>
            <a:endParaRPr lang="ja-JP" altLang="en-US" sz="3200" b="1" baseline="300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71600" y="3326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9592" y="1772816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0.1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3568" y="3212976"/>
            <a:ext cx="89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0.01</a:t>
            </a:r>
          </a:p>
        </p:txBody>
      </p:sp>
      <p:cxnSp>
        <p:nvCxnSpPr>
          <p:cNvPr id="51" name="直線コネクタ 50"/>
          <p:cNvCxnSpPr/>
          <p:nvPr/>
        </p:nvCxnSpPr>
        <p:spPr>
          <a:xfrm rot="5400000" flipH="1" flipV="1">
            <a:off x="1367644" y="3104964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1619672" y="342900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691680" y="548680"/>
            <a:ext cx="6552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851920" y="621166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 </a:t>
            </a:r>
            <a:r>
              <a:rPr kumimoji="1" lang="en-US" altLang="ja-JP" sz="3600" b="1" dirty="0" err="1" smtClean="0"/>
              <a:t>E</a:t>
            </a:r>
            <a:r>
              <a:rPr kumimoji="1" lang="en-US" altLang="ja-JP" sz="3600" b="1" baseline="-25000" dirty="0" err="1" smtClean="0"/>
              <a:t>e</a:t>
            </a:r>
            <a:r>
              <a:rPr kumimoji="1" lang="en-US" altLang="ja-JP" sz="3600" b="1" dirty="0" smtClean="0"/>
              <a:t>  (</a:t>
            </a:r>
            <a:r>
              <a:rPr kumimoji="1" lang="en-US" altLang="ja-JP" sz="3600" b="1" dirty="0" err="1" smtClean="0"/>
              <a:t>eV</a:t>
            </a:r>
            <a:r>
              <a:rPr kumimoji="1" lang="en-US" altLang="ja-JP" sz="3600" b="1" dirty="0" smtClean="0"/>
              <a:t>)</a:t>
            </a:r>
            <a:endParaRPr kumimoji="1" lang="ja-JP" altLang="en-US" sz="36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9552" y="465313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0.001</a:t>
            </a:r>
          </a:p>
        </p:txBody>
      </p:sp>
      <p:sp>
        <p:nvSpPr>
          <p:cNvPr id="38" name="フリーフォーム 37"/>
          <p:cNvSpPr/>
          <p:nvPr/>
        </p:nvSpPr>
        <p:spPr>
          <a:xfrm>
            <a:off x="1619672" y="548680"/>
            <a:ext cx="1566334" cy="550334"/>
          </a:xfrm>
          <a:custGeom>
            <a:avLst/>
            <a:gdLst>
              <a:gd name="connsiteX0" fmla="*/ 0 w 1566334"/>
              <a:gd name="connsiteY0" fmla="*/ 550334 h 550334"/>
              <a:gd name="connsiteX1" fmla="*/ 795867 w 1566334"/>
              <a:gd name="connsiteY1" fmla="*/ 110067 h 550334"/>
              <a:gd name="connsiteX2" fmla="*/ 1456267 w 1566334"/>
              <a:gd name="connsiteY2" fmla="*/ 8467 h 550334"/>
              <a:gd name="connsiteX3" fmla="*/ 1456267 w 1566334"/>
              <a:gd name="connsiteY3" fmla="*/ 59267 h 550334"/>
              <a:gd name="connsiteX4" fmla="*/ 1456267 w 1566334"/>
              <a:gd name="connsiteY4" fmla="*/ 59267 h 55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334" h="550334">
                <a:moveTo>
                  <a:pt x="0" y="550334"/>
                </a:moveTo>
                <a:cubicBezTo>
                  <a:pt x="276578" y="375356"/>
                  <a:pt x="553156" y="200378"/>
                  <a:pt x="795867" y="110067"/>
                </a:cubicBezTo>
                <a:cubicBezTo>
                  <a:pt x="1038578" y="19756"/>
                  <a:pt x="1346200" y="16934"/>
                  <a:pt x="1456267" y="8467"/>
                </a:cubicBezTo>
                <a:cubicBezTo>
                  <a:pt x="1566334" y="0"/>
                  <a:pt x="1456267" y="59267"/>
                  <a:pt x="1456267" y="59267"/>
                </a:cubicBezTo>
                <a:lnTo>
                  <a:pt x="1456267" y="59267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1619672" y="548680"/>
            <a:ext cx="3008489" cy="2523066"/>
          </a:xfrm>
          <a:custGeom>
            <a:avLst/>
            <a:gdLst>
              <a:gd name="connsiteX0" fmla="*/ 0 w 3008489"/>
              <a:gd name="connsiteY0" fmla="*/ 2523066 h 2523066"/>
              <a:gd name="connsiteX1" fmla="*/ 728133 w 3008489"/>
              <a:gd name="connsiteY1" fmla="*/ 1303866 h 2523066"/>
              <a:gd name="connsiteX2" fmla="*/ 1490133 w 3008489"/>
              <a:gd name="connsiteY2" fmla="*/ 626533 h 2523066"/>
              <a:gd name="connsiteX3" fmla="*/ 2218266 w 3008489"/>
              <a:gd name="connsiteY3" fmla="*/ 135466 h 2523066"/>
              <a:gd name="connsiteX4" fmla="*/ 2895600 w 3008489"/>
              <a:gd name="connsiteY4" fmla="*/ 16933 h 2523066"/>
              <a:gd name="connsiteX5" fmla="*/ 2895600 w 3008489"/>
              <a:gd name="connsiteY5" fmla="*/ 33866 h 2523066"/>
              <a:gd name="connsiteX6" fmla="*/ 2895600 w 3008489"/>
              <a:gd name="connsiteY6" fmla="*/ 33866 h 252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8489" h="2523066">
                <a:moveTo>
                  <a:pt x="0" y="2523066"/>
                </a:moveTo>
                <a:cubicBezTo>
                  <a:pt x="239889" y="2071510"/>
                  <a:pt x="479778" y="1619955"/>
                  <a:pt x="728133" y="1303866"/>
                </a:cubicBezTo>
                <a:cubicBezTo>
                  <a:pt x="976488" y="987777"/>
                  <a:pt x="1241778" y="821266"/>
                  <a:pt x="1490133" y="626533"/>
                </a:cubicBezTo>
                <a:cubicBezTo>
                  <a:pt x="1738488" y="431800"/>
                  <a:pt x="1984021" y="237066"/>
                  <a:pt x="2218266" y="135466"/>
                </a:cubicBezTo>
                <a:cubicBezTo>
                  <a:pt x="2452511" y="33866"/>
                  <a:pt x="2782711" y="33866"/>
                  <a:pt x="2895600" y="16933"/>
                </a:cubicBezTo>
                <a:cubicBezTo>
                  <a:pt x="3008489" y="0"/>
                  <a:pt x="2895600" y="33866"/>
                  <a:pt x="2895600" y="33866"/>
                </a:cubicBezTo>
                <a:lnTo>
                  <a:pt x="2895600" y="33866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3203848" y="3429000"/>
            <a:ext cx="1744133" cy="2156177"/>
          </a:xfrm>
          <a:custGeom>
            <a:avLst/>
            <a:gdLst>
              <a:gd name="connsiteX0" fmla="*/ 0 w 1744133"/>
              <a:gd name="connsiteY0" fmla="*/ 2156177 h 2156177"/>
              <a:gd name="connsiteX1" fmla="*/ 84666 w 1744133"/>
              <a:gd name="connsiteY1" fmla="*/ 1919111 h 2156177"/>
              <a:gd name="connsiteX2" fmla="*/ 372533 w 1744133"/>
              <a:gd name="connsiteY2" fmla="*/ 1258711 h 2156177"/>
              <a:gd name="connsiteX3" fmla="*/ 863600 w 1744133"/>
              <a:gd name="connsiteY3" fmla="*/ 225777 h 2156177"/>
              <a:gd name="connsiteX4" fmla="*/ 914400 w 1744133"/>
              <a:gd name="connsiteY4" fmla="*/ 141111 h 2156177"/>
              <a:gd name="connsiteX5" fmla="*/ 1083733 w 1744133"/>
              <a:gd name="connsiteY5" fmla="*/ 22577 h 2156177"/>
              <a:gd name="connsiteX6" fmla="*/ 1134533 w 1744133"/>
              <a:gd name="connsiteY6" fmla="*/ 39511 h 2156177"/>
              <a:gd name="connsiteX7" fmla="*/ 1253066 w 1744133"/>
              <a:gd name="connsiteY7" fmla="*/ 259644 h 2156177"/>
              <a:gd name="connsiteX8" fmla="*/ 1473200 w 1744133"/>
              <a:gd name="connsiteY8" fmla="*/ 801511 h 2156177"/>
              <a:gd name="connsiteX9" fmla="*/ 1744133 w 1744133"/>
              <a:gd name="connsiteY9" fmla="*/ 1749777 h 2156177"/>
              <a:gd name="connsiteX10" fmla="*/ 1744133 w 1744133"/>
              <a:gd name="connsiteY10" fmla="*/ 1749777 h 215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133" h="2156177">
                <a:moveTo>
                  <a:pt x="0" y="2156177"/>
                </a:moveTo>
                <a:cubicBezTo>
                  <a:pt x="11288" y="2112433"/>
                  <a:pt x="22577" y="2068689"/>
                  <a:pt x="84666" y="1919111"/>
                </a:cubicBezTo>
                <a:cubicBezTo>
                  <a:pt x="146755" y="1769533"/>
                  <a:pt x="242711" y="1540933"/>
                  <a:pt x="372533" y="1258711"/>
                </a:cubicBezTo>
                <a:cubicBezTo>
                  <a:pt x="502355" y="976489"/>
                  <a:pt x="773289" y="412044"/>
                  <a:pt x="863600" y="225777"/>
                </a:cubicBezTo>
                <a:cubicBezTo>
                  <a:pt x="953911" y="39510"/>
                  <a:pt x="877711" y="174978"/>
                  <a:pt x="914400" y="141111"/>
                </a:cubicBezTo>
                <a:cubicBezTo>
                  <a:pt x="951089" y="107244"/>
                  <a:pt x="1047044" y="39510"/>
                  <a:pt x="1083733" y="22577"/>
                </a:cubicBezTo>
                <a:cubicBezTo>
                  <a:pt x="1120422" y="5644"/>
                  <a:pt x="1106311" y="0"/>
                  <a:pt x="1134533" y="39511"/>
                </a:cubicBezTo>
                <a:cubicBezTo>
                  <a:pt x="1162755" y="79022"/>
                  <a:pt x="1196622" y="132644"/>
                  <a:pt x="1253066" y="259644"/>
                </a:cubicBezTo>
                <a:cubicBezTo>
                  <a:pt x="1309510" y="386644"/>
                  <a:pt x="1391356" y="553156"/>
                  <a:pt x="1473200" y="801511"/>
                </a:cubicBezTo>
                <a:cubicBezTo>
                  <a:pt x="1555044" y="1049866"/>
                  <a:pt x="1744133" y="1749777"/>
                  <a:pt x="1744133" y="1749777"/>
                </a:cubicBezTo>
                <a:lnTo>
                  <a:pt x="1744133" y="1749777"/>
                </a:lnTo>
              </a:path>
            </a:pathLst>
          </a:cu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>
            <a:off x="2082800" y="1222022"/>
            <a:ext cx="3742267" cy="4365978"/>
          </a:xfrm>
          <a:custGeom>
            <a:avLst/>
            <a:gdLst>
              <a:gd name="connsiteX0" fmla="*/ 0 w 3742267"/>
              <a:gd name="connsiteY0" fmla="*/ 4365978 h 4365978"/>
              <a:gd name="connsiteX1" fmla="*/ 321733 w 3742267"/>
              <a:gd name="connsiteY1" fmla="*/ 3451578 h 4365978"/>
              <a:gd name="connsiteX2" fmla="*/ 880533 w 3742267"/>
              <a:gd name="connsiteY2" fmla="*/ 2232378 h 4365978"/>
              <a:gd name="connsiteX3" fmla="*/ 1642533 w 3742267"/>
              <a:gd name="connsiteY3" fmla="*/ 742245 h 4365978"/>
              <a:gd name="connsiteX4" fmla="*/ 2082800 w 3742267"/>
              <a:gd name="connsiteY4" fmla="*/ 132645 h 4365978"/>
              <a:gd name="connsiteX5" fmla="*/ 2387600 w 3742267"/>
              <a:gd name="connsiteY5" fmla="*/ 14111 h 4365978"/>
              <a:gd name="connsiteX6" fmla="*/ 2607733 w 3742267"/>
              <a:gd name="connsiteY6" fmla="*/ 217311 h 4365978"/>
              <a:gd name="connsiteX7" fmla="*/ 2946400 w 3742267"/>
              <a:gd name="connsiteY7" fmla="*/ 742245 h 4365978"/>
              <a:gd name="connsiteX8" fmla="*/ 3217333 w 3742267"/>
              <a:gd name="connsiteY8" fmla="*/ 1487311 h 4365978"/>
              <a:gd name="connsiteX9" fmla="*/ 3539067 w 3742267"/>
              <a:gd name="connsiteY9" fmla="*/ 2520245 h 4365978"/>
              <a:gd name="connsiteX10" fmla="*/ 3522133 w 3742267"/>
              <a:gd name="connsiteY10" fmla="*/ 2537178 h 4365978"/>
              <a:gd name="connsiteX11" fmla="*/ 3742267 w 3742267"/>
              <a:gd name="connsiteY11" fmla="*/ 3485445 h 4365978"/>
              <a:gd name="connsiteX12" fmla="*/ 3742267 w 3742267"/>
              <a:gd name="connsiteY12" fmla="*/ 3485445 h 4365978"/>
              <a:gd name="connsiteX13" fmla="*/ 3742267 w 3742267"/>
              <a:gd name="connsiteY13" fmla="*/ 3485445 h 436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2267" h="4365978">
                <a:moveTo>
                  <a:pt x="0" y="4365978"/>
                </a:moveTo>
                <a:cubicBezTo>
                  <a:pt x="87489" y="4086578"/>
                  <a:pt x="174978" y="3807178"/>
                  <a:pt x="321733" y="3451578"/>
                </a:cubicBezTo>
                <a:cubicBezTo>
                  <a:pt x="468488" y="3095978"/>
                  <a:pt x="660400" y="2683933"/>
                  <a:pt x="880533" y="2232378"/>
                </a:cubicBezTo>
                <a:cubicBezTo>
                  <a:pt x="1100666" y="1780823"/>
                  <a:pt x="1442155" y="1092201"/>
                  <a:pt x="1642533" y="742245"/>
                </a:cubicBezTo>
                <a:cubicBezTo>
                  <a:pt x="1842911" y="392290"/>
                  <a:pt x="1958622" y="254001"/>
                  <a:pt x="2082800" y="132645"/>
                </a:cubicBezTo>
                <a:cubicBezTo>
                  <a:pt x="2206978" y="11289"/>
                  <a:pt x="2300111" y="0"/>
                  <a:pt x="2387600" y="14111"/>
                </a:cubicBezTo>
                <a:cubicBezTo>
                  <a:pt x="2475089" y="28222"/>
                  <a:pt x="2514600" y="95955"/>
                  <a:pt x="2607733" y="217311"/>
                </a:cubicBezTo>
                <a:cubicBezTo>
                  <a:pt x="2700866" y="338667"/>
                  <a:pt x="2844800" y="530578"/>
                  <a:pt x="2946400" y="742245"/>
                </a:cubicBezTo>
                <a:cubicBezTo>
                  <a:pt x="3048000" y="953912"/>
                  <a:pt x="3118555" y="1190978"/>
                  <a:pt x="3217333" y="1487311"/>
                </a:cubicBezTo>
                <a:cubicBezTo>
                  <a:pt x="3316111" y="1783644"/>
                  <a:pt x="3488267" y="2345267"/>
                  <a:pt x="3539067" y="2520245"/>
                </a:cubicBezTo>
                <a:cubicBezTo>
                  <a:pt x="3589867" y="2695223"/>
                  <a:pt x="3488266" y="2376311"/>
                  <a:pt x="3522133" y="2537178"/>
                </a:cubicBezTo>
                <a:cubicBezTo>
                  <a:pt x="3556000" y="2698045"/>
                  <a:pt x="3742267" y="3485445"/>
                  <a:pt x="3742267" y="3485445"/>
                </a:cubicBezTo>
                <a:lnTo>
                  <a:pt x="3742267" y="3485445"/>
                </a:lnTo>
                <a:lnTo>
                  <a:pt x="3742267" y="3485445"/>
                </a:lnTo>
              </a:path>
            </a:pathLst>
          </a:cu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5297312" y="541867"/>
            <a:ext cx="1154288" cy="3979333"/>
          </a:xfrm>
          <a:custGeom>
            <a:avLst/>
            <a:gdLst>
              <a:gd name="connsiteX0" fmla="*/ 307621 w 1154288"/>
              <a:gd name="connsiteY0" fmla="*/ 0 h 3979333"/>
              <a:gd name="connsiteX1" fmla="*/ 121355 w 1154288"/>
              <a:gd name="connsiteY1" fmla="*/ 67733 h 3979333"/>
              <a:gd name="connsiteX2" fmla="*/ 19755 w 1154288"/>
              <a:gd name="connsiteY2" fmla="*/ 186266 h 3979333"/>
              <a:gd name="connsiteX3" fmla="*/ 19755 w 1154288"/>
              <a:gd name="connsiteY3" fmla="*/ 287866 h 3979333"/>
              <a:gd name="connsiteX4" fmla="*/ 138288 w 1154288"/>
              <a:gd name="connsiteY4" fmla="*/ 524933 h 3979333"/>
              <a:gd name="connsiteX5" fmla="*/ 341488 w 1154288"/>
              <a:gd name="connsiteY5" fmla="*/ 778933 h 3979333"/>
              <a:gd name="connsiteX6" fmla="*/ 544688 w 1154288"/>
              <a:gd name="connsiteY6" fmla="*/ 1219200 h 3979333"/>
              <a:gd name="connsiteX7" fmla="*/ 730955 w 1154288"/>
              <a:gd name="connsiteY7" fmla="*/ 1862666 h 3979333"/>
              <a:gd name="connsiteX8" fmla="*/ 968021 w 1154288"/>
              <a:gd name="connsiteY8" fmla="*/ 2980266 h 3979333"/>
              <a:gd name="connsiteX9" fmla="*/ 1154288 w 1154288"/>
              <a:gd name="connsiteY9" fmla="*/ 3979333 h 3979333"/>
              <a:gd name="connsiteX10" fmla="*/ 1154288 w 1154288"/>
              <a:gd name="connsiteY10" fmla="*/ 3979333 h 397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288" h="3979333">
                <a:moveTo>
                  <a:pt x="307621" y="0"/>
                </a:moveTo>
                <a:cubicBezTo>
                  <a:pt x="238477" y="18344"/>
                  <a:pt x="169333" y="36689"/>
                  <a:pt x="121355" y="67733"/>
                </a:cubicBezTo>
                <a:cubicBezTo>
                  <a:pt x="73377" y="98777"/>
                  <a:pt x="36688" y="149577"/>
                  <a:pt x="19755" y="186266"/>
                </a:cubicBezTo>
                <a:cubicBezTo>
                  <a:pt x="2822" y="222955"/>
                  <a:pt x="0" y="231422"/>
                  <a:pt x="19755" y="287866"/>
                </a:cubicBezTo>
                <a:cubicBezTo>
                  <a:pt x="39510" y="344310"/>
                  <a:pt x="84666" y="443089"/>
                  <a:pt x="138288" y="524933"/>
                </a:cubicBezTo>
                <a:cubicBezTo>
                  <a:pt x="191910" y="606778"/>
                  <a:pt x="273755" y="663222"/>
                  <a:pt x="341488" y="778933"/>
                </a:cubicBezTo>
                <a:cubicBezTo>
                  <a:pt x="409221" y="894644"/>
                  <a:pt x="479777" y="1038578"/>
                  <a:pt x="544688" y="1219200"/>
                </a:cubicBezTo>
                <a:cubicBezTo>
                  <a:pt x="609599" y="1399822"/>
                  <a:pt x="660400" y="1569155"/>
                  <a:pt x="730955" y="1862666"/>
                </a:cubicBezTo>
                <a:cubicBezTo>
                  <a:pt x="801510" y="2156177"/>
                  <a:pt x="897466" y="2627488"/>
                  <a:pt x="968021" y="2980266"/>
                </a:cubicBezTo>
                <a:cubicBezTo>
                  <a:pt x="1038576" y="3333044"/>
                  <a:pt x="1154288" y="3979333"/>
                  <a:pt x="1154288" y="3979333"/>
                </a:cubicBezTo>
                <a:lnTo>
                  <a:pt x="1154288" y="3979333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/>
          <p:cNvSpPr/>
          <p:nvPr/>
        </p:nvSpPr>
        <p:spPr>
          <a:xfrm>
            <a:off x="6372200" y="548680"/>
            <a:ext cx="756356" cy="3801533"/>
          </a:xfrm>
          <a:custGeom>
            <a:avLst/>
            <a:gdLst>
              <a:gd name="connsiteX0" fmla="*/ 248356 w 756356"/>
              <a:gd name="connsiteY0" fmla="*/ 8467 h 3801533"/>
              <a:gd name="connsiteX1" fmla="*/ 129822 w 756356"/>
              <a:gd name="connsiteY1" fmla="*/ 8467 h 3801533"/>
              <a:gd name="connsiteX2" fmla="*/ 28222 w 756356"/>
              <a:gd name="connsiteY2" fmla="*/ 25400 h 3801533"/>
              <a:gd name="connsiteX3" fmla="*/ 11289 w 756356"/>
              <a:gd name="connsiteY3" fmla="*/ 160867 h 3801533"/>
              <a:gd name="connsiteX4" fmla="*/ 11289 w 756356"/>
              <a:gd name="connsiteY4" fmla="*/ 364067 h 3801533"/>
              <a:gd name="connsiteX5" fmla="*/ 79022 w 756356"/>
              <a:gd name="connsiteY5" fmla="*/ 685800 h 3801533"/>
              <a:gd name="connsiteX6" fmla="*/ 248356 w 756356"/>
              <a:gd name="connsiteY6" fmla="*/ 1312333 h 3801533"/>
              <a:gd name="connsiteX7" fmla="*/ 485422 w 756356"/>
              <a:gd name="connsiteY7" fmla="*/ 2413000 h 3801533"/>
              <a:gd name="connsiteX8" fmla="*/ 654756 w 756356"/>
              <a:gd name="connsiteY8" fmla="*/ 3293533 h 3801533"/>
              <a:gd name="connsiteX9" fmla="*/ 756356 w 756356"/>
              <a:gd name="connsiteY9" fmla="*/ 3801533 h 3801533"/>
              <a:gd name="connsiteX10" fmla="*/ 756356 w 756356"/>
              <a:gd name="connsiteY10" fmla="*/ 3801533 h 380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356" h="3801533">
                <a:moveTo>
                  <a:pt x="248356" y="8467"/>
                </a:moveTo>
                <a:cubicBezTo>
                  <a:pt x="207433" y="8467"/>
                  <a:pt x="166511" y="5645"/>
                  <a:pt x="129822" y="8467"/>
                </a:cubicBezTo>
                <a:cubicBezTo>
                  <a:pt x="93133" y="11289"/>
                  <a:pt x="47978" y="0"/>
                  <a:pt x="28222" y="25400"/>
                </a:cubicBezTo>
                <a:cubicBezTo>
                  <a:pt x="8467" y="50800"/>
                  <a:pt x="14111" y="104422"/>
                  <a:pt x="11289" y="160867"/>
                </a:cubicBezTo>
                <a:cubicBezTo>
                  <a:pt x="8467" y="217312"/>
                  <a:pt x="0" y="276578"/>
                  <a:pt x="11289" y="364067"/>
                </a:cubicBezTo>
                <a:cubicBezTo>
                  <a:pt x="22578" y="451556"/>
                  <a:pt x="39511" y="527756"/>
                  <a:pt x="79022" y="685800"/>
                </a:cubicBezTo>
                <a:cubicBezTo>
                  <a:pt x="118533" y="843844"/>
                  <a:pt x="180623" y="1024466"/>
                  <a:pt x="248356" y="1312333"/>
                </a:cubicBezTo>
                <a:cubicBezTo>
                  <a:pt x="316089" y="1600200"/>
                  <a:pt x="417689" y="2082800"/>
                  <a:pt x="485422" y="2413000"/>
                </a:cubicBezTo>
                <a:cubicBezTo>
                  <a:pt x="553155" y="2743200"/>
                  <a:pt x="609600" y="3062111"/>
                  <a:pt x="654756" y="3293533"/>
                </a:cubicBezTo>
                <a:cubicBezTo>
                  <a:pt x="699912" y="3524955"/>
                  <a:pt x="756356" y="3801533"/>
                  <a:pt x="756356" y="3801533"/>
                </a:cubicBezTo>
                <a:lnTo>
                  <a:pt x="756356" y="380153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 rot="16200000">
            <a:off x="-440024" y="2356857"/>
            <a:ext cx="1526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3600" b="1" dirty="0" smtClean="0">
                <a:solidFill>
                  <a:prstClr val="black"/>
                </a:solidFill>
              </a:rPr>
              <a:t>a = K/E</a:t>
            </a:r>
            <a:endParaRPr lang="ja-JP" altLang="en-US" sz="3600" b="1" dirty="0">
              <a:solidFill>
                <a:prstClr val="black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835696" y="148478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b="1" dirty="0" smtClean="0"/>
              <a:t>ε</a:t>
            </a:r>
            <a:r>
              <a:rPr kumimoji="1" lang="en-US" altLang="ja-JP" sz="2800" b="1" dirty="0" smtClean="0"/>
              <a:t> = 1</a:t>
            </a:r>
            <a:r>
              <a:rPr kumimoji="1" lang="en-US" altLang="ja-JP" sz="2800" b="1" baseline="30000" dirty="0" smtClean="0"/>
              <a:t> </a:t>
            </a:r>
            <a:r>
              <a:rPr lang="en-US" altLang="ja-JP" sz="2800" b="1" dirty="0" err="1" smtClean="0"/>
              <a:t>eV</a:t>
            </a:r>
            <a:endParaRPr kumimoji="1" lang="ja-JP" altLang="en-US" sz="2800" b="1" baseline="300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491880" y="20608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b="1" dirty="0" smtClean="0"/>
              <a:t>ε</a:t>
            </a:r>
            <a:r>
              <a:rPr kumimoji="1" lang="en-US" altLang="ja-JP" sz="2800" b="1" dirty="0" smtClean="0"/>
              <a:t> = 10</a:t>
            </a:r>
            <a:r>
              <a:rPr kumimoji="1" lang="en-US" altLang="ja-JP" sz="2800" b="1" baseline="30000" dirty="0" smtClean="0"/>
              <a:t>-2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eV</a:t>
            </a:r>
            <a:endParaRPr kumimoji="1" lang="ja-JP" altLang="en-US" sz="2800" b="1" baseline="30000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563888" y="494116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b="1" dirty="0" smtClean="0"/>
              <a:t>ε</a:t>
            </a:r>
            <a:r>
              <a:rPr kumimoji="1" lang="en-US" altLang="ja-JP" sz="2800" b="1" dirty="0" smtClean="0"/>
              <a:t> = 10</a:t>
            </a:r>
            <a:r>
              <a:rPr kumimoji="1" lang="en-US" altLang="ja-JP" sz="2800" b="1" baseline="30000" dirty="0" smtClean="0"/>
              <a:t>-4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eV</a:t>
            </a:r>
            <a:endParaRPr kumimoji="1" lang="ja-JP" altLang="en-US" sz="2800" b="1" baseline="300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012160" y="450912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b="1" dirty="0" smtClean="0"/>
              <a:t>ε</a:t>
            </a:r>
            <a:r>
              <a:rPr kumimoji="1" lang="en-US" altLang="ja-JP" sz="2800" b="1" dirty="0" smtClean="0"/>
              <a:t> = 1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eV</a:t>
            </a:r>
            <a:endParaRPr kumimoji="1" lang="ja-JP" altLang="en-US" sz="2800" b="1" baseline="300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876256" y="20608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b="1" dirty="0" smtClean="0"/>
              <a:t>ε</a:t>
            </a:r>
            <a:r>
              <a:rPr kumimoji="1" lang="en-US" altLang="ja-JP" sz="2800" b="1" dirty="0" smtClean="0"/>
              <a:t> = 100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eV</a:t>
            </a:r>
            <a:endParaRPr kumimoji="1" lang="ja-JP" altLang="en-US" sz="2800" b="1" baseline="300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899592" y="8367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b="1" dirty="0" smtClean="0"/>
              <a:t>ε</a:t>
            </a:r>
            <a:r>
              <a:rPr kumimoji="1" lang="en-US" altLang="ja-JP" sz="2800" b="1" dirty="0" smtClean="0"/>
              <a:t> = 100</a:t>
            </a:r>
            <a:r>
              <a:rPr lang="en-US" altLang="ja-JP" sz="2800" b="1" dirty="0" smtClean="0"/>
              <a:t> </a:t>
            </a:r>
            <a:r>
              <a:rPr lang="en-US" altLang="ja-JP" sz="2800" b="1" dirty="0" err="1" smtClean="0"/>
              <a:t>eV</a:t>
            </a:r>
            <a:endParaRPr kumimoji="1" lang="ja-JP" altLang="en-US" sz="2800" b="1" baseline="30000" dirty="0"/>
          </a:p>
        </p:txBody>
      </p:sp>
      <p:sp>
        <p:nvSpPr>
          <p:cNvPr id="72" name="正方形/長方形 71"/>
          <p:cNvSpPr/>
          <p:nvPr/>
        </p:nvSpPr>
        <p:spPr>
          <a:xfrm>
            <a:off x="6660232" y="620688"/>
            <a:ext cx="1800200" cy="9864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Effect</a:t>
            </a:r>
          </a:p>
          <a:p>
            <a:pPr algn="ctr"/>
            <a:r>
              <a:rPr lang="en-US" altLang="ja-JP" sz="2400" b="1" dirty="0" smtClean="0"/>
              <a:t>by QG term</a:t>
            </a:r>
            <a:endParaRPr kumimoji="1" lang="ja-JP" altLang="en-US" sz="2400" b="1" dirty="0"/>
          </a:p>
        </p:txBody>
      </p:sp>
      <p:sp>
        <p:nvSpPr>
          <p:cNvPr id="73" name="下矢印 72"/>
          <p:cNvSpPr/>
          <p:nvPr/>
        </p:nvSpPr>
        <p:spPr>
          <a:xfrm rot="18892501">
            <a:off x="1972447" y="2490726"/>
            <a:ext cx="432048" cy="565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/>
          <p:nvPr/>
        </p:nvSpPr>
        <p:spPr>
          <a:xfrm>
            <a:off x="1691680" y="3068960"/>
            <a:ext cx="12241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allowed</a:t>
            </a:r>
            <a:endParaRPr kumimoji="1" lang="ja-JP" altLang="en-US" sz="2400" b="1" dirty="0"/>
          </a:p>
        </p:txBody>
      </p:sp>
      <p:sp>
        <p:nvSpPr>
          <p:cNvPr id="75" name="下矢印 74"/>
          <p:cNvSpPr/>
          <p:nvPr/>
        </p:nvSpPr>
        <p:spPr>
          <a:xfrm rot="18892501">
            <a:off x="2836544" y="3858878"/>
            <a:ext cx="432048" cy="565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下矢印 75"/>
          <p:cNvSpPr/>
          <p:nvPr/>
        </p:nvSpPr>
        <p:spPr>
          <a:xfrm rot="2668141">
            <a:off x="5716309" y="1843180"/>
            <a:ext cx="432048" cy="5654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下矢印 76"/>
          <p:cNvSpPr/>
          <p:nvPr/>
        </p:nvSpPr>
        <p:spPr>
          <a:xfrm rot="21410133">
            <a:off x="4180485" y="3893158"/>
            <a:ext cx="432048" cy="565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 rot="5400000" flipH="1" flipV="1">
            <a:off x="1187624" y="2852936"/>
            <a:ext cx="3312368" cy="144016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 flipH="1" flipV="1">
            <a:off x="2195736" y="3573016"/>
            <a:ext cx="3096344" cy="1368152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 flipV="1">
            <a:off x="6012160" y="1124744"/>
            <a:ext cx="936104" cy="410445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6804248" y="3284984"/>
            <a:ext cx="1656184" cy="648072"/>
          </a:xfrm>
          <a:prstGeom prst="rect">
            <a:avLst/>
          </a:prstGeom>
          <a:solidFill>
            <a:srgbClr val="FF00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/>
              <a:t>b &lt; M</a:t>
            </a:r>
            <a:r>
              <a:rPr kumimoji="1" lang="el-GR" altLang="ja-JP" sz="2800" b="1" dirty="0" smtClean="0"/>
              <a:t>ε</a:t>
            </a:r>
            <a:r>
              <a:rPr kumimoji="1" lang="en-US" altLang="ja-JP" sz="2800" b="1" dirty="0" smtClean="0"/>
              <a:t>/E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31640" y="2132856"/>
            <a:ext cx="5745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Energy   </a:t>
            </a:r>
            <a:r>
              <a:rPr lang="en-US" altLang="ja-JP" sz="4400" b="1" dirty="0" smtClean="0"/>
              <a:t>: E1 + </a:t>
            </a:r>
            <a:r>
              <a:rPr lang="el-GR" altLang="ja-JP" sz="4400" b="1" dirty="0" smtClean="0"/>
              <a:t>ε</a:t>
            </a:r>
            <a:r>
              <a:rPr lang="en-US" altLang="ja-JP" sz="4400" b="1" dirty="0" smtClean="0"/>
              <a:t> = K + E2</a:t>
            </a:r>
            <a:endParaRPr lang="ja-JP" altLang="en-US" sz="4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8529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momentum  </a:t>
            </a:r>
            <a:r>
              <a:rPr lang="en-US" altLang="ja-JP" sz="4400" b="1" dirty="0" smtClean="0"/>
              <a:t>:  p</a:t>
            </a:r>
            <a:r>
              <a:rPr lang="en-US" altLang="ja-JP" sz="4400" b="1" baseline="-25000" dirty="0" smtClean="0"/>
              <a:t>1</a:t>
            </a:r>
            <a:r>
              <a:rPr lang="en-US" altLang="ja-JP" sz="4400" b="1" baseline="30000" dirty="0" smtClean="0"/>
              <a:t> </a:t>
            </a:r>
            <a:r>
              <a:rPr lang="en-US" altLang="ja-JP" sz="4400" b="1" dirty="0" smtClean="0"/>
              <a:t>- </a:t>
            </a:r>
            <a:r>
              <a:rPr lang="el-GR" altLang="ja-JP" sz="4400" b="1" dirty="0" smtClean="0"/>
              <a:t>ε</a:t>
            </a:r>
            <a:r>
              <a:rPr lang="en-US" altLang="ja-JP" sz="4400" b="1" dirty="0" smtClean="0"/>
              <a:t>  = p</a:t>
            </a:r>
            <a:r>
              <a:rPr lang="en-US" altLang="ja-JP" sz="4400" b="1" baseline="-25000" dirty="0" smtClean="0"/>
              <a:t>2</a:t>
            </a:r>
            <a:r>
              <a:rPr lang="en-US" altLang="ja-JP" sz="4400" b="1" dirty="0" smtClean="0"/>
              <a:t> + K  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(without </a:t>
            </a:r>
            <a:r>
              <a:rPr lang="el-GR" altLang="ja-JP" sz="2400" b="1" dirty="0" smtClean="0">
                <a:solidFill>
                  <a:srgbClr val="C00000"/>
                </a:solidFill>
              </a:rPr>
              <a:t>ξ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-term)</a:t>
            </a:r>
            <a:endParaRPr lang="ja-JP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691680" y="6237312"/>
            <a:ext cx="4896544" cy="720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1763688" y="5445224"/>
            <a:ext cx="2808312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572000" y="5517232"/>
            <a:ext cx="2304256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923928" y="6211669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(p</a:t>
            </a:r>
            <a:r>
              <a:rPr lang="en-US" altLang="ja-JP" sz="3600" b="1" baseline="-25000" dirty="0" smtClean="0"/>
              <a:t>1</a:t>
            </a:r>
            <a:r>
              <a:rPr lang="en-US" altLang="ja-JP" sz="3600" b="1" baseline="30000" dirty="0" smtClean="0"/>
              <a:t> </a:t>
            </a:r>
            <a:r>
              <a:rPr lang="en-US" altLang="ja-JP" sz="3600" b="1" dirty="0" smtClean="0"/>
              <a:t>– </a:t>
            </a:r>
            <a:r>
              <a:rPr lang="el-GR" altLang="ja-JP" sz="3600" b="1" dirty="0" smtClean="0"/>
              <a:t>ε</a:t>
            </a:r>
            <a:r>
              <a:rPr lang="en-US" altLang="ja-JP" sz="3600" b="1" dirty="0" smtClean="0"/>
              <a:t>)</a:t>
            </a:r>
            <a:r>
              <a:rPr lang="en-US" altLang="ja-JP" sz="3600" b="1" baseline="30000" dirty="0" smtClean="0"/>
              <a:t>2</a:t>
            </a:r>
            <a:endParaRPr kumimoji="1" lang="ja-JP" altLang="en-US" sz="3600" b="1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91680" y="5301208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p</a:t>
            </a:r>
            <a:r>
              <a:rPr lang="en-US" altLang="ja-JP" sz="3600" b="1" baseline="-25000" dirty="0" smtClean="0"/>
              <a:t>2</a:t>
            </a:r>
            <a:r>
              <a:rPr lang="en-US" altLang="ja-JP" sz="3600" b="1" baseline="30000" dirty="0" smtClean="0"/>
              <a:t>2</a:t>
            </a:r>
            <a:endParaRPr kumimoji="1" lang="ja-JP" altLang="en-US" sz="3600" b="1" baseline="30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12160" y="515719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K</a:t>
            </a:r>
            <a:r>
              <a:rPr lang="en-US" altLang="ja-JP" sz="3600" b="1" baseline="30000" dirty="0" smtClean="0"/>
              <a:t>2</a:t>
            </a:r>
            <a:endParaRPr kumimoji="1" lang="ja-JP" altLang="en-US" sz="3600" b="1" baseline="30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20072" y="5661248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4000" b="1" dirty="0" smtClean="0"/>
              <a:t>θ</a:t>
            </a:r>
            <a:endParaRPr kumimoji="1" lang="ja-JP" altLang="en-US" sz="40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23728" y="472514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 smtClean="0">
                <a:solidFill>
                  <a:srgbClr val="FF0000"/>
                </a:solidFill>
              </a:rPr>
              <a:t>cos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</a:t>
            </a:r>
            <a:r>
              <a:rPr lang="el-GR" altLang="ja-JP" sz="3200" b="1" dirty="0" smtClean="0">
                <a:solidFill>
                  <a:srgbClr val="FF0000"/>
                </a:solidFill>
              </a:rPr>
              <a:t>θ</a:t>
            </a:r>
            <a:r>
              <a:rPr lang="en-US" altLang="ja-JP" sz="3200" b="1" dirty="0" smtClean="0">
                <a:solidFill>
                  <a:srgbClr val="FF0000"/>
                </a:solidFill>
                <a:latin typeface="Albertus MT"/>
              </a:rPr>
              <a:t> ≈ 1</a:t>
            </a:r>
            <a:endParaRPr lang="ja-JP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e +</a:t>
            </a:r>
            <a:r>
              <a:rPr lang="el-GR" altLang="ja-JP" b="1" dirty="0" smtClean="0">
                <a:solidFill>
                  <a:srgbClr val="FFFF00"/>
                </a:solidFill>
                <a:sym typeface="Wingdings" pitchFamily="2" charset="2"/>
              </a:rPr>
              <a:t> γ</a:t>
            </a:r>
            <a:r>
              <a:rPr lang="en-US" altLang="ja-JP" b="1" baseline="-25000" dirty="0" smtClean="0">
                <a:solidFill>
                  <a:srgbClr val="FFFF00"/>
                </a:solidFill>
                <a:sym typeface="Wingdings" pitchFamily="2" charset="2"/>
              </a:rPr>
              <a:t>b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(soft photon)  e</a:t>
            </a:r>
            <a:r>
              <a:rPr lang="en-US" altLang="ja-JP" b="1" baseline="300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+</a:t>
            </a:r>
            <a:r>
              <a:rPr lang="el-GR" altLang="ja-JP" b="1" dirty="0" smtClean="0">
                <a:solidFill>
                  <a:srgbClr val="FFFF00"/>
                </a:solidFill>
                <a:sym typeface="Wingdings" pitchFamily="2" charset="2"/>
              </a:rPr>
              <a:t> γ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/>
            </a:r>
            <a:b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</a:br>
            <a:r>
              <a:rPr lang="en-US" altLang="ja-JP" b="1" baseline="300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(inverse Compton)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491880" y="2996952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283968" y="2996952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292080" y="2996952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6228184" y="2924944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467544" y="3789040"/>
            <a:ext cx="579613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/>
              <a:t>a</a:t>
            </a:r>
            <a:r>
              <a:rPr kumimoji="1" lang="en-US" altLang="ja-JP" sz="3200" b="1" dirty="0" smtClean="0"/>
              <a:t>=K/E1= </a:t>
            </a:r>
            <a:r>
              <a:rPr kumimoji="1" lang="el-GR" altLang="ja-JP" sz="3200" b="1" dirty="0" smtClean="0"/>
              <a:t>ε</a:t>
            </a:r>
            <a:r>
              <a:rPr lang="en-US" altLang="ja-JP" sz="3200" b="1" dirty="0" smtClean="0"/>
              <a:t>E</a:t>
            </a:r>
            <a:r>
              <a:rPr kumimoji="1" lang="en-US" altLang="ja-JP" sz="3200" b="1" dirty="0" smtClean="0"/>
              <a:t>/(</a:t>
            </a:r>
            <a:r>
              <a:rPr lang="en-US" altLang="ja-JP" sz="3200" b="1" dirty="0" smtClean="0"/>
              <a:t>2E1</a:t>
            </a:r>
            <a:r>
              <a:rPr kumimoji="1" lang="en-US" altLang="ja-JP" sz="3200" b="1" baseline="30000" dirty="0" smtClean="0"/>
              <a:t>2</a:t>
            </a:r>
            <a:r>
              <a:rPr kumimoji="1" lang="en-US" altLang="ja-JP" sz="3200" b="1" dirty="0" smtClean="0"/>
              <a:t>-(</a:t>
            </a:r>
            <a:r>
              <a:rPr lang="en-US" altLang="ja-JP" sz="3200" b="1" dirty="0" smtClean="0"/>
              <a:t>2E1</a:t>
            </a:r>
            <a:r>
              <a:rPr kumimoji="1" lang="en-US" altLang="ja-JP" sz="3200" b="1" baseline="30000" dirty="0" smtClean="0"/>
              <a:t>2</a:t>
            </a:r>
            <a:r>
              <a:rPr kumimoji="1" lang="en-US" altLang="ja-JP" sz="3200" b="1" dirty="0" smtClean="0"/>
              <a:t>-m</a:t>
            </a:r>
            <a:r>
              <a:rPr kumimoji="1" lang="en-US" altLang="ja-JP" sz="3200" b="1" baseline="30000" dirty="0" smtClean="0"/>
              <a:t>2</a:t>
            </a:r>
            <a:r>
              <a:rPr kumimoji="1" lang="en-US" altLang="ja-JP" sz="3200" b="1" dirty="0" smtClean="0"/>
              <a:t>)</a:t>
            </a:r>
            <a:r>
              <a:rPr kumimoji="1" lang="en-US" altLang="ja-JP" sz="3200" b="1" dirty="0" err="1" smtClean="0"/>
              <a:t>cos</a:t>
            </a:r>
            <a:r>
              <a:rPr kumimoji="1" lang="el-GR" altLang="ja-JP" sz="3200" b="1" dirty="0" smtClean="0"/>
              <a:t>θ</a:t>
            </a:r>
            <a:r>
              <a:rPr kumimoji="1" lang="en-US" altLang="ja-JP" sz="3200" b="1" dirty="0" smtClean="0"/>
              <a:t>)</a:t>
            </a:r>
            <a:endParaRPr kumimoji="1" lang="ja-JP" altLang="en-US" sz="3200" b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6012160" y="4509120"/>
            <a:ext cx="2880320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/>
              <a:t>a</a:t>
            </a:r>
            <a:r>
              <a:rPr kumimoji="1" lang="en-US" altLang="ja-JP" sz="3200" b="1" dirty="0" smtClean="0"/>
              <a:t>=K/E1</a:t>
            </a:r>
            <a:r>
              <a:rPr kumimoji="1" lang="en-US" altLang="ja-JP" sz="3200" b="1" dirty="0" smtClean="0">
                <a:latin typeface="Albertus MT"/>
              </a:rPr>
              <a:t>∝</a:t>
            </a:r>
            <a:r>
              <a:rPr kumimoji="1" lang="en-US" altLang="ja-JP" sz="3200" b="1" dirty="0" smtClean="0"/>
              <a:t> </a:t>
            </a:r>
            <a:r>
              <a:rPr lang="en-US" altLang="ja-JP" sz="3200" b="1" dirty="0" smtClean="0"/>
              <a:t>E1,  </a:t>
            </a:r>
          </a:p>
          <a:p>
            <a:pPr algn="ctr"/>
            <a:r>
              <a:rPr lang="en-US" altLang="ja-JP" sz="3200" b="1" dirty="0" smtClean="0"/>
              <a:t>K =a E1</a:t>
            </a:r>
            <a:r>
              <a:rPr lang="en-US" altLang="ja-JP" sz="3200" b="1" dirty="0" smtClean="0">
                <a:latin typeface="Albertus MT"/>
              </a:rPr>
              <a:t> ∝ </a:t>
            </a:r>
            <a:r>
              <a:rPr kumimoji="1" lang="en-US" altLang="ja-JP" sz="3200" b="1" dirty="0" smtClean="0"/>
              <a:t>E1</a:t>
            </a:r>
            <a:r>
              <a:rPr kumimoji="1" lang="en-US" altLang="ja-JP" sz="3200" b="1" baseline="30000" dirty="0" smtClean="0"/>
              <a:t>2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  <a:solidFill>
            <a:srgbClr val="92D050"/>
          </a:solidFill>
        </p:spPr>
        <p:txBody>
          <a:bodyPr/>
          <a:lstStyle/>
          <a:p>
            <a:r>
              <a:rPr kumimoji="1" lang="en-US" altLang="ja-JP" b="1" dirty="0" smtClean="0"/>
              <a:t>Inverse Compton and QG effect</a:t>
            </a:r>
            <a:endParaRPr kumimoji="1" lang="ja-JP" alt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733256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sz="3900" b="1" dirty="0" smtClean="0">
                <a:solidFill>
                  <a:srgbClr val="FF0000"/>
                </a:solidFill>
              </a:rPr>
              <a:t>“up-scattering” of “</a:t>
            </a:r>
            <a:r>
              <a:rPr kumimoji="1" lang="en-US" altLang="ja-JP" sz="3900" b="1" dirty="0" smtClean="0">
                <a:solidFill>
                  <a:srgbClr val="FF0000"/>
                </a:solidFill>
              </a:rPr>
              <a:t>target photons” </a:t>
            </a:r>
          </a:p>
          <a:p>
            <a:pPr>
              <a:buNone/>
            </a:pPr>
            <a:r>
              <a:rPr lang="en-US" altLang="ja-JP" sz="3900" b="1" dirty="0" smtClean="0">
                <a:solidFill>
                  <a:srgbClr val="FF0000"/>
                </a:solidFill>
              </a:rPr>
              <a:t>    </a:t>
            </a:r>
            <a:r>
              <a:rPr kumimoji="1" lang="en-US" altLang="ja-JP" sz="3900" b="1" dirty="0" smtClean="0">
                <a:solidFill>
                  <a:srgbClr val="FF0000"/>
                </a:solidFill>
              </a:rPr>
              <a:t>                                      of  longer wavelength  than  </a:t>
            </a:r>
          </a:p>
          <a:p>
            <a:pPr>
              <a:buNone/>
            </a:pPr>
            <a:r>
              <a:rPr lang="en-US" altLang="ja-JP" sz="3900" b="1" dirty="0" smtClean="0">
                <a:solidFill>
                  <a:srgbClr val="FF0000"/>
                </a:solidFill>
              </a:rPr>
              <a:t>                          </a:t>
            </a:r>
            <a:r>
              <a:rPr lang="el-GR" altLang="ja-JP" sz="3900" b="1" dirty="0" smtClean="0">
                <a:solidFill>
                  <a:srgbClr val="FF0000"/>
                </a:solidFill>
              </a:rPr>
              <a:t>ε</a:t>
            </a:r>
            <a:r>
              <a:rPr lang="en-US" altLang="ja-JP" sz="3900" b="1" dirty="0" smtClean="0">
                <a:solidFill>
                  <a:srgbClr val="FF0000"/>
                </a:solidFill>
              </a:rPr>
              <a:t>  &lt;  10</a:t>
            </a:r>
            <a:r>
              <a:rPr lang="en-US" altLang="ja-JP" sz="3900" b="1" baseline="30000" dirty="0" smtClean="0">
                <a:solidFill>
                  <a:srgbClr val="FF0000"/>
                </a:solidFill>
              </a:rPr>
              <a:t>-2</a:t>
            </a:r>
            <a:r>
              <a:rPr lang="en-US" altLang="ja-JP" sz="39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900" b="1" dirty="0" err="1" smtClean="0">
                <a:solidFill>
                  <a:srgbClr val="FF0000"/>
                </a:solidFill>
              </a:rPr>
              <a:t>eV</a:t>
            </a:r>
            <a:endParaRPr kumimoji="1" lang="en-US" altLang="ja-JP" sz="39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3900" b="1" dirty="0" smtClean="0">
                <a:solidFill>
                  <a:srgbClr val="FF0000"/>
                </a:solidFill>
              </a:rPr>
              <a:t>     </a:t>
            </a:r>
            <a:r>
              <a:rPr kumimoji="1" lang="en-US" altLang="ja-JP" sz="3900" b="1" dirty="0" smtClean="0">
                <a:solidFill>
                  <a:srgbClr val="FF0000"/>
                </a:solidFill>
              </a:rPr>
              <a:t>are suppressed  for energy of incident electron</a:t>
            </a:r>
          </a:p>
          <a:p>
            <a:pPr>
              <a:buNone/>
            </a:pPr>
            <a:r>
              <a:rPr lang="en-US" altLang="ja-JP" sz="3900" b="1" dirty="0" smtClean="0">
                <a:solidFill>
                  <a:srgbClr val="FF0000"/>
                </a:solidFill>
              </a:rPr>
              <a:t>                          </a:t>
            </a:r>
            <a:r>
              <a:rPr lang="en-US" altLang="ja-JP" sz="3900" b="1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3900" b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altLang="ja-JP" sz="3900" b="1" baseline="-25000" dirty="0" smtClean="0">
                <a:solidFill>
                  <a:srgbClr val="FF0000"/>
                </a:solidFill>
              </a:rPr>
              <a:t>  </a:t>
            </a:r>
            <a:r>
              <a:rPr lang="en-US" altLang="ja-JP" sz="3900" b="1" dirty="0" smtClean="0">
                <a:solidFill>
                  <a:srgbClr val="FF0000"/>
                </a:solidFill>
              </a:rPr>
              <a:t>&gt;  10</a:t>
            </a:r>
            <a:r>
              <a:rPr lang="en-US" altLang="ja-JP" sz="3900" b="1" baseline="30000" dirty="0" smtClean="0">
                <a:solidFill>
                  <a:srgbClr val="FF0000"/>
                </a:solidFill>
              </a:rPr>
              <a:t>12</a:t>
            </a:r>
            <a:r>
              <a:rPr lang="en-US" altLang="ja-JP" sz="39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900" b="1" dirty="0" err="1" smtClean="0">
                <a:solidFill>
                  <a:srgbClr val="FF0000"/>
                </a:solidFill>
              </a:rPr>
              <a:t>eV</a:t>
            </a:r>
            <a:endParaRPr kumimoji="1" lang="en-US" altLang="ja-JP" sz="3900" b="1" dirty="0" smtClean="0">
              <a:solidFill>
                <a:srgbClr val="FF0000"/>
              </a:solidFill>
            </a:endParaRPr>
          </a:p>
          <a:p>
            <a:r>
              <a:rPr lang="en-US" altLang="ja-JP" b="1" dirty="0" smtClean="0"/>
              <a:t>(</a:t>
            </a:r>
            <a:r>
              <a:rPr lang="en-US" altLang="ja-JP" b="1" dirty="0" smtClean="0">
                <a:solidFill>
                  <a:srgbClr val="C00000"/>
                </a:solidFill>
              </a:rPr>
              <a:t>for </a:t>
            </a:r>
            <a:r>
              <a:rPr lang="en-US" altLang="ja-JP" b="1" dirty="0" err="1" smtClean="0">
                <a:solidFill>
                  <a:srgbClr val="C00000"/>
                </a:solidFill>
              </a:rPr>
              <a:t>E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e</a:t>
            </a:r>
            <a:r>
              <a:rPr lang="en-US" altLang="ja-JP" b="1" baseline="-25000" dirty="0" smtClean="0">
                <a:solidFill>
                  <a:srgbClr val="C00000"/>
                </a:solidFill>
              </a:rPr>
              <a:t>  </a:t>
            </a:r>
            <a:r>
              <a:rPr lang="en-US" altLang="ja-JP" b="1" dirty="0" smtClean="0">
                <a:solidFill>
                  <a:srgbClr val="C00000"/>
                </a:solidFill>
              </a:rPr>
              <a:t>&gt;  10</a:t>
            </a:r>
            <a:r>
              <a:rPr lang="en-US" altLang="ja-JP" b="1" baseline="30000" dirty="0" smtClean="0">
                <a:solidFill>
                  <a:srgbClr val="C00000"/>
                </a:solidFill>
              </a:rPr>
              <a:t>16</a:t>
            </a:r>
            <a:r>
              <a:rPr lang="en-US" altLang="ja-JP" b="1" dirty="0" smtClean="0">
                <a:solidFill>
                  <a:srgbClr val="C00000"/>
                </a:solidFill>
              </a:rPr>
              <a:t> </a:t>
            </a:r>
            <a:r>
              <a:rPr lang="en-US" altLang="ja-JP" b="1" dirty="0" err="1" smtClean="0">
                <a:solidFill>
                  <a:srgbClr val="C00000"/>
                </a:solidFill>
              </a:rPr>
              <a:t>eV</a:t>
            </a:r>
            <a:r>
              <a:rPr lang="en-US" altLang="ja-JP" b="1" dirty="0" smtClean="0">
                <a:solidFill>
                  <a:srgbClr val="C00000"/>
                </a:solidFill>
              </a:rPr>
              <a:t>,  </a:t>
            </a:r>
            <a:r>
              <a:rPr lang="en-US" altLang="ja-JP" sz="3600" b="1" i="1" u="sng" dirty="0" err="1" smtClean="0">
                <a:solidFill>
                  <a:srgbClr val="C00000"/>
                </a:solidFill>
              </a:rPr>
              <a:t>upscattering</a:t>
            </a:r>
            <a:r>
              <a:rPr lang="en-US" altLang="ja-JP" sz="3600" b="1" i="1" u="sng" dirty="0" smtClean="0">
                <a:solidFill>
                  <a:srgbClr val="C00000"/>
                </a:solidFill>
              </a:rPr>
              <a:t>  not happens</a:t>
            </a:r>
            <a:r>
              <a:rPr lang="en-US" altLang="ja-JP" b="1" dirty="0" smtClean="0">
                <a:solidFill>
                  <a:srgbClr val="C00000"/>
                </a:solidFill>
              </a:rPr>
              <a:t> in IC scattering)</a:t>
            </a:r>
          </a:p>
          <a:p>
            <a:endParaRPr lang="en-US" altLang="ja-JP" b="1" dirty="0" smtClean="0">
              <a:solidFill>
                <a:srgbClr val="C00000"/>
              </a:solidFill>
            </a:endParaRPr>
          </a:p>
          <a:p>
            <a:r>
              <a:rPr kumimoji="1" lang="en-US" altLang="ja-JP" b="1" dirty="0" err="1" smtClean="0">
                <a:solidFill>
                  <a:srgbClr val="0070C0"/>
                </a:solidFill>
              </a:rPr>
              <a:t>Leptonic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/</a:t>
            </a:r>
            <a:r>
              <a:rPr kumimoji="1" lang="en-US" altLang="ja-JP" b="1" dirty="0" err="1" smtClean="0">
                <a:solidFill>
                  <a:srgbClr val="0070C0"/>
                </a:solidFill>
              </a:rPr>
              <a:t>hadronic</a:t>
            </a:r>
            <a:r>
              <a:rPr kumimoji="1" lang="en-US" altLang="ja-JP" b="1" dirty="0" smtClean="0"/>
              <a:t> radiation :  gamma ray source</a:t>
            </a:r>
          </a:p>
          <a:p>
            <a:endParaRPr kumimoji="1" lang="en-US" altLang="ja-JP" b="1" dirty="0" smtClean="0"/>
          </a:p>
          <a:p>
            <a:r>
              <a:rPr lang="en-US" altLang="ja-JP" b="1" dirty="0" smtClean="0"/>
              <a:t>K  </a:t>
            </a:r>
            <a:r>
              <a:rPr lang="ja-JP" altLang="en-US" b="1" dirty="0" smtClean="0"/>
              <a:t>～</a:t>
            </a:r>
            <a:r>
              <a:rPr lang="en-US" altLang="ja-JP" b="1" dirty="0" smtClean="0"/>
              <a:t>  </a:t>
            </a:r>
            <a:r>
              <a:rPr lang="el-GR" altLang="ja-JP" b="1" dirty="0" smtClean="0"/>
              <a:t>ε</a:t>
            </a:r>
            <a:r>
              <a:rPr lang="en-US" altLang="ja-JP" b="1" dirty="0" smtClean="0"/>
              <a:t> (E/mc</a:t>
            </a:r>
            <a:r>
              <a:rPr lang="en-US" altLang="ja-JP" b="1" baseline="30000" dirty="0" smtClean="0"/>
              <a:t>2</a:t>
            </a:r>
            <a:r>
              <a:rPr lang="en-US" altLang="ja-JP" b="1" dirty="0" smtClean="0"/>
              <a:t>)</a:t>
            </a:r>
            <a:r>
              <a:rPr lang="en-US" altLang="ja-JP" b="1" baseline="30000" dirty="0" smtClean="0"/>
              <a:t>2</a:t>
            </a:r>
            <a:r>
              <a:rPr lang="en-US" altLang="ja-JP" b="1" dirty="0" smtClean="0"/>
              <a:t>  might be changed ?</a:t>
            </a:r>
          </a:p>
          <a:p>
            <a:r>
              <a:rPr lang="en-US" altLang="ja-JP" b="1" dirty="0" smtClean="0">
                <a:solidFill>
                  <a:srgbClr val="0070C0"/>
                </a:solidFill>
              </a:rPr>
              <a:t>Argument of SSC or EC to be reconsidered ?</a:t>
            </a:r>
          </a:p>
          <a:p>
            <a:r>
              <a:rPr lang="en-US" altLang="ja-JP" b="1" dirty="0" smtClean="0">
                <a:solidFill>
                  <a:srgbClr val="0070C0"/>
                </a:solidFill>
              </a:rPr>
              <a:t>Life time of high energy electrons ----  prolonged ?</a:t>
            </a:r>
          </a:p>
          <a:p>
            <a:r>
              <a:rPr kumimoji="1" lang="en-US" altLang="ja-JP" b="1" dirty="0" smtClean="0"/>
              <a:t>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31640" y="2132856"/>
            <a:ext cx="5770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Energy   </a:t>
            </a:r>
            <a:r>
              <a:rPr lang="en-US" altLang="ja-JP" sz="4400" b="1" dirty="0" smtClean="0"/>
              <a:t>: E + </a:t>
            </a:r>
            <a:r>
              <a:rPr lang="el-GR" altLang="ja-JP" sz="4400" b="1" dirty="0" smtClean="0"/>
              <a:t>ε</a:t>
            </a:r>
            <a:r>
              <a:rPr lang="en-US" altLang="ja-JP" sz="4400" b="1" dirty="0" smtClean="0"/>
              <a:t> = </a:t>
            </a:r>
            <a:r>
              <a:rPr lang="en-US" altLang="ja-JP" sz="4400" b="1" dirty="0" err="1" smtClean="0"/>
              <a:t>E</a:t>
            </a:r>
            <a:r>
              <a:rPr lang="en-US" altLang="ja-JP" sz="4400" b="1" baseline="-25000" dirty="0" err="1" smtClean="0"/>
              <a:t>p</a:t>
            </a:r>
            <a:r>
              <a:rPr lang="en-US" altLang="ja-JP" sz="4400" b="1" dirty="0" smtClean="0"/>
              <a:t> + E</a:t>
            </a:r>
            <a:r>
              <a:rPr lang="el-GR" altLang="ja-JP" sz="4400" b="1" baseline="-25000" dirty="0" smtClean="0"/>
              <a:t>π</a:t>
            </a:r>
            <a:endParaRPr lang="ja-JP" altLang="en-US" sz="4400" b="1" baseline="-2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8529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solidFill>
                  <a:srgbClr val="FF0000"/>
                </a:solidFill>
              </a:rPr>
              <a:t>momentum  </a:t>
            </a:r>
            <a:r>
              <a:rPr lang="en-US" altLang="ja-JP" sz="4400" b="1" dirty="0" smtClean="0"/>
              <a:t>:  p</a:t>
            </a:r>
            <a:r>
              <a:rPr lang="en-US" altLang="ja-JP" sz="4400" b="1" baseline="30000" dirty="0" smtClean="0"/>
              <a:t> </a:t>
            </a:r>
            <a:r>
              <a:rPr lang="en-US" altLang="ja-JP" sz="4400" b="1" dirty="0" smtClean="0"/>
              <a:t>- </a:t>
            </a:r>
            <a:r>
              <a:rPr lang="el-GR" altLang="ja-JP" sz="4400" b="1" dirty="0" smtClean="0"/>
              <a:t>ε</a:t>
            </a:r>
            <a:r>
              <a:rPr lang="en-US" altLang="ja-JP" sz="4400" b="1" dirty="0" smtClean="0"/>
              <a:t>  = p</a:t>
            </a:r>
            <a:r>
              <a:rPr lang="en-US" altLang="ja-JP" sz="4400" b="1" baseline="-25000" dirty="0" smtClean="0"/>
              <a:t>p</a:t>
            </a:r>
            <a:r>
              <a:rPr lang="en-US" altLang="ja-JP" sz="4400" b="1" dirty="0" smtClean="0"/>
              <a:t> + p</a:t>
            </a:r>
            <a:r>
              <a:rPr lang="el-GR" altLang="ja-JP" sz="4400" b="1" baseline="-25000" dirty="0" smtClean="0"/>
              <a:t>π</a:t>
            </a:r>
            <a:r>
              <a:rPr lang="en-US" altLang="ja-JP" sz="4400" b="1" baseline="-25000" dirty="0" smtClean="0"/>
              <a:t> </a:t>
            </a:r>
            <a:r>
              <a:rPr lang="en-US" altLang="ja-JP" sz="4400" b="1" dirty="0" smtClean="0"/>
              <a:t> </a:t>
            </a:r>
            <a:r>
              <a:rPr lang="en-US" altLang="ja-JP" sz="3200" b="1" dirty="0" smtClean="0">
                <a:solidFill>
                  <a:srgbClr val="C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(</a:t>
            </a:r>
            <a:r>
              <a:rPr lang="el-GR" altLang="ja-JP" sz="2000" b="1" dirty="0" smtClean="0">
                <a:solidFill>
                  <a:srgbClr val="C00000"/>
                </a:solidFill>
              </a:rPr>
              <a:t>ξ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-term included)</a:t>
            </a:r>
            <a:endParaRPr lang="ja-JP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691680" y="5877272"/>
            <a:ext cx="4896544" cy="720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1763688" y="5157192"/>
            <a:ext cx="2808312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572000" y="5157192"/>
            <a:ext cx="2304256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779912" y="594928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(p</a:t>
            </a:r>
            <a:r>
              <a:rPr lang="en-US" altLang="ja-JP" sz="3600" b="1" baseline="-25000" dirty="0" smtClean="0"/>
              <a:t>1</a:t>
            </a:r>
            <a:r>
              <a:rPr lang="en-US" altLang="ja-JP" sz="3600" b="1" baseline="30000" dirty="0" smtClean="0"/>
              <a:t> </a:t>
            </a:r>
            <a:r>
              <a:rPr lang="en-US" altLang="ja-JP" sz="3600" b="1" dirty="0" smtClean="0"/>
              <a:t>– </a:t>
            </a:r>
            <a:r>
              <a:rPr lang="el-GR" altLang="ja-JP" sz="3600" b="1" dirty="0" smtClean="0"/>
              <a:t>ε</a:t>
            </a:r>
            <a:r>
              <a:rPr lang="en-US" altLang="ja-JP" sz="3600" b="1" dirty="0" smtClean="0"/>
              <a:t>)</a:t>
            </a:r>
            <a:r>
              <a:rPr lang="en-US" altLang="ja-JP" sz="3600" b="1" baseline="30000" dirty="0" smtClean="0"/>
              <a:t>2</a:t>
            </a:r>
            <a:endParaRPr kumimoji="1" lang="ja-JP" altLang="en-US" sz="3600" b="1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91680" y="5301208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p</a:t>
            </a:r>
            <a:r>
              <a:rPr lang="en-US" altLang="ja-JP" sz="3600" b="1" baseline="-25000" dirty="0" smtClean="0"/>
              <a:t>2</a:t>
            </a:r>
            <a:r>
              <a:rPr lang="en-US" altLang="ja-JP" sz="3600" b="1" baseline="30000" dirty="0" smtClean="0"/>
              <a:t>2</a:t>
            </a:r>
            <a:endParaRPr kumimoji="1" lang="ja-JP" altLang="en-US" sz="3600" b="1" baseline="30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12160" y="515719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K</a:t>
            </a:r>
            <a:r>
              <a:rPr lang="en-US" altLang="ja-JP" sz="3600" b="1" baseline="30000" dirty="0" smtClean="0"/>
              <a:t>2</a:t>
            </a:r>
            <a:endParaRPr kumimoji="1" lang="ja-JP" altLang="en-US" sz="3600" b="1" baseline="30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76056" y="5301208"/>
            <a:ext cx="463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4000" b="1" dirty="0" smtClean="0"/>
              <a:t>θ</a:t>
            </a:r>
            <a:endParaRPr kumimoji="1" lang="ja-JP" altLang="en-US" sz="4000" b="1" dirty="0"/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p+</a:t>
            </a:r>
            <a:r>
              <a:rPr lang="el-GR" altLang="ja-JP" b="1" dirty="0" smtClean="0">
                <a:solidFill>
                  <a:srgbClr val="FFFF00"/>
                </a:solidFill>
                <a:sym typeface="Wingdings" pitchFamily="2" charset="2"/>
              </a:rPr>
              <a:t> γ</a:t>
            </a:r>
            <a:r>
              <a:rPr lang="en-US" altLang="ja-JP" b="1" baseline="-25000" dirty="0" smtClean="0">
                <a:solidFill>
                  <a:srgbClr val="FFFF00"/>
                </a:solidFill>
                <a:sym typeface="Wingdings" pitchFamily="2" charset="2"/>
              </a:rPr>
              <a:t>b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(soft photon)  p</a:t>
            </a:r>
            <a:r>
              <a:rPr lang="en-US" altLang="ja-JP" b="1" baseline="300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+</a:t>
            </a:r>
            <a:r>
              <a:rPr lang="el-GR" altLang="ja-JP" b="1" dirty="0" smtClean="0">
                <a:solidFill>
                  <a:srgbClr val="FFFF00"/>
                </a:solidFill>
                <a:sym typeface="Wingdings" pitchFamily="2" charset="2"/>
              </a:rPr>
              <a:t> π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/>
            </a:r>
            <a:b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</a:br>
            <a:r>
              <a:rPr lang="en-US" altLang="ja-JP" b="1" baseline="300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  <a:sym typeface="Wingdings" pitchFamily="2" charset="2"/>
              </a:rPr>
              <a:t>(GZK cutoff)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491880" y="2996952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283968" y="2996952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292080" y="2996952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6228184" y="2924944"/>
            <a:ext cx="36004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179512" y="4581128"/>
            <a:ext cx="8568952" cy="19442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solidFill>
                  <a:schemeClr val="tx1"/>
                </a:solidFill>
              </a:rPr>
              <a:t>4E</a:t>
            </a:r>
            <a:r>
              <a:rPr lang="el-GR" altLang="ja-JP" sz="4800" b="1" dirty="0" smtClean="0">
                <a:solidFill>
                  <a:schemeClr val="tx1"/>
                </a:solidFill>
              </a:rPr>
              <a:t> ε</a:t>
            </a:r>
            <a:r>
              <a:rPr lang="en-US" altLang="ja-JP" sz="4800" b="1" dirty="0" smtClean="0">
                <a:solidFill>
                  <a:schemeClr val="tx1"/>
                </a:solidFill>
              </a:rPr>
              <a:t>  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≥ m</a:t>
            </a:r>
            <a:r>
              <a:rPr lang="el-GR" altLang="ja-JP" sz="4800" b="1" baseline="-25000" dirty="0" smtClean="0">
                <a:solidFill>
                  <a:schemeClr val="tx1"/>
                </a:solidFill>
              </a:rPr>
              <a:t>π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(2m</a:t>
            </a:r>
            <a:r>
              <a:rPr lang="en-US" altLang="ja-JP" sz="4800" b="1" baseline="-25000" dirty="0" smtClean="0">
                <a:solidFill>
                  <a:schemeClr val="tx1"/>
                </a:solidFill>
                <a:latin typeface="Albertus MT"/>
              </a:rPr>
              <a:t>p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+m</a:t>
            </a:r>
            <a:r>
              <a:rPr lang="el-GR" altLang="ja-JP" sz="4800" b="1" baseline="-25000" dirty="0" smtClean="0">
                <a:solidFill>
                  <a:schemeClr val="tx1"/>
                </a:solidFill>
              </a:rPr>
              <a:t>π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)c</a:t>
            </a:r>
            <a:r>
              <a:rPr lang="en-US" altLang="ja-JP" sz="4800" b="1" baseline="30000" dirty="0" smtClean="0">
                <a:solidFill>
                  <a:schemeClr val="tx1"/>
                </a:solidFill>
                <a:latin typeface="Albertus MT"/>
              </a:rPr>
              <a:t>4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         +</a:t>
            </a:r>
            <a:r>
              <a:rPr lang="el-GR" altLang="ja-JP" sz="4800" b="1" dirty="0" smtClean="0">
                <a:solidFill>
                  <a:srgbClr val="FF0000"/>
                </a:solidFill>
              </a:rPr>
              <a:t>ξ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(E</a:t>
            </a:r>
            <a:r>
              <a:rPr lang="en-US" altLang="ja-JP" sz="4800" b="1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/M</a:t>
            </a:r>
            <a:r>
              <a:rPr lang="en-US" altLang="ja-JP" sz="4800" b="1" baseline="-25000" dirty="0" smtClean="0">
                <a:solidFill>
                  <a:srgbClr val="FF0000"/>
                </a:solidFill>
              </a:rPr>
              <a:t>pl</a:t>
            </a:r>
            <a:r>
              <a:rPr lang="en-US" altLang="ja-JP" sz="4800" b="1" dirty="0" smtClean="0">
                <a:solidFill>
                  <a:srgbClr val="FF0000"/>
                </a:solidFill>
                <a:latin typeface="Albertus MT"/>
              </a:rPr>
              <a:t>c</a:t>
            </a:r>
            <a:r>
              <a:rPr lang="en-US" altLang="ja-JP" sz="4800" b="1" baseline="30000" dirty="0" smtClean="0">
                <a:solidFill>
                  <a:srgbClr val="FF0000"/>
                </a:solidFill>
                <a:latin typeface="Albertus MT"/>
              </a:rPr>
              <a:t>2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) </a:t>
            </a:r>
            <a:r>
              <a:rPr lang="en-US" altLang="ja-JP" sz="4800" b="1" dirty="0" smtClean="0">
                <a:solidFill>
                  <a:srgbClr val="FF0000"/>
                </a:solidFill>
                <a:latin typeface="Albertus MT"/>
              </a:rPr>
              <a:t>m</a:t>
            </a:r>
            <a:r>
              <a:rPr lang="el-GR" altLang="ja-JP" sz="4800" b="1" baseline="-25000" dirty="0" smtClean="0">
                <a:solidFill>
                  <a:srgbClr val="FF0000"/>
                </a:solidFill>
              </a:rPr>
              <a:t>π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/</a:t>
            </a:r>
            <a:r>
              <a:rPr lang="en-US" altLang="ja-JP" sz="4800" b="1" dirty="0" smtClean="0">
                <a:solidFill>
                  <a:srgbClr val="FF0000"/>
                </a:solidFill>
                <a:latin typeface="Albertus MT"/>
              </a:rPr>
              <a:t>(</a:t>
            </a:r>
            <a:r>
              <a:rPr lang="en-US" altLang="ja-JP" sz="4800" b="1" dirty="0" err="1" smtClean="0">
                <a:solidFill>
                  <a:srgbClr val="FF0000"/>
                </a:solidFill>
                <a:latin typeface="Albertus MT"/>
              </a:rPr>
              <a:t>m</a:t>
            </a:r>
            <a:r>
              <a:rPr lang="en-US" altLang="ja-JP" sz="4800" b="1" baseline="-25000" dirty="0" err="1" smtClean="0">
                <a:solidFill>
                  <a:srgbClr val="FF0000"/>
                </a:solidFill>
                <a:latin typeface="Albertus MT"/>
              </a:rPr>
              <a:t>p</a:t>
            </a:r>
            <a:r>
              <a:rPr lang="en-US" altLang="ja-JP" sz="4800" b="1" dirty="0" err="1" smtClean="0">
                <a:solidFill>
                  <a:srgbClr val="FF0000"/>
                </a:solidFill>
                <a:latin typeface="Albertus MT"/>
              </a:rPr>
              <a:t>+m</a:t>
            </a:r>
            <a:r>
              <a:rPr lang="el-GR" altLang="ja-JP" sz="4800" b="1" baseline="-25000" dirty="0" smtClean="0">
                <a:solidFill>
                  <a:srgbClr val="FF0000"/>
                </a:solidFill>
              </a:rPr>
              <a:t>π</a:t>
            </a:r>
            <a:r>
              <a:rPr lang="en-US" altLang="ja-JP" sz="4800" b="1" dirty="0" smtClean="0">
                <a:solidFill>
                  <a:srgbClr val="FF0000"/>
                </a:solidFill>
                <a:latin typeface="Albertus MT"/>
              </a:rPr>
              <a:t>)</a:t>
            </a:r>
            <a:r>
              <a:rPr lang="en-US" altLang="ja-JP" sz="4800" b="1" dirty="0" smtClean="0">
                <a:solidFill>
                  <a:schemeClr val="tx1"/>
                </a:solidFill>
                <a:latin typeface="Albertus MT"/>
              </a:rPr>
              <a:t> 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 rot="5400000">
            <a:off x="-1548680" y="3068960"/>
            <a:ext cx="5040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971600" y="5589240"/>
            <a:ext cx="72728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5724128" y="3068960"/>
            <a:ext cx="5040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763688" y="414908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763688" y="126876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 flipH="1" flipV="1">
            <a:off x="-72516" y="3032956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 flipH="1" flipV="1">
            <a:off x="2807804" y="2960948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 flipH="1" flipV="1">
            <a:off x="4319972" y="3032956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23528" y="5661248"/>
            <a:ext cx="7133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11</a:t>
            </a:r>
            <a:r>
              <a:rPr kumimoji="1" lang="en-US" altLang="ja-JP" sz="3200" b="1" baseline="30000" dirty="0" smtClean="0"/>
              <a:t>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13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15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17 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19</a:t>
            </a:r>
            <a:endParaRPr lang="ja-JP" altLang="en-US" sz="3200" b="1" baseline="300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9512" y="9807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10</a:t>
            </a:r>
            <a:r>
              <a:rPr lang="en-US" altLang="ja-JP" sz="2800" b="1" baseline="30000" dirty="0" smtClean="0"/>
              <a:t>8</a:t>
            </a:r>
          </a:p>
        </p:txBody>
      </p:sp>
      <p:cxnSp>
        <p:nvCxnSpPr>
          <p:cNvPr id="29" name="直線コネクタ 28"/>
          <p:cNvCxnSpPr/>
          <p:nvPr/>
        </p:nvCxnSpPr>
        <p:spPr>
          <a:xfrm>
            <a:off x="971600" y="2708920"/>
            <a:ext cx="6480720" cy="25202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 flipH="1" flipV="1">
            <a:off x="2411760" y="620688"/>
            <a:ext cx="5184576" cy="504056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rot="5400000" flipH="1" flipV="1">
            <a:off x="1367644" y="3104964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1619672" y="270892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971600" y="548680"/>
            <a:ext cx="72728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779912" y="60212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 </a:t>
            </a:r>
            <a:r>
              <a:rPr kumimoji="1" lang="en-US" altLang="ja-JP" sz="3600" b="1" dirty="0" err="1" smtClean="0"/>
              <a:t>E</a:t>
            </a:r>
            <a:r>
              <a:rPr kumimoji="1" lang="en-US" altLang="ja-JP" sz="3600" b="1" baseline="-25000" dirty="0" err="1" smtClean="0"/>
              <a:t>p</a:t>
            </a:r>
            <a:r>
              <a:rPr kumimoji="1" lang="en-US" altLang="ja-JP" sz="3600" b="1" dirty="0" smtClean="0"/>
              <a:t>  (</a:t>
            </a:r>
            <a:r>
              <a:rPr kumimoji="1" lang="en-US" altLang="ja-JP" sz="3600" b="1" dirty="0" err="1" smtClean="0"/>
              <a:t>eV</a:t>
            </a:r>
            <a:r>
              <a:rPr kumimoji="1" lang="en-US" altLang="ja-JP" sz="3600" b="1" dirty="0" smtClean="0"/>
              <a:t>)</a:t>
            </a:r>
            <a:endParaRPr kumimoji="1" lang="ja-JP" altLang="en-US" sz="36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364088" y="39330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/>
              <a:t>2</a:t>
            </a:r>
            <a:r>
              <a:rPr lang="el-GR" altLang="ja-JP" sz="3600" b="1" dirty="0" smtClean="0"/>
              <a:t>ε </a:t>
            </a:r>
            <a:r>
              <a:rPr kumimoji="1" lang="en-US" altLang="ja-JP" sz="3600" b="1" dirty="0" smtClean="0"/>
              <a:t>K = m</a:t>
            </a:r>
            <a:r>
              <a:rPr kumimoji="1" lang="el-GR" altLang="ja-JP" sz="3600" b="1" baseline="-25000" dirty="0" smtClean="0"/>
              <a:t>π</a:t>
            </a:r>
            <a:r>
              <a:rPr kumimoji="1" lang="en-US" altLang="ja-JP" sz="3600" b="1" dirty="0" smtClean="0"/>
              <a:t>m</a:t>
            </a:r>
            <a:r>
              <a:rPr kumimoji="1" lang="en-US" altLang="ja-JP" sz="3600" b="1" baseline="-25000" dirty="0" smtClean="0"/>
              <a:t>p</a:t>
            </a:r>
            <a:endParaRPr kumimoji="1" lang="ja-JP" altLang="en-US" sz="3600" b="1" baseline="-25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195736" y="242088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K=(20 m</a:t>
            </a:r>
            <a:r>
              <a:rPr lang="el-GR" altLang="ja-JP" sz="2400" b="1" baseline="-25000" dirty="0" smtClean="0"/>
              <a:t>π</a:t>
            </a:r>
            <a:r>
              <a:rPr lang="en-US" altLang="ja-JP" sz="2400" b="1" dirty="0" smtClean="0"/>
              <a:t>m</a:t>
            </a:r>
            <a:r>
              <a:rPr lang="en-US" altLang="ja-JP" sz="2400" b="1" baseline="-25000" dirty="0" smtClean="0"/>
              <a:t>p</a:t>
            </a:r>
            <a:r>
              <a:rPr lang="el-GR" altLang="ja-JP" sz="2400" b="1" dirty="0" smtClean="0"/>
              <a:t>  </a:t>
            </a:r>
            <a:r>
              <a:rPr lang="en-US" altLang="ja-JP" sz="2400" b="1" dirty="0" err="1" smtClean="0"/>
              <a:t>M</a:t>
            </a:r>
            <a:r>
              <a:rPr lang="en-US" altLang="ja-JP" sz="2400" b="1" baseline="-25000" dirty="0" err="1" smtClean="0"/>
              <a:t>planck</a:t>
            </a:r>
            <a:r>
              <a:rPr lang="en-US" altLang="ja-JP" sz="2400" b="1" dirty="0" smtClean="0"/>
              <a:t> )</a:t>
            </a:r>
            <a:r>
              <a:rPr lang="en-US" altLang="ja-JP" sz="2400" b="1" baseline="30000" dirty="0" smtClean="0"/>
              <a:t>1/3</a:t>
            </a:r>
          </a:p>
          <a:p>
            <a:r>
              <a:rPr lang="en-US" altLang="ja-JP" sz="2400" b="1" dirty="0" smtClean="0"/>
              <a:t>   = 3x10</a:t>
            </a:r>
            <a:r>
              <a:rPr lang="en-US" altLang="ja-JP" sz="2400" b="1" baseline="30000" dirty="0" smtClean="0"/>
              <a:t>15</a:t>
            </a:r>
            <a:r>
              <a:rPr lang="en-US" altLang="ja-JP" sz="2400" b="1" dirty="0" smtClean="0"/>
              <a:t>eV</a:t>
            </a:r>
            <a:endParaRPr lang="ja-JP" altLang="en-US" sz="2400" b="1" dirty="0"/>
          </a:p>
        </p:txBody>
      </p:sp>
      <p:sp>
        <p:nvSpPr>
          <p:cNvPr id="58" name="正方形/長方形 57"/>
          <p:cNvSpPr/>
          <p:nvPr/>
        </p:nvSpPr>
        <p:spPr>
          <a:xfrm>
            <a:off x="1187624" y="620688"/>
            <a:ext cx="273630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/>
              <a:t>Allowed   </a:t>
            </a:r>
            <a:r>
              <a:rPr lang="en-US" altLang="ja-JP" sz="3600" b="1" dirty="0" smtClean="0"/>
              <a:t>as above</a:t>
            </a:r>
          </a:p>
          <a:p>
            <a:pPr algn="ctr"/>
            <a:r>
              <a:rPr kumimoji="1" lang="en-US" altLang="ja-JP" sz="3600" b="1" dirty="0" smtClean="0"/>
              <a:t>threshold</a:t>
            </a:r>
            <a:endParaRPr kumimoji="1" lang="ja-JP" altLang="en-US" sz="36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244408" y="386104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1.2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244408" y="4869160"/>
            <a:ext cx="89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120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172400" y="443711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12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956376" y="548680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b="1" dirty="0" smtClean="0">
                <a:latin typeface="Albertus MT"/>
              </a:rPr>
              <a:t>λ</a:t>
            </a:r>
            <a:r>
              <a:rPr lang="en-US" altLang="ja-JP" sz="2800" b="1" dirty="0" smtClean="0">
                <a:latin typeface="Albertus MT"/>
              </a:rPr>
              <a:t> (</a:t>
            </a:r>
            <a:r>
              <a:rPr lang="el-GR" altLang="ja-JP" sz="2800" b="1" dirty="0" smtClean="0">
                <a:latin typeface="Albertus MT"/>
              </a:rPr>
              <a:t>μ</a:t>
            </a:r>
            <a:r>
              <a:rPr lang="en-US" altLang="ja-JP" sz="2800" b="1" dirty="0" smtClean="0">
                <a:latin typeface="Albertus MT"/>
              </a:rPr>
              <a:t>m)</a:t>
            </a:r>
            <a:endParaRPr lang="en-US" altLang="ja-JP" sz="2800" b="1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5868144" y="2420888"/>
            <a:ext cx="2304256" cy="1224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/>
              <a:t>prohibited</a:t>
            </a:r>
            <a:endParaRPr kumimoji="1" lang="ja-JP" altLang="en-US" sz="3600" b="1" dirty="0"/>
          </a:p>
        </p:txBody>
      </p:sp>
      <p:sp>
        <p:nvSpPr>
          <p:cNvPr id="35" name="正方形/長方形 34"/>
          <p:cNvSpPr/>
          <p:nvPr/>
        </p:nvSpPr>
        <p:spPr>
          <a:xfrm>
            <a:off x="1115616" y="3789040"/>
            <a:ext cx="2304256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/>
              <a:t>Below threshold</a:t>
            </a:r>
            <a:endParaRPr kumimoji="1" lang="ja-JP" altLang="en-US" sz="36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79512" y="38610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10</a:t>
            </a:r>
            <a:r>
              <a:rPr lang="en-US" altLang="ja-JP" sz="2800" b="1" baseline="30000" dirty="0" smtClean="0"/>
              <a:t>0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9512" y="242088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10</a:t>
            </a:r>
            <a:r>
              <a:rPr lang="en-US" altLang="ja-JP" sz="2800" b="1" baseline="30000" dirty="0" smtClean="0"/>
              <a:t>4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79512" y="522920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10</a:t>
            </a:r>
            <a:r>
              <a:rPr lang="en-US" altLang="ja-JP" sz="2800" b="1" baseline="30000" dirty="0" smtClean="0"/>
              <a:t>-4</a:t>
            </a:r>
          </a:p>
        </p:txBody>
      </p:sp>
      <p:cxnSp>
        <p:nvCxnSpPr>
          <p:cNvPr id="40" name="直線矢印コネクタ 39"/>
          <p:cNvCxnSpPr/>
          <p:nvPr/>
        </p:nvCxnSpPr>
        <p:spPr>
          <a:xfrm rot="5400000">
            <a:off x="3923928" y="3356992"/>
            <a:ext cx="576064" cy="158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3923928" y="76470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40</a:t>
            </a:r>
            <a:r>
              <a:rPr lang="el-GR" altLang="ja-JP" sz="3600" b="1" dirty="0" smtClean="0">
                <a:solidFill>
                  <a:srgbClr val="FF0000"/>
                </a:solidFill>
              </a:rPr>
              <a:t>ε </a:t>
            </a:r>
            <a:r>
              <a:rPr lang="en-US" altLang="ja-JP" sz="3600" b="1" dirty="0" err="1" smtClean="0">
                <a:solidFill>
                  <a:srgbClr val="FF0000"/>
                </a:solidFill>
              </a:rPr>
              <a:t>M</a:t>
            </a:r>
            <a:r>
              <a:rPr lang="en-US" altLang="ja-JP" sz="3600" b="1" baseline="-25000" dirty="0" err="1" smtClean="0">
                <a:solidFill>
                  <a:srgbClr val="FF0000"/>
                </a:solidFill>
              </a:rPr>
              <a:t>planck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 =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K</a:t>
            </a:r>
            <a:r>
              <a:rPr lang="en-US" altLang="ja-JP" sz="3600" b="1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sz="3600" b="1" baseline="3000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0" y="188640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4000" b="1" dirty="0" smtClean="0"/>
              <a:t> </a:t>
            </a:r>
            <a:r>
              <a:rPr lang="el-GR" altLang="ja-JP" sz="3600" b="1" dirty="0" smtClean="0"/>
              <a:t>ε</a:t>
            </a:r>
            <a:r>
              <a:rPr lang="en-US" altLang="ja-JP" sz="3600" b="1" dirty="0" smtClean="0"/>
              <a:t>(</a:t>
            </a:r>
            <a:r>
              <a:rPr lang="en-US" altLang="ja-JP" sz="3600" b="1" dirty="0" err="1" smtClean="0"/>
              <a:t>eV</a:t>
            </a:r>
            <a:r>
              <a:rPr lang="en-US" altLang="ja-JP" sz="3600" b="1" dirty="0" smtClean="0"/>
              <a:t>)</a:t>
            </a:r>
            <a:endParaRPr kumimoji="1" lang="ja-JP" altLang="en-US" sz="3600" dirty="0"/>
          </a:p>
        </p:txBody>
      </p:sp>
      <p:cxnSp>
        <p:nvCxnSpPr>
          <p:cNvPr id="44" name="直線コネクタ 43"/>
          <p:cNvCxnSpPr/>
          <p:nvPr/>
        </p:nvCxnSpPr>
        <p:spPr>
          <a:xfrm rot="5400000">
            <a:off x="3599892" y="4761148"/>
            <a:ext cx="1224136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283968" y="465313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400" b="1" dirty="0" smtClean="0"/>
              <a:t>ξ</a:t>
            </a:r>
            <a:r>
              <a:rPr lang="en-US" altLang="ja-JP" sz="2400" b="1" dirty="0" smtClean="0"/>
              <a:t> K</a:t>
            </a:r>
            <a:r>
              <a:rPr lang="en-US" altLang="ja-JP" sz="2400" b="1" baseline="30000" dirty="0" smtClean="0"/>
              <a:t>3</a:t>
            </a:r>
            <a:r>
              <a:rPr lang="en-US" altLang="ja-JP" sz="2400" b="1" dirty="0" smtClean="0"/>
              <a:t>/</a:t>
            </a:r>
            <a:r>
              <a:rPr lang="en-US" altLang="ja-JP" sz="2400" b="1" dirty="0" err="1" smtClean="0"/>
              <a:t>M</a:t>
            </a:r>
            <a:r>
              <a:rPr lang="en-US" altLang="ja-JP" sz="2400" b="1" baseline="-25000" dirty="0" err="1" smtClean="0"/>
              <a:t>planck</a:t>
            </a:r>
            <a:r>
              <a:rPr lang="en-US" altLang="ja-JP" sz="2400" b="1" dirty="0" smtClean="0"/>
              <a:t> </a:t>
            </a:r>
            <a:endParaRPr lang="en-US" altLang="ja-JP" sz="2400" b="1" baseline="30000" dirty="0" smtClean="0"/>
          </a:p>
          <a:p>
            <a:r>
              <a:rPr lang="en-US" altLang="ja-JP" sz="2400" b="1" dirty="0" smtClean="0"/>
              <a:t>   = 40</a:t>
            </a:r>
            <a:r>
              <a:rPr lang="el-GR" altLang="ja-JP" sz="2400" b="1" dirty="0" smtClean="0"/>
              <a:t> ε </a:t>
            </a:r>
            <a:r>
              <a:rPr lang="en-US" altLang="ja-JP" sz="2400" b="1" dirty="0" smtClean="0"/>
              <a:t>K </a:t>
            </a:r>
            <a:endParaRPr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499176" cy="119675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ja-JP" sz="3600" dirty="0" smtClean="0"/>
              <a:t>General feature of threshold condition and QG effect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600200"/>
            <a:ext cx="8686800" cy="1612776"/>
          </a:xfrm>
        </p:spPr>
        <p:txBody>
          <a:bodyPr>
            <a:normAutofit fontScale="85000" lnSpcReduction="10000"/>
          </a:bodyPr>
          <a:lstStyle/>
          <a:p>
            <a:r>
              <a:rPr lang="el-GR" altLang="ja-JP" b="1" dirty="0" smtClean="0"/>
              <a:t>γγ</a:t>
            </a:r>
            <a:r>
              <a:rPr lang="en-US" altLang="ja-JP" b="1" baseline="-25000" dirty="0" err="1" smtClean="0"/>
              <a:t>B</a:t>
            </a:r>
            <a:r>
              <a:rPr lang="en-US" altLang="ja-JP" sz="2400" b="1" dirty="0" err="1" smtClean="0">
                <a:sym typeface="Wingdings" pitchFamily="2" charset="2"/>
              </a:rPr>
              <a:t></a:t>
            </a:r>
            <a:r>
              <a:rPr lang="en-US" altLang="ja-JP" b="1" dirty="0" err="1" smtClean="0"/>
              <a:t>e</a:t>
            </a:r>
            <a:r>
              <a:rPr kumimoji="1" lang="en-US" altLang="ja-JP" b="1" baseline="30000" dirty="0" err="1" smtClean="0"/>
              <a:t>+</a:t>
            </a:r>
            <a:r>
              <a:rPr kumimoji="1" lang="en-US" altLang="ja-JP" b="1" dirty="0" err="1" smtClean="0"/>
              <a:t>e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  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　　　　　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4K</a:t>
            </a:r>
            <a:r>
              <a:rPr kumimoji="1" lang="el-GR" altLang="ja-JP" b="1" dirty="0" smtClean="0">
                <a:solidFill>
                  <a:srgbClr val="00B050"/>
                </a:solidFill>
              </a:rPr>
              <a:t>ε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 - </a:t>
            </a:r>
            <a:r>
              <a:rPr kumimoji="1" lang="en-US" altLang="ja-JP" b="1" u="sng" dirty="0" smtClean="0">
                <a:solidFill>
                  <a:srgbClr val="C00000"/>
                </a:solidFill>
              </a:rPr>
              <a:t>4m</a:t>
            </a:r>
            <a:r>
              <a:rPr kumimoji="1" lang="en-US" altLang="ja-JP" b="1" u="sng" baseline="-25000" dirty="0" smtClean="0">
                <a:solidFill>
                  <a:srgbClr val="C00000"/>
                </a:solidFill>
              </a:rPr>
              <a:t>e</a:t>
            </a:r>
            <a:r>
              <a:rPr kumimoji="1" lang="en-US" altLang="ja-JP" b="1" u="sng" dirty="0" smtClean="0">
                <a:solidFill>
                  <a:srgbClr val="C00000"/>
                </a:solidFill>
              </a:rPr>
              <a:t>c</a:t>
            </a:r>
            <a:r>
              <a:rPr kumimoji="1" lang="en-US" altLang="ja-JP" b="1" u="sng" baseline="30000" dirty="0" smtClean="0">
                <a:solidFill>
                  <a:srgbClr val="C00000"/>
                </a:solidFill>
              </a:rPr>
              <a:t>2</a:t>
            </a:r>
            <a:r>
              <a:rPr kumimoji="1" lang="en-US" altLang="ja-JP" b="1" u="sng" dirty="0" smtClean="0">
                <a:solidFill>
                  <a:srgbClr val="002060"/>
                </a:solidFill>
              </a:rPr>
              <a:t> - 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b="1" u="sng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/2M </a:t>
            </a:r>
            <a:r>
              <a:rPr lang="en-US" altLang="ja-JP" b="1" dirty="0" smtClean="0">
                <a:solidFill>
                  <a:srgbClr val="002060"/>
                </a:solidFill>
              </a:rPr>
              <a:t>&gt; 0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endParaRPr kumimoji="1" lang="en-US" altLang="ja-JP" dirty="0" smtClean="0"/>
          </a:p>
          <a:p>
            <a:r>
              <a:rPr lang="el-GR" altLang="ja-JP" b="1" dirty="0" smtClean="0">
                <a:solidFill>
                  <a:srgbClr val="0070C0"/>
                </a:solidFill>
              </a:rPr>
              <a:t>γ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</a:rPr>
              <a:t>p(air) 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</a:t>
            </a:r>
            <a:r>
              <a:rPr lang="en-US" altLang="ja-JP" b="1" dirty="0" err="1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pe</a:t>
            </a:r>
            <a:r>
              <a:rPr lang="en-US" altLang="ja-JP" b="1" baseline="30000" dirty="0" err="1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+</a:t>
            </a:r>
            <a:r>
              <a:rPr lang="en-US" altLang="ja-JP" b="1" dirty="0" err="1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e</a:t>
            </a:r>
            <a:r>
              <a:rPr lang="en-US" altLang="ja-JP" b="1" baseline="30000" dirty="0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-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    </a:t>
            </a:r>
            <a:r>
              <a:rPr lang="en-US" altLang="ja-JP" b="1" dirty="0" smtClean="0">
                <a:solidFill>
                  <a:srgbClr val="002060"/>
                </a:solidFill>
              </a:rPr>
              <a:t>4K</a:t>
            </a:r>
            <a:r>
              <a:rPr lang="en-US" altLang="ja-JP" b="1" dirty="0" smtClean="0">
                <a:solidFill>
                  <a:srgbClr val="C00000"/>
                </a:solidFill>
              </a:rPr>
              <a:t>m</a:t>
            </a:r>
            <a:r>
              <a:rPr lang="en-US" altLang="ja-JP" b="1" baseline="-25000" dirty="0" smtClean="0">
                <a:solidFill>
                  <a:srgbClr val="C00000"/>
                </a:solidFill>
              </a:rPr>
              <a:t>p</a:t>
            </a:r>
            <a:r>
              <a:rPr lang="en-US" altLang="ja-JP" b="1" dirty="0" smtClean="0">
                <a:solidFill>
                  <a:srgbClr val="C00000"/>
                </a:solidFill>
              </a:rPr>
              <a:t>c</a:t>
            </a:r>
            <a:r>
              <a:rPr lang="en-US" altLang="ja-JP" b="1" baseline="30000" dirty="0" smtClean="0">
                <a:solidFill>
                  <a:srgbClr val="C00000"/>
                </a:solidFill>
              </a:rPr>
              <a:t>2</a:t>
            </a:r>
            <a:r>
              <a:rPr lang="en-US" altLang="ja-JP" b="1" dirty="0" smtClean="0">
                <a:solidFill>
                  <a:srgbClr val="002060"/>
                </a:solidFill>
              </a:rPr>
              <a:t> - </a:t>
            </a:r>
            <a:r>
              <a:rPr lang="en-US" altLang="ja-JP" b="1" dirty="0" smtClean="0">
                <a:solidFill>
                  <a:srgbClr val="C00000"/>
                </a:solidFill>
              </a:rPr>
              <a:t>4m</a:t>
            </a:r>
            <a:r>
              <a:rPr lang="en-US" altLang="ja-JP" b="1" baseline="-25000" dirty="0" smtClean="0">
                <a:solidFill>
                  <a:srgbClr val="C00000"/>
                </a:solidFill>
              </a:rPr>
              <a:t>e</a:t>
            </a:r>
            <a:r>
              <a:rPr lang="en-US" altLang="ja-JP" b="1" dirty="0" smtClean="0">
                <a:solidFill>
                  <a:srgbClr val="C00000"/>
                </a:solidFill>
              </a:rPr>
              <a:t> (</a:t>
            </a:r>
            <a:r>
              <a:rPr lang="en-US" altLang="ja-JP" b="1" dirty="0" err="1" smtClean="0">
                <a:solidFill>
                  <a:srgbClr val="C00000"/>
                </a:solidFill>
              </a:rPr>
              <a:t>m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altLang="ja-JP" b="1" dirty="0" err="1" smtClean="0">
                <a:solidFill>
                  <a:srgbClr val="C00000"/>
                </a:solidFill>
              </a:rPr>
              <a:t>+m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e</a:t>
            </a:r>
            <a:r>
              <a:rPr lang="en-US" altLang="ja-JP" b="1" dirty="0" smtClean="0">
                <a:solidFill>
                  <a:srgbClr val="C00000"/>
                </a:solidFill>
              </a:rPr>
              <a:t>) c</a:t>
            </a:r>
            <a:r>
              <a:rPr lang="en-US" altLang="ja-JP" b="1" baseline="30000" dirty="0" smtClean="0">
                <a:solidFill>
                  <a:srgbClr val="C00000"/>
                </a:solidFill>
              </a:rPr>
              <a:t>4 </a:t>
            </a:r>
            <a:r>
              <a:rPr lang="en-US" altLang="ja-JP" b="1" dirty="0" smtClean="0">
                <a:solidFill>
                  <a:srgbClr val="002060"/>
                </a:solidFill>
              </a:rPr>
              <a:t>- </a:t>
            </a:r>
            <a:r>
              <a:rPr lang="en-US" altLang="ja-JP" b="1" dirty="0" smtClean="0">
                <a:solidFill>
                  <a:srgbClr val="FF0000"/>
                </a:solidFill>
              </a:rPr>
              <a:t>K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b="1" dirty="0" smtClean="0">
                <a:solidFill>
                  <a:srgbClr val="FF0000"/>
                </a:solidFill>
              </a:rPr>
              <a:t>/M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srgbClr val="002060"/>
                </a:solidFill>
              </a:rPr>
              <a:t>&gt; 0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  </a:t>
            </a:r>
          </a:p>
          <a:p>
            <a:pPr>
              <a:buNone/>
            </a:pP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1043608" y="5013176"/>
            <a:ext cx="5400600" cy="7200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1475656" y="3356992"/>
            <a:ext cx="0" cy="295232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1187624" y="2996952"/>
            <a:ext cx="2520280" cy="316835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83127" y="4688378"/>
            <a:ext cx="5056909" cy="1429789"/>
          </a:xfrm>
          <a:custGeom>
            <a:avLst/>
            <a:gdLst>
              <a:gd name="connsiteX0" fmla="*/ 0 w 5056909"/>
              <a:gd name="connsiteY0" fmla="*/ 0 h 1429789"/>
              <a:gd name="connsiteX1" fmla="*/ 216131 w 5056909"/>
              <a:gd name="connsiteY1" fmla="*/ 216131 h 1429789"/>
              <a:gd name="connsiteX2" fmla="*/ 631768 w 5056909"/>
              <a:gd name="connsiteY2" fmla="*/ 315884 h 1429789"/>
              <a:gd name="connsiteX3" fmla="*/ 1047404 w 5056909"/>
              <a:gd name="connsiteY3" fmla="*/ 365760 h 1429789"/>
              <a:gd name="connsiteX4" fmla="*/ 1463040 w 5056909"/>
              <a:gd name="connsiteY4" fmla="*/ 382386 h 1429789"/>
              <a:gd name="connsiteX5" fmla="*/ 1845426 w 5056909"/>
              <a:gd name="connsiteY5" fmla="*/ 465513 h 1429789"/>
              <a:gd name="connsiteX6" fmla="*/ 2227811 w 5056909"/>
              <a:gd name="connsiteY6" fmla="*/ 482138 h 1429789"/>
              <a:gd name="connsiteX7" fmla="*/ 2776451 w 5056909"/>
              <a:gd name="connsiteY7" fmla="*/ 565266 h 1429789"/>
              <a:gd name="connsiteX8" fmla="*/ 3541222 w 5056909"/>
              <a:gd name="connsiteY8" fmla="*/ 681644 h 1429789"/>
              <a:gd name="connsiteX9" fmla="*/ 3990109 w 5056909"/>
              <a:gd name="connsiteY9" fmla="*/ 814647 h 1429789"/>
              <a:gd name="connsiteX10" fmla="*/ 4405746 w 5056909"/>
              <a:gd name="connsiteY10" fmla="*/ 1014153 h 1429789"/>
              <a:gd name="connsiteX11" fmla="*/ 4638502 w 5056909"/>
              <a:gd name="connsiteY11" fmla="*/ 1130531 h 1429789"/>
              <a:gd name="connsiteX12" fmla="*/ 4987637 w 5056909"/>
              <a:gd name="connsiteY12" fmla="*/ 1346662 h 1429789"/>
              <a:gd name="connsiteX13" fmla="*/ 5054138 w 5056909"/>
              <a:gd name="connsiteY13" fmla="*/ 1429789 h 1429789"/>
              <a:gd name="connsiteX14" fmla="*/ 5054138 w 5056909"/>
              <a:gd name="connsiteY14" fmla="*/ 1429789 h 1429789"/>
              <a:gd name="connsiteX15" fmla="*/ 5054138 w 5056909"/>
              <a:gd name="connsiteY15" fmla="*/ 1429789 h 1429789"/>
              <a:gd name="connsiteX16" fmla="*/ 5054138 w 5056909"/>
              <a:gd name="connsiteY16" fmla="*/ 1429789 h 142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56909" h="1429789">
                <a:moveTo>
                  <a:pt x="0" y="0"/>
                </a:moveTo>
                <a:cubicBezTo>
                  <a:pt x="55418" y="81742"/>
                  <a:pt x="110836" y="163484"/>
                  <a:pt x="216131" y="216131"/>
                </a:cubicBezTo>
                <a:cubicBezTo>
                  <a:pt x="321426" y="268778"/>
                  <a:pt x="493223" y="290946"/>
                  <a:pt x="631768" y="315884"/>
                </a:cubicBezTo>
                <a:cubicBezTo>
                  <a:pt x="770314" y="340822"/>
                  <a:pt x="908859" y="354676"/>
                  <a:pt x="1047404" y="365760"/>
                </a:cubicBezTo>
                <a:cubicBezTo>
                  <a:pt x="1185949" y="376844"/>
                  <a:pt x="1330036" y="365761"/>
                  <a:pt x="1463040" y="382386"/>
                </a:cubicBezTo>
                <a:cubicBezTo>
                  <a:pt x="1596044" y="399012"/>
                  <a:pt x="1717964" y="448888"/>
                  <a:pt x="1845426" y="465513"/>
                </a:cubicBezTo>
                <a:cubicBezTo>
                  <a:pt x="1972888" y="482138"/>
                  <a:pt x="2072640" y="465513"/>
                  <a:pt x="2227811" y="482138"/>
                </a:cubicBezTo>
                <a:cubicBezTo>
                  <a:pt x="2382982" y="498763"/>
                  <a:pt x="2776451" y="565266"/>
                  <a:pt x="2776451" y="565266"/>
                </a:cubicBezTo>
                <a:cubicBezTo>
                  <a:pt x="2995353" y="598517"/>
                  <a:pt x="3338946" y="640081"/>
                  <a:pt x="3541222" y="681644"/>
                </a:cubicBezTo>
                <a:cubicBezTo>
                  <a:pt x="3743498" y="723207"/>
                  <a:pt x="3846022" y="759229"/>
                  <a:pt x="3990109" y="814647"/>
                </a:cubicBezTo>
                <a:cubicBezTo>
                  <a:pt x="4134196" y="870065"/>
                  <a:pt x="4297681" y="961506"/>
                  <a:pt x="4405746" y="1014153"/>
                </a:cubicBezTo>
                <a:cubicBezTo>
                  <a:pt x="4513811" y="1066800"/>
                  <a:pt x="4541520" y="1075113"/>
                  <a:pt x="4638502" y="1130531"/>
                </a:cubicBezTo>
                <a:cubicBezTo>
                  <a:pt x="4735484" y="1185949"/>
                  <a:pt x="4918365" y="1296786"/>
                  <a:pt x="4987637" y="1346662"/>
                </a:cubicBezTo>
                <a:cubicBezTo>
                  <a:pt x="5056909" y="1396538"/>
                  <a:pt x="5054138" y="1429789"/>
                  <a:pt x="5054138" y="1429789"/>
                </a:cubicBezTo>
                <a:lnTo>
                  <a:pt x="5054138" y="1429789"/>
                </a:lnTo>
                <a:lnTo>
                  <a:pt x="5054138" y="1429789"/>
                </a:lnTo>
                <a:lnTo>
                  <a:pt x="5054138" y="1429789"/>
                </a:lnTo>
              </a:path>
            </a:pathLst>
          </a:custGeom>
          <a:ln w="635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138545" y="4416829"/>
            <a:ext cx="6046124" cy="1997825"/>
          </a:xfrm>
          <a:custGeom>
            <a:avLst/>
            <a:gdLst>
              <a:gd name="connsiteX0" fmla="*/ 11084 w 6046124"/>
              <a:gd name="connsiteY0" fmla="*/ 1850967 h 1997825"/>
              <a:gd name="connsiteX1" fmla="*/ 60960 w 6046124"/>
              <a:gd name="connsiteY1" fmla="*/ 1867593 h 1997825"/>
              <a:gd name="connsiteX2" fmla="*/ 443346 w 6046124"/>
              <a:gd name="connsiteY2" fmla="*/ 1983971 h 1997825"/>
              <a:gd name="connsiteX3" fmla="*/ 908859 w 6046124"/>
              <a:gd name="connsiteY3" fmla="*/ 1784466 h 1997825"/>
              <a:gd name="connsiteX4" fmla="*/ 1390997 w 6046124"/>
              <a:gd name="connsiteY4" fmla="*/ 1335578 h 1997825"/>
              <a:gd name="connsiteX5" fmla="*/ 1839884 w 6046124"/>
              <a:gd name="connsiteY5" fmla="*/ 836815 h 1997825"/>
              <a:gd name="connsiteX6" fmla="*/ 1923011 w 6046124"/>
              <a:gd name="connsiteY6" fmla="*/ 753687 h 1997825"/>
              <a:gd name="connsiteX7" fmla="*/ 2172393 w 6046124"/>
              <a:gd name="connsiteY7" fmla="*/ 537556 h 1997825"/>
              <a:gd name="connsiteX8" fmla="*/ 2704408 w 6046124"/>
              <a:gd name="connsiteY8" fmla="*/ 254924 h 1997825"/>
              <a:gd name="connsiteX9" fmla="*/ 3469179 w 6046124"/>
              <a:gd name="connsiteY9" fmla="*/ 22167 h 1997825"/>
              <a:gd name="connsiteX10" fmla="*/ 4283826 w 6046124"/>
              <a:gd name="connsiteY10" fmla="*/ 121920 h 1997825"/>
              <a:gd name="connsiteX11" fmla="*/ 4699462 w 6046124"/>
              <a:gd name="connsiteY11" fmla="*/ 188422 h 1997825"/>
              <a:gd name="connsiteX12" fmla="*/ 5181600 w 6046124"/>
              <a:gd name="connsiteY12" fmla="*/ 404553 h 1997825"/>
              <a:gd name="connsiteX13" fmla="*/ 5497484 w 6046124"/>
              <a:gd name="connsiteY13" fmla="*/ 703811 h 1997825"/>
              <a:gd name="connsiteX14" fmla="*/ 5879870 w 6046124"/>
              <a:gd name="connsiteY14" fmla="*/ 1285702 h 1997825"/>
              <a:gd name="connsiteX15" fmla="*/ 6046124 w 6046124"/>
              <a:gd name="connsiteY15" fmla="*/ 1651462 h 1997825"/>
              <a:gd name="connsiteX16" fmla="*/ 6046124 w 6046124"/>
              <a:gd name="connsiteY16" fmla="*/ 1651462 h 199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6124" h="1997825">
                <a:moveTo>
                  <a:pt x="11084" y="1850967"/>
                </a:moveTo>
                <a:cubicBezTo>
                  <a:pt x="0" y="1848196"/>
                  <a:pt x="60960" y="1867593"/>
                  <a:pt x="60960" y="1867593"/>
                </a:cubicBezTo>
                <a:cubicBezTo>
                  <a:pt x="133004" y="1889760"/>
                  <a:pt x="302030" y="1997825"/>
                  <a:pt x="443346" y="1983971"/>
                </a:cubicBezTo>
                <a:cubicBezTo>
                  <a:pt x="584662" y="1970117"/>
                  <a:pt x="750917" y="1892531"/>
                  <a:pt x="908859" y="1784466"/>
                </a:cubicBezTo>
                <a:cubicBezTo>
                  <a:pt x="1066801" y="1676401"/>
                  <a:pt x="1235826" y="1493520"/>
                  <a:pt x="1390997" y="1335578"/>
                </a:cubicBezTo>
                <a:cubicBezTo>
                  <a:pt x="1546168" y="1177636"/>
                  <a:pt x="1751215" y="933797"/>
                  <a:pt x="1839884" y="836815"/>
                </a:cubicBezTo>
                <a:cubicBezTo>
                  <a:pt x="1928553" y="739833"/>
                  <a:pt x="1867593" y="803563"/>
                  <a:pt x="1923011" y="753687"/>
                </a:cubicBezTo>
                <a:cubicBezTo>
                  <a:pt x="1978429" y="703811"/>
                  <a:pt x="2042160" y="620683"/>
                  <a:pt x="2172393" y="537556"/>
                </a:cubicBezTo>
                <a:cubicBezTo>
                  <a:pt x="2302626" y="454429"/>
                  <a:pt x="2488277" y="340822"/>
                  <a:pt x="2704408" y="254924"/>
                </a:cubicBezTo>
                <a:cubicBezTo>
                  <a:pt x="2920539" y="169026"/>
                  <a:pt x="3205943" y="44334"/>
                  <a:pt x="3469179" y="22167"/>
                </a:cubicBezTo>
                <a:cubicBezTo>
                  <a:pt x="3732415" y="0"/>
                  <a:pt x="4078779" y="94211"/>
                  <a:pt x="4283826" y="121920"/>
                </a:cubicBezTo>
                <a:cubicBezTo>
                  <a:pt x="4488873" y="149629"/>
                  <a:pt x="4549833" y="141317"/>
                  <a:pt x="4699462" y="188422"/>
                </a:cubicBezTo>
                <a:cubicBezTo>
                  <a:pt x="4849091" y="235528"/>
                  <a:pt x="5048596" y="318655"/>
                  <a:pt x="5181600" y="404553"/>
                </a:cubicBezTo>
                <a:cubicBezTo>
                  <a:pt x="5314604" y="490451"/>
                  <a:pt x="5381106" y="556953"/>
                  <a:pt x="5497484" y="703811"/>
                </a:cubicBezTo>
                <a:cubicBezTo>
                  <a:pt x="5613862" y="850669"/>
                  <a:pt x="5788430" y="1127760"/>
                  <a:pt x="5879870" y="1285702"/>
                </a:cubicBezTo>
                <a:cubicBezTo>
                  <a:pt x="5971310" y="1443644"/>
                  <a:pt x="6046124" y="1651462"/>
                  <a:pt x="6046124" y="1651462"/>
                </a:cubicBezTo>
                <a:lnTo>
                  <a:pt x="6046124" y="1651462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660232" y="4653136"/>
            <a:ext cx="46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4000" b="1" dirty="0" smtClean="0">
                <a:solidFill>
                  <a:srgbClr val="0070C0"/>
                </a:solidFill>
              </a:rPr>
              <a:t>K</a:t>
            </a:r>
            <a:endParaRPr lang="ja-JP" altLang="en-US" sz="4000" b="1" dirty="0">
              <a:solidFill>
                <a:srgbClr val="0070C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148064" y="5949280"/>
            <a:ext cx="914400" cy="72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K</a:t>
            </a:r>
            <a:r>
              <a:rPr kumimoji="1" lang="en-US" altLang="ja-JP" sz="4000" baseline="-25000" dirty="0" smtClean="0"/>
              <a:t>1</a:t>
            </a:r>
            <a:endParaRPr kumimoji="1" lang="ja-JP" altLang="en-US" sz="4000" baseline="-25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707904" y="4005064"/>
            <a:ext cx="914400" cy="6480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K</a:t>
            </a:r>
            <a:r>
              <a:rPr kumimoji="1" lang="en-US" altLang="ja-JP" sz="4000" baseline="-25000" dirty="0" smtClean="0"/>
              <a:t>2</a:t>
            </a:r>
            <a:endParaRPr kumimoji="1" lang="ja-JP" altLang="en-US" sz="4000" baseline="-25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83968" y="3212976"/>
            <a:ext cx="297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 smtClean="0">
                <a:solidFill>
                  <a:srgbClr val="C00000"/>
                </a:solidFill>
              </a:rPr>
              <a:t>4m</a:t>
            </a:r>
            <a:r>
              <a:rPr lang="en-US" altLang="ja-JP" sz="3200" b="1" u="sng" baseline="-25000" dirty="0" smtClean="0">
                <a:solidFill>
                  <a:srgbClr val="C00000"/>
                </a:solidFill>
              </a:rPr>
              <a:t>e</a:t>
            </a:r>
            <a:r>
              <a:rPr lang="en-US" altLang="ja-JP" sz="3200" b="1" u="sng" dirty="0" smtClean="0">
                <a:solidFill>
                  <a:srgbClr val="C00000"/>
                </a:solidFill>
              </a:rPr>
              <a:t>c</a:t>
            </a:r>
            <a:r>
              <a:rPr lang="en-US" altLang="ja-JP" sz="3200" b="1" u="sng" baseline="30000" dirty="0" smtClean="0">
                <a:solidFill>
                  <a:srgbClr val="C00000"/>
                </a:solidFill>
              </a:rPr>
              <a:t>2</a:t>
            </a:r>
            <a:r>
              <a:rPr lang="en-US" altLang="ja-JP" sz="3200" b="1" u="sng" dirty="0" smtClean="0">
                <a:solidFill>
                  <a:srgbClr val="002060"/>
                </a:solidFill>
              </a:rPr>
              <a:t> = </a:t>
            </a:r>
            <a:r>
              <a:rPr lang="en-US" altLang="ja-JP" sz="3200" b="1" u="sng" dirty="0" smtClean="0">
                <a:solidFill>
                  <a:srgbClr val="FF0000"/>
                </a:solidFill>
              </a:rPr>
              <a:t>K</a:t>
            </a:r>
            <a:r>
              <a:rPr lang="en-US" altLang="ja-JP" sz="3200" b="1" u="sng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3200" b="1" u="sng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sz="3200" b="1" u="sng" dirty="0" smtClean="0">
                <a:solidFill>
                  <a:srgbClr val="FF0000"/>
                </a:solidFill>
              </a:rPr>
              <a:t>/2M </a:t>
            </a:r>
            <a:endParaRPr kumimoji="1" lang="ja-JP" altLang="en-US" sz="3200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5508104" y="5157192"/>
            <a:ext cx="16091" cy="684624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3707904" y="3212976"/>
            <a:ext cx="271940" cy="683528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499176" cy="119675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“Critical energy” of QG effect 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for various reactions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601416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el-GR" altLang="ja-JP" b="1" dirty="0" smtClean="0">
                <a:solidFill>
                  <a:srgbClr val="FF0000"/>
                </a:solidFill>
              </a:rPr>
              <a:t>γγ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B 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e</a:t>
            </a:r>
            <a:r>
              <a:rPr kumimoji="1" lang="en-US" altLang="ja-JP" b="1" baseline="30000" dirty="0" err="1" smtClean="0">
                <a:solidFill>
                  <a:srgbClr val="FF0000"/>
                </a:solidFill>
              </a:rPr>
              <a:t>+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e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 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　　　　　　　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K1 </a:t>
            </a:r>
            <a:r>
              <a:rPr lang="en-US" altLang="ja-JP" b="1" dirty="0" smtClean="0">
                <a:solidFill>
                  <a:srgbClr val="FF0000"/>
                </a:solidFill>
              </a:rPr>
              <a:t>=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(M</a:t>
            </a:r>
            <a:r>
              <a:rPr kumimoji="1" lang="el-GR" altLang="ja-JP" b="1" dirty="0" smtClean="0">
                <a:solidFill>
                  <a:srgbClr val="FF0000"/>
                </a:solidFill>
              </a:rPr>
              <a:t>ε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0.5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FF0000"/>
                </a:solidFill>
                <a:latin typeface="Albertus MT"/>
              </a:rPr>
              <a:t>≑ 10</a:t>
            </a:r>
            <a:r>
              <a:rPr kumimoji="1" lang="en-US" altLang="ja-JP" b="1" baseline="30000" dirty="0" smtClean="0">
                <a:solidFill>
                  <a:srgbClr val="FF0000"/>
                </a:solidFill>
                <a:latin typeface="Albertus MT"/>
              </a:rPr>
              <a:t>13</a:t>
            </a:r>
            <a:r>
              <a:rPr kumimoji="1" lang="en-US" altLang="ja-JP" b="1" dirty="0" smtClean="0">
                <a:solidFill>
                  <a:srgbClr val="FF0000"/>
                </a:solidFill>
                <a:latin typeface="Albertus MT"/>
              </a:rPr>
              <a:t>eV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IC                                   K1 = (M</a:t>
            </a:r>
            <a:r>
              <a:rPr lang="el-GR" altLang="ja-JP" b="1" dirty="0" smtClean="0">
                <a:solidFill>
                  <a:srgbClr val="FF0000"/>
                </a:solidFill>
              </a:rPr>
              <a:t>ε</a:t>
            </a:r>
            <a:r>
              <a:rPr lang="en-US" altLang="ja-JP" b="1" dirty="0" smtClean="0">
                <a:solidFill>
                  <a:srgbClr val="FF0000"/>
                </a:solidFill>
              </a:rPr>
              <a:t>)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0.5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Albertus MT"/>
              </a:rPr>
              <a:t>≑ 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lbertus MT"/>
              </a:rPr>
              <a:t>13</a:t>
            </a:r>
            <a:r>
              <a:rPr lang="en-US" altLang="ja-JP" b="1" dirty="0" smtClean="0">
                <a:solidFill>
                  <a:srgbClr val="FF0000"/>
                </a:solidFill>
                <a:latin typeface="Albertus MT"/>
              </a:rPr>
              <a:t>--10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lbertus MT"/>
              </a:rPr>
              <a:t>14</a:t>
            </a:r>
            <a:r>
              <a:rPr lang="en-US" altLang="ja-JP" b="1" dirty="0" smtClean="0">
                <a:solidFill>
                  <a:srgbClr val="FF0000"/>
                </a:solidFill>
                <a:latin typeface="Albertus MT"/>
              </a:rPr>
              <a:t>eV</a:t>
            </a:r>
          </a:p>
          <a:p>
            <a:endParaRPr kumimoji="1" lang="en-US" altLang="ja-JP" dirty="0" smtClean="0"/>
          </a:p>
          <a:p>
            <a:r>
              <a:rPr lang="el-GR" altLang="ja-JP" b="1" dirty="0" smtClean="0">
                <a:solidFill>
                  <a:srgbClr val="0070C0"/>
                </a:solidFill>
              </a:rPr>
              <a:t>γ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</a:rPr>
              <a:t>p(air) 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p </a:t>
            </a:r>
            <a:r>
              <a:rPr lang="en-US" altLang="ja-JP" b="1" dirty="0" err="1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e</a:t>
            </a:r>
            <a:r>
              <a:rPr lang="en-US" altLang="ja-JP" b="1" baseline="30000" dirty="0" err="1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+</a:t>
            </a:r>
            <a:r>
              <a:rPr lang="en-US" altLang="ja-JP" b="1" dirty="0" err="1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e</a:t>
            </a:r>
            <a:r>
              <a:rPr lang="en-US" altLang="ja-JP" b="1" baseline="30000" dirty="0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-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          </a:t>
            </a:r>
            <a:r>
              <a:rPr lang="en-US" altLang="ja-JP" b="1" dirty="0" smtClean="0">
                <a:solidFill>
                  <a:srgbClr val="0070C0"/>
                </a:solidFill>
              </a:rPr>
              <a:t>K1 = (</a:t>
            </a:r>
            <a:r>
              <a:rPr lang="en-US" altLang="ja-JP" b="1" dirty="0" err="1" smtClean="0">
                <a:solidFill>
                  <a:srgbClr val="0070C0"/>
                </a:solidFill>
              </a:rPr>
              <a:t>Mm</a:t>
            </a:r>
            <a:r>
              <a:rPr lang="en-US" altLang="ja-JP" b="1" baseline="-25000" dirty="0" err="1" smtClean="0">
                <a:solidFill>
                  <a:srgbClr val="0070C0"/>
                </a:solidFill>
              </a:rPr>
              <a:t>p</a:t>
            </a:r>
            <a:r>
              <a:rPr lang="en-US" altLang="ja-JP" b="1" dirty="0" smtClean="0">
                <a:solidFill>
                  <a:srgbClr val="0070C0"/>
                </a:solidFill>
              </a:rPr>
              <a:t>)</a:t>
            </a:r>
            <a:r>
              <a:rPr lang="en-US" altLang="ja-JP" b="1" baseline="30000" dirty="0" smtClean="0">
                <a:solidFill>
                  <a:srgbClr val="0070C0"/>
                </a:solidFill>
              </a:rPr>
              <a:t>0.5</a:t>
            </a:r>
            <a:r>
              <a:rPr lang="en-US" altLang="ja-JP" b="1" dirty="0" smtClean="0">
                <a:solidFill>
                  <a:srgbClr val="0070C0"/>
                </a:solidFill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</a:rPr>
              <a:t>≑ 10</a:t>
            </a:r>
            <a:r>
              <a:rPr lang="en-US" altLang="ja-JP" b="1" baseline="30000" dirty="0" smtClean="0">
                <a:solidFill>
                  <a:srgbClr val="0070C0"/>
                </a:solidFill>
                <a:latin typeface="Albertus MT"/>
              </a:rPr>
              <a:t>18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</a:rPr>
              <a:t>eV</a:t>
            </a:r>
          </a:p>
          <a:p>
            <a:pPr>
              <a:buNone/>
            </a:pPr>
            <a:r>
              <a:rPr lang="en-US" altLang="ja-JP" b="1" dirty="0" smtClean="0">
                <a:solidFill>
                  <a:srgbClr val="0070C0"/>
                </a:solidFill>
              </a:rPr>
              <a:t>                                           </a:t>
            </a:r>
            <a:r>
              <a:rPr lang="ja-JP" altLang="en-US" b="1" dirty="0" smtClean="0">
                <a:solidFill>
                  <a:srgbClr val="0070C0"/>
                </a:solidFill>
              </a:rPr>
              <a:t>　　　　　</a:t>
            </a:r>
            <a:r>
              <a:rPr lang="en-US" altLang="ja-JP" b="1" dirty="0" smtClean="0">
                <a:solidFill>
                  <a:srgbClr val="C00000"/>
                </a:solidFill>
              </a:rPr>
              <a:t> K2 </a:t>
            </a:r>
            <a:r>
              <a:rPr lang="en-US" altLang="ja-JP" b="1" dirty="0" smtClean="0">
                <a:solidFill>
                  <a:srgbClr val="C00000"/>
                </a:solidFill>
                <a:latin typeface="Albertus MT"/>
              </a:rPr>
              <a:t>≈</a:t>
            </a:r>
            <a:r>
              <a:rPr lang="en-US" altLang="ja-JP" b="1" dirty="0" smtClean="0">
                <a:solidFill>
                  <a:srgbClr val="C00000"/>
                </a:solidFill>
              </a:rPr>
              <a:t> (</a:t>
            </a:r>
            <a:r>
              <a:rPr lang="en-US" altLang="ja-JP" b="1" dirty="0" err="1" smtClean="0">
                <a:solidFill>
                  <a:srgbClr val="C00000"/>
                </a:solidFill>
              </a:rPr>
              <a:t>Mm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e</a:t>
            </a:r>
            <a:r>
              <a:rPr lang="en-US" altLang="ja-JP" b="1" dirty="0" err="1" smtClean="0">
                <a:solidFill>
                  <a:srgbClr val="C00000"/>
                </a:solidFill>
              </a:rPr>
              <a:t>m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altLang="ja-JP" b="1" dirty="0" smtClean="0">
                <a:solidFill>
                  <a:srgbClr val="C00000"/>
                </a:solidFill>
              </a:rPr>
              <a:t>)</a:t>
            </a:r>
            <a:r>
              <a:rPr lang="en-US" altLang="ja-JP" b="1" baseline="30000" dirty="0" smtClean="0">
                <a:solidFill>
                  <a:srgbClr val="C00000"/>
                </a:solidFill>
              </a:rPr>
              <a:t>1/3</a:t>
            </a:r>
            <a:r>
              <a:rPr lang="en-US" altLang="ja-JP" b="1" dirty="0" smtClean="0">
                <a:solidFill>
                  <a:srgbClr val="C00000"/>
                </a:solidFill>
              </a:rPr>
              <a:t> </a:t>
            </a:r>
            <a:r>
              <a:rPr lang="en-US" altLang="ja-JP" b="1" dirty="0" smtClean="0">
                <a:solidFill>
                  <a:srgbClr val="C00000"/>
                </a:solidFill>
                <a:latin typeface="Albertus MT"/>
              </a:rPr>
              <a:t>≑ 10</a:t>
            </a:r>
            <a:r>
              <a:rPr lang="en-US" altLang="ja-JP" b="1" baseline="30000" dirty="0" smtClean="0">
                <a:solidFill>
                  <a:srgbClr val="C00000"/>
                </a:solidFill>
                <a:latin typeface="Albertus MT"/>
              </a:rPr>
              <a:t>14</a:t>
            </a:r>
            <a:r>
              <a:rPr lang="en-US" altLang="ja-JP" b="1" dirty="0" smtClean="0">
                <a:solidFill>
                  <a:srgbClr val="C00000"/>
                </a:solidFill>
                <a:latin typeface="Albertus MT"/>
              </a:rPr>
              <a:t>eV</a:t>
            </a:r>
          </a:p>
          <a:p>
            <a:r>
              <a:rPr lang="en-US" altLang="ja-JP" b="1" dirty="0" err="1" smtClean="0">
                <a:solidFill>
                  <a:srgbClr val="0070C0"/>
                </a:solidFill>
                <a:latin typeface="Albertus MT"/>
              </a:rPr>
              <a:t>pp</a:t>
            </a:r>
            <a:r>
              <a:rPr lang="en-US" altLang="ja-JP" b="1" dirty="0" err="1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</a:t>
            </a:r>
            <a:r>
              <a:rPr lang="en-US" altLang="ja-JP" b="1" dirty="0" err="1" smtClean="0">
                <a:solidFill>
                  <a:srgbClr val="0070C0"/>
                </a:solidFill>
                <a:latin typeface="Albertus MT"/>
              </a:rPr>
              <a:t>pp</a:t>
            </a:r>
            <a:r>
              <a:rPr lang="el-GR" altLang="ja-JP" b="1" dirty="0" smtClean="0">
                <a:solidFill>
                  <a:srgbClr val="0070C0"/>
                </a:solidFill>
                <a:latin typeface="Albertus MT"/>
              </a:rPr>
              <a:t>π</a:t>
            </a:r>
            <a:r>
              <a:rPr lang="en-US" altLang="ja-JP" b="1" baseline="30000" dirty="0" smtClean="0">
                <a:solidFill>
                  <a:srgbClr val="0070C0"/>
                </a:solidFill>
                <a:latin typeface="Albertus MT"/>
              </a:rPr>
              <a:t>0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              </a:t>
            </a:r>
            <a:r>
              <a:rPr lang="en-US" altLang="ja-JP" b="1" dirty="0" smtClean="0">
                <a:solidFill>
                  <a:srgbClr val="0070C0"/>
                </a:solidFill>
              </a:rPr>
              <a:t>E1 = (</a:t>
            </a:r>
            <a:r>
              <a:rPr lang="en-US" altLang="ja-JP" b="1" dirty="0" err="1" smtClean="0">
                <a:solidFill>
                  <a:srgbClr val="0070C0"/>
                </a:solidFill>
              </a:rPr>
              <a:t>Mm</a:t>
            </a:r>
            <a:r>
              <a:rPr lang="en-US" altLang="ja-JP" b="1" baseline="-25000" dirty="0" err="1" smtClean="0">
                <a:solidFill>
                  <a:srgbClr val="0070C0"/>
                </a:solidFill>
              </a:rPr>
              <a:t>p</a:t>
            </a:r>
            <a:r>
              <a:rPr lang="en-US" altLang="ja-JP" b="1" dirty="0" smtClean="0">
                <a:solidFill>
                  <a:srgbClr val="0070C0"/>
                </a:solidFill>
              </a:rPr>
              <a:t>)</a:t>
            </a:r>
            <a:r>
              <a:rPr lang="en-US" altLang="ja-JP" b="1" baseline="30000" dirty="0" smtClean="0">
                <a:solidFill>
                  <a:srgbClr val="0070C0"/>
                </a:solidFill>
              </a:rPr>
              <a:t>0.5</a:t>
            </a:r>
            <a:r>
              <a:rPr lang="en-US" altLang="ja-JP" b="1" dirty="0" smtClean="0">
                <a:solidFill>
                  <a:srgbClr val="0070C0"/>
                </a:solidFill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</a:rPr>
              <a:t>≑ 10</a:t>
            </a:r>
            <a:r>
              <a:rPr lang="en-US" altLang="ja-JP" b="1" baseline="30000" dirty="0" smtClean="0">
                <a:solidFill>
                  <a:srgbClr val="0070C0"/>
                </a:solidFill>
                <a:latin typeface="Albertus MT"/>
              </a:rPr>
              <a:t>18</a:t>
            </a:r>
            <a:r>
              <a:rPr lang="en-US" altLang="ja-JP" b="1" dirty="0" smtClean="0">
                <a:solidFill>
                  <a:srgbClr val="0070C0"/>
                </a:solidFill>
                <a:latin typeface="Albertus MT"/>
              </a:rPr>
              <a:t>eV</a:t>
            </a:r>
          </a:p>
          <a:p>
            <a:pPr>
              <a:buNone/>
            </a:pPr>
            <a:r>
              <a:rPr lang="en-US" altLang="ja-JP" b="1" dirty="0" smtClean="0">
                <a:solidFill>
                  <a:srgbClr val="0070C0"/>
                </a:solidFill>
              </a:rPr>
              <a:t>                                           </a:t>
            </a:r>
            <a:r>
              <a:rPr lang="ja-JP" altLang="en-US" b="1" dirty="0" smtClean="0">
                <a:solidFill>
                  <a:srgbClr val="0070C0"/>
                </a:solidFill>
              </a:rPr>
              <a:t>　　　　　</a:t>
            </a:r>
            <a:r>
              <a:rPr lang="ja-JP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ja-JP" b="1" dirty="0" smtClean="0">
                <a:solidFill>
                  <a:srgbClr val="00B050"/>
                </a:solidFill>
              </a:rPr>
              <a:t>E2 </a:t>
            </a:r>
            <a:r>
              <a:rPr lang="en-US" altLang="ja-JP" b="1" dirty="0" smtClean="0">
                <a:solidFill>
                  <a:srgbClr val="00B050"/>
                </a:solidFill>
                <a:latin typeface="Albertus MT"/>
              </a:rPr>
              <a:t>≈</a:t>
            </a:r>
            <a:r>
              <a:rPr lang="en-US" altLang="ja-JP" b="1" dirty="0" smtClean="0">
                <a:solidFill>
                  <a:srgbClr val="00B050"/>
                </a:solidFill>
              </a:rPr>
              <a:t> (Mm</a:t>
            </a:r>
            <a:r>
              <a:rPr lang="el-GR" altLang="ja-JP" b="1" baseline="-25000" dirty="0" smtClean="0">
                <a:solidFill>
                  <a:srgbClr val="00B050"/>
                </a:solidFill>
                <a:latin typeface="Albertus MT"/>
              </a:rPr>
              <a:t>π</a:t>
            </a:r>
            <a:r>
              <a:rPr lang="en-US" altLang="ja-JP" b="1" dirty="0" smtClean="0">
                <a:solidFill>
                  <a:srgbClr val="00B050"/>
                </a:solidFill>
              </a:rPr>
              <a:t>m</a:t>
            </a:r>
            <a:r>
              <a:rPr lang="en-US" altLang="ja-JP" b="1" baseline="-25000" dirty="0" smtClean="0">
                <a:solidFill>
                  <a:srgbClr val="00B050"/>
                </a:solidFill>
              </a:rPr>
              <a:t>p</a:t>
            </a:r>
            <a:r>
              <a:rPr lang="en-US" altLang="ja-JP" b="1" dirty="0" smtClean="0">
                <a:solidFill>
                  <a:srgbClr val="00B050"/>
                </a:solidFill>
              </a:rPr>
              <a:t>)</a:t>
            </a:r>
            <a:r>
              <a:rPr lang="en-US" altLang="ja-JP" b="1" baseline="30000" dirty="0" smtClean="0">
                <a:solidFill>
                  <a:srgbClr val="00B050"/>
                </a:solidFill>
              </a:rPr>
              <a:t>1/3</a:t>
            </a:r>
            <a:r>
              <a:rPr lang="en-US" altLang="ja-JP" b="1" dirty="0" smtClean="0">
                <a:solidFill>
                  <a:srgbClr val="00B050"/>
                </a:solidFill>
              </a:rPr>
              <a:t> </a:t>
            </a:r>
            <a:r>
              <a:rPr lang="en-US" altLang="ja-JP" b="1" dirty="0" smtClean="0">
                <a:solidFill>
                  <a:srgbClr val="00B050"/>
                </a:solidFill>
                <a:latin typeface="Albertus MT"/>
              </a:rPr>
              <a:t>≑ 10</a:t>
            </a:r>
            <a:r>
              <a:rPr lang="en-US" altLang="ja-JP" b="1" baseline="30000" dirty="0" smtClean="0">
                <a:solidFill>
                  <a:srgbClr val="00B050"/>
                </a:solidFill>
                <a:latin typeface="Albertus MT"/>
              </a:rPr>
              <a:t>15</a:t>
            </a:r>
            <a:r>
              <a:rPr lang="en-US" altLang="ja-JP" b="1" dirty="0" smtClean="0">
                <a:solidFill>
                  <a:srgbClr val="00B050"/>
                </a:solidFill>
                <a:latin typeface="Albertus MT"/>
              </a:rPr>
              <a:t>eV</a:t>
            </a:r>
          </a:p>
          <a:p>
            <a:pPr>
              <a:buNone/>
            </a:pPr>
            <a:endParaRPr lang="en-US" altLang="ja-JP" dirty="0" smtClean="0">
              <a:latin typeface="Albertus MT"/>
              <a:sym typeface="Wingdings" pitchFamily="2" charset="2"/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p</a:t>
            </a:r>
            <a:r>
              <a:rPr lang="el-GR" altLang="ja-JP" b="1" dirty="0" smtClean="0">
                <a:solidFill>
                  <a:srgbClr val="FF0000"/>
                </a:solidFill>
              </a:rPr>
              <a:t>γ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B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sz="3100" b="1" dirty="0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altLang="ja-JP" sz="1800" b="1" dirty="0" smtClean="0">
                <a:solidFill>
                  <a:srgbClr val="0070C0"/>
                </a:solidFill>
                <a:latin typeface="Albertus MT"/>
                <a:sym typeface="Wingdings" pitchFamily="2" charset="2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e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+ </a:t>
            </a:r>
            <a:r>
              <a:rPr lang="en-US" altLang="ja-JP" b="1" dirty="0" smtClean="0">
                <a:solidFill>
                  <a:srgbClr val="FF0000"/>
                </a:solidFill>
              </a:rPr>
              <a:t>e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ja-JP" altLang="en-US" b="1" dirty="0" smtClean="0">
                <a:solidFill>
                  <a:srgbClr val="FF0000"/>
                </a:solidFill>
              </a:rPr>
              <a:t>　　　　　　　</a:t>
            </a:r>
            <a:r>
              <a:rPr lang="en-US" altLang="ja-JP" b="1" dirty="0" smtClean="0">
                <a:solidFill>
                  <a:srgbClr val="FF0000"/>
                </a:solidFill>
              </a:rPr>
              <a:t>E1 = (M</a:t>
            </a:r>
            <a:r>
              <a:rPr lang="el-GR" altLang="ja-JP" b="1" dirty="0" smtClean="0">
                <a:solidFill>
                  <a:srgbClr val="FF0000"/>
                </a:solidFill>
              </a:rPr>
              <a:t>ε</a:t>
            </a:r>
            <a:r>
              <a:rPr lang="en-US" altLang="ja-JP" b="1" dirty="0" smtClean="0">
                <a:solidFill>
                  <a:srgbClr val="FF0000"/>
                </a:solidFill>
              </a:rPr>
              <a:t>)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0.5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Albertus MT"/>
              </a:rPr>
              <a:t>≑ 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lbertus MT"/>
              </a:rPr>
              <a:t>13</a:t>
            </a:r>
            <a:r>
              <a:rPr lang="en-US" altLang="ja-JP" b="1" dirty="0" smtClean="0">
                <a:solidFill>
                  <a:srgbClr val="FF0000"/>
                </a:solidFill>
                <a:latin typeface="Albertus MT"/>
              </a:rPr>
              <a:t>eV</a:t>
            </a:r>
          </a:p>
          <a:p>
            <a:pPr>
              <a:buNone/>
            </a:pPr>
            <a:r>
              <a:rPr lang="en-US" altLang="ja-JP" dirty="0" smtClean="0"/>
              <a:t>                                                           </a:t>
            </a:r>
            <a:r>
              <a:rPr lang="en-US" altLang="ja-JP" b="1" dirty="0" smtClean="0">
                <a:solidFill>
                  <a:srgbClr val="C00000"/>
                </a:solidFill>
              </a:rPr>
              <a:t>E2</a:t>
            </a:r>
            <a:r>
              <a:rPr lang="en-US" altLang="ja-JP" b="1" dirty="0" smtClean="0">
                <a:solidFill>
                  <a:srgbClr val="C00000"/>
                </a:solidFill>
                <a:latin typeface="Albertus MT"/>
              </a:rPr>
              <a:t> ≈</a:t>
            </a:r>
            <a:r>
              <a:rPr lang="en-US" altLang="ja-JP" b="1" dirty="0" smtClean="0">
                <a:solidFill>
                  <a:srgbClr val="C00000"/>
                </a:solidFill>
              </a:rPr>
              <a:t> (</a:t>
            </a:r>
            <a:r>
              <a:rPr lang="en-US" altLang="ja-JP" b="1" dirty="0" err="1" smtClean="0">
                <a:solidFill>
                  <a:srgbClr val="C00000"/>
                </a:solidFill>
              </a:rPr>
              <a:t>Mm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e</a:t>
            </a:r>
            <a:r>
              <a:rPr lang="en-US" altLang="ja-JP" b="1" dirty="0" err="1" smtClean="0">
                <a:solidFill>
                  <a:srgbClr val="C00000"/>
                </a:solidFill>
              </a:rPr>
              <a:t>m</a:t>
            </a:r>
            <a:r>
              <a:rPr lang="en-US" altLang="ja-JP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altLang="ja-JP" b="1" dirty="0" smtClean="0">
                <a:solidFill>
                  <a:srgbClr val="C00000"/>
                </a:solidFill>
              </a:rPr>
              <a:t>)</a:t>
            </a:r>
            <a:r>
              <a:rPr lang="en-US" altLang="ja-JP" b="1" baseline="30000" dirty="0" smtClean="0">
                <a:solidFill>
                  <a:srgbClr val="C00000"/>
                </a:solidFill>
              </a:rPr>
              <a:t>1/3</a:t>
            </a:r>
            <a:r>
              <a:rPr lang="en-US" altLang="ja-JP" b="1" dirty="0" smtClean="0">
                <a:solidFill>
                  <a:srgbClr val="C00000"/>
                </a:solidFill>
              </a:rPr>
              <a:t> </a:t>
            </a:r>
            <a:r>
              <a:rPr lang="en-US" altLang="ja-JP" b="1" dirty="0" smtClean="0">
                <a:solidFill>
                  <a:srgbClr val="C00000"/>
                </a:solidFill>
                <a:latin typeface="Albertus MT"/>
              </a:rPr>
              <a:t>≑ 10</a:t>
            </a:r>
            <a:r>
              <a:rPr lang="en-US" altLang="ja-JP" b="1" baseline="30000" dirty="0" smtClean="0">
                <a:solidFill>
                  <a:srgbClr val="C00000"/>
                </a:solidFill>
                <a:latin typeface="Albertus MT"/>
              </a:rPr>
              <a:t>14</a:t>
            </a:r>
            <a:r>
              <a:rPr lang="en-US" altLang="ja-JP" b="1" dirty="0" smtClean="0">
                <a:solidFill>
                  <a:srgbClr val="C00000"/>
                </a:solidFill>
                <a:latin typeface="Albertus MT"/>
              </a:rPr>
              <a:t>eV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GZK: p</a:t>
            </a:r>
            <a:r>
              <a:rPr lang="el-GR" altLang="ja-JP" b="1" dirty="0" smtClean="0">
                <a:solidFill>
                  <a:srgbClr val="7030A0"/>
                </a:solidFill>
              </a:rPr>
              <a:t>γ</a:t>
            </a:r>
            <a:r>
              <a:rPr lang="en-US" altLang="ja-JP" b="1" baseline="-25000" dirty="0" smtClean="0">
                <a:solidFill>
                  <a:srgbClr val="7030A0"/>
                </a:solidFill>
              </a:rPr>
              <a:t>B</a:t>
            </a:r>
            <a:r>
              <a:rPr lang="en-US" altLang="ja-JP" sz="2400" b="1" dirty="0" smtClean="0">
                <a:solidFill>
                  <a:srgbClr val="7030A0"/>
                </a:solidFill>
                <a:sym typeface="Wingdings" pitchFamily="2" charset="2"/>
              </a:rPr>
              <a:t></a:t>
            </a:r>
            <a:r>
              <a:rPr lang="el-GR" altLang="ja-JP" b="1" dirty="0" smtClean="0">
                <a:solidFill>
                  <a:srgbClr val="7030A0"/>
                </a:solidFill>
                <a:latin typeface="Albertus MT"/>
              </a:rPr>
              <a:t> </a:t>
            </a:r>
            <a:r>
              <a:rPr lang="en-US" altLang="ja-JP" b="1" dirty="0" smtClean="0">
                <a:solidFill>
                  <a:srgbClr val="7030A0"/>
                </a:solidFill>
                <a:latin typeface="Albertus MT"/>
              </a:rPr>
              <a:t>p</a:t>
            </a:r>
            <a:r>
              <a:rPr lang="el-GR" altLang="ja-JP" b="1" dirty="0" smtClean="0">
                <a:solidFill>
                  <a:srgbClr val="7030A0"/>
                </a:solidFill>
                <a:latin typeface="Albertus MT"/>
              </a:rPr>
              <a:t>π</a:t>
            </a:r>
            <a:r>
              <a:rPr lang="en-US" altLang="ja-JP" b="1" dirty="0" smtClean="0">
                <a:solidFill>
                  <a:srgbClr val="7030A0"/>
                </a:solidFill>
              </a:rPr>
              <a:t>              E1 = (4M</a:t>
            </a:r>
            <a:r>
              <a:rPr lang="el-GR" altLang="ja-JP" b="1" dirty="0" smtClean="0">
                <a:solidFill>
                  <a:srgbClr val="7030A0"/>
                </a:solidFill>
              </a:rPr>
              <a:t>ε</a:t>
            </a:r>
            <a:r>
              <a:rPr lang="en-US" altLang="ja-JP" b="1" dirty="0" smtClean="0">
                <a:solidFill>
                  <a:srgbClr val="7030A0"/>
                </a:solidFill>
              </a:rPr>
              <a:t>m</a:t>
            </a:r>
            <a:r>
              <a:rPr lang="en-US" altLang="ja-JP" b="1" baseline="-25000" dirty="0" smtClean="0">
                <a:solidFill>
                  <a:srgbClr val="7030A0"/>
                </a:solidFill>
              </a:rPr>
              <a:t>p</a:t>
            </a:r>
            <a:r>
              <a:rPr lang="en-US" altLang="ja-JP" b="1" dirty="0" smtClean="0">
                <a:solidFill>
                  <a:srgbClr val="7030A0"/>
                </a:solidFill>
              </a:rPr>
              <a:t>/m</a:t>
            </a:r>
            <a:r>
              <a:rPr lang="el-GR" altLang="ja-JP" b="1" baseline="-25000" dirty="0" smtClean="0">
                <a:solidFill>
                  <a:srgbClr val="7030A0"/>
                </a:solidFill>
                <a:latin typeface="Albertus MT"/>
              </a:rPr>
              <a:t>π</a:t>
            </a:r>
            <a:r>
              <a:rPr lang="en-US" altLang="ja-JP" b="1" dirty="0" smtClean="0">
                <a:solidFill>
                  <a:srgbClr val="7030A0"/>
                </a:solidFill>
              </a:rPr>
              <a:t>)</a:t>
            </a:r>
            <a:r>
              <a:rPr lang="en-US" altLang="ja-JP" b="1" baseline="30000" dirty="0" smtClean="0">
                <a:solidFill>
                  <a:srgbClr val="7030A0"/>
                </a:solidFill>
              </a:rPr>
              <a:t>0.5</a:t>
            </a:r>
            <a:r>
              <a:rPr lang="en-US" altLang="ja-JP" b="1" dirty="0" smtClean="0">
                <a:solidFill>
                  <a:srgbClr val="7030A0"/>
                </a:solidFill>
              </a:rPr>
              <a:t> </a:t>
            </a:r>
            <a:r>
              <a:rPr lang="en-US" altLang="ja-JP" b="1" dirty="0" smtClean="0">
                <a:solidFill>
                  <a:srgbClr val="7030A0"/>
                </a:solidFill>
                <a:latin typeface="Albertus MT"/>
              </a:rPr>
              <a:t>≑ 10</a:t>
            </a:r>
            <a:r>
              <a:rPr lang="en-US" altLang="ja-JP" b="1" baseline="30000" dirty="0" smtClean="0">
                <a:solidFill>
                  <a:srgbClr val="7030A0"/>
                </a:solidFill>
                <a:latin typeface="Albertus MT"/>
              </a:rPr>
              <a:t>14</a:t>
            </a:r>
            <a:r>
              <a:rPr lang="en-US" altLang="ja-JP" b="1" dirty="0" smtClean="0">
                <a:solidFill>
                  <a:srgbClr val="7030A0"/>
                </a:solidFill>
                <a:latin typeface="Albertus MT"/>
              </a:rPr>
              <a:t> </a:t>
            </a:r>
            <a:r>
              <a:rPr lang="en-US" altLang="ja-JP" b="1" dirty="0" err="1" smtClean="0">
                <a:solidFill>
                  <a:srgbClr val="7030A0"/>
                </a:solidFill>
                <a:latin typeface="Albertus MT"/>
              </a:rPr>
              <a:t>eV</a:t>
            </a:r>
            <a:endParaRPr lang="en-US" altLang="ja-JP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ja-JP" b="1" dirty="0" smtClean="0">
                <a:solidFill>
                  <a:srgbClr val="7030A0"/>
                </a:solidFill>
              </a:rPr>
              <a:t>                                                           E2 </a:t>
            </a:r>
            <a:r>
              <a:rPr lang="en-US" altLang="ja-JP" b="1" dirty="0" smtClean="0">
                <a:solidFill>
                  <a:srgbClr val="7030A0"/>
                </a:solidFill>
                <a:latin typeface="Albertus MT"/>
              </a:rPr>
              <a:t>≈</a:t>
            </a:r>
            <a:r>
              <a:rPr lang="en-US" altLang="ja-JP" b="1" dirty="0" smtClean="0">
                <a:solidFill>
                  <a:srgbClr val="7030A0"/>
                </a:solidFill>
              </a:rPr>
              <a:t> (Mm</a:t>
            </a:r>
            <a:r>
              <a:rPr lang="en-US" altLang="ja-JP" b="1" baseline="-25000" dirty="0" smtClean="0">
                <a:solidFill>
                  <a:srgbClr val="7030A0"/>
                </a:solidFill>
              </a:rPr>
              <a:t>p</a:t>
            </a:r>
            <a:r>
              <a:rPr lang="en-US" altLang="ja-JP" b="1" baseline="30000" dirty="0" smtClean="0">
                <a:solidFill>
                  <a:srgbClr val="7030A0"/>
                </a:solidFill>
              </a:rPr>
              <a:t>2</a:t>
            </a:r>
            <a:r>
              <a:rPr lang="en-US" altLang="ja-JP" b="1" dirty="0" smtClean="0">
                <a:solidFill>
                  <a:srgbClr val="7030A0"/>
                </a:solidFill>
              </a:rPr>
              <a:t>)</a:t>
            </a:r>
            <a:r>
              <a:rPr lang="en-US" altLang="ja-JP" b="1" baseline="30000" dirty="0" smtClean="0">
                <a:solidFill>
                  <a:srgbClr val="7030A0"/>
                </a:solidFill>
              </a:rPr>
              <a:t>1/3</a:t>
            </a:r>
            <a:r>
              <a:rPr lang="en-US" altLang="ja-JP" b="1" dirty="0" smtClean="0">
                <a:solidFill>
                  <a:srgbClr val="7030A0"/>
                </a:solidFill>
              </a:rPr>
              <a:t> </a:t>
            </a:r>
            <a:r>
              <a:rPr lang="en-US" altLang="ja-JP" b="1" dirty="0" smtClean="0">
                <a:solidFill>
                  <a:srgbClr val="7030A0"/>
                </a:solidFill>
                <a:latin typeface="Albertus MT"/>
              </a:rPr>
              <a:t>≑ 10</a:t>
            </a:r>
            <a:r>
              <a:rPr lang="en-US" altLang="ja-JP" b="1" baseline="30000" dirty="0" smtClean="0">
                <a:solidFill>
                  <a:srgbClr val="7030A0"/>
                </a:solidFill>
                <a:latin typeface="Albertus MT"/>
              </a:rPr>
              <a:t>15</a:t>
            </a:r>
            <a:r>
              <a:rPr lang="en-US" altLang="ja-JP" b="1" dirty="0" smtClean="0">
                <a:solidFill>
                  <a:srgbClr val="7030A0"/>
                </a:solidFill>
                <a:latin typeface="Albertus MT"/>
              </a:rPr>
              <a:t>eV</a:t>
            </a:r>
            <a:endParaRPr lang="en-US" altLang="ja-JP" b="1" dirty="0" smtClean="0">
              <a:solidFill>
                <a:srgbClr val="7030A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236296" y="1340768"/>
            <a:ext cx="1224136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/>
              <a:t>EBL as target</a:t>
            </a:r>
            <a:endParaRPr kumimoji="1" lang="ja-JP" altLang="en-US" sz="28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236296" y="2348880"/>
            <a:ext cx="1440160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Detection OK?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ja-JP" b="1" dirty="0" smtClean="0"/>
              <a:t>Evidence ? </a:t>
            </a:r>
            <a:r>
              <a:rPr lang="en-US" altLang="ja-JP" sz="2200" b="1" dirty="0" smtClean="0"/>
              <a:t>and</a:t>
            </a:r>
            <a:r>
              <a:rPr lang="en-US" altLang="ja-JP" b="1" dirty="0" smtClean="0"/>
              <a:t> </a:t>
            </a:r>
            <a:r>
              <a:rPr lang="en-US" altLang="ja-JP" sz="3100" b="1" dirty="0" smtClean="0"/>
              <a:t>Curiosities Expand further ….  </a:t>
            </a:r>
            <a:r>
              <a:rPr kumimoji="1" lang="en-US" altLang="ja-JP" sz="3100" b="1" dirty="0" smtClean="0"/>
              <a:t> </a:t>
            </a:r>
            <a:endParaRPr kumimoji="1" lang="ja-JP" altLang="en-US" sz="31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17232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To detect &gt; 100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TeV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l-GR" altLang="ja-JP" b="1" dirty="0" smtClean="0">
                <a:solidFill>
                  <a:srgbClr val="FF0000"/>
                </a:solidFill>
              </a:rPr>
              <a:t> γ</a:t>
            </a:r>
            <a:r>
              <a:rPr lang="en-US" altLang="ja-JP" b="1" dirty="0" smtClean="0">
                <a:solidFill>
                  <a:srgbClr val="FF0000"/>
                </a:solidFill>
              </a:rPr>
              <a:t> rays           </a:t>
            </a:r>
          </a:p>
          <a:p>
            <a:pPr>
              <a:buNone/>
            </a:pPr>
            <a:r>
              <a:rPr lang="en-US" altLang="ja-JP" dirty="0" smtClean="0"/>
              <a:t>              From what sort of objects?</a:t>
            </a:r>
          </a:p>
          <a:p>
            <a:pPr>
              <a:buNone/>
            </a:pPr>
            <a:r>
              <a:rPr lang="en-US" altLang="ja-JP" dirty="0" smtClean="0"/>
              <a:t>                        </a:t>
            </a:r>
            <a:r>
              <a:rPr lang="en-US" altLang="ja-JP" dirty="0" smtClean="0">
                <a:solidFill>
                  <a:srgbClr val="0070C0"/>
                </a:solidFill>
              </a:rPr>
              <a:t>from nearby galaxies ?  Or  AGN ? </a:t>
            </a:r>
          </a:p>
          <a:p>
            <a:pPr>
              <a:buNone/>
            </a:pPr>
            <a:r>
              <a:rPr lang="en-US" altLang="ja-JP" dirty="0" smtClean="0"/>
              <a:t>        </a:t>
            </a:r>
            <a:r>
              <a:rPr lang="en-US" altLang="ja-JP" b="1" dirty="0" err="1" smtClean="0">
                <a:solidFill>
                  <a:srgbClr val="00B050"/>
                </a:solidFill>
              </a:rPr>
              <a:t>pp</a:t>
            </a:r>
            <a:r>
              <a:rPr lang="en-US" altLang="ja-JP" b="1" dirty="0" err="1" smtClean="0">
                <a:solidFill>
                  <a:srgbClr val="00B050"/>
                </a:solidFill>
                <a:sym typeface="Wingdings" pitchFamily="2" charset="2"/>
              </a:rPr>
              <a:t>pp</a:t>
            </a:r>
            <a:r>
              <a:rPr lang="el-GR" altLang="ja-JP" b="1" dirty="0" smtClean="0">
                <a:solidFill>
                  <a:srgbClr val="00B050"/>
                </a:solidFill>
                <a:sym typeface="Wingdings" pitchFamily="2" charset="2"/>
              </a:rPr>
              <a:t>π</a:t>
            </a:r>
            <a:r>
              <a:rPr lang="en-US" altLang="ja-JP" b="1" dirty="0" smtClean="0">
                <a:solidFill>
                  <a:srgbClr val="00B050"/>
                </a:solidFill>
              </a:rPr>
              <a:t> process ensures &gt; 100 </a:t>
            </a:r>
            <a:r>
              <a:rPr lang="en-US" altLang="ja-JP" b="1" dirty="0" err="1" smtClean="0">
                <a:solidFill>
                  <a:srgbClr val="00B050"/>
                </a:solidFill>
              </a:rPr>
              <a:t>TeV</a:t>
            </a:r>
            <a:r>
              <a:rPr lang="en-US" altLang="ja-JP" b="1" dirty="0" smtClean="0">
                <a:solidFill>
                  <a:srgbClr val="00B050"/>
                </a:solidFill>
              </a:rPr>
              <a:t> </a:t>
            </a:r>
            <a:r>
              <a:rPr lang="el-GR" altLang="ja-JP" b="1" dirty="0" smtClean="0">
                <a:solidFill>
                  <a:srgbClr val="00B050"/>
                </a:solidFill>
              </a:rPr>
              <a:t>γ</a:t>
            </a:r>
            <a:r>
              <a:rPr lang="en-US" altLang="ja-JP" b="1" dirty="0" smtClean="0">
                <a:solidFill>
                  <a:srgbClr val="00B050"/>
                </a:solidFill>
              </a:rPr>
              <a:t> rays</a:t>
            </a:r>
          </a:p>
          <a:p>
            <a:pPr>
              <a:buNone/>
            </a:pPr>
            <a:r>
              <a:rPr lang="en-US" altLang="ja-JP" dirty="0" smtClean="0"/>
              <a:t>  </a:t>
            </a:r>
          </a:p>
          <a:p>
            <a:r>
              <a:rPr lang="en-US" altLang="ja-JP" dirty="0" smtClean="0"/>
              <a:t>Galactic disc emission </a:t>
            </a:r>
            <a:r>
              <a:rPr lang="en-US" altLang="ja-JP" dirty="0" err="1" smtClean="0"/>
              <a:t>upto</a:t>
            </a:r>
            <a:r>
              <a:rPr lang="en-US" altLang="ja-JP" dirty="0" smtClean="0"/>
              <a:t> …….?</a:t>
            </a:r>
          </a:p>
          <a:p>
            <a:pPr>
              <a:buNone/>
            </a:pPr>
            <a:r>
              <a:rPr lang="en-US" altLang="ja-JP" dirty="0" smtClean="0"/>
              <a:t>                      </a:t>
            </a:r>
            <a:r>
              <a:rPr lang="en-US" altLang="ja-JP" b="1" dirty="0" smtClean="0">
                <a:solidFill>
                  <a:srgbClr val="FF0000"/>
                </a:solidFill>
              </a:rPr>
              <a:t>origin of CRS</a:t>
            </a:r>
          </a:p>
          <a:p>
            <a:endParaRPr lang="en-US" altLang="ja-JP" dirty="0" smtClean="0"/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Halo  emission accompanied ?</a:t>
            </a:r>
          </a:p>
          <a:p>
            <a:pPr>
              <a:buNone/>
            </a:pPr>
            <a:r>
              <a:rPr lang="en-US" altLang="ja-JP" dirty="0" smtClean="0"/>
              <a:t>                cosmic cascade</a:t>
            </a:r>
          </a:p>
          <a:p>
            <a:r>
              <a:rPr kumimoji="1" lang="en-US" altLang="ja-JP" b="1" dirty="0" smtClean="0">
                <a:solidFill>
                  <a:srgbClr val="00B050"/>
                </a:solidFill>
              </a:rPr>
              <a:t>High energy end of EBL …….</a:t>
            </a:r>
          </a:p>
          <a:p>
            <a:r>
              <a:rPr kumimoji="1" lang="ja-JP" altLang="en-US" b="1" dirty="0" smtClean="0">
                <a:solidFill>
                  <a:srgbClr val="00B050"/>
                </a:solidFill>
              </a:rPr>
              <a:t>ＧＺＫ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/top-down  - cascaded photons ?</a:t>
            </a:r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6" name="図表 5"/>
          <p:cNvGraphicFramePr/>
          <p:nvPr/>
        </p:nvGraphicFramePr>
        <p:xfrm>
          <a:off x="421196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7"/>
            <a:ext cx="7236296" cy="55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2123728" y="3284984"/>
            <a:ext cx="6624736" cy="432048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上下矢印 3"/>
          <p:cNvSpPr/>
          <p:nvPr/>
        </p:nvSpPr>
        <p:spPr>
          <a:xfrm>
            <a:off x="2843808" y="3717032"/>
            <a:ext cx="484632" cy="25202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上下矢印 4"/>
          <p:cNvSpPr/>
          <p:nvPr/>
        </p:nvSpPr>
        <p:spPr>
          <a:xfrm>
            <a:off x="8100392" y="3645024"/>
            <a:ext cx="484632" cy="25202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876256" y="2852936"/>
            <a:ext cx="2267744" cy="187220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220072" y="2420888"/>
            <a:ext cx="2736304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日本のＸ線衛星！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0"/>
            <a:ext cx="676736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Global/international    </a:t>
            </a:r>
            <a:r>
              <a:rPr kumimoji="1" lang="en-US" altLang="ja-JP" sz="2800" b="1" dirty="0" err="1" smtClean="0"/>
              <a:t>vs</a:t>
            </a:r>
            <a:r>
              <a:rPr kumimoji="1" lang="en-US" altLang="ja-JP" sz="2800" b="1" dirty="0" smtClean="0"/>
              <a:t>  “</a:t>
            </a:r>
            <a:r>
              <a:rPr lang="ja-JP" altLang="en-US" sz="2800" b="1" dirty="0" smtClean="0"/>
              <a:t>日本の独自性</a:t>
            </a:r>
            <a:r>
              <a:rPr kumimoji="1" lang="en-US" altLang="ja-JP" sz="2800" b="1" dirty="0" smtClean="0"/>
              <a:t>“</a:t>
            </a:r>
            <a:endParaRPr kumimoji="1" lang="ja-JP" altLang="en-US" sz="2800" b="1" dirty="0"/>
          </a:p>
        </p:txBody>
      </p:sp>
      <p:sp>
        <p:nvSpPr>
          <p:cNvPr id="10" name="角丸四角形 9"/>
          <p:cNvSpPr/>
          <p:nvPr/>
        </p:nvSpPr>
        <p:spPr>
          <a:xfrm>
            <a:off x="3059832" y="548680"/>
            <a:ext cx="5076056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l-GR" altLang="ja-JP" sz="3200" b="1" dirty="0" smtClean="0">
                <a:solidFill>
                  <a:srgbClr val="FF0000"/>
                </a:solidFill>
              </a:rPr>
              <a:t>γ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-ray astronomy 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in  future , 10 years from now ?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229600" y="17008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 smtClean="0"/>
              <a:t>？</a:t>
            </a:r>
            <a:endParaRPr kumimoji="1" lang="ja-JP" altLang="en-US" sz="6000" b="1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211960" y="2204864"/>
            <a:ext cx="3816424" cy="1588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115616" y="1988840"/>
            <a:ext cx="237626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/>
              <a:t>時間変動する天体</a:t>
            </a:r>
            <a:endParaRPr lang="en-US" altLang="ja-JP" sz="2000" b="1" dirty="0" smtClean="0"/>
          </a:p>
          <a:p>
            <a:pPr algn="ctr"/>
            <a:r>
              <a:rPr kumimoji="1" lang="el-GR" altLang="ja-JP" sz="2000" b="1" dirty="0" smtClean="0"/>
              <a:t>Δ</a:t>
            </a:r>
            <a:r>
              <a:rPr kumimoji="1" lang="en-US" altLang="ja-JP" sz="2000" b="1" dirty="0" smtClean="0"/>
              <a:t>E/E, …………</a:t>
            </a:r>
            <a:r>
              <a:rPr kumimoji="1" lang="ja-JP" altLang="en-US" sz="2000" b="1" dirty="0" smtClean="0"/>
              <a:t>などに</a:t>
            </a:r>
            <a:endParaRPr kumimoji="1" lang="en-US" altLang="ja-JP" sz="2000" b="1" dirty="0" smtClean="0"/>
          </a:p>
          <a:p>
            <a:pPr algn="ctr"/>
            <a:r>
              <a:rPr lang="ja-JP" altLang="en-US" sz="2000" b="1" dirty="0" smtClean="0"/>
              <a:t>焦点を絞る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9263"/>
            <a:ext cx="4570413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19263"/>
            <a:ext cx="4570413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19263"/>
            <a:ext cx="4570413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719263"/>
            <a:ext cx="4570413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676456" cy="65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7092280" y="4581128"/>
            <a:ext cx="1872208" cy="653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rgbClr val="FF0000"/>
                </a:solidFill>
              </a:rPr>
              <a:t>By  IACT 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7944" y="5661248"/>
            <a:ext cx="53741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1TeV                        10TeV                 100TeV            1PeV </a:t>
            </a:r>
            <a:endParaRPr kumimoji="1"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3851920" y="4005064"/>
            <a:ext cx="11304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Nearby g</a:t>
            </a:r>
            <a:r>
              <a:rPr kumimoji="1" lang="en-US" altLang="ja-JP" dirty="0" smtClean="0"/>
              <a:t>alaxies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990600" y="28956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b="0" smtClean="0">
                <a:latin typeface="Tahoma" pitchFamily="34" charset="0"/>
                <a:ea typeface="ＭＳ Ｐゴシック" pitchFamily="50" charset="-128"/>
              </a:rPr>
              <a:t>1. EBL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23528" y="332656"/>
            <a:ext cx="8496944" cy="533400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dirty="0" smtClean="0">
                <a:ea typeface="ＭＳ Ｐゴシック" pitchFamily="50" charset="-128"/>
              </a:rPr>
              <a:t>　</a:t>
            </a:r>
            <a:r>
              <a:rPr lang="en-US" altLang="ja-JP" sz="2400" b="1" dirty="0" smtClean="0">
                <a:ea typeface="ＭＳ Ｐゴシック" pitchFamily="50" charset="-128"/>
              </a:rPr>
              <a:t>EBL ; a bridge connecting the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50" charset="-128"/>
              </a:rPr>
              <a:t>“worlds”</a:t>
            </a:r>
            <a:r>
              <a:rPr lang="en-US" altLang="ja-JP" sz="2400" b="1" dirty="0" smtClean="0">
                <a:ea typeface="ＭＳ Ｐゴシック" pitchFamily="50" charset="-128"/>
              </a:rPr>
              <a:t> over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50" charset="-128"/>
              </a:rPr>
              <a:t>12 + 8 + 8 decades</a:t>
            </a:r>
            <a:r>
              <a:rPr lang="ja-JP" altLang="en-US" sz="2400" b="1" dirty="0" smtClean="0">
                <a:ea typeface="ＭＳ Ｐゴシック" pitchFamily="50" charset="-128"/>
              </a:rPr>
              <a:t>！</a:t>
            </a:r>
            <a:endParaRPr lang="ja-JP" altLang="ja-JP" sz="2400" b="1" dirty="0">
              <a:ea typeface="ＭＳ Ｐゴシック" pitchFamily="50" charset="-128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66800"/>
            <a:ext cx="7992888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Footer Placeholder 1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>
                <a:ea typeface="ＭＳ Ｐゴシック" pitchFamily="50" charset="-128"/>
              </a:rPr>
              <a:t>Dermer                                Fermi Summer School                             June 4, 2011</a:t>
            </a:r>
          </a:p>
        </p:txBody>
      </p:sp>
      <p:sp>
        <p:nvSpPr>
          <p:cNvPr id="1741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6861FA-4ADE-42A2-96A4-622C8F2D4A40}" type="slidenum">
              <a:rPr lang="en-US" altLang="ja-JP"/>
              <a:pPr/>
              <a:t>31</a:t>
            </a:fld>
            <a:endParaRPr lang="en-US" altLang="ja-JP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267744" y="1484784"/>
            <a:ext cx="2880320" cy="223224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8028384" y="328498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b="1" dirty="0" smtClean="0"/>
              <a:t>?</a:t>
            </a:r>
            <a:endParaRPr kumimoji="1" lang="ja-JP" altLang="en-US" sz="6000" b="1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5364088" y="4293096"/>
            <a:ext cx="1944216" cy="1588"/>
          </a:xfrm>
          <a:prstGeom prst="straightConnector1">
            <a:avLst/>
          </a:prstGeom>
          <a:ln w="8890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左矢印 32"/>
          <p:cNvSpPr/>
          <p:nvPr/>
        </p:nvSpPr>
        <p:spPr>
          <a:xfrm>
            <a:off x="2987824" y="4437112"/>
            <a:ext cx="288032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6084168" y="6021288"/>
            <a:ext cx="2808312" cy="8367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</a:rPr>
              <a:t>And also,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or </a:t>
            </a:r>
          </a:p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rather  more exiting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左右矢印 12"/>
          <p:cNvSpPr/>
          <p:nvPr/>
        </p:nvSpPr>
        <p:spPr>
          <a:xfrm>
            <a:off x="6876256" y="4365104"/>
            <a:ext cx="1936232" cy="62864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23" grpId="0" animBg="1"/>
      <p:bldP spid="33" grpId="0" animBg="1"/>
      <p:bldP spid="34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7992888" cy="18864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summary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84076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b="1" dirty="0" smtClean="0"/>
              <a:t>&gt; 10 --100TeV gamma rays </a:t>
            </a:r>
            <a:r>
              <a:rPr lang="en-US" altLang="ja-JP" b="1" dirty="0" smtClean="0"/>
              <a:t>: </a:t>
            </a:r>
            <a:endParaRPr kumimoji="1" lang="en-US" altLang="ja-JP" b="1" dirty="0" smtClean="0"/>
          </a:p>
          <a:p>
            <a:pPr>
              <a:buNone/>
            </a:pPr>
            <a:r>
              <a:rPr lang="en-US" altLang="ja-JP" dirty="0" smtClean="0"/>
              <a:t>     </a:t>
            </a:r>
            <a:r>
              <a:rPr lang="en-US" altLang="ja-JP" b="1" dirty="0" smtClean="0">
                <a:solidFill>
                  <a:srgbClr val="FF0000"/>
                </a:solidFill>
              </a:rPr>
              <a:t>a window to look into the Planck - scale energy region?!</a:t>
            </a:r>
          </a:p>
          <a:p>
            <a:pPr>
              <a:buNone/>
            </a:pPr>
            <a:endParaRPr kumimoji="1" lang="en-US" altLang="ja-JP" dirty="0" smtClean="0"/>
          </a:p>
          <a:p>
            <a:r>
              <a:rPr lang="en-US" altLang="ja-JP" b="1" dirty="0" smtClean="0"/>
              <a:t>Clear Evidence for QG effect ? </a:t>
            </a:r>
          </a:p>
          <a:p>
            <a:pPr>
              <a:buNone/>
            </a:pPr>
            <a:r>
              <a:rPr lang="en-US" altLang="ja-JP" dirty="0" smtClean="0"/>
              <a:t>      Galactic disk emission of Gamma rays </a:t>
            </a:r>
            <a:r>
              <a:rPr lang="ja-JP" altLang="en-US" dirty="0" smtClean="0"/>
              <a:t> </a:t>
            </a:r>
            <a:r>
              <a:rPr lang="en-US" altLang="ja-JP" b="1" dirty="0" smtClean="0"/>
              <a:t>from other galaxies ?</a:t>
            </a:r>
          </a:p>
          <a:p>
            <a:pPr>
              <a:buNone/>
            </a:pPr>
            <a:r>
              <a:rPr lang="en-US" altLang="ja-JP" b="1" dirty="0" smtClean="0"/>
              <a:t>      </a:t>
            </a:r>
            <a:r>
              <a:rPr lang="en-US" altLang="ja-JP" b="1" dirty="0" smtClean="0">
                <a:solidFill>
                  <a:srgbClr val="FF0000"/>
                </a:solidFill>
              </a:rPr>
              <a:t>(Existence of </a:t>
            </a:r>
            <a:r>
              <a:rPr lang="el-GR" altLang="ja-JP" b="1" dirty="0" smtClean="0">
                <a:solidFill>
                  <a:srgbClr val="FF0000"/>
                </a:solidFill>
              </a:rPr>
              <a:t>γ</a:t>
            </a:r>
            <a:r>
              <a:rPr lang="en-US" altLang="ja-JP" b="1" dirty="0" smtClean="0">
                <a:solidFill>
                  <a:srgbClr val="FF0000"/>
                </a:solidFill>
              </a:rPr>
              <a:t> rays &gt; 100TeV is guaranteed by p –p interaction)</a:t>
            </a:r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  To extend the maximum energy from SNR etc., emission from Galactic disc ?              ---------   </a:t>
            </a:r>
            <a:r>
              <a:rPr lang="en-US" altLang="ja-JP" b="1" dirty="0" smtClean="0">
                <a:solidFill>
                  <a:srgbClr val="0070C0"/>
                </a:solidFill>
              </a:rPr>
              <a:t>Origin of CRs</a:t>
            </a:r>
          </a:p>
          <a:p>
            <a:pPr>
              <a:buNone/>
            </a:pPr>
            <a:endParaRPr lang="en-US" altLang="ja-JP" b="1" dirty="0" smtClean="0">
              <a:solidFill>
                <a:srgbClr val="0070C0"/>
              </a:solidFill>
            </a:endParaRPr>
          </a:p>
          <a:p>
            <a:r>
              <a:rPr lang="en-US" altLang="ja-JP" dirty="0" smtClean="0"/>
              <a:t>cosmic cascade / Halo </a:t>
            </a:r>
            <a:r>
              <a:rPr kumimoji="1" lang="en-US" altLang="ja-JP" dirty="0" smtClean="0"/>
              <a:t>emission ?           </a:t>
            </a:r>
            <a:r>
              <a:rPr lang="en-US" altLang="ja-JP" dirty="0" smtClean="0"/>
              <a:t>high energy end of EBL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           </a:t>
            </a:r>
            <a:r>
              <a:rPr lang="en-US" altLang="ja-JP" b="1" dirty="0" smtClean="0"/>
              <a:t>extragalactic diffuse VHE gamma </a:t>
            </a:r>
            <a:r>
              <a:rPr lang="en-US" altLang="ja-JP" dirty="0" smtClean="0"/>
              <a:t>: a whole view of EBL ?</a:t>
            </a:r>
          </a:p>
          <a:p>
            <a:pPr>
              <a:buNone/>
            </a:pPr>
            <a:r>
              <a:rPr lang="en-US" altLang="ja-JP" dirty="0" smtClean="0"/>
              <a:t>              </a:t>
            </a:r>
            <a:r>
              <a:rPr lang="en-US" altLang="ja-JP" b="1" dirty="0" smtClean="0">
                <a:solidFill>
                  <a:srgbClr val="00B050"/>
                </a:solidFill>
              </a:rPr>
              <a:t>something from top-down mechanism ?</a:t>
            </a:r>
          </a:p>
          <a:p>
            <a:pPr>
              <a:buNone/>
            </a:pPr>
            <a:r>
              <a:rPr lang="en-US" altLang="ja-JP" dirty="0" smtClean="0"/>
              <a:t> </a:t>
            </a:r>
            <a:endParaRPr kumimoji="1" lang="en-US" altLang="ja-JP" dirty="0" smtClean="0"/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What sort of telescope is adequate for “this science” ? </a:t>
            </a:r>
          </a:p>
          <a:p>
            <a:r>
              <a:rPr kumimoji="1" lang="en-US" altLang="ja-JP" sz="3100" b="1" dirty="0" smtClean="0"/>
              <a:t>…..  The </a:t>
            </a:r>
            <a:r>
              <a:rPr kumimoji="1" lang="en-US" altLang="ja-JP" sz="3100" b="1" smtClean="0"/>
              <a:t>case of Quadratic </a:t>
            </a:r>
            <a:r>
              <a:rPr kumimoji="1" lang="en-US" altLang="ja-JP" sz="3100" b="1" dirty="0" smtClean="0"/>
              <a:t>term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45624" cy="6480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ja-JP" altLang="en-US" u="sng" dirty="0" smtClean="0"/>
              <a:t>なぜ、ＴｅＶ・ガンマ？　　</a:t>
            </a:r>
            <a:endParaRPr kumimoji="1" lang="ja-JP" altLang="en-US" sz="27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b="1" dirty="0" smtClean="0"/>
              <a:t>電波　　</a:t>
            </a:r>
            <a:r>
              <a:rPr kumimoji="1" lang="ja-JP" altLang="en-US" b="1" dirty="0" smtClean="0">
                <a:solidFill>
                  <a:srgbClr val="00B0F0"/>
                </a:solidFill>
              </a:rPr>
              <a:t>パルサー・・・</a:t>
            </a:r>
            <a:endParaRPr kumimoji="1" lang="en-US" altLang="ja-JP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                      </a:t>
            </a:r>
            <a:r>
              <a:rPr lang="ja-JP" altLang="en-US" sz="3300" b="1" dirty="0" smtClean="0">
                <a:solidFill>
                  <a:srgbClr val="FF0000"/>
                </a:solidFill>
              </a:rPr>
              <a:t>中性子星</a:t>
            </a:r>
            <a:endParaRPr kumimoji="1" lang="en-US" altLang="ja-JP" sz="3300" b="1" dirty="0" smtClean="0">
              <a:solidFill>
                <a:srgbClr val="FF0000"/>
              </a:solidFill>
            </a:endParaRPr>
          </a:p>
          <a:p>
            <a:r>
              <a:rPr kumimoji="1" lang="en-US" altLang="ja-JP" b="1" dirty="0" smtClean="0"/>
              <a:t>…..              …….</a:t>
            </a:r>
          </a:p>
          <a:p>
            <a:r>
              <a:rPr lang="ja-JP" altLang="en-US" b="1" dirty="0" smtClean="0"/>
              <a:t>赤外線　　</a:t>
            </a:r>
            <a:r>
              <a:rPr lang="en-US" altLang="ja-JP" b="1" dirty="0" smtClean="0"/>
              <a:t>…….</a:t>
            </a:r>
            <a:endParaRPr kumimoji="1" lang="en-US" altLang="ja-JP" b="1" dirty="0" smtClean="0"/>
          </a:p>
          <a:p>
            <a:r>
              <a:rPr lang="ja-JP" altLang="en-US" b="1" dirty="0" smtClean="0"/>
              <a:t>Ｘ線　　　</a:t>
            </a:r>
            <a:r>
              <a:rPr lang="ja-JP" altLang="en-US" b="1" dirty="0" smtClean="0">
                <a:solidFill>
                  <a:srgbClr val="00B0F0"/>
                </a:solidFill>
              </a:rPr>
              <a:t>近接連星</a:t>
            </a:r>
            <a:endParaRPr lang="en-US" altLang="ja-JP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ja-JP" altLang="en-US" b="1" dirty="0" smtClean="0">
                <a:solidFill>
                  <a:srgbClr val="FF0000"/>
                </a:solidFill>
              </a:rPr>
              <a:t>　　　　　</a:t>
            </a:r>
            <a:r>
              <a:rPr lang="ja-JP" altLang="en-US" sz="3300" b="1" dirty="0" smtClean="0">
                <a:solidFill>
                  <a:srgbClr val="FF0000"/>
                </a:solidFill>
              </a:rPr>
              <a:t>ブラックホール</a:t>
            </a:r>
            <a:endParaRPr lang="en-US" altLang="ja-JP" sz="33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600" b="1" dirty="0" smtClean="0"/>
              <a:t>ＭｅＶ              </a:t>
            </a:r>
            <a:r>
              <a:rPr kumimoji="1" lang="en-US" altLang="ja-JP" sz="2600" b="1" dirty="0" smtClean="0"/>
              <a:t>……….</a:t>
            </a:r>
          </a:p>
          <a:p>
            <a:r>
              <a:rPr lang="ja-JP" altLang="en-US" sz="2600" b="1" dirty="0" smtClean="0"/>
              <a:t>ＧｅＶ　　　　</a:t>
            </a:r>
            <a:r>
              <a:rPr lang="ja-JP" altLang="en-US" sz="2200" b="1" dirty="0" smtClean="0">
                <a:solidFill>
                  <a:srgbClr val="00B0F0"/>
                </a:solidFill>
              </a:rPr>
              <a:t>超新星残骸？</a:t>
            </a:r>
            <a:endParaRPr lang="en-US" altLang="ja-JP" sz="2200" b="1" dirty="0" smtClean="0">
              <a:solidFill>
                <a:srgbClr val="00B0F0"/>
              </a:solidFill>
            </a:endParaRPr>
          </a:p>
          <a:p>
            <a:r>
              <a:rPr kumimoji="1" lang="ja-JP" altLang="en-US" b="1" dirty="0" smtClean="0"/>
              <a:t>ＴｅＶ　　　</a:t>
            </a:r>
            <a:r>
              <a:rPr kumimoji="1" lang="ja-JP" altLang="en-US" sz="3600" b="1" u="sng" dirty="0" smtClean="0">
                <a:solidFill>
                  <a:srgbClr val="FF0000"/>
                </a:solidFill>
              </a:rPr>
              <a:t>？？？</a:t>
            </a:r>
            <a:endParaRPr kumimoji="1" lang="en-US" altLang="ja-JP" sz="36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3600" b="1" dirty="0" smtClean="0">
                <a:solidFill>
                  <a:srgbClr val="FF0000"/>
                </a:solidFill>
              </a:rPr>
              <a:t>       ………………..</a:t>
            </a:r>
          </a:p>
          <a:p>
            <a:r>
              <a:rPr lang="en-US" altLang="ja-JP" sz="3600" b="1" u="sng" dirty="0" smtClean="0">
                <a:solidFill>
                  <a:srgbClr val="FF0000"/>
                </a:solidFill>
              </a:rPr>
              <a:t>CRs, LHC,…..</a:t>
            </a:r>
          </a:p>
          <a:p>
            <a:endParaRPr lang="en-US" altLang="ja-JP" sz="3600" b="1" u="sng" dirty="0" smtClean="0">
              <a:solidFill>
                <a:srgbClr val="FF0000"/>
              </a:solidFill>
            </a:endParaRPr>
          </a:p>
          <a:p>
            <a:endParaRPr kumimoji="1" lang="en-US" altLang="ja-JP" sz="3600" b="1" u="sng" dirty="0" smtClean="0">
              <a:solidFill>
                <a:srgbClr val="FF0000"/>
              </a:solidFill>
            </a:endParaRPr>
          </a:p>
          <a:p>
            <a:endParaRPr kumimoji="1" lang="ja-JP" alt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404664"/>
            <a:ext cx="684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ＣＴＡ</a:t>
            </a:r>
            <a:r>
              <a:rPr lang="en-US" altLang="ja-JP" sz="3600" dirty="0" smtClean="0"/>
              <a:t>?</a:t>
            </a:r>
            <a:r>
              <a:rPr lang="ja-JP" altLang="en-US" sz="3600" dirty="0" smtClean="0"/>
              <a:t>　</a:t>
            </a:r>
            <a:r>
              <a:rPr lang="en-US" altLang="ja-JP" sz="3600" dirty="0" err="1" smtClean="0"/>
              <a:t>JapanCTA</a:t>
            </a:r>
            <a:r>
              <a:rPr lang="en-US" altLang="ja-JP" sz="3600" dirty="0" smtClean="0"/>
              <a:t>    will be funded ?</a:t>
            </a:r>
            <a:endParaRPr kumimoji="1" lang="ja-JP" altLang="en-US" sz="36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971600" y="764704"/>
            <a:ext cx="62646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527376" y="0"/>
            <a:ext cx="5616624" cy="548680"/>
          </a:xfrm>
          <a:prstGeom prst="rect">
            <a:avLst/>
          </a:prstGeom>
          <a:solidFill>
            <a:srgbClr val="FF0000">
              <a:alpha val="26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rgbClr val="002060"/>
                </a:solidFill>
              </a:rPr>
              <a:t>大切なことは 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science </a:t>
            </a:r>
            <a:r>
              <a:rPr kumimoji="1" lang="ja-JP" altLang="en-US" sz="2000" b="1" dirty="0" smtClean="0">
                <a:solidFill>
                  <a:srgbClr val="002060"/>
                </a:solidFill>
              </a:rPr>
              <a:t>：理解</a:t>
            </a:r>
            <a:r>
              <a:rPr lang="ja-JP" altLang="en-US" sz="2000" b="1" dirty="0" smtClean="0">
                <a:solidFill>
                  <a:srgbClr val="002060"/>
                </a:solidFill>
              </a:rPr>
              <a:t>を</a:t>
            </a:r>
            <a:r>
              <a:rPr kumimoji="1" lang="ja-JP" altLang="en-US" sz="2000" b="1" dirty="0" smtClean="0">
                <a:solidFill>
                  <a:srgbClr val="002060"/>
                </a:solidFill>
              </a:rPr>
              <a:t>深められるか？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1700809"/>
            <a:ext cx="4139952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   </a:t>
            </a:r>
            <a:r>
              <a:rPr lang="ja-JP" altLang="en-US" sz="2400" b="1" dirty="0" smtClean="0">
                <a:solidFill>
                  <a:srgbClr val="FFFF00"/>
                </a:solidFill>
              </a:rPr>
              <a:t>宇宙線の起源</a:t>
            </a:r>
            <a:endParaRPr lang="en-US" altLang="ja-JP" sz="2400" b="1" dirty="0" smtClean="0">
              <a:solidFill>
                <a:srgbClr val="FFFF00"/>
              </a:solidFill>
            </a:endParaRPr>
          </a:p>
          <a:p>
            <a:endParaRPr lang="en-US" altLang="ja-JP" sz="2400" b="1" dirty="0" smtClean="0">
              <a:solidFill>
                <a:srgbClr val="7030A0"/>
              </a:solidFill>
            </a:endParaRPr>
          </a:p>
          <a:p>
            <a:pPr>
              <a:buFont typeface="Arial"/>
              <a:buChar char="•"/>
            </a:pPr>
            <a:r>
              <a:rPr lang="ja-JP" altLang="en-US" sz="2000" b="1" dirty="0" smtClean="0">
                <a:solidFill>
                  <a:schemeClr val="bg1"/>
                </a:solidFill>
              </a:rPr>
              <a:t>銀河系内、系外の</a:t>
            </a:r>
            <a:endParaRPr lang="en-US" altLang="ja-JP" sz="2000" b="1" dirty="0" smtClean="0">
              <a:solidFill>
                <a:schemeClr val="bg1"/>
              </a:solidFill>
            </a:endParaRPr>
          </a:p>
          <a:p>
            <a:r>
              <a:rPr lang="ja-JP" altLang="en-US" sz="2000" b="1" dirty="0" smtClean="0">
                <a:solidFill>
                  <a:schemeClr val="bg1"/>
                </a:solidFill>
              </a:rPr>
              <a:t>            高エネルギー天体の研究</a:t>
            </a:r>
            <a:endParaRPr lang="en-US" altLang="ja-JP" sz="2000" b="1" dirty="0" smtClean="0">
              <a:solidFill>
                <a:schemeClr val="bg1"/>
              </a:solidFill>
            </a:endParaRPr>
          </a:p>
          <a:p>
            <a:endParaRPr lang="en-US" altLang="ja-JP" sz="2000" b="1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赤外・可視背景放射</a:t>
            </a:r>
            <a:endParaRPr lang="en-US" altLang="ja-JP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（宇宙の星形成史）の研究</a:t>
            </a:r>
            <a:endParaRPr lang="en-US" altLang="ja-JP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ja-JP" sz="2400" b="1" dirty="0" smtClean="0">
              <a:solidFill>
                <a:srgbClr val="C00000"/>
              </a:solidFill>
            </a:endParaRPr>
          </a:p>
          <a:p>
            <a:pPr>
              <a:buFont typeface="Arial"/>
              <a:buChar char="•"/>
            </a:pPr>
            <a:r>
              <a:rPr lang="ja-JP" altLang="en-US" sz="2000" b="1" dirty="0" smtClean="0">
                <a:solidFill>
                  <a:schemeClr val="bg1"/>
                </a:solidFill>
              </a:rPr>
              <a:t>暗黒物質対消滅からの</a:t>
            </a:r>
            <a:endParaRPr lang="en-US" altLang="ja-JP" sz="2000" b="1" dirty="0" smtClean="0">
              <a:solidFill>
                <a:schemeClr val="bg1"/>
              </a:solidFill>
            </a:endParaRPr>
          </a:p>
          <a:p>
            <a:r>
              <a:rPr lang="en-US" altLang="ja-JP" sz="2000" b="1" dirty="0" smtClean="0">
                <a:solidFill>
                  <a:schemeClr val="bg1"/>
                </a:solidFill>
              </a:rPr>
              <a:t>                           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ガンマ線の探索</a:t>
            </a:r>
            <a:endParaRPr lang="en-US" altLang="ja-JP" sz="2000" b="1" dirty="0" smtClean="0">
              <a:solidFill>
                <a:schemeClr val="bg1"/>
              </a:solidFill>
            </a:endParaRPr>
          </a:p>
          <a:p>
            <a:endParaRPr lang="en-US" altLang="ja-JP" sz="2000" b="1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ja-JP" altLang="en-US" sz="2400" b="1" dirty="0" smtClean="0">
                <a:solidFill>
                  <a:srgbClr val="FF0000"/>
                </a:solidFill>
              </a:rPr>
              <a:t>相対論（量子重力理論）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                         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の高精度検証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20272" y="1484784"/>
            <a:ext cx="21237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From </a:t>
            </a:r>
            <a:r>
              <a:rPr kumimoji="1" lang="en-US" altLang="ja-JP" b="1" dirty="0" err="1" smtClean="0"/>
              <a:t>Teshima</a:t>
            </a:r>
            <a:r>
              <a:rPr kumimoji="1" lang="en-US" altLang="ja-JP" b="1" dirty="0" smtClean="0"/>
              <a:t>, </a:t>
            </a:r>
            <a:r>
              <a:rPr kumimoji="1" lang="en-US" altLang="ja-JP" b="1" dirty="0" err="1" smtClean="0"/>
              <a:t>Totani’s</a:t>
            </a:r>
            <a:r>
              <a:rPr kumimoji="1" lang="en-US" altLang="ja-JP" b="1" dirty="0" smtClean="0"/>
              <a:t> talk</a:t>
            </a:r>
          </a:p>
          <a:p>
            <a:pPr algn="ctr"/>
            <a:r>
              <a:rPr lang="en-US" altLang="ja-JP" b="1" dirty="0" smtClean="0"/>
              <a:t>In </a:t>
            </a:r>
            <a:r>
              <a:rPr lang="ja-JP" altLang="en-US" b="1" dirty="0" smtClean="0"/>
              <a:t>物理・天文学会</a:t>
            </a:r>
            <a:endParaRPr kumimoji="1"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3240360" cy="576064"/>
          </a:xfrm>
          <a:prstGeom prst="rect">
            <a:avLst/>
          </a:prstGeom>
          <a:solidFill>
            <a:srgbClr val="FF0000">
              <a:alpha val="26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rgbClr val="002060"/>
                </a:solidFill>
              </a:rPr>
              <a:t>こんなことはどうでもよい！</a:t>
            </a:r>
            <a:endParaRPr kumimoji="1"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4283968" y="3212976"/>
            <a:ext cx="360040" cy="1872208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上下矢印 11"/>
          <p:cNvSpPr/>
          <p:nvPr/>
        </p:nvSpPr>
        <p:spPr>
          <a:xfrm>
            <a:off x="3923928" y="4221088"/>
            <a:ext cx="288032" cy="1216152"/>
          </a:xfrm>
          <a:prstGeom prst="upDownArrow">
            <a:avLst/>
          </a:prstGeom>
          <a:solidFill>
            <a:srgbClr val="FF00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3563888" y="5445224"/>
            <a:ext cx="1224136" cy="14127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10 – </a:t>
            </a:r>
          </a:p>
          <a:p>
            <a:pPr algn="ctr"/>
            <a:r>
              <a:rPr lang="en-US" altLang="ja-JP" b="1" dirty="0" smtClean="0"/>
              <a:t>100</a:t>
            </a:r>
          </a:p>
          <a:p>
            <a:pPr algn="ctr"/>
            <a:r>
              <a:rPr kumimoji="1" lang="en-US" altLang="ja-JP" b="1" dirty="0" err="1" smtClean="0"/>
              <a:t>TeV</a:t>
            </a:r>
            <a:r>
              <a:rPr kumimoji="1" lang="en-US" altLang="ja-JP" b="1" dirty="0" smtClean="0"/>
              <a:t> ?</a:t>
            </a:r>
            <a:endParaRPr kumimoji="1" lang="ja-JP" altLang="en-US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1907704" y="4941168"/>
            <a:ext cx="1584176" cy="936104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95536" y="2564904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/>
              <a:t>Some new concept ?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Part 2:  EBL, QG effect, VHE </a:t>
            </a:r>
            <a:r>
              <a:rPr kumimoji="1" lang="el-GR" altLang="ja-JP" dirty="0" smtClean="0"/>
              <a:t>γ</a:t>
            </a:r>
            <a:r>
              <a:rPr kumimoji="1" lang="en-US" altLang="ja-JP" dirty="0" smtClean="0"/>
              <a:t>-rays</a:t>
            </a:r>
            <a:endParaRPr kumimoji="1" lang="ja-JP" altLang="en-US" sz="27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ja-JP" sz="4600" dirty="0" smtClean="0">
                <a:solidFill>
                  <a:srgbClr val="FF0000"/>
                </a:solidFill>
              </a:rPr>
              <a:t>EBL : Extragalactic Background Light</a:t>
            </a:r>
          </a:p>
          <a:p>
            <a:r>
              <a:rPr lang="en-US" altLang="ja-JP" dirty="0" smtClean="0">
                <a:solidFill>
                  <a:srgbClr val="C00000"/>
                </a:solidFill>
              </a:rPr>
              <a:t>Opacity of extragalactic space to gamma rays </a:t>
            </a:r>
          </a:p>
          <a:p>
            <a:r>
              <a:rPr lang="el-GR" altLang="ja-JP" sz="4100" b="1" dirty="0" smtClean="0">
                <a:solidFill>
                  <a:srgbClr val="C00000"/>
                </a:solidFill>
              </a:rPr>
              <a:t>γ</a:t>
            </a:r>
            <a:r>
              <a:rPr lang="en-US" altLang="ja-JP" sz="4100" b="1" baseline="-25000" dirty="0" smtClean="0">
                <a:solidFill>
                  <a:srgbClr val="C00000"/>
                </a:solidFill>
              </a:rPr>
              <a:t> </a:t>
            </a:r>
            <a:r>
              <a:rPr lang="en-US" altLang="ja-JP" sz="4100" b="1" dirty="0" smtClean="0">
                <a:solidFill>
                  <a:srgbClr val="C00000"/>
                </a:solidFill>
              </a:rPr>
              <a:t>+ </a:t>
            </a:r>
            <a:r>
              <a:rPr lang="el-GR" altLang="ja-JP" sz="4100" b="1" dirty="0" smtClean="0">
                <a:solidFill>
                  <a:srgbClr val="C00000"/>
                </a:solidFill>
              </a:rPr>
              <a:t>γ</a:t>
            </a:r>
            <a:r>
              <a:rPr lang="en-US" altLang="ja-JP" sz="4100" b="1" baseline="-25000" dirty="0" smtClean="0">
                <a:solidFill>
                  <a:srgbClr val="C00000"/>
                </a:solidFill>
              </a:rPr>
              <a:t>B </a:t>
            </a:r>
            <a:r>
              <a:rPr lang="en-US" altLang="ja-JP" sz="4100" b="1" dirty="0" smtClean="0">
                <a:solidFill>
                  <a:srgbClr val="C00000"/>
                </a:solidFill>
                <a:sym typeface="Wingdings" pitchFamily="2" charset="2"/>
              </a:rPr>
              <a:t>annihilation into  (</a:t>
            </a:r>
            <a:r>
              <a:rPr lang="en-US" altLang="ja-JP" sz="4100" b="1" dirty="0" err="1" smtClean="0">
                <a:solidFill>
                  <a:srgbClr val="C00000"/>
                </a:solidFill>
                <a:sym typeface="Wingdings" pitchFamily="2" charset="2"/>
              </a:rPr>
              <a:t>e+e</a:t>
            </a:r>
            <a:r>
              <a:rPr lang="en-US" altLang="ja-JP" sz="4100" b="1" dirty="0" smtClean="0">
                <a:solidFill>
                  <a:srgbClr val="C00000"/>
                </a:solidFill>
                <a:sym typeface="Wingdings" pitchFamily="2" charset="2"/>
              </a:rPr>
              <a:t>-)</a:t>
            </a:r>
          </a:p>
          <a:p>
            <a:pPr>
              <a:buNone/>
            </a:pPr>
            <a:r>
              <a:rPr lang="ja-JP" altLang="en-US" dirty="0" smtClean="0">
                <a:sym typeface="Wingdings" pitchFamily="2" charset="2"/>
              </a:rPr>
              <a:t>    　</a:t>
            </a:r>
            <a:r>
              <a:rPr lang="el-GR" altLang="ja-JP" dirty="0" smtClean="0"/>
              <a:t> </a:t>
            </a:r>
            <a:r>
              <a:rPr lang="ja-JP" altLang="en-US" dirty="0" smtClean="0"/>
              <a:t>　</a:t>
            </a:r>
            <a:r>
              <a:rPr lang="el-GR" altLang="ja-JP" dirty="0" smtClean="0"/>
              <a:t>γ</a:t>
            </a:r>
            <a:r>
              <a:rPr lang="en-US" altLang="ja-JP" baseline="-25000" dirty="0" smtClean="0"/>
              <a:t>B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latin typeface="Albertus MT"/>
              </a:rPr>
              <a:t>≡ </a:t>
            </a:r>
            <a:r>
              <a:rPr lang="en-US" altLang="ja-JP" dirty="0" smtClean="0"/>
              <a:t>EBL </a:t>
            </a:r>
            <a:r>
              <a:rPr lang="ja-JP" altLang="en-US" dirty="0" smtClean="0"/>
              <a:t>　                            </a:t>
            </a:r>
            <a:r>
              <a:rPr lang="en-US" altLang="ja-JP" dirty="0" smtClean="0">
                <a:sym typeface="Wingdings" pitchFamily="2" charset="2"/>
              </a:rPr>
              <a:t>energy dependent cross section</a:t>
            </a:r>
            <a:endParaRPr lang="en-US" altLang="ja-JP" sz="36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ja-JP" dirty="0" smtClean="0">
                <a:sym typeface="Wingdings" pitchFamily="2" charset="2"/>
              </a:rPr>
              <a:t>     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K    </a:t>
            </a:r>
            <a:r>
              <a:rPr lang="el-GR" altLang="ja-JP" b="1" dirty="0" smtClean="0">
                <a:solidFill>
                  <a:srgbClr val="00B050"/>
                </a:solidFill>
                <a:sym typeface="Wingdings" pitchFamily="2" charset="2"/>
              </a:rPr>
              <a:t>ε</a:t>
            </a:r>
            <a:r>
              <a:rPr lang="en-US" altLang="ja-JP" dirty="0" smtClean="0">
                <a:sym typeface="Wingdings" pitchFamily="2" charset="2"/>
              </a:rPr>
              <a:t>                    </a:t>
            </a:r>
            <a:r>
              <a:rPr lang="en-US" altLang="ja-JP" b="1" dirty="0" smtClean="0">
                <a:sym typeface="Wingdings" pitchFamily="2" charset="2"/>
              </a:rPr>
              <a:t>threshold   K </a:t>
            </a:r>
            <a:r>
              <a:rPr lang="el-GR" altLang="ja-JP" b="1" dirty="0" smtClean="0">
                <a:sym typeface="Wingdings" pitchFamily="2" charset="2"/>
              </a:rPr>
              <a:t>ε</a:t>
            </a:r>
            <a:r>
              <a:rPr lang="en-US" altLang="ja-JP" b="1" dirty="0" smtClean="0">
                <a:sym typeface="Wingdings" pitchFamily="2" charset="2"/>
              </a:rPr>
              <a:t> = m</a:t>
            </a:r>
            <a:r>
              <a:rPr lang="en-US" altLang="ja-JP" b="1" baseline="-25000" dirty="0" smtClean="0">
                <a:sym typeface="Wingdings" pitchFamily="2" charset="2"/>
              </a:rPr>
              <a:t>e</a:t>
            </a:r>
            <a:r>
              <a:rPr lang="en-US" altLang="ja-JP" b="1" baseline="30000" dirty="0" smtClean="0">
                <a:sym typeface="Wingdings" pitchFamily="2" charset="2"/>
              </a:rPr>
              <a:t>2                 </a:t>
            </a:r>
            <a:r>
              <a:rPr lang="en-US" altLang="ja-JP" dirty="0" smtClean="0">
                <a:sym typeface="Wingdings" pitchFamily="2" charset="2"/>
              </a:rPr>
              <a:t>phase volume</a:t>
            </a:r>
          </a:p>
          <a:p>
            <a:pPr>
              <a:buNone/>
            </a:pPr>
            <a:r>
              <a:rPr lang="en-US" altLang="ja-JP" b="1" dirty="0" smtClean="0">
                <a:sym typeface="Wingdings" pitchFamily="2" charset="2"/>
              </a:rPr>
              <a:t>                                                 K </a:t>
            </a:r>
            <a:r>
              <a:rPr lang="el-GR" altLang="ja-JP" b="1" dirty="0" smtClean="0">
                <a:sym typeface="Wingdings" pitchFamily="2" charset="2"/>
              </a:rPr>
              <a:t>ε</a:t>
            </a:r>
            <a:r>
              <a:rPr lang="en-US" altLang="ja-JP" b="1" dirty="0" smtClean="0">
                <a:sym typeface="Wingdings" pitchFamily="2" charset="2"/>
              </a:rPr>
              <a:t> = 4m</a:t>
            </a:r>
            <a:r>
              <a:rPr lang="en-US" altLang="ja-JP" b="1" baseline="-25000" dirty="0" smtClean="0">
                <a:sym typeface="Wingdings" pitchFamily="2" charset="2"/>
              </a:rPr>
              <a:t>e</a:t>
            </a:r>
            <a:r>
              <a:rPr lang="en-US" altLang="ja-JP" b="1" baseline="30000" dirty="0" smtClean="0">
                <a:sym typeface="Wingdings" pitchFamily="2" charset="2"/>
              </a:rPr>
              <a:t>2</a:t>
            </a:r>
            <a:r>
              <a:rPr lang="en-US" altLang="ja-JP" dirty="0" smtClean="0">
                <a:sym typeface="Wingdings" pitchFamily="2" charset="2"/>
              </a:rPr>
              <a:t>  </a:t>
            </a:r>
          </a:p>
          <a:p>
            <a:pPr>
              <a:buNone/>
            </a:pPr>
            <a:r>
              <a:rPr lang="en-US" altLang="ja-JP" dirty="0" smtClean="0">
                <a:sym typeface="Wingdings" pitchFamily="2" charset="2"/>
              </a:rPr>
              <a:t>                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K    : 0.1 </a:t>
            </a:r>
            <a:r>
              <a:rPr lang="en-US" altLang="ja-JP" b="1" dirty="0" err="1" smtClean="0">
                <a:solidFill>
                  <a:srgbClr val="00B050"/>
                </a:solidFill>
                <a:sym typeface="Wingdings" pitchFamily="2" charset="2"/>
              </a:rPr>
              <a:t>TeV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                1 </a:t>
            </a:r>
            <a:r>
              <a:rPr lang="en-US" altLang="ja-JP" b="1" dirty="0" err="1" smtClean="0">
                <a:solidFill>
                  <a:srgbClr val="00B050"/>
                </a:solidFill>
                <a:sym typeface="Wingdings" pitchFamily="2" charset="2"/>
              </a:rPr>
              <a:t>TeV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                  10 </a:t>
            </a:r>
            <a:r>
              <a:rPr lang="en-US" altLang="ja-JP" b="1" dirty="0" err="1" smtClean="0">
                <a:solidFill>
                  <a:srgbClr val="00B050"/>
                </a:solidFill>
                <a:sym typeface="Wingdings" pitchFamily="2" charset="2"/>
              </a:rPr>
              <a:t>TeV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                </a:t>
            </a:r>
            <a:r>
              <a:rPr lang="el-GR" altLang="ja-JP" b="1" dirty="0" smtClean="0">
                <a:solidFill>
                  <a:srgbClr val="00B050"/>
                </a:solidFill>
                <a:sym typeface="Wingdings" pitchFamily="2" charset="2"/>
              </a:rPr>
              <a:t>ε 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   : 10eV(0.1</a:t>
            </a:r>
            <a:r>
              <a:rPr lang="el-GR" altLang="ja-JP" b="1" dirty="0" smtClean="0">
                <a:solidFill>
                  <a:srgbClr val="00B050"/>
                </a:solidFill>
                <a:sym typeface="Wingdings" pitchFamily="2" charset="2"/>
              </a:rPr>
              <a:t>μ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)         1eV(1</a:t>
            </a:r>
            <a:r>
              <a:rPr lang="el-GR" altLang="ja-JP" b="1" dirty="0" smtClean="0">
                <a:solidFill>
                  <a:srgbClr val="00B050"/>
                </a:solidFill>
                <a:sym typeface="Wingdings" pitchFamily="2" charset="2"/>
              </a:rPr>
              <a:t>μ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)            0.1eV(10</a:t>
            </a:r>
            <a:r>
              <a:rPr lang="el-GR" altLang="ja-JP" b="1" dirty="0" smtClean="0">
                <a:solidFill>
                  <a:srgbClr val="00B050"/>
                </a:solidFill>
                <a:sym typeface="Wingdings" pitchFamily="2" charset="2"/>
              </a:rPr>
              <a:t>μ</a:t>
            </a:r>
            <a:r>
              <a:rPr lang="en-US" altLang="ja-JP" b="1" dirty="0" smtClean="0">
                <a:solidFill>
                  <a:srgbClr val="00B050"/>
                </a:solidFill>
                <a:sym typeface="Wingdings" pitchFamily="2" charset="2"/>
              </a:rPr>
              <a:t>) </a:t>
            </a:r>
            <a:r>
              <a:rPr lang="ja-JP" altLang="en-US" dirty="0" smtClean="0">
                <a:sym typeface="Wingdings" pitchFamily="2" charset="2"/>
              </a:rPr>
              <a:t>　</a:t>
            </a:r>
            <a:endParaRPr lang="en-US" altLang="ja-JP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ja-JP" dirty="0" smtClean="0">
                <a:sym typeface="Wingdings" pitchFamily="2" charset="2"/>
              </a:rPr>
              <a:t>    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altLang="ja-JP" dirty="0" smtClean="0">
                <a:sym typeface="Wingdings" pitchFamily="2" charset="2"/>
              </a:rPr>
              <a:t>   </a:t>
            </a:r>
          </a:p>
          <a:p>
            <a:pPr>
              <a:buNone/>
            </a:pPr>
            <a:r>
              <a:rPr kumimoji="1" lang="en-US" altLang="ja-JP" sz="4600" b="1" dirty="0" smtClean="0">
                <a:solidFill>
                  <a:srgbClr val="0070C0"/>
                </a:solidFill>
                <a:sym typeface="Wingdings" pitchFamily="2" charset="2"/>
              </a:rPr>
              <a:t>QG effect : </a:t>
            </a:r>
            <a:r>
              <a:rPr lang="en-US" altLang="ja-JP" sz="4600" b="1" dirty="0" smtClean="0">
                <a:solidFill>
                  <a:srgbClr val="0070C0"/>
                </a:solidFill>
              </a:rPr>
              <a:t>Quantum Gravity</a:t>
            </a:r>
          </a:p>
          <a:p>
            <a:pPr>
              <a:buNone/>
            </a:pPr>
            <a:endParaRPr lang="en-US" altLang="ja-JP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ja-JP" dirty="0" smtClean="0">
                <a:sym typeface="Wingdings" pitchFamily="2" charset="2"/>
              </a:rPr>
              <a:t>                     </a:t>
            </a:r>
            <a:r>
              <a:rPr lang="en-US" altLang="ja-JP" sz="3400" b="1" dirty="0" smtClean="0">
                <a:sym typeface="Wingdings" pitchFamily="2" charset="2"/>
              </a:rPr>
              <a:t>reactions of </a:t>
            </a:r>
            <a:r>
              <a:rPr lang="el-GR" altLang="ja-JP" sz="3400" b="1" dirty="0" smtClean="0"/>
              <a:t>γ</a:t>
            </a:r>
            <a:r>
              <a:rPr lang="en-US" altLang="ja-JP" sz="3400" b="1" dirty="0" smtClean="0"/>
              <a:t> and CRs </a:t>
            </a:r>
            <a:r>
              <a:rPr lang="en-US" altLang="ja-JP" sz="3400" b="1" dirty="0" smtClean="0">
                <a:sym typeface="Wingdings" pitchFamily="2" charset="2"/>
              </a:rPr>
              <a:t>modified by  QG effects </a:t>
            </a:r>
            <a:r>
              <a:rPr lang="en-US" altLang="ja-JP" dirty="0" smtClean="0">
                <a:sym typeface="Wingdings" pitchFamily="2" charset="2"/>
              </a:rPr>
              <a:t>? </a:t>
            </a:r>
          </a:p>
          <a:p>
            <a:pPr>
              <a:buNone/>
            </a:pPr>
            <a:endParaRPr kumimoji="1" lang="en-US" altLang="ja-JP" dirty="0" smtClean="0">
              <a:sym typeface="Wingdings" pitchFamily="2" charset="2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699792" y="2564904"/>
            <a:ext cx="2952328" cy="79208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7660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251520" y="0"/>
            <a:ext cx="50405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From </a:t>
            </a:r>
            <a:r>
              <a:rPr lang="ja-JP" altLang="en-US" dirty="0" smtClean="0"/>
              <a:t>「赤外線背景放射のロケット観測計画</a:t>
            </a:r>
            <a:r>
              <a:rPr lang="en-US" altLang="ja-JP" b="1" dirty="0" smtClean="0"/>
              <a:t>CIBER</a:t>
            </a:r>
            <a:r>
              <a:rPr lang="ja-JP" altLang="en-US" b="1" dirty="0" smtClean="0"/>
              <a:t>」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rot="10800000">
            <a:off x="2987824" y="1844824"/>
            <a:ext cx="5328592" cy="3096344"/>
          </a:xfrm>
          <a:prstGeom prst="line">
            <a:avLst/>
          </a:prstGeom>
          <a:ln w="1270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115616" y="1700808"/>
            <a:ext cx="1656184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-6/12=-0.5</a:t>
            </a:r>
            <a:endParaRPr kumimoji="1" lang="ja-JP" altLang="en-US" sz="24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1403648" y="4869160"/>
            <a:ext cx="6624736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/>
              <a:t>ガンマ線の吸収</a:t>
            </a:r>
            <a:endParaRPr kumimoji="1" lang="en-US" altLang="ja-JP" sz="2400" b="1" dirty="0" smtClean="0"/>
          </a:p>
          <a:p>
            <a:pPr algn="ctr"/>
            <a:r>
              <a:rPr lang="ja-JP" altLang="en-US" sz="2400" b="1" dirty="0" smtClean="0"/>
              <a:t>スペクトルの形状の変化：　</a:t>
            </a:r>
            <a:r>
              <a:rPr lang="en-US" altLang="ja-JP" sz="2400" b="1" dirty="0" smtClean="0"/>
              <a:t>softening</a:t>
            </a:r>
            <a:endParaRPr kumimoji="1" lang="ja-JP" altLang="en-US" sz="24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2987824" y="1268760"/>
            <a:ext cx="273630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　</a:t>
            </a:r>
            <a:r>
              <a:rPr kumimoji="1" lang="en-US" altLang="ja-JP" sz="2000" dirty="0" smtClean="0"/>
              <a:t>100   10     1    0.1  </a:t>
            </a:r>
            <a:r>
              <a:rPr kumimoji="1" lang="en-US" altLang="ja-JP" sz="2000" dirty="0" err="1" smtClean="0"/>
              <a:t>TeV</a:t>
            </a:r>
            <a:r>
              <a:rPr kumimoji="1" lang="en-US" altLang="ja-JP" sz="2000" dirty="0" smtClean="0"/>
              <a:t>  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332656"/>
            <a:ext cx="5220072" cy="3068960"/>
            <a:chOff x="3072" y="2197"/>
            <a:chExt cx="3313" cy="2123"/>
          </a:xfrm>
        </p:grpSpPr>
        <p:pic>
          <p:nvPicPr>
            <p:cNvPr id="3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2197"/>
              <a:ext cx="3313" cy="2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5616" y="3119"/>
              <a:ext cx="54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336600"/>
                  </a:solidFill>
                  <a:latin typeface="Symbol" pitchFamily="18" charset="2"/>
                  <a:ea typeface="ＭＳ Ｐゴシック" pitchFamily="50" charset="-128"/>
                </a:rPr>
                <a:t>t</a:t>
              </a:r>
              <a:r>
                <a:rPr lang="en-US" altLang="ja-JP" sz="2000" baseline="-25000">
                  <a:solidFill>
                    <a:srgbClr val="336600"/>
                  </a:solidFill>
                  <a:latin typeface="Symbol" pitchFamily="18" charset="2"/>
                  <a:ea typeface="ＭＳ Ｐゴシック" pitchFamily="50" charset="-128"/>
                </a:rPr>
                <a:t>gg</a:t>
              </a:r>
              <a:r>
                <a:rPr lang="en-US" altLang="ja-JP" sz="2000">
                  <a:solidFill>
                    <a:srgbClr val="336600"/>
                  </a:solidFill>
                  <a:ea typeface="ＭＳ Ｐゴシック" pitchFamily="50" charset="-128"/>
                </a:rPr>
                <a:t> = 3</a:t>
              </a:r>
            </a:p>
          </p:txBody>
        </p:sp>
      </p:grp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475656" y="3284984"/>
            <a:ext cx="2833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err="1">
                <a:ea typeface="ＭＳ Ｐゴシック" pitchFamily="50" charset="-128"/>
              </a:rPr>
              <a:t>Abdo</a:t>
            </a:r>
            <a:r>
              <a:rPr lang="en-US" altLang="ja-JP" sz="1400" dirty="0">
                <a:ea typeface="ＭＳ Ｐゴシック" pitchFamily="50" charset="-128"/>
              </a:rPr>
              <a:t> et al. </a:t>
            </a:r>
            <a:r>
              <a:rPr lang="en-US" altLang="ja-JP" sz="1400" dirty="0" err="1">
                <a:ea typeface="ＭＳ Ｐゴシック" pitchFamily="50" charset="-128"/>
              </a:rPr>
              <a:t>ApJ</a:t>
            </a:r>
            <a:r>
              <a:rPr lang="en-US" altLang="ja-JP" sz="1400" dirty="0">
                <a:ea typeface="ＭＳ Ｐゴシック" pitchFamily="50" charset="-128"/>
              </a:rPr>
              <a:t>, 723, 1082 (2010)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425" y="548680"/>
            <a:ext cx="517357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矢印コネクタ 8"/>
          <p:cNvCxnSpPr/>
          <p:nvPr/>
        </p:nvCxnSpPr>
        <p:spPr>
          <a:xfrm flipV="1">
            <a:off x="1763688" y="4077072"/>
            <a:ext cx="0" cy="23762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2555776" y="4077072"/>
            <a:ext cx="0" cy="23762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1835696" y="6381328"/>
            <a:ext cx="6696744" cy="1676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51520" y="3645024"/>
            <a:ext cx="3872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ＥＢＬの波長　</a:t>
            </a:r>
            <a:r>
              <a:rPr lang="ja-JP" altLang="en-US" sz="2000" b="1" dirty="0" smtClean="0"/>
              <a:t> </a:t>
            </a:r>
            <a:r>
              <a:rPr lang="en-US" altLang="ja-JP" sz="2800" b="1" dirty="0" smtClean="0"/>
              <a:t>    </a:t>
            </a:r>
            <a:r>
              <a:rPr kumimoji="1" lang="el-GR" altLang="ja-JP" sz="2800" b="1" dirty="0" smtClean="0"/>
              <a:t>γ</a:t>
            </a:r>
            <a:r>
              <a:rPr kumimoji="1" lang="en-US" altLang="ja-JP" sz="2800" b="1" dirty="0" smtClean="0"/>
              <a:t> ray energy</a:t>
            </a:r>
            <a:endParaRPr kumimoji="1" lang="ja-JP" altLang="en-US" sz="2800" b="1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539552" y="6237312"/>
            <a:ext cx="122413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51520" y="6457890"/>
            <a:ext cx="1604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EBL  intensity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631767" y="4355869"/>
            <a:ext cx="931026" cy="1792778"/>
          </a:xfrm>
          <a:custGeom>
            <a:avLst/>
            <a:gdLst>
              <a:gd name="connsiteX0" fmla="*/ 931026 w 931026"/>
              <a:gd name="connsiteY0" fmla="*/ 0 h 1792778"/>
              <a:gd name="connsiteX1" fmla="*/ 714895 w 931026"/>
              <a:gd name="connsiteY1" fmla="*/ 731520 h 1792778"/>
              <a:gd name="connsiteX2" fmla="*/ 315884 w 931026"/>
              <a:gd name="connsiteY2" fmla="*/ 1379913 h 1792778"/>
              <a:gd name="connsiteX3" fmla="*/ 49877 w 931026"/>
              <a:gd name="connsiteY3" fmla="*/ 1729047 h 1792778"/>
              <a:gd name="connsiteX4" fmla="*/ 49877 w 931026"/>
              <a:gd name="connsiteY4" fmla="*/ 1762298 h 1792778"/>
              <a:gd name="connsiteX5" fmla="*/ 49877 w 931026"/>
              <a:gd name="connsiteY5" fmla="*/ 1762298 h 1792778"/>
              <a:gd name="connsiteX6" fmla="*/ 0 w 931026"/>
              <a:gd name="connsiteY6" fmla="*/ 1729047 h 1792778"/>
              <a:gd name="connsiteX7" fmla="*/ 0 w 931026"/>
              <a:gd name="connsiteY7" fmla="*/ 1729047 h 179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1026" h="1792778">
                <a:moveTo>
                  <a:pt x="931026" y="0"/>
                </a:moveTo>
                <a:cubicBezTo>
                  <a:pt x="874222" y="250767"/>
                  <a:pt x="817419" y="501534"/>
                  <a:pt x="714895" y="731520"/>
                </a:cubicBezTo>
                <a:cubicBezTo>
                  <a:pt x="612371" y="961506"/>
                  <a:pt x="426720" y="1213658"/>
                  <a:pt x="315884" y="1379913"/>
                </a:cubicBezTo>
                <a:cubicBezTo>
                  <a:pt x="205048" y="1546168"/>
                  <a:pt x="94212" y="1665316"/>
                  <a:pt x="49877" y="1729047"/>
                </a:cubicBezTo>
                <a:cubicBezTo>
                  <a:pt x="5543" y="1792778"/>
                  <a:pt x="49877" y="1762298"/>
                  <a:pt x="49877" y="1762298"/>
                </a:cubicBezTo>
                <a:lnTo>
                  <a:pt x="49877" y="1762298"/>
                </a:lnTo>
                <a:lnTo>
                  <a:pt x="0" y="1729047"/>
                </a:lnTo>
                <a:lnTo>
                  <a:pt x="0" y="1729047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76056" y="6334780"/>
            <a:ext cx="3014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Distance to objects</a:t>
            </a:r>
            <a:endParaRPr kumimoji="1" lang="ja-JP" altLang="en-US" sz="2800" b="1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555776" y="5229200"/>
            <a:ext cx="1440160" cy="0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フリーフォーム 24"/>
          <p:cNvSpPr/>
          <p:nvPr/>
        </p:nvSpPr>
        <p:spPr>
          <a:xfrm>
            <a:off x="3158836" y="4156364"/>
            <a:ext cx="4006735" cy="2128058"/>
          </a:xfrm>
          <a:custGeom>
            <a:avLst/>
            <a:gdLst>
              <a:gd name="connsiteX0" fmla="*/ 0 w 4006735"/>
              <a:gd name="connsiteY0" fmla="*/ 0 h 2128058"/>
              <a:gd name="connsiteX1" fmla="*/ 315884 w 4006735"/>
              <a:gd name="connsiteY1" fmla="*/ 498763 h 2128058"/>
              <a:gd name="connsiteX2" fmla="*/ 731520 w 4006735"/>
              <a:gd name="connsiteY2" fmla="*/ 897774 h 2128058"/>
              <a:gd name="connsiteX3" fmla="*/ 1479666 w 4006735"/>
              <a:gd name="connsiteY3" fmla="*/ 1346661 h 2128058"/>
              <a:gd name="connsiteX4" fmla="*/ 2643448 w 4006735"/>
              <a:gd name="connsiteY4" fmla="*/ 1795549 h 2128058"/>
              <a:gd name="connsiteX5" fmla="*/ 4006735 w 4006735"/>
              <a:gd name="connsiteY5" fmla="*/ 2128058 h 2128058"/>
              <a:gd name="connsiteX6" fmla="*/ 4006735 w 4006735"/>
              <a:gd name="connsiteY6" fmla="*/ 2128058 h 2128058"/>
              <a:gd name="connsiteX7" fmla="*/ 4006735 w 4006735"/>
              <a:gd name="connsiteY7" fmla="*/ 2128058 h 2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735" h="2128058">
                <a:moveTo>
                  <a:pt x="0" y="0"/>
                </a:moveTo>
                <a:cubicBezTo>
                  <a:pt x="96982" y="174567"/>
                  <a:pt x="193964" y="349134"/>
                  <a:pt x="315884" y="498763"/>
                </a:cubicBezTo>
                <a:cubicBezTo>
                  <a:pt x="437804" y="648392"/>
                  <a:pt x="537556" y="756458"/>
                  <a:pt x="731520" y="897774"/>
                </a:cubicBezTo>
                <a:cubicBezTo>
                  <a:pt x="925484" y="1039090"/>
                  <a:pt x="1161011" y="1197032"/>
                  <a:pt x="1479666" y="1346661"/>
                </a:cubicBezTo>
                <a:cubicBezTo>
                  <a:pt x="1798321" y="1496290"/>
                  <a:pt x="2222270" y="1665316"/>
                  <a:pt x="2643448" y="1795549"/>
                </a:cubicBezTo>
                <a:cubicBezTo>
                  <a:pt x="3064626" y="1925782"/>
                  <a:pt x="4006735" y="2128058"/>
                  <a:pt x="4006735" y="2128058"/>
                </a:cubicBezTo>
                <a:lnTo>
                  <a:pt x="4006735" y="2128058"/>
                </a:lnTo>
                <a:lnTo>
                  <a:pt x="4006735" y="2128058"/>
                </a:lnTo>
              </a:path>
            </a:pathLst>
          </a:custGeom>
          <a:ln w="635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15816" y="5373216"/>
            <a:ext cx="1927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Absorption </a:t>
            </a:r>
          </a:p>
          <a:p>
            <a:r>
              <a:rPr lang="en-US" altLang="ja-JP" sz="2800" b="1" dirty="0" smtClean="0"/>
              <a:t>length</a:t>
            </a:r>
            <a:endParaRPr kumimoji="1" lang="ja-JP" altLang="en-US" sz="28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16216" y="260648"/>
            <a:ext cx="21856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</a:t>
            </a:r>
            <a:r>
              <a:rPr kumimoji="1" lang="en-US" altLang="ja-JP" dirty="0" err="1" smtClean="0"/>
              <a:t>Manel</a:t>
            </a:r>
            <a:r>
              <a:rPr kumimoji="1" lang="en-US" altLang="ja-JP" dirty="0" smtClean="0"/>
              <a:t> Martinez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95528" y="4293096"/>
            <a:ext cx="424847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Less opaque  than </a:t>
            </a:r>
          </a:p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we have expected </a:t>
            </a:r>
          </a:p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from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EBL known so far !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093296"/>
            <a:ext cx="2133600" cy="62817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dirty="0" err="1" smtClean="0">
                <a:ea typeface="ＭＳ Ｐゴシック" pitchFamily="50" charset="-128"/>
              </a:rPr>
              <a:t>Dermer</a:t>
            </a:r>
            <a:r>
              <a:rPr lang="en-US" altLang="ja-JP" dirty="0" smtClean="0">
                <a:ea typeface="ＭＳ Ｐゴシック" pitchFamily="50" charset="-128"/>
              </a:rPr>
              <a:t>                                Fermi Summer School                             June 4, 2011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23528" y="1052736"/>
            <a:ext cx="5112568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/>
              <a:t>How will it be finally settled?</a:t>
            </a:r>
          </a:p>
          <a:p>
            <a:pPr algn="ctr"/>
            <a:r>
              <a:rPr lang="en-US" altLang="ja-JP" sz="3200" b="1" dirty="0" smtClean="0"/>
              <a:t>What’s the Key </a:t>
            </a:r>
            <a:r>
              <a:rPr lang="ja-JP" altLang="en-US" sz="3200" b="1" dirty="0" smtClean="0"/>
              <a:t>！？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 rot="5400000">
            <a:off x="-828600" y="3068960"/>
            <a:ext cx="5040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691680" y="5589240"/>
            <a:ext cx="6552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5724128" y="3068960"/>
            <a:ext cx="5040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763688" y="414908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763688" y="126876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 flipH="1" flipV="1">
            <a:off x="-72516" y="3032956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 flipH="1" flipV="1">
            <a:off x="2807804" y="2960948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 flipH="1" flipV="1">
            <a:off x="4319972" y="3032956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691680" y="5805264"/>
            <a:ext cx="7133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11</a:t>
            </a:r>
            <a:r>
              <a:rPr kumimoji="1" lang="en-US" altLang="ja-JP" sz="3200" b="1" baseline="30000" dirty="0" smtClean="0"/>
              <a:t>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12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13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14              </a:t>
            </a:r>
            <a:r>
              <a:rPr lang="en-US" altLang="ja-JP" sz="3200" b="1" dirty="0" smtClean="0"/>
              <a:t>10</a:t>
            </a:r>
            <a:r>
              <a:rPr lang="en-US" altLang="ja-JP" sz="3200" b="1" baseline="30000" dirty="0" smtClean="0"/>
              <a:t>15</a:t>
            </a:r>
            <a:endParaRPr lang="ja-JP" altLang="en-US" sz="3200" b="1" baseline="300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43608" y="9807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1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71600" y="2348880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0.1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99592" y="3789040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0.01</a:t>
            </a:r>
          </a:p>
        </p:txBody>
      </p:sp>
      <p:cxnSp>
        <p:nvCxnSpPr>
          <p:cNvPr id="29" name="直線コネクタ 28"/>
          <p:cNvCxnSpPr/>
          <p:nvPr/>
        </p:nvCxnSpPr>
        <p:spPr>
          <a:xfrm>
            <a:off x="1763688" y="548680"/>
            <a:ext cx="5760640" cy="50405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059832" y="476672"/>
            <a:ext cx="5040560" cy="4320480"/>
          </a:xfrm>
          <a:prstGeom prst="line">
            <a:avLst/>
          </a:prstGeom>
          <a:ln w="920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rot="5400000" flipH="1" flipV="1">
            <a:off x="1367644" y="3104964"/>
            <a:ext cx="4968552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1619672" y="2708920"/>
            <a:ext cx="6552728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691680" y="548680"/>
            <a:ext cx="6552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2843808" y="621166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 K  (</a:t>
            </a:r>
            <a:r>
              <a:rPr kumimoji="1" lang="en-US" altLang="ja-JP" sz="3600" b="1" dirty="0" err="1" smtClean="0"/>
              <a:t>eV</a:t>
            </a:r>
            <a:r>
              <a:rPr kumimoji="1" lang="en-US" altLang="ja-JP" sz="3600" b="1" dirty="0" smtClean="0"/>
              <a:t>)</a:t>
            </a:r>
            <a:endParaRPr kumimoji="1" lang="ja-JP" altLang="en-US" sz="3600" b="1" dirty="0"/>
          </a:p>
        </p:txBody>
      </p:sp>
      <p:sp>
        <p:nvSpPr>
          <p:cNvPr id="55" name="テキスト ボックス 54"/>
          <p:cNvSpPr txBox="1"/>
          <p:nvPr/>
        </p:nvSpPr>
        <p:spPr>
          <a:xfrm rot="16200000">
            <a:off x="-109391" y="2637783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 </a:t>
            </a:r>
            <a:r>
              <a:rPr kumimoji="1" lang="el-GR" altLang="ja-JP" sz="3600" b="1" dirty="0" smtClean="0"/>
              <a:t>ε</a:t>
            </a:r>
            <a:r>
              <a:rPr kumimoji="1" lang="en-US" altLang="ja-JP" sz="3600" b="1" dirty="0" smtClean="0"/>
              <a:t>  (</a:t>
            </a:r>
            <a:r>
              <a:rPr kumimoji="1" lang="en-US" altLang="ja-JP" sz="3600" b="1" dirty="0" err="1" smtClean="0"/>
              <a:t>eV</a:t>
            </a:r>
            <a:r>
              <a:rPr kumimoji="1" lang="en-US" altLang="ja-JP" sz="3600" b="1" dirty="0" smtClean="0"/>
              <a:t>)</a:t>
            </a:r>
            <a:endParaRPr kumimoji="1" lang="ja-JP" altLang="en-US" sz="36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436096" y="1844824"/>
            <a:ext cx="2088232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l-GR" altLang="ja-JP" sz="3200" b="1" dirty="0" smtClean="0">
                <a:solidFill>
                  <a:schemeClr val="bg1"/>
                </a:solidFill>
              </a:rPr>
              <a:t>ε 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K = 4m</a:t>
            </a:r>
            <a:r>
              <a:rPr kumimoji="1" lang="en-US" altLang="ja-JP" sz="3200" b="1" baseline="-25000" dirty="0" smtClean="0">
                <a:solidFill>
                  <a:schemeClr val="bg1"/>
                </a:solidFill>
              </a:rPr>
              <a:t>e</a:t>
            </a:r>
            <a:r>
              <a:rPr kumimoji="1" lang="en-US" altLang="ja-JP" sz="3200" b="1" baseline="30000" dirty="0" smtClean="0">
                <a:solidFill>
                  <a:schemeClr val="bg1"/>
                </a:solidFill>
              </a:rPr>
              <a:t>2</a:t>
            </a:r>
            <a:endParaRPr kumimoji="1" lang="ja-JP" altLang="en-US" sz="3200" b="1" baseline="300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16416" y="9807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1.2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244408" y="3933056"/>
            <a:ext cx="89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120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316416" y="242088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12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956376" y="548680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b="1" dirty="0" smtClean="0">
                <a:latin typeface="Albertus MT"/>
              </a:rPr>
              <a:t>λ</a:t>
            </a:r>
            <a:r>
              <a:rPr lang="en-US" altLang="ja-JP" sz="2800" b="1" dirty="0" smtClean="0">
                <a:latin typeface="Albertus MT"/>
              </a:rPr>
              <a:t> (</a:t>
            </a:r>
            <a:r>
              <a:rPr lang="el-GR" altLang="ja-JP" sz="2800" b="1" dirty="0" smtClean="0">
                <a:latin typeface="Albertus MT"/>
              </a:rPr>
              <a:t>μ</a:t>
            </a:r>
            <a:r>
              <a:rPr lang="en-US" altLang="ja-JP" sz="2800" b="1" dirty="0" smtClean="0">
                <a:latin typeface="Albertus MT"/>
              </a:rPr>
              <a:t>m)</a:t>
            </a:r>
            <a:endParaRPr lang="en-US" altLang="ja-JP" sz="2800" b="1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3568" y="522920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0.001</a:t>
            </a:r>
          </a:p>
        </p:txBody>
      </p:sp>
      <p:cxnSp>
        <p:nvCxnSpPr>
          <p:cNvPr id="47" name="直線矢印コネクタ 46"/>
          <p:cNvCxnSpPr/>
          <p:nvPr/>
        </p:nvCxnSpPr>
        <p:spPr>
          <a:xfrm rot="10800000">
            <a:off x="0" y="5877272"/>
            <a:ext cx="1440160" cy="158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0" y="6087616"/>
            <a:ext cx="2016224" cy="770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Density of  </a:t>
            </a:r>
          </a:p>
          <a:p>
            <a:pPr algn="ctr"/>
            <a:r>
              <a:rPr kumimoji="1" lang="en-US" altLang="ja-JP" sz="2400" b="1" dirty="0" smtClean="0"/>
              <a:t>EBL photons</a:t>
            </a:r>
            <a:endParaRPr kumimoji="1" lang="ja-JP" altLang="en-US" sz="2400" b="1" dirty="0"/>
          </a:p>
        </p:txBody>
      </p:sp>
      <p:cxnSp>
        <p:nvCxnSpPr>
          <p:cNvPr id="49" name="直線矢印コネクタ 48"/>
          <p:cNvCxnSpPr/>
          <p:nvPr/>
        </p:nvCxnSpPr>
        <p:spPr>
          <a:xfrm rot="5400000" flipH="1" flipV="1">
            <a:off x="-22820" y="895028"/>
            <a:ext cx="1414364" cy="1588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4572000" y="6309320"/>
            <a:ext cx="3096344" cy="548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Gamma ray energy</a:t>
            </a:r>
            <a:endParaRPr kumimoji="1" lang="ja-JP" altLang="en-US" sz="2800" b="1" dirty="0"/>
          </a:p>
        </p:txBody>
      </p:sp>
      <p:sp>
        <p:nvSpPr>
          <p:cNvPr id="61" name="正方形/長方形 60"/>
          <p:cNvSpPr/>
          <p:nvPr/>
        </p:nvSpPr>
        <p:spPr>
          <a:xfrm rot="16200000">
            <a:off x="-1498476" y="1498476"/>
            <a:ext cx="350100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/>
              <a:t>energy</a:t>
            </a:r>
            <a:r>
              <a:rPr kumimoji="1" lang="en-US" altLang="ja-JP" sz="2400" b="1" dirty="0" smtClean="0"/>
              <a:t> of  EBL photons</a:t>
            </a:r>
            <a:endParaRPr kumimoji="1" lang="ja-JP" altLang="en-US" sz="2400" b="1" dirty="0"/>
          </a:p>
        </p:txBody>
      </p:sp>
      <p:sp>
        <p:nvSpPr>
          <p:cNvPr id="63" name="フリーフォーム 62"/>
          <p:cNvSpPr/>
          <p:nvPr/>
        </p:nvSpPr>
        <p:spPr>
          <a:xfrm>
            <a:off x="93133" y="67733"/>
            <a:ext cx="1583267" cy="5554134"/>
          </a:xfrm>
          <a:custGeom>
            <a:avLst/>
            <a:gdLst>
              <a:gd name="connsiteX0" fmla="*/ 42334 w 1583267"/>
              <a:gd name="connsiteY0" fmla="*/ 5554134 h 5554134"/>
              <a:gd name="connsiteX1" fmla="*/ 8467 w 1583267"/>
              <a:gd name="connsiteY1" fmla="*/ 5384800 h 5554134"/>
              <a:gd name="connsiteX2" fmla="*/ 93134 w 1583267"/>
              <a:gd name="connsiteY2" fmla="*/ 5249334 h 5554134"/>
              <a:gd name="connsiteX3" fmla="*/ 381000 w 1583267"/>
              <a:gd name="connsiteY3" fmla="*/ 5130800 h 5554134"/>
              <a:gd name="connsiteX4" fmla="*/ 804334 w 1583267"/>
              <a:gd name="connsiteY4" fmla="*/ 4826000 h 5554134"/>
              <a:gd name="connsiteX5" fmla="*/ 956734 w 1583267"/>
              <a:gd name="connsiteY5" fmla="*/ 4504267 h 5554134"/>
              <a:gd name="connsiteX6" fmla="*/ 956734 w 1583267"/>
              <a:gd name="connsiteY6" fmla="*/ 4402667 h 5554134"/>
              <a:gd name="connsiteX7" fmla="*/ 821267 w 1583267"/>
              <a:gd name="connsiteY7" fmla="*/ 4267200 h 5554134"/>
              <a:gd name="connsiteX8" fmla="*/ 668867 w 1583267"/>
              <a:gd name="connsiteY8" fmla="*/ 4013200 h 5554134"/>
              <a:gd name="connsiteX9" fmla="*/ 668867 w 1583267"/>
              <a:gd name="connsiteY9" fmla="*/ 3911600 h 5554134"/>
              <a:gd name="connsiteX10" fmla="*/ 838200 w 1583267"/>
              <a:gd name="connsiteY10" fmla="*/ 3572934 h 5554134"/>
              <a:gd name="connsiteX11" fmla="*/ 1261534 w 1583267"/>
              <a:gd name="connsiteY11" fmla="*/ 3064934 h 5554134"/>
              <a:gd name="connsiteX12" fmla="*/ 1363134 w 1583267"/>
              <a:gd name="connsiteY12" fmla="*/ 2573867 h 5554134"/>
              <a:gd name="connsiteX13" fmla="*/ 1058334 w 1583267"/>
              <a:gd name="connsiteY13" fmla="*/ 2032000 h 5554134"/>
              <a:gd name="connsiteX14" fmla="*/ 855134 w 1583267"/>
              <a:gd name="connsiteY14" fmla="*/ 1676400 h 5554134"/>
              <a:gd name="connsiteX15" fmla="*/ 719667 w 1583267"/>
              <a:gd name="connsiteY15" fmla="*/ 1151467 h 5554134"/>
              <a:gd name="connsiteX16" fmla="*/ 1159934 w 1583267"/>
              <a:gd name="connsiteY16" fmla="*/ 745067 h 5554134"/>
              <a:gd name="connsiteX17" fmla="*/ 1430867 w 1583267"/>
              <a:gd name="connsiteY17" fmla="*/ 406400 h 5554134"/>
              <a:gd name="connsiteX18" fmla="*/ 1583267 w 1583267"/>
              <a:gd name="connsiteY18" fmla="*/ 0 h 5554134"/>
              <a:gd name="connsiteX19" fmla="*/ 1583267 w 1583267"/>
              <a:gd name="connsiteY19" fmla="*/ 0 h 5554134"/>
              <a:gd name="connsiteX20" fmla="*/ 1583267 w 1583267"/>
              <a:gd name="connsiteY20" fmla="*/ 0 h 555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3267" h="5554134">
                <a:moveTo>
                  <a:pt x="42334" y="5554134"/>
                </a:moveTo>
                <a:cubicBezTo>
                  <a:pt x="21167" y="5494867"/>
                  <a:pt x="0" y="5435600"/>
                  <a:pt x="8467" y="5384800"/>
                </a:cubicBezTo>
                <a:cubicBezTo>
                  <a:pt x="16934" y="5334000"/>
                  <a:pt x="31045" y="5291667"/>
                  <a:pt x="93134" y="5249334"/>
                </a:cubicBezTo>
                <a:cubicBezTo>
                  <a:pt x="155223" y="5207001"/>
                  <a:pt x="262467" y="5201356"/>
                  <a:pt x="381000" y="5130800"/>
                </a:cubicBezTo>
                <a:cubicBezTo>
                  <a:pt x="499533" y="5060244"/>
                  <a:pt x="708378" y="4930422"/>
                  <a:pt x="804334" y="4826000"/>
                </a:cubicBezTo>
                <a:cubicBezTo>
                  <a:pt x="900290" y="4721578"/>
                  <a:pt x="931334" y="4574822"/>
                  <a:pt x="956734" y="4504267"/>
                </a:cubicBezTo>
                <a:cubicBezTo>
                  <a:pt x="982134" y="4433712"/>
                  <a:pt x="979312" y="4442178"/>
                  <a:pt x="956734" y="4402667"/>
                </a:cubicBezTo>
                <a:cubicBezTo>
                  <a:pt x="934156" y="4363156"/>
                  <a:pt x="869245" y="4332111"/>
                  <a:pt x="821267" y="4267200"/>
                </a:cubicBezTo>
                <a:cubicBezTo>
                  <a:pt x="773289" y="4202289"/>
                  <a:pt x="694267" y="4072467"/>
                  <a:pt x="668867" y="4013200"/>
                </a:cubicBezTo>
                <a:cubicBezTo>
                  <a:pt x="643467" y="3953933"/>
                  <a:pt x="640645" y="3984978"/>
                  <a:pt x="668867" y="3911600"/>
                </a:cubicBezTo>
                <a:cubicBezTo>
                  <a:pt x="697089" y="3838222"/>
                  <a:pt x="739422" y="3714045"/>
                  <a:pt x="838200" y="3572934"/>
                </a:cubicBezTo>
                <a:cubicBezTo>
                  <a:pt x="936978" y="3431823"/>
                  <a:pt x="1174045" y="3231445"/>
                  <a:pt x="1261534" y="3064934"/>
                </a:cubicBezTo>
                <a:cubicBezTo>
                  <a:pt x="1349023" y="2898423"/>
                  <a:pt x="1397001" y="2746023"/>
                  <a:pt x="1363134" y="2573867"/>
                </a:cubicBezTo>
                <a:cubicBezTo>
                  <a:pt x="1329267" y="2401711"/>
                  <a:pt x="1143001" y="2181578"/>
                  <a:pt x="1058334" y="2032000"/>
                </a:cubicBezTo>
                <a:cubicBezTo>
                  <a:pt x="973667" y="1882422"/>
                  <a:pt x="911578" y="1823155"/>
                  <a:pt x="855134" y="1676400"/>
                </a:cubicBezTo>
                <a:cubicBezTo>
                  <a:pt x="798690" y="1529645"/>
                  <a:pt x="668867" y="1306689"/>
                  <a:pt x="719667" y="1151467"/>
                </a:cubicBezTo>
                <a:cubicBezTo>
                  <a:pt x="770467" y="996245"/>
                  <a:pt x="1041401" y="869245"/>
                  <a:pt x="1159934" y="745067"/>
                </a:cubicBezTo>
                <a:cubicBezTo>
                  <a:pt x="1278467" y="620889"/>
                  <a:pt x="1360312" y="530578"/>
                  <a:pt x="1430867" y="406400"/>
                </a:cubicBezTo>
                <a:cubicBezTo>
                  <a:pt x="1501422" y="282222"/>
                  <a:pt x="1583267" y="0"/>
                  <a:pt x="1583267" y="0"/>
                </a:cubicBezTo>
                <a:lnTo>
                  <a:pt x="1583267" y="0"/>
                </a:lnTo>
                <a:lnTo>
                  <a:pt x="1583267" y="0"/>
                </a:lnTo>
              </a:path>
            </a:pathLst>
          </a:custGeom>
          <a:ln w="825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右矢印 44"/>
          <p:cNvSpPr/>
          <p:nvPr/>
        </p:nvSpPr>
        <p:spPr>
          <a:xfrm>
            <a:off x="1043608" y="1052736"/>
            <a:ext cx="2736304" cy="484632"/>
          </a:xfrm>
          <a:prstGeom prst="rightArrow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右矢印 45"/>
          <p:cNvSpPr/>
          <p:nvPr/>
        </p:nvSpPr>
        <p:spPr>
          <a:xfrm>
            <a:off x="1331640" y="3645024"/>
            <a:ext cx="5472608" cy="484632"/>
          </a:xfrm>
          <a:prstGeom prst="rightArrow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5076056" y="1052736"/>
            <a:ext cx="0" cy="2088232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2555776" y="4149080"/>
            <a:ext cx="2304256" cy="936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/>
              <a:t>below threshold</a:t>
            </a:r>
            <a:endParaRPr kumimoji="1" lang="ja-JP" altLang="en-US" sz="3600" b="1" dirty="0"/>
          </a:p>
        </p:txBody>
      </p:sp>
      <p:sp>
        <p:nvSpPr>
          <p:cNvPr id="40" name="左右矢印 39"/>
          <p:cNvSpPr/>
          <p:nvPr/>
        </p:nvSpPr>
        <p:spPr>
          <a:xfrm>
            <a:off x="2843808" y="5373216"/>
            <a:ext cx="1296144" cy="48463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左右矢印 40"/>
          <p:cNvSpPr/>
          <p:nvPr/>
        </p:nvSpPr>
        <p:spPr>
          <a:xfrm rot="1926718">
            <a:off x="2801462" y="568074"/>
            <a:ext cx="1296144" cy="48463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4499992" y="2276872"/>
            <a:ext cx="504056" cy="504056"/>
          </a:xfrm>
          <a:prstGeom prst="straightConnector1">
            <a:avLst/>
          </a:prstGeom>
          <a:ln w="952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3563888" y="0"/>
            <a:ext cx="4680520" cy="4766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/>
              <a:t>EBL </a:t>
            </a:r>
            <a:r>
              <a:rPr kumimoji="1" lang="en-US" altLang="ja-JP" sz="3200" b="1" dirty="0" smtClean="0"/>
              <a:t>seen from </a:t>
            </a:r>
            <a:r>
              <a:rPr kumimoji="1" lang="en-US" altLang="ja-JP" sz="3200" b="1" dirty="0" err="1" smtClean="0"/>
              <a:t>TeV</a:t>
            </a:r>
            <a:r>
              <a:rPr kumimoji="1" lang="en-US" altLang="ja-JP" sz="3200" b="1" dirty="0" smtClean="0"/>
              <a:t> </a:t>
            </a:r>
            <a:r>
              <a:rPr kumimoji="1" lang="el-GR" altLang="ja-JP" sz="3200" b="1" dirty="0" smtClean="0"/>
              <a:t>γ</a:t>
            </a:r>
            <a:endParaRPr kumimoji="1" lang="ja-JP" altLang="en-US" sz="3200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060104" y="21412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3200" b="1" dirty="0" smtClean="0"/>
              <a:t>ε </a:t>
            </a:r>
            <a:r>
              <a:rPr kumimoji="1" lang="en-US" altLang="ja-JP" sz="3200" b="1" dirty="0" smtClean="0"/>
              <a:t>K = m</a:t>
            </a:r>
            <a:r>
              <a:rPr kumimoji="1" lang="en-US" altLang="ja-JP" sz="3200" b="1" baseline="-25000" dirty="0" smtClean="0"/>
              <a:t>e</a:t>
            </a:r>
            <a:r>
              <a:rPr kumimoji="1" lang="en-US" altLang="ja-JP" sz="3200" b="1" baseline="30000" dirty="0" smtClean="0"/>
              <a:t>2</a:t>
            </a:r>
            <a:endParaRPr kumimoji="1" lang="ja-JP" altLang="en-US" sz="3200" b="1" baseline="30000" dirty="0"/>
          </a:p>
        </p:txBody>
      </p:sp>
      <p:sp>
        <p:nvSpPr>
          <p:cNvPr id="57" name="左右矢印 56"/>
          <p:cNvSpPr/>
          <p:nvPr/>
        </p:nvSpPr>
        <p:spPr>
          <a:xfrm rot="1926718">
            <a:off x="3755265" y="1262337"/>
            <a:ext cx="1296144" cy="82215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/>
              <a:t>？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3" grpId="0" animBg="1"/>
      <p:bldP spid="45" grpId="0" animBg="1"/>
      <p:bldP spid="46" grpId="0" animBg="1"/>
      <p:bldP spid="41" grpId="0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1712</Words>
  <Application>Microsoft Office PowerPoint</Application>
  <PresentationFormat>画面に合わせる (4:3)</PresentationFormat>
  <Paragraphs>388</Paragraphs>
  <Slides>32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4" baseType="lpstr">
      <vt:lpstr>Office テーマ</vt:lpstr>
      <vt:lpstr>数式</vt:lpstr>
      <vt:lpstr>量子重力効果　と　ＥＢＬ （銀河系外背景放射） ＶＨＥガンマ線観測の遠景　と　戦略  T. Kifune</vt:lpstr>
      <vt:lpstr>スライド 2</vt:lpstr>
      <vt:lpstr>スライド 3</vt:lpstr>
      <vt:lpstr>なぜ、ＴｅＶ・ガンマ？　　</vt:lpstr>
      <vt:lpstr>Part 2:  EBL, QG effect, VHE γ-rays</vt:lpstr>
      <vt:lpstr>スライド 6</vt:lpstr>
      <vt:lpstr>スライド 7</vt:lpstr>
      <vt:lpstr>スライド 8</vt:lpstr>
      <vt:lpstr>スライド 9</vt:lpstr>
      <vt:lpstr>スライド 10</vt:lpstr>
      <vt:lpstr>Quantum gravity ?</vt:lpstr>
      <vt:lpstr>Quantum Gravity  by “observing flare” event ?</vt:lpstr>
      <vt:lpstr>スライド 13</vt:lpstr>
      <vt:lpstr>スライド 14</vt:lpstr>
      <vt:lpstr>Reactions &amp; Phenomena  which are relevant  to Gamma ray astrophysics </vt:lpstr>
      <vt:lpstr>Kinematics: threshold energy </vt:lpstr>
      <vt:lpstr>γ + γb (EBL)  e++e- (absorption)</vt:lpstr>
      <vt:lpstr>スライド 18</vt:lpstr>
      <vt:lpstr>スライド 19</vt:lpstr>
      <vt:lpstr>Kinematics: above threshold </vt:lpstr>
      <vt:lpstr>e + γb (soft photon)  e + γ  (inverse Compton)</vt:lpstr>
      <vt:lpstr>スライド 22</vt:lpstr>
      <vt:lpstr>e + γb (soft photon)  e + γ   (inverse Compton)</vt:lpstr>
      <vt:lpstr>Inverse Compton and QG effect</vt:lpstr>
      <vt:lpstr>p+ γb (soft photon)  p + π   (GZK cutoff)</vt:lpstr>
      <vt:lpstr>スライド 26</vt:lpstr>
      <vt:lpstr>General feature of threshold condition and QG effect</vt:lpstr>
      <vt:lpstr>“Critical energy” of QG effect  for various reactions</vt:lpstr>
      <vt:lpstr>Evidence ? and Curiosities Expand further ….   </vt:lpstr>
      <vt:lpstr>スライド 30</vt:lpstr>
      <vt:lpstr>1. EBL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「量子重力効果と宇宙背景電磁波放射の「切り口」から想像する  Prospect and Strategy  for Gamma Ray Astronomy  and  Cosmic Ray Physics？」</dc:title>
  <dc:creator>tadashi_kifune</dc:creator>
  <cp:lastModifiedBy>tadashi_kifune</cp:lastModifiedBy>
  <cp:revision>424</cp:revision>
  <dcterms:created xsi:type="dcterms:W3CDTF">2011-08-01T12:27:27Z</dcterms:created>
  <dcterms:modified xsi:type="dcterms:W3CDTF">2011-09-30T11:50:31Z</dcterms:modified>
</cp:coreProperties>
</file>