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8" r:id="rId4"/>
    <p:sldId id="276" r:id="rId5"/>
    <p:sldId id="277" r:id="rId6"/>
    <p:sldId id="278" r:id="rId7"/>
    <p:sldId id="281" r:id="rId8"/>
    <p:sldId id="283" r:id="rId9"/>
    <p:sldId id="282" r:id="rId10"/>
    <p:sldId id="289" r:id="rId11"/>
    <p:sldId id="301" r:id="rId12"/>
    <p:sldId id="285" r:id="rId13"/>
    <p:sldId id="290" r:id="rId14"/>
    <p:sldId id="299" r:id="rId15"/>
    <p:sldId id="258" r:id="rId16"/>
    <p:sldId id="259" r:id="rId17"/>
    <p:sldId id="261" r:id="rId18"/>
    <p:sldId id="264" r:id="rId19"/>
    <p:sldId id="266" r:id="rId20"/>
    <p:sldId id="263" r:id="rId21"/>
    <p:sldId id="262" r:id="rId22"/>
    <p:sldId id="267" r:id="rId23"/>
    <p:sldId id="297" r:id="rId24"/>
    <p:sldId id="268" r:id="rId25"/>
    <p:sldId id="270" r:id="rId26"/>
    <p:sldId id="269" r:id="rId27"/>
    <p:sldId id="271" r:id="rId28"/>
    <p:sldId id="272" r:id="rId29"/>
    <p:sldId id="293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FC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90" autoAdjust="0"/>
  </p:normalViewPr>
  <p:slideViewPr>
    <p:cSldViewPr>
      <p:cViewPr varScale="1">
        <p:scale>
          <a:sx n="70" d="100"/>
          <a:sy n="70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A0266-9500-4F44-882C-2A3F3365A9FE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5E32A-9927-461E-B8D0-D0765FEF3FD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1A63E-A740-411A-8F06-E7D177484F83}" type="datetimeFigureOut">
              <a:rPr kumimoji="1" lang="ja-JP" altLang="en-US" smtClean="0"/>
              <a:pPr/>
              <a:t>2011/9/28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5B2E-3266-4B48-8CF7-4065F275652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010543"/>
          </a:xfrm>
        </p:spPr>
        <p:txBody>
          <a:bodyPr>
            <a:normAutofit fontScale="90000"/>
          </a:bodyPr>
          <a:lstStyle/>
          <a:p>
            <a:r>
              <a:rPr kumimoji="1" lang="en-US" altLang="ja-JP" sz="6700" dirty="0" smtClean="0"/>
              <a:t>Comment  1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400800" cy="1752600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chemeClr val="tx1"/>
                </a:solidFill>
              </a:rPr>
              <a:t>宇宙</a:t>
            </a:r>
            <a:r>
              <a:rPr lang="ja-JP" altLang="en-US" sz="4000" dirty="0" smtClean="0">
                <a:solidFill>
                  <a:schemeClr val="tx1"/>
                </a:solidFill>
              </a:rPr>
              <a:t>線東西効果を利用した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r>
              <a:rPr kumimoji="1" lang="ja-JP" altLang="en-US" sz="4000" dirty="0">
                <a:solidFill>
                  <a:schemeClr val="tx1"/>
                </a:solidFill>
              </a:rPr>
              <a:t>電子</a:t>
            </a:r>
            <a:r>
              <a:rPr kumimoji="1" lang="en-US" altLang="ja-JP" sz="4000" dirty="0" smtClean="0">
                <a:solidFill>
                  <a:schemeClr val="tx1"/>
                </a:solidFill>
              </a:rPr>
              <a:t>―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陽電子選別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3768" y="4509120"/>
            <a:ext cx="3773790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青学大理工、　柴田　徹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1542" y="5085184"/>
            <a:ext cx="3656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CTA</a:t>
            </a:r>
            <a:r>
              <a:rPr kumimoji="1" lang="ja-JP" altLang="en-US" sz="2400" b="1" dirty="0" smtClean="0"/>
              <a:t>研究会、</a:t>
            </a:r>
            <a:r>
              <a:rPr kumimoji="1" lang="en-US" altLang="ja-JP" sz="2400" dirty="0" smtClean="0"/>
              <a:t>30/Sep/2011)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335911" cy="55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788024" y="6165304"/>
            <a:ext cx="3929409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 Ackermann et al., arXiv:1109.0521</a:t>
            </a:r>
            <a:endParaRPr kumimoji="1" lang="ja-JP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572000" y="3933056"/>
            <a:ext cx="36004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555776" y="3501008"/>
            <a:ext cx="146706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50km 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空気層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12" name="カギ線コネクタ 11"/>
          <p:cNvCxnSpPr/>
          <p:nvPr/>
        </p:nvCxnSpPr>
        <p:spPr>
          <a:xfrm rot="10800000">
            <a:off x="4094852" y="3717031"/>
            <a:ext cx="432048" cy="21602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90600"/>
            <a:ext cx="74390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8246149" y="1268760"/>
            <a:ext cx="64633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  <a:endParaRPr kumimoji="1" lang="ja-JP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7884368" y="1412776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19055" y="6093296"/>
            <a:ext cx="3929409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 Ackermann et al., arXiv:1108.0201</a:t>
            </a:r>
            <a:endParaRPr kumimoji="1" lang="ja-JP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2576"/>
            <a:ext cx="7560840" cy="618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214591" y="6381328"/>
            <a:ext cx="3929409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 Ackermann et al., arXiv:1109.0521</a:t>
            </a:r>
            <a:endParaRPr kumimoji="1" lang="ja-JP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5615" y="2276872"/>
            <a:ext cx="473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○：　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penumbra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の取り扱い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289532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Times New Roman" pitchFamily="18" charset="0"/>
                <a:cs typeface="Times New Roman" pitchFamily="18" charset="0"/>
              </a:rPr>
              <a:t>○：　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step size in (</a:t>
            </a:r>
            <a:r>
              <a:rPr lang="en-US" altLang="ja-JP" sz="2400" b="1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b="1" i="1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)  for  </a:t>
            </a:r>
            <a:r>
              <a:rPr lang="en-US" altLang="ja-JP" sz="24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3200" b="1" baseline="-1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400" b="1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b="1" i="1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)-table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4902259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○：　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reliability for the region 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3200" b="1" baseline="-1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&gt;&gt;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3200" b="1" baseline="-1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(~10</a:t>
            </a:r>
            <a:r>
              <a:rPr lang="en-US" altLang="ja-JP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namely,  for  </a:t>
            </a:r>
            <a:r>
              <a:rPr lang="en-US" altLang="ja-JP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80 ~ 200 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??</a:t>
            </a:r>
            <a:r>
              <a:rPr lang="ja-JP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　　　</a:t>
            </a:r>
            <a:endParaRPr lang="en-US" altLang="ja-JP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59632" y="3573016"/>
            <a:ext cx="5524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but not so much effective ,  at most 5%, may be</a:t>
            </a:r>
            <a:endParaRPr kumimoji="1" lang="en-US" altLang="ja-JP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15616" y="1628800"/>
            <a:ext cx="473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○：　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ionization loss in atmosphere</a:t>
            </a:r>
            <a:endParaRPr kumimoji="1" lang="ja-JP" altLang="en-US" sz="2400" b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331640" y="4437112"/>
            <a:ext cx="6480720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259632" y="692696"/>
            <a:ext cx="2262158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question :</a:t>
            </a:r>
            <a:endParaRPr kumimoji="1" lang="ja-JP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5600"/>
            <a:ext cx="8570913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6422263" y="1124744"/>
            <a:ext cx="792088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72200" y="1074222"/>
            <a:ext cx="1058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(e</a:t>
            </a:r>
            <a:r>
              <a:rPr kumimoji="1" lang="en-US" altLang="ja-JP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only)</a:t>
            </a:r>
            <a:endParaRPr kumimoji="1" lang="ja-JP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82353"/>
            <a:ext cx="7772400" cy="1010543"/>
          </a:xfrm>
        </p:spPr>
        <p:txBody>
          <a:bodyPr>
            <a:normAutofit fontScale="90000"/>
          </a:bodyPr>
          <a:lstStyle/>
          <a:p>
            <a:r>
              <a:rPr kumimoji="1" lang="en-US" altLang="ja-JP" sz="6700" dirty="0" smtClean="0"/>
              <a:t>Comment  2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292627" y="2708920"/>
            <a:ext cx="44396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 smtClean="0"/>
              <a:t>       </a:t>
            </a:r>
            <a:r>
              <a:rPr lang="en-US" altLang="ja-JP" sz="4000" dirty="0" smtClean="0"/>
              <a:t>LHC</a:t>
            </a:r>
            <a:r>
              <a:rPr lang="ja-JP" altLang="en-US" sz="4000" dirty="0" smtClean="0"/>
              <a:t>データと</a:t>
            </a:r>
            <a:endParaRPr lang="en-US" altLang="ja-JP" sz="4000" dirty="0" smtClean="0"/>
          </a:p>
          <a:p>
            <a:r>
              <a:rPr lang="en-US" altLang="ja-JP" sz="4000" dirty="0" err="1" smtClean="0"/>
              <a:t>TeV</a:t>
            </a:r>
            <a:r>
              <a:rPr lang="en-US" altLang="ja-JP" sz="4000" dirty="0" smtClean="0"/>
              <a:t>-γ</a:t>
            </a:r>
            <a:r>
              <a:rPr lang="ja-JP" altLang="en-US" sz="4000" dirty="0" smtClean="0"/>
              <a:t>線生成断面積</a:t>
            </a:r>
            <a:endParaRPr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98410" y="4509120"/>
            <a:ext cx="3773790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青学大理工、　柴田　徹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86184" y="5085184"/>
            <a:ext cx="3656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CTA</a:t>
            </a:r>
            <a:r>
              <a:rPr kumimoji="1" lang="ja-JP" altLang="en-US" sz="2400" b="1" dirty="0" smtClean="0"/>
              <a:t>研究会、</a:t>
            </a:r>
            <a:r>
              <a:rPr kumimoji="1" lang="en-US" altLang="ja-JP" sz="2400" dirty="0" smtClean="0"/>
              <a:t>30/Sep/2011)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30"/>
          <p:cNvGrpSpPr>
            <a:grpSpLocks/>
          </p:cNvGrpSpPr>
          <p:nvPr/>
        </p:nvGrpSpPr>
        <p:grpSpPr bwMode="auto">
          <a:xfrm>
            <a:off x="179512" y="1268760"/>
            <a:ext cx="8496944" cy="5544616"/>
            <a:chOff x="0" y="513"/>
            <a:chExt cx="2832" cy="1743"/>
          </a:xfrm>
        </p:grpSpPr>
        <p:pic>
          <p:nvPicPr>
            <p:cNvPr id="5" name="Picture 1031" descr="20030418-undergrou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513"/>
              <a:ext cx="2592" cy="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032"/>
            <p:cNvSpPr txBox="1">
              <a:spLocks noChangeArrowheads="1"/>
            </p:cNvSpPr>
            <p:nvPr/>
          </p:nvSpPr>
          <p:spPr bwMode="auto">
            <a:xfrm>
              <a:off x="876" y="1923"/>
              <a:ext cx="611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>
                  <a:solidFill>
                    <a:srgbClr val="FF0000"/>
                  </a:solidFill>
                </a:rPr>
                <a:t>ATLAS</a:t>
              </a:r>
            </a:p>
          </p:txBody>
        </p:sp>
        <p:sp>
          <p:nvSpPr>
            <p:cNvPr id="7" name="Text Box 1033"/>
            <p:cNvSpPr txBox="1">
              <a:spLocks noChangeArrowheads="1"/>
            </p:cNvSpPr>
            <p:nvPr/>
          </p:nvSpPr>
          <p:spPr bwMode="auto">
            <a:xfrm>
              <a:off x="1920" y="1787"/>
              <a:ext cx="44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0000"/>
                  </a:solidFill>
                </a:rPr>
                <a:t>LHCb</a:t>
              </a:r>
            </a:p>
          </p:txBody>
        </p:sp>
        <p:sp>
          <p:nvSpPr>
            <p:cNvPr id="8" name="Text Box 1034"/>
            <p:cNvSpPr txBox="1">
              <a:spLocks noChangeArrowheads="1"/>
            </p:cNvSpPr>
            <p:nvPr/>
          </p:nvSpPr>
          <p:spPr bwMode="auto">
            <a:xfrm>
              <a:off x="1296" y="819"/>
              <a:ext cx="87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0000"/>
                  </a:solidFill>
                </a:rPr>
                <a:t>CMS/TOTEM</a:t>
              </a:r>
            </a:p>
          </p:txBody>
        </p:sp>
        <p:sp>
          <p:nvSpPr>
            <p:cNvPr id="9" name="Text Box 1035"/>
            <p:cNvSpPr txBox="1">
              <a:spLocks noChangeArrowheads="1"/>
            </p:cNvSpPr>
            <p:nvPr/>
          </p:nvSpPr>
          <p:spPr bwMode="auto">
            <a:xfrm>
              <a:off x="0" y="1587"/>
              <a:ext cx="48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0000"/>
                  </a:solidFill>
                </a:rPr>
                <a:t>ALICE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347864" y="-171400"/>
            <a:ext cx="5796136" cy="5904656"/>
            <a:chOff x="3347864" y="-315416"/>
            <a:chExt cx="6411986" cy="604867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5153" y="-315416"/>
              <a:ext cx="5854697" cy="488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038"/>
            <p:cNvSpPr>
              <a:spLocks noChangeShapeType="1"/>
            </p:cNvSpPr>
            <p:nvPr/>
          </p:nvSpPr>
          <p:spPr bwMode="auto">
            <a:xfrm>
              <a:off x="3905153" y="4537378"/>
              <a:ext cx="450823" cy="119587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1037"/>
            <p:cNvSpPr>
              <a:spLocks noChangeShapeType="1"/>
            </p:cNvSpPr>
            <p:nvPr/>
          </p:nvSpPr>
          <p:spPr bwMode="auto">
            <a:xfrm flipH="1">
              <a:off x="3347864" y="4545847"/>
              <a:ext cx="557289" cy="104339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-36512" y="6516052"/>
            <a:ext cx="2543773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f</a:t>
            </a:r>
            <a:r>
              <a:rPr lang="en-US" altLang="ja-JP" dirty="0" smtClean="0">
                <a:solidFill>
                  <a:schemeClr val="bg1"/>
                </a:solidFill>
              </a:rPr>
              <a:t>rom  H. </a:t>
            </a:r>
            <a:r>
              <a:rPr lang="en-US" altLang="ja-JP" dirty="0" err="1" smtClean="0">
                <a:solidFill>
                  <a:schemeClr val="bg1"/>
                </a:solidFill>
              </a:rPr>
              <a:t>Menjo</a:t>
            </a:r>
            <a:r>
              <a:rPr lang="en-US" altLang="ja-JP" dirty="0" smtClean="0">
                <a:solidFill>
                  <a:schemeClr val="bg1"/>
                </a:solidFill>
              </a:rPr>
              <a:t>;  JPS2011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27384"/>
            <a:ext cx="671654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1"/>
            <a:ext cx="405947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38284"/>
            <a:ext cx="4546848" cy="234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7452320" y="-27384"/>
            <a:ext cx="1692696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schemeClr val="bg1"/>
                </a:solidFill>
              </a:rPr>
              <a:t>W 44X0</a:t>
            </a:r>
          </a:p>
          <a:p>
            <a:r>
              <a:rPr lang="el-GR" altLang="ja-JP" sz="3600" b="1" dirty="0">
                <a:solidFill>
                  <a:schemeClr val="bg1"/>
                </a:solidFill>
              </a:rPr>
              <a:t>1.7λ</a:t>
            </a:r>
            <a:r>
              <a:rPr lang="en-US" altLang="ja-JP" sz="3600" b="1" dirty="0">
                <a:solidFill>
                  <a:schemeClr val="bg1"/>
                </a:solidFill>
              </a:rPr>
              <a:t>c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7944" y="6516052"/>
            <a:ext cx="2543773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f</a:t>
            </a:r>
            <a:r>
              <a:rPr lang="en-US" altLang="ja-JP" dirty="0" smtClean="0">
                <a:solidFill>
                  <a:schemeClr val="bg1"/>
                </a:solidFill>
              </a:rPr>
              <a:t>rom  H. </a:t>
            </a:r>
            <a:r>
              <a:rPr lang="en-US" altLang="ja-JP" dirty="0" err="1" smtClean="0">
                <a:solidFill>
                  <a:schemeClr val="bg1"/>
                </a:solidFill>
              </a:rPr>
              <a:t>Menjo</a:t>
            </a:r>
            <a:r>
              <a:rPr lang="en-US" altLang="ja-JP" dirty="0" smtClean="0">
                <a:solidFill>
                  <a:schemeClr val="bg1"/>
                </a:solidFill>
              </a:rPr>
              <a:t>;  JPS2011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27584" y="572487"/>
            <a:ext cx="7635424" cy="120032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核衝突起源の</a:t>
            </a:r>
            <a:r>
              <a:rPr kumimoji="1" lang="en-US" altLang="ja-JP" sz="3600" i="1" dirty="0" smtClean="0">
                <a:solidFill>
                  <a:schemeClr val="bg1"/>
                </a:solidFill>
              </a:rPr>
              <a:t>γ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線生成断</a:t>
            </a:r>
            <a:r>
              <a:rPr lang="ja-JP" altLang="en-US" sz="3600" dirty="0" smtClean="0">
                <a:solidFill>
                  <a:schemeClr val="bg1"/>
                </a:solidFill>
              </a:rPr>
              <a:t>面積における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r>
              <a:rPr kumimoji="1" lang="ja-JP" altLang="en-US" sz="3600" dirty="0">
                <a:solidFill>
                  <a:schemeClr val="bg1"/>
                </a:solidFill>
              </a:rPr>
              <a:t>　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　　　　　　　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key parameters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88735" y="2276872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1)    </a:t>
            </a:r>
            <a:r>
              <a:rPr kumimoji="1" lang="en-US" altLang="ja-JP" sz="2800" b="1" i="1" dirty="0" err="1" smtClean="0">
                <a:latin typeface="Symbol" pitchFamily="18" charset="2"/>
                <a:cs typeface="Times New Roman" pitchFamily="18" charset="0"/>
              </a:rPr>
              <a:t>s</a:t>
            </a:r>
            <a:r>
              <a:rPr kumimoji="1" lang="en-US" altLang="ja-JP" sz="2800" b="1" baseline="-25000" dirty="0" err="1" smtClean="0">
                <a:latin typeface="Times New Roman" pitchFamily="18" charset="0"/>
                <a:cs typeface="Times New Roman" pitchFamily="18" charset="0"/>
              </a:rPr>
              <a:t>inel</a:t>
            </a:r>
            <a:r>
              <a:rPr kumimoji="1"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)   :  </a:t>
            </a:r>
            <a:r>
              <a:rPr kumimoji="1" lang="ja-JP" altLang="en-US" sz="2800" b="1" dirty="0" smtClean="0">
                <a:latin typeface="ＭＳ 明朝" pitchFamily="17" charset="-128"/>
                <a:ea typeface="ＭＳ 明朝" pitchFamily="17" charset="-128"/>
                <a:cs typeface="Times New Roman" pitchFamily="18" charset="0"/>
              </a:rPr>
              <a:t>非弾性衝突断面積</a:t>
            </a:r>
            <a:endParaRPr kumimoji="1" lang="ja-JP" altLang="en-US" sz="2800" b="1" dirty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88735" y="2996952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)  &lt;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800" b="1" baseline="-250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kumimoji="1"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)   :  </a:t>
            </a:r>
            <a:r>
              <a:rPr lang="ja-JP" altLang="en-US" sz="2800" b="1" dirty="0" smtClean="0">
                <a:latin typeface="ＭＳ 明朝" pitchFamily="17" charset="-128"/>
                <a:ea typeface="ＭＳ 明朝" pitchFamily="17" charset="-128"/>
                <a:cs typeface="Times New Roman" pitchFamily="18" charset="0"/>
              </a:rPr>
              <a:t>多重度</a:t>
            </a:r>
            <a:endParaRPr kumimoji="1" lang="ja-JP" altLang="en-US" sz="2800" b="1" dirty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57233" y="3697868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3)  &lt;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800" b="1" baseline="-250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kumimoji="1"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)   :  </a:t>
            </a:r>
            <a:r>
              <a:rPr lang="ja-JP" altLang="en-US" sz="2800" b="1" dirty="0" smtClean="0">
                <a:latin typeface="ＭＳ 明朝" pitchFamily="17" charset="-128"/>
                <a:ea typeface="ＭＳ 明朝" pitchFamily="17" charset="-128"/>
                <a:cs typeface="Times New Roman" pitchFamily="18" charset="0"/>
              </a:rPr>
              <a:t>非弾性度</a:t>
            </a:r>
            <a:endParaRPr kumimoji="1" lang="ja-JP" altLang="en-US" sz="2800" b="1" dirty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52104" y="4417948"/>
            <a:ext cx="4913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4)  &lt;</a:t>
            </a:r>
            <a:r>
              <a:rPr lang="en-US" altLang="ja-JP" sz="28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800" b="1" baseline="-25000" dirty="0" err="1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kumimoji="1"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)   :  </a:t>
            </a:r>
            <a:r>
              <a:rPr lang="ja-JP" altLang="en-US" sz="2800" b="1" dirty="0" smtClean="0">
                <a:latin typeface="ＭＳ 明朝" pitchFamily="17" charset="-128"/>
                <a:ea typeface="ＭＳ 明朝" pitchFamily="17" charset="-128"/>
                <a:cs typeface="Times New Roman" pitchFamily="18" charset="0"/>
              </a:rPr>
              <a:t>横向き運動量</a:t>
            </a:r>
            <a:endParaRPr kumimoji="1" lang="ja-JP" altLang="en-US" sz="2800" b="1" dirty="0">
              <a:latin typeface="ＭＳ 明朝" pitchFamily="17" charset="-128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4" name="左中かっこ 23"/>
          <p:cNvSpPr/>
          <p:nvPr/>
        </p:nvSpPr>
        <p:spPr>
          <a:xfrm>
            <a:off x="827584" y="2420888"/>
            <a:ext cx="360040" cy="23762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373216"/>
            <a:ext cx="44828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左右矢印 12"/>
          <p:cNvSpPr/>
          <p:nvPr/>
        </p:nvSpPr>
        <p:spPr>
          <a:xfrm>
            <a:off x="1763688" y="5517232"/>
            <a:ext cx="1152128" cy="288032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203848" y="5301208"/>
            <a:ext cx="4752528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407" y="692696"/>
            <a:ext cx="688499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921349"/>
            <a:ext cx="143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971600" y="476672"/>
            <a:ext cx="7488832" cy="3672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43608" y="4869160"/>
            <a:ext cx="1368152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2771800" y="5013176"/>
            <a:ext cx="576064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63888" y="4941168"/>
            <a:ext cx="4434227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djusted with experimental data</a:t>
            </a:r>
            <a:endParaRPr kumimoji="1" lang="ja-JP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059832" y="5589240"/>
            <a:ext cx="4752528" cy="936104"/>
          </a:xfrm>
          <a:prstGeom prst="ellipse">
            <a:avLst/>
          </a:prstGeom>
          <a:solidFill>
            <a:srgbClr val="10F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07904" y="5805264"/>
            <a:ext cx="367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1GeV  ~  100PeV !!!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29041" cy="499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572000" y="6372036"/>
            <a:ext cx="4532203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 Ackermann et al., </a:t>
            </a:r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arXiv:1109.0521(2011)</a:t>
            </a:r>
            <a:endParaRPr kumimoji="1" lang="ja-JP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317500"/>
            <a:ext cx="8469313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932040" y="1844824"/>
            <a:ext cx="98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(ATLAS)</a:t>
            </a:r>
            <a:endParaRPr kumimoji="1" lang="ja-JP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416824" cy="597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2003" y="6453336"/>
            <a:ext cx="3167919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f</a:t>
            </a:r>
            <a:r>
              <a:rPr lang="en-US" altLang="ja-JP" dirty="0" smtClean="0">
                <a:solidFill>
                  <a:schemeClr val="bg1"/>
                </a:solidFill>
              </a:rPr>
              <a:t>rom  T.  </a:t>
            </a:r>
            <a:r>
              <a:rPr lang="en-US" altLang="ja-JP" dirty="0" err="1" smtClean="0">
                <a:solidFill>
                  <a:schemeClr val="bg1"/>
                </a:solidFill>
              </a:rPr>
              <a:t>Pierog</a:t>
            </a:r>
            <a:r>
              <a:rPr lang="en-US" altLang="ja-JP" dirty="0" smtClean="0">
                <a:solidFill>
                  <a:schemeClr val="bg1"/>
                </a:solidFill>
              </a:rPr>
              <a:t> et al.,  ICRC2011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220486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(ATLAS)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cross-section\new-form\ppt用カレイダ\lhcf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96" y="212978"/>
            <a:ext cx="9144000" cy="688843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7020272" y="251356"/>
            <a:ext cx="1879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2.6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x </a:t>
            </a:r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1" lang="en-US" altLang="ja-JP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endParaRPr kumimoji="1" lang="ja-JP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7675177" y="1268760"/>
            <a:ext cx="5040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8179233" y="620688"/>
            <a:ext cx="0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004048" y="6488668"/>
            <a:ext cx="4153894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O. </a:t>
            </a:r>
            <a:r>
              <a:rPr kumimoji="1" lang="en-US" altLang="ja-JP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Adriani</a:t>
            </a:r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al., arXiv:1104.5294 (2011)</a:t>
            </a:r>
            <a:endParaRPr kumimoji="1" lang="ja-JP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82513"/>
            <a:ext cx="88582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004048" y="6488668"/>
            <a:ext cx="4153894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O. </a:t>
            </a:r>
            <a:r>
              <a:rPr kumimoji="1" lang="en-US" altLang="ja-JP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Adriani</a:t>
            </a:r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al., arXiv:1104.5294 (2011)</a:t>
            </a:r>
            <a:endParaRPr kumimoji="1" lang="ja-JP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ross-section\new-form\ppt用カレイダ\lhcf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4406145" y="620688"/>
            <a:ext cx="1750031" cy="461665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kumimoji="1" lang="ja-JP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2274" y="6488668"/>
            <a:ext cx="279172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data  from  K. </a:t>
            </a:r>
            <a:r>
              <a:rPr lang="en-US" altLang="ja-JP" dirty="0" err="1" smtClean="0">
                <a:solidFill>
                  <a:schemeClr val="bg1"/>
                </a:solidFill>
              </a:rPr>
              <a:t>Taki</a:t>
            </a:r>
            <a:r>
              <a:rPr lang="en-US" altLang="ja-JP" dirty="0" smtClean="0">
                <a:solidFill>
                  <a:schemeClr val="bg1"/>
                </a:solidFill>
              </a:rPr>
              <a:t>;  JPS2011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0272" y="251356"/>
            <a:ext cx="18790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4.3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x </a:t>
            </a:r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1" lang="en-US" altLang="ja-JP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endParaRPr kumimoji="1" lang="ja-JP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7668344" y="1052736"/>
            <a:ext cx="5040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8172400" y="620688"/>
            <a:ext cx="6833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cross-section\new-form\ppt用カレイダ\pseudo-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5" y="-27384"/>
            <a:ext cx="9890949" cy="6912768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6588224" y="2924944"/>
            <a:ext cx="187564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 200 </a:t>
            </a:r>
            <a:r>
              <a:rPr lang="en-US" altLang="ja-JP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TeV</a:t>
            </a:r>
            <a:endParaRPr kumimoji="1" lang="ja-JP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cross-section\new-form\ppt用カレイダ\2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032"/>
            <a:ext cx="9130552" cy="6381328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923928" y="1628800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sz="2800" b="1" baseline="-250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 = 3.90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4067944" y="1700808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cross-section\new-form\ppt用カレイダ\0-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642"/>
            <a:ext cx="9144000" cy="639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cross-section\new-form\ppt用カレイダ\prod-s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69733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890321" cy="572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テキスト ボックス 4"/>
          <p:cNvSpPr txBox="1">
            <a:spLocks noChangeArrowheads="1"/>
          </p:cNvSpPr>
          <p:nvPr/>
        </p:nvSpPr>
        <p:spPr bwMode="auto">
          <a:xfrm>
            <a:off x="7137400" y="2247901"/>
            <a:ext cx="962992" cy="369332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endParaRPr lang="ja-JP" altLang="en-US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6597650" y="2471738"/>
            <a:ext cx="539750" cy="0"/>
          </a:xfrm>
          <a:prstGeom prst="line">
            <a:avLst/>
          </a:prstGeom>
          <a:ln w="254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16200000" flipH="1">
            <a:off x="6596856" y="2472532"/>
            <a:ext cx="225425" cy="223838"/>
          </a:xfrm>
          <a:prstGeom prst="line">
            <a:avLst/>
          </a:prstGeom>
          <a:ln w="254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rot="10800000">
            <a:off x="6327775" y="2697163"/>
            <a:ext cx="493713" cy="1587"/>
          </a:xfrm>
          <a:prstGeom prst="straightConnector1">
            <a:avLst/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>
            <a:off x="6777038" y="2933700"/>
            <a:ext cx="225425" cy="3603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7584" y="3212976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角度分解能：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4139788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エネルギー</a:t>
            </a:r>
            <a:r>
              <a:rPr kumimoji="1" lang="ja-JP" altLang="en-US" sz="2400" b="1" dirty="0" smtClean="0"/>
              <a:t>分解能：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4931876"/>
            <a:ext cx="152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kumimoji="1" lang="ja-JP" altLang="en-US" sz="24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5805264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cut-off energy</a:t>
            </a:r>
            <a:r>
              <a:rPr kumimoji="1" lang="ja-JP" altLang="en-US" sz="24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1880" y="476672"/>
            <a:ext cx="216024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urs (1991) 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3500" y="148478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観測地点</a:t>
            </a:r>
            <a:r>
              <a:rPr kumimoji="1" lang="ja-JP" altLang="en-US" sz="2400" b="1" dirty="0" smtClean="0"/>
              <a:t>：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28184" y="476672"/>
            <a:ext cx="230425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FERMI-LAT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92067" y="1484784"/>
            <a:ext cx="1988045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三陸　～　竜飛</a:t>
            </a:r>
            <a:r>
              <a:rPr kumimoji="1" lang="ja-JP" altLang="en-US" sz="2000" dirty="0" smtClean="0"/>
              <a:t>　</a:t>
            </a:r>
            <a:endParaRPr kumimoji="1" lang="en-US" altLang="ja-JP" sz="2000" dirty="0" smtClean="0"/>
          </a:p>
          <a:p>
            <a:r>
              <a:rPr kumimoji="1" lang="ja-JP" altLang="en-US" sz="2000" b="1" dirty="0" smtClean="0"/>
              <a:t>～</a:t>
            </a:r>
            <a:r>
              <a:rPr kumimoji="1" lang="ja-JP" altLang="en-US" sz="2000" b="1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N40</a:t>
            </a:r>
            <a:r>
              <a:rPr kumimoji="1" lang="en-US" altLang="ja-JP" sz="2000" b="1" baseline="6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, E142</a:t>
            </a:r>
            <a:r>
              <a:rPr kumimoji="1" lang="en-US" altLang="ja-JP" sz="2000" b="1" baseline="6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84" y="2391271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観測高度</a:t>
            </a:r>
            <a:r>
              <a:rPr kumimoji="1" lang="ja-JP" altLang="en-US" sz="2400" b="1" dirty="0" smtClean="0"/>
              <a:t>：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5936" y="2420888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~ 33km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67944" y="3140968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~ 0.5</a:t>
            </a:r>
            <a:r>
              <a:rPr kumimoji="1" lang="en-US" altLang="ja-JP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baseline="70000" dirty="0" smtClean="0"/>
              <a:t>o</a:t>
            </a:r>
            <a:endParaRPr kumimoji="1" lang="ja-JP" altLang="en-US" b="1" baseline="7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67944" y="4119463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kumimoji="1" lang="en-US" altLang="ja-JP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96787" y="4941168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kumimoji="1" lang="ja-JP" altLang="en-US" sz="2400" b="1" dirty="0" smtClean="0">
                <a:latin typeface="Times New Roman" pitchFamily="18" charset="0"/>
                <a:cs typeface="Times New Roman" pitchFamily="18" charset="0"/>
              </a:rPr>
              <a:t>～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Fe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07904" y="5805264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～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/n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00192" y="1599183"/>
            <a:ext cx="2183611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25.6</a:t>
            </a:r>
            <a:r>
              <a:rPr kumimoji="1" lang="en-US" altLang="ja-JP" sz="2400" b="1" baseline="6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 incl. orbit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05967" y="2420888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565</a:t>
            </a:r>
            <a:r>
              <a:rPr kumimoji="1" lang="en-US" altLang="ja-JP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km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18305" y="3183359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~ 0.1</a:t>
            </a:r>
            <a:r>
              <a:rPr kumimoji="1" lang="en-US" altLang="ja-JP" b="1" baseline="70000" dirty="0" smtClean="0"/>
              <a:t>o</a:t>
            </a:r>
            <a:endParaRPr kumimoji="1" lang="ja-JP" altLang="en-US" b="1" baseline="70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68484" y="414908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ja-JP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76256" y="498355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2400" b="1" baseline="4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,  e</a:t>
            </a:r>
            <a:r>
              <a:rPr kumimoji="1" lang="en-US" altLang="ja-JP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, (p)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16216" y="5805264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～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59632" y="6053226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(v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ertical)</a:t>
            </a:r>
            <a:endParaRPr kumimoji="1" lang="ja-JP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620688"/>
            <a:ext cx="6042039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地球磁場の磁気ポテンシャル</a:t>
            </a:r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16165"/>
            <a:ext cx="1152128" cy="4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312" y="4603189"/>
            <a:ext cx="395344" cy="4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763688" y="5301208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:  given  by  IGRF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3688" y="4551511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:  earth radius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07704" y="5703639"/>
            <a:ext cx="606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(International Geomagnetic Reference Field)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63688" y="3789040"/>
            <a:ext cx="4494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:  normalized  Legendre function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1520" y="1556792"/>
            <a:ext cx="871296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85689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562" y="3789040"/>
            <a:ext cx="137311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9392"/>
            <a:ext cx="7493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635896" y="116632"/>
            <a:ext cx="2646878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地球磁場水平成分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384"/>
            <a:ext cx="50875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483768" y="2669430"/>
            <a:ext cx="43204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東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59726" y="2669430"/>
            <a:ext cx="364202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西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99992" y="2636912"/>
            <a:ext cx="43204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東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75950" y="2636912"/>
            <a:ext cx="364202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西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51720" y="-171400"/>
            <a:ext cx="25202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27784" y="44624"/>
            <a:ext cx="3132589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ut-off  rigidity  in GV</a:t>
            </a:r>
            <a:endParaRPr kumimoji="1" lang="ja-JP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83768" y="6145559"/>
            <a:ext cx="43204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東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59726" y="6145559"/>
            <a:ext cx="364202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西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99992" y="6113041"/>
            <a:ext cx="43204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東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75950" y="6113041"/>
            <a:ext cx="364202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西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237129" y="5849395"/>
            <a:ext cx="1866018" cy="975014"/>
          </a:xfrm>
          <a:prstGeom prst="rect">
            <a:avLst/>
          </a:prstGeom>
          <a:solidFill>
            <a:srgbClr val="FFFF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30939" y="5777388"/>
            <a:ext cx="19495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err="1" smtClean="0">
                <a:latin typeface="Times New Roman" pitchFamily="18" charset="0"/>
                <a:cs typeface="Times New Roman" pitchFamily="18" charset="0"/>
              </a:rPr>
              <a:t>Kamioka</a:t>
            </a:r>
            <a:r>
              <a:rPr kumimoji="1" lang="en-US" altLang="ja-JP" sz="2200" b="1" dirty="0" smtClean="0">
                <a:latin typeface="Times New Roman" pitchFamily="18" charset="0"/>
                <a:cs typeface="Times New Roman" pitchFamily="18" charset="0"/>
              </a:rPr>
              <a:t> et al.</a:t>
            </a:r>
          </a:p>
          <a:p>
            <a:r>
              <a:rPr kumimoji="1" lang="en-US" altLang="ja-JP" sz="2200" b="1" dirty="0" err="1" smtClean="0">
                <a:latin typeface="Times New Roman" pitchFamily="18" charset="0"/>
                <a:cs typeface="Times New Roman" pitchFamily="18" charset="0"/>
              </a:rPr>
              <a:t>Astrop</a:t>
            </a:r>
            <a:r>
              <a:rPr kumimoji="1" lang="en-US" altLang="ja-JP" sz="2200" b="1" dirty="0" smtClean="0">
                <a:latin typeface="Times New Roman" pitchFamily="18" charset="0"/>
                <a:cs typeface="Times New Roman" pitchFamily="18" charset="0"/>
              </a:rPr>
              <a:t>. Phys.</a:t>
            </a:r>
          </a:p>
          <a:p>
            <a:r>
              <a:rPr kumimoji="1" lang="en-US" altLang="ja-JP" sz="2200" b="1" dirty="0" smtClean="0">
                <a:latin typeface="Times New Roman" pitchFamily="18" charset="0"/>
                <a:cs typeface="Times New Roman" pitchFamily="18" charset="0"/>
              </a:rPr>
              <a:t> 6 (1997) 155</a:t>
            </a:r>
            <a:endParaRPr kumimoji="1"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6450398" y="4625259"/>
            <a:ext cx="1866018" cy="975014"/>
          </a:xfrm>
          <a:prstGeom prst="rect">
            <a:avLst/>
          </a:prstGeom>
          <a:solidFill>
            <a:srgbClr val="FFFF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444208" y="3520172"/>
            <a:ext cx="1872208" cy="9361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444208" y="2872100"/>
            <a:ext cx="1872208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Users\shibata\Desktop\FIG\img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5143499" cy="685800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135790" y="5805264"/>
            <a:ext cx="364202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西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3728" y="5805265"/>
            <a:ext cx="43204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東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516216" y="30881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0232" y="28529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: our data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19489" y="3520172"/>
            <a:ext cx="1896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   : our </a:t>
            </a:r>
            <a:r>
              <a:rPr kumimoji="1"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sim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calculation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44208" y="4553252"/>
            <a:ext cx="19495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err="1" smtClean="0">
                <a:latin typeface="Times New Roman" pitchFamily="18" charset="0"/>
                <a:cs typeface="Times New Roman" pitchFamily="18" charset="0"/>
              </a:rPr>
              <a:t>Kamioka</a:t>
            </a:r>
            <a:r>
              <a:rPr kumimoji="1" lang="en-US" altLang="ja-JP" sz="2200" b="1" dirty="0" smtClean="0">
                <a:latin typeface="Times New Roman" pitchFamily="18" charset="0"/>
                <a:cs typeface="Times New Roman" pitchFamily="18" charset="0"/>
              </a:rPr>
              <a:t> et al.</a:t>
            </a:r>
          </a:p>
          <a:p>
            <a:r>
              <a:rPr kumimoji="1" lang="en-US" altLang="ja-JP" sz="2200" b="1" dirty="0" err="1" smtClean="0">
                <a:latin typeface="Times New Roman" pitchFamily="18" charset="0"/>
                <a:cs typeface="Times New Roman" pitchFamily="18" charset="0"/>
              </a:rPr>
              <a:t>Astrop</a:t>
            </a:r>
            <a:r>
              <a:rPr kumimoji="1" lang="en-US" altLang="ja-JP" sz="2200" b="1" dirty="0" smtClean="0">
                <a:latin typeface="Times New Roman" pitchFamily="18" charset="0"/>
                <a:cs typeface="Times New Roman" pitchFamily="18" charset="0"/>
              </a:rPr>
              <a:t>. Phys.</a:t>
            </a:r>
          </a:p>
          <a:p>
            <a:r>
              <a:rPr kumimoji="1" lang="en-US" altLang="ja-JP" sz="2200" b="1" dirty="0" smtClean="0">
                <a:latin typeface="Times New Roman" pitchFamily="18" charset="0"/>
                <a:cs typeface="Times New Roman" pitchFamily="18" charset="0"/>
              </a:rPr>
              <a:t> 6 (1997) 155</a:t>
            </a:r>
            <a:endParaRPr kumimoji="1" lang="ja-JP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6588224" y="1628800"/>
            <a:ext cx="18722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 flipH="1" flipV="1">
            <a:off x="6948264" y="1052736"/>
            <a:ext cx="11521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528278" y="1484784"/>
            <a:ext cx="364202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西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56176" y="1484784"/>
            <a:ext cx="36004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東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5400000">
            <a:off x="7452320" y="764704"/>
            <a:ext cx="936104" cy="7920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弧 21"/>
          <p:cNvSpPr/>
          <p:nvPr/>
        </p:nvSpPr>
        <p:spPr>
          <a:xfrm>
            <a:off x="7236296" y="1124744"/>
            <a:ext cx="576064" cy="360040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66652" y="796642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latin typeface="Symbol" pitchFamily="18" charset="2"/>
              </a:rPr>
              <a:t>q</a:t>
            </a:r>
            <a:endParaRPr kumimoji="1" lang="ja-JP" altLang="en-US" sz="2000" b="1" i="1" dirty="0">
              <a:latin typeface="Symbol" pitchFamily="18" charset="2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64288" y="16288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Times New Roman" pitchFamily="18" charset="0"/>
              </a:rPr>
              <a:t>三陸</a:t>
            </a:r>
            <a:endParaRPr kumimoji="1" lang="ja-JP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32778" y="206084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kumimoji="1" lang="en-US" altLang="ja-JP" b="1" i="1" dirty="0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ja-JP" b="1" i="1" dirty="0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 pitchFamily="18" charset="0"/>
              </a:rPr>
              <a:t>) = (39.2</a:t>
            </a:r>
            <a:r>
              <a:rPr kumimoji="1" lang="ja-JP" altLang="en-US" sz="2400" b="1" baseline="30000" dirty="0" err="1" smtClean="0">
                <a:solidFill>
                  <a:srgbClr val="FF0000"/>
                </a:solidFill>
              </a:rPr>
              <a:t>。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 pitchFamily="18" charset="0"/>
              </a:rPr>
              <a:t>N, 141.8</a:t>
            </a:r>
            <a:r>
              <a:rPr kumimoji="1" lang="ja-JP" altLang="en-US" sz="2400" b="1" baseline="30000" dirty="0" err="1" smtClean="0">
                <a:solidFill>
                  <a:srgbClr val="FF0000"/>
                </a:solidFill>
              </a:rPr>
              <a:t>。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372200" y="5661248"/>
            <a:ext cx="2760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(</a:t>
            </a:r>
            <a:r>
              <a:rPr kumimoji="1" lang="ja-JP" altLang="en-US" sz="1600" b="1" dirty="0" smtClean="0"/>
              <a:t>上岡</a:t>
            </a:r>
            <a:r>
              <a:rPr lang="ja-JP" altLang="en-US" sz="1600" b="1" dirty="0" smtClean="0"/>
              <a:t>英史：博士論文（１９９６）</a:t>
            </a:r>
            <a:endParaRPr kumimoji="1" lang="ja-JP" altLang="en-US" sz="16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35790" y="600942"/>
            <a:ext cx="364202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西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23728" y="600943"/>
            <a:ext cx="43204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東</a:t>
            </a:r>
            <a:endParaRPr kumimoji="1"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516216" y="3645024"/>
            <a:ext cx="144016" cy="360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ibata\Desktop\FIG2\img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3149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4908282" y="2710661"/>
            <a:ext cx="2371162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Times New Roman" pitchFamily="18" charset="0"/>
              </a:rPr>
              <a:t>open</a:t>
            </a:r>
            <a:r>
              <a:rPr kumimoji="1" lang="en-US" altLang="ja-JP" b="1" dirty="0" smtClean="0">
                <a:latin typeface="Times New Roman" pitchFamily="18" charset="0"/>
              </a:rPr>
              <a:t>  symbols:  </a:t>
            </a:r>
          </a:p>
          <a:p>
            <a:r>
              <a:rPr lang="en-US" altLang="ja-JP" b="1" dirty="0" smtClean="0">
                <a:latin typeface="Times New Roman" pitchFamily="18" charset="0"/>
              </a:rPr>
              <a:t>opening-angle method</a:t>
            </a:r>
            <a:endParaRPr kumimoji="1" lang="ja-JP" altLang="en-US" b="1" dirty="0">
              <a:latin typeface="Times New Roman" pitchFamily="18" charset="0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051720" y="3717032"/>
            <a:ext cx="24482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51720" y="1340768"/>
            <a:ext cx="24482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7"/>
          <p:cNvGrpSpPr/>
          <p:nvPr/>
        </p:nvGrpSpPr>
        <p:grpSpPr>
          <a:xfrm>
            <a:off x="683568" y="2564904"/>
            <a:ext cx="2808312" cy="936104"/>
            <a:chOff x="683568" y="2564904"/>
            <a:chExt cx="2808312" cy="936104"/>
          </a:xfrm>
          <a:scene3d>
            <a:camera prst="orthographicFront">
              <a:rot lat="0" lon="0" rev="1200000"/>
            </a:camera>
            <a:lightRig rig="threePt" dir="t"/>
          </a:scene3d>
        </p:grpSpPr>
        <p:sp>
          <p:nvSpPr>
            <p:cNvPr id="9" name="テキスト ボックス 8"/>
            <p:cNvSpPr txBox="1"/>
            <p:nvPr/>
          </p:nvSpPr>
          <p:spPr>
            <a:xfrm>
              <a:off x="1043608" y="2708920"/>
              <a:ext cx="203998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r>
                <a:rPr kumimoji="1" lang="en-US" altLang="ja-JP" b="1" dirty="0" smtClean="0">
                  <a:solidFill>
                    <a:schemeClr val="bg1"/>
                  </a:solidFill>
                  <a:latin typeface="Times New Roman" pitchFamily="18" charset="0"/>
                </a:rPr>
                <a:t>illed  symbols:  </a:t>
              </a:r>
            </a:p>
            <a:p>
              <a:r>
                <a:rPr lang="en-US" altLang="ja-JP" b="1" dirty="0" smtClean="0">
                  <a:solidFill>
                    <a:schemeClr val="bg1"/>
                  </a:solidFill>
                  <a:latin typeface="Times New Roman" pitchFamily="18" charset="0"/>
                </a:rPr>
                <a:t>E-W effect method</a:t>
              </a:r>
              <a:endParaRPr kumimoji="1" lang="ja-JP" altLang="en-US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683568" y="2564904"/>
              <a:ext cx="2808312" cy="9361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7186215" y="253097"/>
            <a:ext cx="1728192" cy="864096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80025" y="181089"/>
            <a:ext cx="1784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latin typeface="Times New Roman" pitchFamily="18" charset="0"/>
                <a:cs typeface="Times New Roman" pitchFamily="18" charset="0"/>
              </a:rPr>
              <a:t>Kamioka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 et al.</a:t>
            </a:r>
          </a:p>
          <a:p>
            <a:r>
              <a:rPr kumimoji="1" lang="en-US" altLang="ja-JP" sz="2000" b="1" dirty="0" err="1" smtClean="0">
                <a:latin typeface="Times New Roman" pitchFamily="18" charset="0"/>
                <a:cs typeface="Times New Roman" pitchFamily="18" charset="0"/>
              </a:rPr>
              <a:t>Astrop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. Phys.</a:t>
            </a:r>
          </a:p>
          <a:p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 6 (1997) 155</a:t>
            </a:r>
            <a:endParaRPr kumimoji="1" lang="ja-JP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404664"/>
            <a:ext cx="84201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819055" y="6093296"/>
            <a:ext cx="3929409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 Ackermann et al., arXiv:1108.0201</a:t>
            </a:r>
            <a:endParaRPr kumimoji="1" lang="ja-JP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1249015"/>
            <a:ext cx="338554" cy="27699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北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43502" y="1249015"/>
            <a:ext cx="338554" cy="27699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東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11760" y="1249015"/>
            <a:ext cx="338554" cy="27699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chemeClr val="bg1"/>
                </a:solidFill>
              </a:rPr>
              <a:t>南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71694" y="1249015"/>
            <a:ext cx="338554" cy="276999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</a:rPr>
              <a:t>西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827584" y="1772816"/>
            <a:ext cx="0" cy="2880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691680" y="1916832"/>
            <a:ext cx="0" cy="2880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555776" y="1772816"/>
            <a:ext cx="0" cy="2880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3419872" y="1916832"/>
            <a:ext cx="0" cy="2880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220072" y="1196752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6084168" y="1196752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948264" y="1196752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7812360" y="1196752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827584" y="4149080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691680" y="4149080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2555776" y="4149080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3419872" y="4149080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220072" y="4149080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6084168" y="4149080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6948264" y="4149080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7812360" y="4149080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971600" y="467380"/>
            <a:ext cx="1144865" cy="369332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</a:rPr>
              <a:t>殆ど</a:t>
            </a:r>
            <a:r>
              <a:rPr lang="en-US" altLang="ja-JP" b="1" dirty="0" smtClean="0">
                <a:solidFill>
                  <a:schemeClr val="bg1"/>
                </a:solidFill>
              </a:rPr>
              <a:t>2-ries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059832" y="2267580"/>
            <a:ext cx="809837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peak</a:t>
            </a:r>
            <a:endParaRPr kumimoji="1" lang="ja-JP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31640" y="2276872"/>
            <a:ext cx="776175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peak</a:t>
            </a:r>
            <a:endParaRPr kumimoji="1" lang="ja-JP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71351" y="3419708"/>
            <a:ext cx="1106393" cy="369332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</a:rPr>
              <a:t>殆ど</a:t>
            </a:r>
            <a:r>
              <a:rPr lang="en-US" altLang="ja-JP" b="1" dirty="0" smtClean="0">
                <a:solidFill>
                  <a:schemeClr val="bg1"/>
                </a:solidFill>
              </a:rPr>
              <a:t>1-ries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868144" y="5106670"/>
            <a:ext cx="354584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kumimoji="1" lang="ja-JP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673800" y="4653136"/>
            <a:ext cx="354584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1" lang="ja-JP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473</Words>
  <Application>Microsoft Office PowerPoint</Application>
  <PresentationFormat>画面に合わせる (4:3)</PresentationFormat>
  <Paragraphs>126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テーマ</vt:lpstr>
      <vt:lpstr>Comment  1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Comment  2 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 1 </dc:title>
  <dc:creator>shibata</dc:creator>
  <cp:lastModifiedBy>shibata</cp:lastModifiedBy>
  <cp:revision>18</cp:revision>
  <dcterms:created xsi:type="dcterms:W3CDTF">2011-09-24T00:12:13Z</dcterms:created>
  <dcterms:modified xsi:type="dcterms:W3CDTF">2011-09-28T01:41:07Z</dcterms:modified>
</cp:coreProperties>
</file>