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2.xml" ContentType="application/vnd.openxmlformats-officedocument.presentationml.tags+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Default Extension="xlsx" ContentType="application/vnd.openxmlformats-officedocument.spreadsheetml.sheet"/>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embeddings/Microsoft___1.bin" ContentType="application/vnd.openxmlformats-officedocument.oleObject"/>
  <Override PartName="/ppt/slides/slide34.xml" ContentType="application/vnd.openxmlformats-officedocument.presentationml.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tags/tag1.xml" ContentType="application/vnd.openxmlformats-officedocument.presentationml.tags+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9"/>
  </p:notesMasterIdLst>
  <p:handoutMasterIdLst>
    <p:handoutMasterId r:id="rId40"/>
  </p:handoutMasterIdLst>
  <p:sldIdLst>
    <p:sldId id="448" r:id="rId2"/>
    <p:sldId id="628" r:id="rId3"/>
    <p:sldId id="595" r:id="rId4"/>
    <p:sldId id="593" r:id="rId5"/>
    <p:sldId id="653" r:id="rId6"/>
    <p:sldId id="655" r:id="rId7"/>
    <p:sldId id="592" r:id="rId8"/>
    <p:sldId id="660" r:id="rId9"/>
    <p:sldId id="630" r:id="rId10"/>
    <p:sldId id="643" r:id="rId11"/>
    <p:sldId id="656" r:id="rId12"/>
    <p:sldId id="651" r:id="rId13"/>
    <p:sldId id="657" r:id="rId14"/>
    <p:sldId id="597" r:id="rId15"/>
    <p:sldId id="598" r:id="rId16"/>
    <p:sldId id="599" r:id="rId17"/>
    <p:sldId id="570" r:id="rId18"/>
    <p:sldId id="318" r:id="rId19"/>
    <p:sldId id="646" r:id="rId20"/>
    <p:sldId id="573" r:id="rId21"/>
    <p:sldId id="574" r:id="rId22"/>
    <p:sldId id="624" r:id="rId23"/>
    <p:sldId id="625" r:id="rId24"/>
    <p:sldId id="322" r:id="rId25"/>
    <p:sldId id="567" r:id="rId26"/>
    <p:sldId id="659" r:id="rId27"/>
    <p:sldId id="647" r:id="rId28"/>
    <p:sldId id="587" r:id="rId29"/>
    <p:sldId id="583" r:id="rId30"/>
    <p:sldId id="584" r:id="rId31"/>
    <p:sldId id="588" r:id="rId32"/>
    <p:sldId id="601" r:id="rId33"/>
    <p:sldId id="614" r:id="rId34"/>
    <p:sldId id="605" r:id="rId35"/>
    <p:sldId id="603" r:id="rId36"/>
    <p:sldId id="661" r:id="rId37"/>
    <p:sldId id="650" r:id="rId38"/>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horzBarState="maximized">
    <p:restoredLeft sz="15620"/>
    <p:restoredTop sz="94660"/>
  </p:normalViewPr>
  <p:slideViewPr>
    <p:cSldViewPr snapToGrid="0" snapToObjects="1">
      <p:cViewPr>
        <p:scale>
          <a:sx n="75" d="100"/>
          <a:sy n="75" d="100"/>
        </p:scale>
        <p:origin x="-272" y="-2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50" d="100"/>
          <a:sy n="50" d="100"/>
        </p:scale>
        <p:origin x="-3656" y="-99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presProps" Target="presProp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heme" Target="theme/theme1.xml"/><Relationship Id="rId41" Type="http://schemas.openxmlformats.org/officeDocument/2006/relationships/printerSettings" Target="printerSettings/printerSettings1.bin"/><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ja-JP"/>
  <c:style val="18"/>
  <c:chart>
    <c:plotArea>
      <c:layout/>
      <c:areaChart>
        <c:grouping val="percentStacked"/>
        <c:axId val="537057080"/>
        <c:axId val="883918648"/>
      </c:areaChart>
      <c:catAx>
        <c:axId val="537057080"/>
        <c:scaling>
          <c:orientation val="minMax"/>
        </c:scaling>
        <c:axPos val="b"/>
        <c:numFmt formatCode="yy.mm.dd" sourceLinked="1"/>
        <c:tickLblPos val="nextTo"/>
        <c:crossAx val="883918648"/>
        <c:crosses val="autoZero"/>
        <c:auto val="1"/>
        <c:lblAlgn val="ctr"/>
        <c:lblOffset val="100"/>
      </c:catAx>
      <c:valAx>
        <c:axId val="883918648"/>
        <c:scaling>
          <c:orientation val="minMax"/>
        </c:scaling>
        <c:axPos val="l"/>
        <c:majorGridlines/>
        <c:numFmt formatCode="0%" sourceLinked="1"/>
        <c:tickLblPos val="nextTo"/>
        <c:crossAx val="537057080"/>
        <c:crosses val="autoZero"/>
        <c:crossBetween val="midCat"/>
      </c:valAx>
    </c:plotArea>
    <c:legend>
      <c:legendPos val="r"/>
      <c:layout/>
    </c:legend>
    <c:plotVisOnly val="1"/>
  </c:chart>
  <c:txPr>
    <a:bodyPr/>
    <a:lstStyle/>
    <a:p>
      <a:pPr>
        <a:defRPr sz="1800"/>
      </a:pPr>
      <a:endParaRPr lang="ja-JP"/>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2.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AE8617-FC3D-8846-A2A8-20828B036738}" type="datetimeFigureOut">
              <a:rPr lang="ja-JP" altLang="en-US" smtClean="0"/>
              <a:pPr/>
              <a:t>11.9.30</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420F-5BAC-0B48-859A-F0AD4EC3F752}"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7144FF-075A-C843-9D91-383310EE8566}" type="datetimeFigureOut">
              <a:rPr lang="ja-JP" altLang="en-US" smtClean="0"/>
              <a:pPr/>
              <a:t>11.9.30</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E3C6E5-A3B2-4045-813D-383648B9F270}"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fld id="{5DE3C6E5-A3B2-4045-813D-383648B9F270}" type="slidenum">
              <a:rPr lang="ja-JP" altLang="en-US" smtClean="0"/>
              <a:pPr/>
              <a:t>1</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7475AAF9-4ED9-4047-871E-82C6ADC07AAB}" type="slidenum">
              <a:rPr lang="en-US" altLang="ja-JP"/>
              <a:pPr/>
              <a:t>5</a:t>
            </a:fld>
            <a:endParaRPr lang="en-US" altLang="ja-JP"/>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ja-JP">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p:nvPr>
        </p:nvSpPr>
        <p:spPr>
          <a:noFill/>
        </p:spPr>
        <p:txBody>
          <a:bodyPr/>
          <a:lstStyle/>
          <a:p>
            <a:pPr>
              <a:buFont typeface="Times New Roman" pitchFamily="-108" charset="0"/>
              <a:buNone/>
            </a:pPr>
            <a:fld id="{22047631-186B-5147-96F7-AEB3A699EC72}" type="slidenum">
              <a:rPr lang="en-US" altLang="ja-JP">
                <a:latin typeface="Times New Roman" pitchFamily="-108" charset="0"/>
                <a:ea typeface="ＭＳ Ｐ明朝" pitchFamily="-108" charset="-128"/>
                <a:cs typeface="ＭＳ Ｐ明朝" pitchFamily="-108" charset="-128"/>
              </a:rPr>
              <a:pPr>
                <a:buFont typeface="Times New Roman" pitchFamily="-108" charset="0"/>
                <a:buNone/>
              </a:pPr>
              <a:t>6</a:t>
            </a:fld>
            <a:endParaRPr lang="en-US" altLang="ja-JP">
              <a:latin typeface="Times New Roman" pitchFamily="-108" charset="0"/>
              <a:ea typeface="ＭＳ Ｐ明朝" pitchFamily="-108" charset="-128"/>
              <a:cs typeface="ＭＳ Ｐ明朝" pitchFamily="-108" charset="-128"/>
            </a:endParaRPr>
          </a:p>
        </p:txBody>
      </p:sp>
      <p:sp>
        <p:nvSpPr>
          <p:cNvPr id="16387" name="Text Box 1"/>
          <p:cNvSpPr txBox="1">
            <a:spLocks noGrp="1" noRot="1" noChangeAspect="1" noChangeArrowheads="1"/>
          </p:cNvSpPr>
          <p:nvPr>
            <p:ph type="sldImg"/>
          </p:nvPr>
        </p:nvSpPr>
        <p:spPr>
          <a:xfrm>
            <a:off x="1143000" y="695325"/>
            <a:ext cx="4570413" cy="3427413"/>
          </a:xfrm>
          <a:solidFill>
            <a:srgbClr val="FFFFFF"/>
          </a:solidFill>
          <a:ln>
            <a:solidFill>
              <a:srgbClr val="000000"/>
            </a:solidFill>
            <a:miter lim="800000"/>
          </a:ln>
        </p:spPr>
      </p:sp>
      <p:sp>
        <p:nvSpPr>
          <p:cNvPr id="16388" name="Text Box 2"/>
          <p:cNvSpPr txBox="1">
            <a:spLocks noGrp="1" noChangeArrowheads="1"/>
          </p:cNvSpPr>
          <p:nvPr>
            <p:ph type="body" idx="1"/>
          </p:nvPr>
        </p:nvSpPr>
        <p:spPr>
          <a:xfrm>
            <a:off x="685512" y="4343230"/>
            <a:ext cx="5486976" cy="4115139"/>
          </a:xfrm>
          <a:noFill/>
          <a:ln/>
        </p:spPr>
        <p:txBody>
          <a:bodyPr wrap="none" anchor="ctr"/>
          <a:lstStyle/>
          <a:p>
            <a:endParaRPr kumimoji="0" lang="ja-JP" altLang="en-US">
              <a:latin typeface="Times New Roman" pitchFamily="-10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sz="quarter" idx="5"/>
          </p:nvPr>
        </p:nvSpPr>
        <p:spPr/>
        <p:txBody>
          <a:bodyPr/>
          <a:lstStyle/>
          <a:p>
            <a:pPr>
              <a:defRPr/>
            </a:pPr>
            <a:fld id="{9EE94BDE-FB90-1949-8BEE-B64DA4D3F914}" type="slidenum">
              <a:rPr lang="en-US"/>
              <a:pPr>
                <a:defRPr/>
              </a:pPr>
              <a:t>11</a:t>
            </a:fld>
            <a:endParaRPr lang="en-US"/>
          </a:p>
        </p:txBody>
      </p:sp>
      <p:sp>
        <p:nvSpPr>
          <p:cNvPr id="24579"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p:spPr>
      </p:sp>
      <p:sp>
        <p:nvSpPr>
          <p:cNvPr id="24580" name="Text Box 2"/>
          <p:cNvSpPr>
            <a:spLocks noGrp="1" noChangeArrowheads="1"/>
          </p:cNvSpPr>
          <p:nvPr>
            <p:ph type="body" idx="1"/>
          </p:nvPr>
        </p:nvSpPr>
        <p:spPr bwMode="auto">
          <a:xfrm>
            <a:off x="685800" y="4343400"/>
            <a:ext cx="5486400" cy="4037013"/>
          </a:xfrm>
          <a:noFill/>
        </p:spPr>
        <p:txBody>
          <a:bodyPr wrap="none" anchor="ctr"/>
          <a:lstStyle/>
          <a:p>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44035" name="ノート プレースホルダ 2"/>
          <p:cNvSpPr>
            <a:spLocks noGrp="1"/>
          </p:cNvSpPr>
          <p:nvPr>
            <p:ph type="body" idx="1"/>
          </p:nvPr>
        </p:nvSpPr>
        <p:spPr bwMode="auto">
          <a:noFill/>
        </p:spPr>
        <p:txBody>
          <a:bodyPr/>
          <a:lstStyle/>
          <a:p>
            <a:endParaRPr lang="ja-JP" altLang="en-US">
              <a:cs typeface="ＭＳ Ｐゴシック" pitchFamily="-106" charset="-128"/>
            </a:endParaRPr>
          </a:p>
        </p:txBody>
      </p:sp>
      <p:sp>
        <p:nvSpPr>
          <p:cNvPr id="44036" name="スライド番号プレースホルダ 3"/>
          <p:cNvSpPr>
            <a:spLocks noGrp="1"/>
          </p:cNvSpPr>
          <p:nvPr>
            <p:ph type="sldNum" sz="quarter" idx="5"/>
          </p:nvPr>
        </p:nvSpPr>
        <p:spPr bwMode="auto">
          <a:noFill/>
          <a:ln>
            <a:miter lim="800000"/>
            <a:headEnd/>
            <a:tailEnd/>
          </a:ln>
        </p:spPr>
        <p:txBody>
          <a:bodyPr/>
          <a:lstStyle/>
          <a:p>
            <a:fld id="{D2FA9117-52DF-4D49-91F7-B7486684B4BD}" type="slidenum">
              <a:rPr lang="ja-JP" altLang="en-US" smtClean="0">
                <a:latin typeface="Arial" pitchFamily="-106" charset="0"/>
                <a:ea typeface="ＭＳ Ｐゴシック" pitchFamily="-106" charset="-128"/>
                <a:cs typeface="ＭＳ Ｐゴシック" pitchFamily="-106" charset="-128"/>
              </a:rPr>
              <a:pPr/>
              <a:t>24</a:t>
            </a:fld>
            <a:endParaRPr lang="ja-JP" altLang="en-US" smtClean="0">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次に、本研究で対象とする</a:t>
            </a:r>
            <a:r>
              <a:rPr kumimoji="1" lang="en-US" altLang="ja-JP" dirty="0" smtClean="0"/>
              <a:t>RX J0852.0-4622(</a:t>
            </a:r>
            <a:r>
              <a:rPr kumimoji="1" lang="en-US" altLang="ja-JP" dirty="0" err="1" smtClean="0"/>
              <a:t>VelaJr</a:t>
            </a:r>
            <a:r>
              <a:rPr kumimoji="1" lang="en-US" altLang="ja-JP" dirty="0" smtClean="0"/>
              <a:t>.)</a:t>
            </a:r>
            <a:r>
              <a:rPr kumimoji="1" lang="ja-JP" altLang="en-US" dirty="0" smtClean="0"/>
              <a:t>についてです。</a:t>
            </a:r>
            <a:endParaRPr kumimoji="1" lang="en-US" altLang="ja-JP" dirty="0" smtClean="0"/>
          </a:p>
          <a:p>
            <a:endParaRPr kumimoji="1" lang="en-US" altLang="ja-JP" dirty="0" smtClean="0"/>
          </a:p>
          <a:p>
            <a:r>
              <a:rPr kumimoji="1" lang="en-US" altLang="ja-JP" dirty="0" err="1" smtClean="0"/>
              <a:t>VelaJr</a:t>
            </a:r>
            <a:r>
              <a:rPr kumimoji="1" lang="en-US" altLang="ja-JP" dirty="0" smtClean="0"/>
              <a:t>.</a:t>
            </a:r>
            <a:r>
              <a:rPr kumimoji="1" lang="ja-JP" altLang="en-US" dirty="0" smtClean="0"/>
              <a:t>は</a:t>
            </a:r>
            <a:r>
              <a:rPr kumimoji="1" lang="en-US" altLang="ja-JP" dirty="0" smtClean="0"/>
              <a:t>1998</a:t>
            </a:r>
            <a:r>
              <a:rPr kumimoji="1" lang="ja-JP" altLang="en-US" dirty="0" smtClean="0"/>
              <a:t>年に</a:t>
            </a:r>
            <a:r>
              <a:rPr kumimoji="1" lang="en-US" altLang="ja-JP" dirty="0" smtClean="0"/>
              <a:t>ROSAT</a:t>
            </a:r>
            <a:r>
              <a:rPr kumimoji="1" lang="ja-JP" altLang="en-US" dirty="0" smtClean="0"/>
              <a:t>の</a:t>
            </a:r>
            <a:r>
              <a:rPr kumimoji="1" lang="en-US" altLang="ja-JP" dirty="0" smtClean="0"/>
              <a:t>X</a:t>
            </a:r>
            <a:r>
              <a:rPr kumimoji="1" lang="ja-JP" altLang="en-US" dirty="0" smtClean="0"/>
              <a:t>線観測により発見されましたが、未だに距離、年齢等ははっきりとはしていない。</a:t>
            </a:r>
            <a:endParaRPr kumimoji="1" lang="en-US" altLang="ja-JP" dirty="0" smtClean="0"/>
          </a:p>
          <a:p>
            <a:r>
              <a:rPr kumimoji="1" lang="ja-JP" altLang="en-US" dirty="0" smtClean="0"/>
              <a:t>ただし、複数の論文により、距離は</a:t>
            </a:r>
            <a:r>
              <a:rPr kumimoji="1" lang="en-US" altLang="ja-JP" dirty="0" smtClean="0"/>
              <a:t>1kpc</a:t>
            </a:r>
            <a:r>
              <a:rPr kumimoji="1" lang="ja-JP" altLang="en-US" dirty="0" smtClean="0"/>
              <a:t>以下、年齢は</a:t>
            </a:r>
            <a:r>
              <a:rPr kumimoji="1" lang="en-US" altLang="ja-JP" dirty="0" smtClean="0"/>
              <a:t>1500</a:t>
            </a:r>
            <a:r>
              <a:rPr kumimoji="1" lang="ja-JP" altLang="en-US" dirty="0" smtClean="0"/>
              <a:t>年以下と考えられている。</a:t>
            </a:r>
            <a:endParaRPr kumimoji="1" lang="en-US" altLang="ja-JP" dirty="0" smtClean="0"/>
          </a:p>
          <a:p>
            <a:r>
              <a:rPr kumimoji="1" lang="ja-JP" altLang="en-US" dirty="0" smtClean="0"/>
              <a:t>大きさは、</a:t>
            </a:r>
            <a:r>
              <a:rPr kumimoji="1" lang="en-US" altLang="ja-JP" dirty="0" smtClean="0"/>
              <a:t>γ</a:t>
            </a:r>
            <a:r>
              <a:rPr kumimoji="1" lang="ja-JP" altLang="en-US" dirty="0" smtClean="0"/>
              <a:t>線、</a:t>
            </a:r>
            <a:r>
              <a:rPr kumimoji="1" lang="en-US" altLang="ja-JP" dirty="0" smtClean="0"/>
              <a:t>X</a:t>
            </a:r>
            <a:r>
              <a:rPr kumimoji="1" lang="ja-JP" altLang="en-US" dirty="0" smtClean="0"/>
              <a:t>線のシェルより</a:t>
            </a:r>
            <a:r>
              <a:rPr kumimoji="1" lang="en-US" altLang="ja-JP" dirty="0" smtClean="0"/>
              <a:t>2°</a:t>
            </a:r>
            <a:r>
              <a:rPr kumimoji="1" lang="ja-JP" altLang="en-US" dirty="0" smtClean="0"/>
              <a:t>程度、それを仮定の距離で換算すると</a:t>
            </a:r>
            <a:r>
              <a:rPr kumimoji="1" lang="en-US" altLang="ja-JP" dirty="0" smtClean="0"/>
              <a:t>7-35pc</a:t>
            </a:r>
            <a:r>
              <a:rPr kumimoji="1" lang="ja-JP" altLang="en-US" dirty="0" smtClean="0"/>
              <a:t>程度となります。</a:t>
            </a:r>
            <a:endParaRPr kumimoji="1" lang="en-US" altLang="ja-JP" dirty="0" smtClean="0"/>
          </a:p>
          <a:p>
            <a:endParaRPr kumimoji="1" lang="en-US" altLang="ja-JP" dirty="0" smtClean="0"/>
          </a:p>
          <a:p>
            <a:r>
              <a:rPr kumimoji="1" lang="ja-JP" altLang="en-US" dirty="0" smtClean="0"/>
              <a:t>そして、</a:t>
            </a:r>
            <a:r>
              <a:rPr kumimoji="1" lang="en-US" altLang="ja-JP" dirty="0" err="1" smtClean="0"/>
              <a:t>Aharonian</a:t>
            </a:r>
            <a:r>
              <a:rPr kumimoji="1" lang="ja-JP" altLang="en-US" dirty="0" smtClean="0"/>
              <a:t>らにより、</a:t>
            </a:r>
            <a:r>
              <a:rPr kumimoji="1" lang="en-US" altLang="ja-JP" dirty="0" smtClean="0"/>
              <a:t>HESS</a:t>
            </a:r>
            <a:r>
              <a:rPr kumimoji="1" lang="ja-JP" altLang="en-US" dirty="0" smtClean="0"/>
              <a:t>の観測で</a:t>
            </a:r>
            <a:r>
              <a:rPr kumimoji="1" lang="en-US" altLang="ja-JP" dirty="0" err="1" smtClean="0"/>
              <a:t>TeVγ</a:t>
            </a:r>
            <a:r>
              <a:rPr kumimoji="1" lang="ja-JP" altLang="en-US" dirty="0" smtClean="0"/>
              <a:t>線が観測されており、</a:t>
            </a:r>
            <a:r>
              <a:rPr kumimoji="1" lang="en-US" altLang="ja-JP" dirty="0" smtClean="0"/>
              <a:t>RXJ1713</a:t>
            </a:r>
            <a:r>
              <a:rPr kumimoji="1" lang="ja-JP" altLang="en-US" dirty="0" smtClean="0"/>
              <a:t>に続く宇宙線陽子加速の観測的証拠となることが期待されている。</a:t>
            </a:r>
            <a:endParaRPr kumimoji="1" lang="en-US" altLang="ja-JP" dirty="0" smtClean="0"/>
          </a:p>
          <a:p>
            <a:r>
              <a:rPr kumimoji="1" lang="en-US" altLang="ja-JP" dirty="0" err="1" smtClean="0"/>
              <a:t>TeVγ</a:t>
            </a:r>
            <a:r>
              <a:rPr kumimoji="1" lang="ja-JP" altLang="en-US" dirty="0" smtClean="0"/>
              <a:t>線の起源が陽子起源であれば対応する星間陽子</a:t>
            </a:r>
            <a:r>
              <a:rPr kumimoji="1" lang="en-US" altLang="ja-JP" dirty="0" smtClean="0"/>
              <a:t>(target)</a:t>
            </a:r>
            <a:r>
              <a:rPr kumimoji="1" lang="ja-JP" altLang="en-US" dirty="0" smtClean="0"/>
              <a:t>が存在するはずですが、</a:t>
            </a:r>
            <a:endParaRPr kumimoji="1" lang="en-US" altLang="ja-JP" dirty="0" smtClean="0"/>
          </a:p>
          <a:p>
            <a:r>
              <a:rPr kumimoji="1" lang="ja-JP" altLang="en-US" dirty="0" smtClean="0"/>
              <a:t>今まで発見されていませんでした。そこで我々は、</a:t>
            </a:r>
            <a:r>
              <a:rPr kumimoji="1" lang="en-US" altLang="ja-JP" dirty="0" smtClean="0"/>
              <a:t>γ</a:t>
            </a:r>
            <a:r>
              <a:rPr kumimoji="1" lang="ja-JP" altLang="en-US" dirty="0" smtClean="0"/>
              <a:t>線の空間分布と分子雲、原子ガス雲の空間分布を比較し、</a:t>
            </a:r>
            <a:endParaRPr kumimoji="1" lang="en-US" altLang="ja-JP" dirty="0" smtClean="0"/>
          </a:p>
          <a:p>
            <a:r>
              <a:rPr kumimoji="1" lang="ja-JP" altLang="en-US" dirty="0" smtClean="0"/>
              <a:t>定性的に一致する</a:t>
            </a:r>
            <a:r>
              <a:rPr kumimoji="1" lang="en-US" altLang="ja-JP" dirty="0" smtClean="0"/>
              <a:t>target</a:t>
            </a:r>
            <a:r>
              <a:rPr kumimoji="1" lang="ja-JP" altLang="en-US" dirty="0" smtClean="0"/>
              <a:t>を発見したので、今回報告いたします。</a:t>
            </a:r>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fld id="{DBDA64B4-30B0-4B88-98F7-00EF768E2720}" type="slidenum">
              <a:rPr kumimoji="1" lang="ja-JP" altLang="en-US" smtClean="0"/>
              <a:pPr/>
              <a:t>28</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続いて、減光のマップです。</a:t>
            </a:r>
            <a:endParaRPr kumimoji="1" lang="en-US" altLang="ja-JP" dirty="0" smtClean="0"/>
          </a:p>
          <a:p>
            <a:r>
              <a:rPr kumimoji="1" lang="ja-JP" altLang="en-US" dirty="0" smtClean="0"/>
              <a:t>コントアが</a:t>
            </a:r>
            <a:r>
              <a:rPr kumimoji="1" lang="en-US" altLang="ja-JP" dirty="0" smtClean="0"/>
              <a:t>γ</a:t>
            </a:r>
            <a:r>
              <a:rPr kumimoji="1" lang="ja-JP" altLang="en-US" dirty="0" smtClean="0"/>
              <a:t>線、カラーが減光を示しており、マップの上の部分は巨大分子雲の影響もあってか減光がかなり</a:t>
            </a:r>
            <a:r>
              <a:rPr kumimoji="1" lang="ja-JP" altLang="en-US" dirty="0" err="1" smtClean="0"/>
              <a:t>い</a:t>
            </a:r>
            <a:r>
              <a:rPr kumimoji="1" lang="ja-JP" altLang="en-US" dirty="0" smtClean="0"/>
              <a:t>大きいですが、</a:t>
            </a:r>
            <a:endParaRPr kumimoji="1" lang="en-US" altLang="ja-JP" dirty="0" smtClean="0"/>
          </a:p>
          <a:p>
            <a:r>
              <a:rPr kumimoji="1" lang="ja-JP" altLang="en-US" dirty="0" smtClean="0"/>
              <a:t>今回はちょっとそこの部分は考えずに、下側の減光の弱い部分を見るためレンジを低くとっています。</a:t>
            </a:r>
            <a:endParaRPr kumimoji="1" lang="en-US" altLang="ja-JP" dirty="0" smtClean="0"/>
          </a:p>
          <a:p>
            <a:r>
              <a:rPr kumimoji="1" lang="ja-JP" altLang="en-US" dirty="0" smtClean="0"/>
              <a:t>そうすると、減光の強さが</a:t>
            </a:r>
            <a:r>
              <a:rPr kumimoji="1" lang="en-US" altLang="ja-JP" dirty="0" smtClean="0"/>
              <a:t>γ</a:t>
            </a:r>
            <a:r>
              <a:rPr kumimoji="1" lang="ja-JP" altLang="en-US" dirty="0" smtClean="0"/>
              <a:t>線の強度分布に一致していることがわかります。</a:t>
            </a:r>
            <a:endParaRPr kumimoji="1" lang="en-US" altLang="ja-JP" dirty="0" smtClean="0"/>
          </a:p>
          <a:p>
            <a:r>
              <a:rPr kumimoji="1" lang="ja-JP" altLang="en-US" dirty="0" smtClean="0"/>
              <a:t>減光の主な要因はダストと考えられているので、これより、</a:t>
            </a:r>
            <a:r>
              <a:rPr kumimoji="1" lang="en-US" altLang="ja-JP" dirty="0" smtClean="0"/>
              <a:t>γ</a:t>
            </a:r>
            <a:r>
              <a:rPr kumimoji="1" lang="ja-JP" altLang="en-US" dirty="0" smtClean="0"/>
              <a:t>線が放射されている現場にダストが存在していることがわかります。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DBDA64B4-30B0-4B88-98F7-00EF768E2720}" type="slidenum">
              <a:rPr kumimoji="1" lang="ja-JP" altLang="en-US" smtClean="0"/>
              <a:pPr/>
              <a:t>31</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0C5FE578-4965-1F4A-8FEF-8895D9043FED}" type="datetime1">
              <a:rPr lang="ja-JP" altLang="en-US" smtClean="0"/>
              <a:pPr/>
              <a:t>11.9.30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12B7ADBA-2F27-4244-A29E-41F7932569FE}" type="datetime1">
              <a:rPr lang="ja-JP" altLang="en-US" smtClean="0"/>
              <a:pPr/>
              <a:t>11.9.30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B7E262D9-8CB0-E743-9DC0-11845E136A0E}" type="datetime1">
              <a:rPr lang="ja-JP" altLang="en-US" smtClean="0"/>
              <a:pPr/>
              <a:t>11.9.30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6EB44049-AF73-C94E-A8A8-B5FD89C78B41}" type="datetime1">
              <a:rPr lang="ja-JP" altLang="en-US" smtClean="0"/>
              <a:pPr>
                <a:defRPr/>
              </a:pPr>
              <a:t>11.9.30</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9B5C4B5-07D6-194B-8694-0B376EC53500}"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17E833B5-D74C-DE4E-A9F2-776DA101CFF7}" type="datetime1">
              <a:rPr lang="ja-JP" altLang="en-US" smtClean="0"/>
              <a:pPr/>
              <a:t>11.9.30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1FFBD49E-44E1-9D40-816B-BD2DA049659E}" type="datetime1">
              <a:rPr lang="ja-JP" altLang="en-US" smtClean="0"/>
              <a:pPr/>
              <a:t>11.9.30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4A7DB1F6-B0A5-3748-B55A-EC77F92E44BA}" type="datetime1">
              <a:rPr lang="ja-JP" altLang="en-US" smtClean="0"/>
              <a:pPr/>
              <a:t>11.9.30</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B1A5C55E-5161-2E44-B533-3F1A51B44DD2}" type="datetime1">
              <a:rPr lang="ja-JP" altLang="en-US" smtClean="0"/>
              <a:pPr/>
              <a:t>11.9.30</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D573F258-AAED-D348-9FAC-039EFDB86869}" type="datetime1">
              <a:rPr lang="ja-JP" altLang="en-US" smtClean="0"/>
              <a:pPr/>
              <a:t>11.9.30</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A309B2F8-6302-AB4B-A8FA-70D00E807438}" type="datetime1">
              <a:rPr lang="ja-JP" altLang="en-US" smtClean="0"/>
              <a:pPr/>
              <a:t>11.9.30</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9DB98E18-7F3D-CF47-9AE9-B6152D2AF473}" type="datetime1">
              <a:rPr lang="ja-JP" altLang="en-US" smtClean="0"/>
              <a:pPr/>
              <a:t>11.9.30</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F0D6C4C9-5611-9C47-9B92-DB4DE582AAB7}" type="datetime1">
              <a:rPr lang="ja-JP" altLang="en-US" smtClean="0"/>
              <a:pPr/>
              <a:t>11.9.30</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7838312D-B205-A449-9699-A55116B8C4C3}"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C670F-7C81-C948-84A9-B82E3B0E6B4B}" type="datetime1">
              <a:rPr lang="ja-JP" altLang="en-US" smtClean="0"/>
              <a:pPr/>
              <a:t>11.9.30</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38312D-B205-A449-9699-A55116B8C4C3}"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3"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6" Type="http://schemas.openxmlformats.org/officeDocument/2006/relationships/oleObject" Target="../embeddings/Microsoft___1.bin"/><Relationship Id="rId4" Type="http://schemas.openxmlformats.org/officeDocument/2006/relationships/notesSlide" Target="../notesSlides/notesSlide5.xml"/><Relationship Id="rId1" Type="http://schemas.openxmlformats.org/officeDocument/2006/relationships/vmlDrawing" Target="../drawings/vmlDrawing1.vml"/><Relationship Id="rId2" Type="http://schemas.openxmlformats.org/officeDocument/2006/relationships/tags" Target="../tags/tag2.xml"/><Relationship Id="rId3" Type="http://schemas.openxmlformats.org/officeDocument/2006/relationships/slideLayout" Target="../slideLayouts/slideLayout2.xml"/><Relationship Id="rId5"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 Id="rId5"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3" Type="http://schemas.openxmlformats.org/officeDocument/2006/relationships/image" Target="../media/image3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2.xml"/><Relationship Id="rId5"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ja-JP" altLang="en-US">
              <a:cs typeface="ＭＳ Ｐゴシック" pitchFamily="-106" charset="-128"/>
            </a:endParaRPr>
          </a:p>
        </p:txBody>
      </p:sp>
      <p:sp>
        <p:nvSpPr>
          <p:cNvPr id="15363" name="Rectangle 3"/>
          <p:cNvSpPr>
            <a:spLocks noGrp="1" noChangeArrowheads="1"/>
          </p:cNvSpPr>
          <p:nvPr>
            <p:ph type="body" idx="1"/>
          </p:nvPr>
        </p:nvSpPr>
        <p:spPr/>
        <p:txBody>
          <a:bodyPr/>
          <a:lstStyle/>
          <a:p>
            <a:pPr eaLnBrk="1" hangingPunct="1"/>
            <a:endParaRPr lang="ja-JP" altLang="en-US">
              <a:cs typeface="ＭＳ Ｐゴシック" pitchFamily="-106" charset="-128"/>
            </a:endParaRPr>
          </a:p>
        </p:txBody>
      </p:sp>
      <p:pic>
        <p:nvPicPr>
          <p:cNvPr id="15364" name="Picture 4" descr="nanen_sketchのコピー"/>
          <p:cNvPicPr>
            <a:picLocks noChangeAspect="1" noChangeArrowheads="1"/>
          </p:cNvPicPr>
          <p:nvPr/>
        </p:nvPicPr>
        <p:blipFill>
          <a:blip r:embed="rId3"/>
          <a:srcRect/>
          <a:stretch>
            <a:fillRect/>
          </a:stretch>
        </p:blipFill>
        <p:spPr bwMode="auto">
          <a:xfrm>
            <a:off x="-142878" y="-428625"/>
            <a:ext cx="9286875" cy="7286625"/>
          </a:xfrm>
          <a:prstGeom prst="rect">
            <a:avLst/>
          </a:prstGeom>
          <a:noFill/>
          <a:ln w="9525">
            <a:noFill/>
            <a:miter lim="800000"/>
            <a:headEnd/>
            <a:tailEnd/>
          </a:ln>
        </p:spPr>
      </p:pic>
      <p:sp>
        <p:nvSpPr>
          <p:cNvPr id="15365" name="Text Box 5"/>
          <p:cNvSpPr txBox="1">
            <a:spLocks noChangeArrowheads="1"/>
          </p:cNvSpPr>
          <p:nvPr/>
        </p:nvSpPr>
        <p:spPr bwMode="auto">
          <a:xfrm rot="10800000" flipV="1">
            <a:off x="428620" y="626298"/>
            <a:ext cx="8715375" cy="984885"/>
          </a:xfrm>
          <a:prstGeom prst="rect">
            <a:avLst/>
          </a:prstGeom>
          <a:noFill/>
          <a:ln w="9525">
            <a:noFill/>
            <a:miter lim="800000"/>
            <a:headEnd/>
            <a:tailEnd/>
          </a:ln>
        </p:spPr>
        <p:txBody>
          <a:bodyPr wrap="square">
            <a:prstTxWarp prst="textNoShape">
              <a:avLst/>
            </a:prstTxWarp>
            <a:spAutoFit/>
          </a:bodyPr>
          <a:lstStyle/>
          <a:p>
            <a:pPr>
              <a:lnSpc>
                <a:spcPts val="2400"/>
              </a:lnSpc>
              <a:spcBef>
                <a:spcPct val="50000"/>
              </a:spcBef>
            </a:pPr>
            <a:r>
              <a:rPr lang="en-US" altLang="ja-JP" sz="3200" b="1" dirty="0" smtClean="0">
                <a:latin typeface="Helvetica" pitchFamily="-106" charset="0"/>
              </a:rPr>
              <a:t>NANTEN</a:t>
            </a:r>
            <a:r>
              <a:rPr lang="ja-JP" altLang="en-US" sz="3200" b="1" dirty="0" smtClean="0">
                <a:latin typeface="Helvetica" pitchFamily="-106" charset="0"/>
              </a:rPr>
              <a:t>によるガンマ線源の解明</a:t>
            </a:r>
            <a:endParaRPr lang="en-US" altLang="ja-JP" sz="3200" b="1" dirty="0" smtClean="0">
              <a:latin typeface="Helvetica" pitchFamily="-106" charset="0"/>
            </a:endParaRPr>
          </a:p>
          <a:p>
            <a:pPr>
              <a:lnSpc>
                <a:spcPts val="2400"/>
              </a:lnSpc>
              <a:spcBef>
                <a:spcPct val="50000"/>
              </a:spcBef>
            </a:pPr>
            <a:r>
              <a:rPr lang="en-US" altLang="ja-JP" sz="3200" b="1" dirty="0" smtClean="0">
                <a:latin typeface="Helvetica" pitchFamily="-106" charset="0"/>
              </a:rPr>
              <a:t>CTA</a:t>
            </a:r>
            <a:r>
              <a:rPr lang="ja-JP" altLang="en-US" sz="3200" b="1" dirty="0" smtClean="0">
                <a:latin typeface="Helvetica" pitchFamily="-106" charset="0"/>
              </a:rPr>
              <a:t>への展望を含めて</a:t>
            </a:r>
            <a:endParaRPr lang="en-US" altLang="ja-JP" sz="3200" b="1" dirty="0">
              <a:latin typeface="Helvetica" pitchFamily="-106" charset="0"/>
            </a:endParaRPr>
          </a:p>
        </p:txBody>
      </p:sp>
      <p:sp>
        <p:nvSpPr>
          <p:cNvPr id="15366" name="Text Box 6"/>
          <p:cNvSpPr txBox="1">
            <a:spLocks noChangeArrowheads="1"/>
          </p:cNvSpPr>
          <p:nvPr/>
        </p:nvSpPr>
        <p:spPr bwMode="auto">
          <a:xfrm>
            <a:off x="428625" y="3860800"/>
            <a:ext cx="6954308" cy="5042406"/>
          </a:xfrm>
          <a:prstGeom prst="rect">
            <a:avLst/>
          </a:prstGeom>
          <a:noFill/>
          <a:ln w="9525">
            <a:noFill/>
            <a:miter lim="800000"/>
            <a:headEnd/>
            <a:tailEnd/>
          </a:ln>
        </p:spPr>
        <p:txBody>
          <a:bodyPr wrap="square">
            <a:prstTxWarp prst="textNoShape">
              <a:avLst/>
            </a:prstTxWarp>
            <a:spAutoFit/>
          </a:bodyPr>
          <a:lstStyle/>
          <a:p>
            <a:pPr>
              <a:lnSpc>
                <a:spcPts val="2100"/>
              </a:lnSpc>
              <a:spcBef>
                <a:spcPct val="50000"/>
              </a:spcBef>
            </a:pPr>
            <a:r>
              <a:rPr lang="ja-JP" altLang="en-US" sz="2800" b="1" dirty="0" smtClean="0">
                <a:latin typeface="Helvetica" pitchFamily="-106" charset="0"/>
              </a:rPr>
              <a:t>福井康雄</a:t>
            </a:r>
            <a:endParaRPr lang="en-US" altLang="ja-JP" sz="2800" b="1" dirty="0" smtClean="0">
              <a:latin typeface="Helvetica" pitchFamily="-106" charset="0"/>
            </a:endParaRPr>
          </a:p>
          <a:p>
            <a:pPr>
              <a:lnSpc>
                <a:spcPts val="2100"/>
              </a:lnSpc>
              <a:spcBef>
                <a:spcPct val="50000"/>
              </a:spcBef>
            </a:pPr>
            <a:r>
              <a:rPr lang="ja-JP" altLang="en-US" sz="2000" b="1" dirty="0" smtClean="0">
                <a:latin typeface="Helvetica" pitchFamily="-106" charset="0"/>
              </a:rPr>
              <a:t>名古屋大学</a:t>
            </a:r>
            <a:endParaRPr lang="en-US" altLang="ja-JP" sz="2000" b="1" dirty="0" smtClean="0">
              <a:latin typeface="Helvetica" pitchFamily="-106" charset="0"/>
            </a:endParaRPr>
          </a:p>
          <a:p>
            <a:pPr>
              <a:lnSpc>
                <a:spcPts val="2100"/>
              </a:lnSpc>
              <a:spcBef>
                <a:spcPct val="50000"/>
              </a:spcBef>
            </a:pPr>
            <a:endParaRPr lang="en-US" altLang="ja-JP" sz="2000" b="1" dirty="0" smtClean="0">
              <a:latin typeface="Helvetica" pitchFamily="-106" charset="0"/>
            </a:endParaRPr>
          </a:p>
          <a:p>
            <a:pPr>
              <a:lnSpc>
                <a:spcPts val="2100"/>
              </a:lnSpc>
              <a:spcBef>
                <a:spcPct val="50000"/>
              </a:spcBef>
            </a:pPr>
            <a:endParaRPr lang="en-US" altLang="ja-JP" sz="2000" b="1" dirty="0" smtClean="0">
              <a:latin typeface="Helvetica" pitchFamily="-106" charset="0"/>
            </a:endParaRPr>
          </a:p>
          <a:p>
            <a:pPr>
              <a:lnSpc>
                <a:spcPts val="2100"/>
              </a:lnSpc>
              <a:spcBef>
                <a:spcPct val="50000"/>
              </a:spcBef>
            </a:pPr>
            <a:r>
              <a:rPr lang="ja-JP" altLang="en-US" sz="2000" b="1" dirty="0" smtClean="0">
                <a:latin typeface="Helvetica" pitchFamily="-106" charset="0"/>
              </a:rPr>
              <a:t>マルチメッセンジャー宇宙物理学と</a:t>
            </a:r>
            <a:r>
              <a:rPr lang="en-US" altLang="ja-JP" sz="2000" b="1" dirty="0" smtClean="0">
                <a:latin typeface="Helvetica" pitchFamily="-106" charset="0"/>
              </a:rPr>
              <a:t>CTA</a:t>
            </a:r>
          </a:p>
          <a:p>
            <a:pPr>
              <a:lnSpc>
                <a:spcPts val="2100"/>
              </a:lnSpc>
              <a:spcBef>
                <a:spcPct val="50000"/>
              </a:spcBef>
            </a:pPr>
            <a:r>
              <a:rPr lang="en-US" altLang="ja-JP" sz="2000" b="1" dirty="0" smtClean="0">
                <a:latin typeface="Helvetica" pitchFamily="-106" charset="0"/>
              </a:rPr>
              <a:t>2011 September 29-October 1</a:t>
            </a:r>
            <a:r>
              <a:rPr lang="ja-JP" altLang="en-US" sz="2000" b="1" dirty="0" smtClean="0">
                <a:latin typeface="Helvetica" pitchFamily="-106" charset="0"/>
              </a:rPr>
              <a:t>、東京大学宇宙線研究所</a:t>
            </a:r>
            <a:endParaRPr lang="en-US" altLang="ja-JP" sz="2000" b="1" dirty="0" smtClean="0">
              <a:latin typeface="Helvetica" pitchFamily="-106" charset="0"/>
            </a:endParaRPr>
          </a:p>
          <a:p>
            <a:pPr>
              <a:lnSpc>
                <a:spcPts val="1600"/>
              </a:lnSpc>
              <a:spcBef>
                <a:spcPct val="50000"/>
              </a:spcBef>
            </a:pPr>
            <a:endParaRPr lang="en-US" altLang="ja-JP" sz="2000" b="1" dirty="0" smtClean="0">
              <a:latin typeface="Helvetica" pitchFamily="-106" charset="0"/>
            </a:endParaRPr>
          </a:p>
          <a:p>
            <a:pPr>
              <a:lnSpc>
                <a:spcPts val="1600"/>
              </a:lnSpc>
              <a:spcBef>
                <a:spcPct val="50000"/>
              </a:spcBef>
            </a:pPr>
            <a:endParaRPr lang="en-US" altLang="ja-JP" sz="2000" b="1" dirty="0" smtClean="0">
              <a:latin typeface="Helvetica" pitchFamily="-106" charset="0"/>
            </a:endParaRPr>
          </a:p>
          <a:p>
            <a:pPr>
              <a:lnSpc>
                <a:spcPts val="1600"/>
              </a:lnSpc>
              <a:spcBef>
                <a:spcPct val="50000"/>
              </a:spcBef>
            </a:pPr>
            <a:endParaRPr lang="en-US" altLang="ja-JP" sz="2000" b="1" dirty="0" smtClean="0">
              <a:latin typeface="Helvetica" pitchFamily="-106" charset="0"/>
            </a:endParaRPr>
          </a:p>
          <a:p>
            <a:pPr>
              <a:lnSpc>
                <a:spcPts val="1600"/>
              </a:lnSpc>
              <a:spcBef>
                <a:spcPct val="50000"/>
              </a:spcBef>
            </a:pPr>
            <a:endParaRPr lang="en-US" altLang="ja-JP" sz="2800" b="1" dirty="0">
              <a:latin typeface="Helvetica" pitchFamily="-106" charset="0"/>
            </a:endParaRPr>
          </a:p>
          <a:p>
            <a:pPr>
              <a:lnSpc>
                <a:spcPts val="1600"/>
              </a:lnSpc>
              <a:spcBef>
                <a:spcPct val="50000"/>
              </a:spcBef>
            </a:pPr>
            <a:endParaRPr lang="en-US" altLang="ja-JP" sz="2800" b="1" dirty="0">
              <a:latin typeface="Helvetica" pitchFamily="-106" charset="0"/>
            </a:endParaRPr>
          </a:p>
          <a:p>
            <a:pPr>
              <a:spcBef>
                <a:spcPct val="50000"/>
              </a:spcBef>
            </a:pPr>
            <a:endParaRPr lang="en-US" altLang="ja-JP" sz="2800" b="1" dirty="0">
              <a:latin typeface="Helvetica" pitchFamily="-106"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0" y="0"/>
            <a:ext cx="9677400"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1143000" y="163513"/>
            <a:ext cx="7915275" cy="6427787"/>
          </a:xfrm>
          <a:prstGeom prst="rect">
            <a:avLst/>
          </a:prstGeom>
          <a:noFill/>
          <a:ln w="9525">
            <a:noFill/>
            <a:round/>
            <a:headEnd/>
            <a:tailEnd/>
          </a:ln>
        </p:spPr>
      </p:pic>
      <p:sp>
        <p:nvSpPr>
          <p:cNvPr id="23555" name="テキスト ボックス 2"/>
          <p:cNvSpPr txBox="1">
            <a:spLocks noChangeArrowheads="1"/>
          </p:cNvSpPr>
          <p:nvPr/>
        </p:nvSpPr>
        <p:spPr bwMode="auto">
          <a:xfrm>
            <a:off x="2353733" y="163513"/>
            <a:ext cx="5266267" cy="584200"/>
          </a:xfrm>
          <a:prstGeom prst="rect">
            <a:avLst/>
          </a:prstGeom>
          <a:noFill/>
          <a:ln w="9525">
            <a:noFill/>
            <a:miter lim="800000"/>
            <a:headEnd/>
            <a:tailEnd/>
          </a:ln>
        </p:spPr>
        <p:txBody>
          <a:bodyPr wrap="square">
            <a:prstTxWarp prst="textNoShape">
              <a:avLst/>
            </a:prstTxWarp>
            <a:spAutoFit/>
          </a:bodyPr>
          <a:lstStyle/>
          <a:p>
            <a:r>
              <a:rPr lang="en-US" altLang="ja-JP" sz="3200" dirty="0"/>
              <a:t>CO 1-0         </a:t>
            </a:r>
            <a:r>
              <a:rPr lang="en-US" altLang="ja-JP" sz="3200" dirty="0" smtClean="0"/>
              <a:t>                 NANTEN</a:t>
            </a:r>
            <a:endParaRPr lang="ja-JP" altLang="en-US" sz="3200" dirty="0"/>
          </a:p>
        </p:txBody>
      </p:sp>
      <p:sp>
        <p:nvSpPr>
          <p:cNvPr id="23556" name="テキスト ボックス 3"/>
          <p:cNvSpPr txBox="1">
            <a:spLocks noChangeArrowheads="1"/>
          </p:cNvSpPr>
          <p:nvPr/>
        </p:nvSpPr>
        <p:spPr bwMode="auto">
          <a:xfrm>
            <a:off x="4081463" y="5334000"/>
            <a:ext cx="2454275" cy="461963"/>
          </a:xfrm>
          <a:prstGeom prst="rect">
            <a:avLst/>
          </a:prstGeom>
          <a:noFill/>
          <a:ln w="9525">
            <a:noFill/>
            <a:miter lim="800000"/>
            <a:headEnd/>
            <a:tailEnd/>
          </a:ln>
        </p:spPr>
        <p:txBody>
          <a:bodyPr>
            <a:prstTxWarp prst="textNoShape">
              <a:avLst/>
            </a:prstTxWarp>
            <a:spAutoFit/>
          </a:bodyPr>
          <a:lstStyle/>
          <a:p>
            <a:r>
              <a:rPr lang="en-US" altLang="ja-JP" sz="2400"/>
              <a:t>Galactic center</a:t>
            </a:r>
            <a:endParaRPr lang="ja-JP" altLang="en-US" sz="24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6"/>
          <p:cNvPicPr>
            <a:picLocks noChangeAspect="1" noChangeArrowheads="1"/>
          </p:cNvPicPr>
          <p:nvPr/>
        </p:nvPicPr>
        <p:blipFill>
          <a:blip r:embed="rId2"/>
          <a:srcRect/>
          <a:stretch>
            <a:fillRect/>
          </a:stretch>
        </p:blipFill>
        <p:spPr bwMode="auto">
          <a:xfrm>
            <a:off x="-1588" y="184150"/>
            <a:ext cx="8934451" cy="6445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3" name="コンテンツ プレースホルダ 2"/>
          <p:cNvSpPr>
            <a:spLocks noGrp="1"/>
          </p:cNvSpPr>
          <p:nvPr>
            <p:ph idx="1"/>
          </p:nvPr>
        </p:nvSpPr>
        <p:spPr/>
        <p:txBody>
          <a:bodyPr/>
          <a:lstStyle/>
          <a:p>
            <a:endParaRPr lang="ja-JP" altLang="en-US"/>
          </a:p>
        </p:txBody>
      </p:sp>
      <p:pic>
        <p:nvPicPr>
          <p:cNvPr id="4" name="図 3"/>
          <p:cNvPicPr>
            <a:picLocks noChangeAspect="1"/>
          </p:cNvPicPr>
          <p:nvPr/>
        </p:nvPicPr>
        <p:blipFill>
          <a:blip r:embed="rId2"/>
          <a:stretch>
            <a:fillRect/>
          </a:stretch>
        </p:blipFill>
        <p:spPr>
          <a:xfrm>
            <a:off x="-304800" y="0"/>
            <a:ext cx="9821333" cy="685799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1" y="0"/>
            <a:ext cx="9144001"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1" y="0"/>
            <a:ext cx="91440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338668" y="-723900"/>
            <a:ext cx="10109201" cy="75819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3693"/>
            <a:ext cx="9143999" cy="1821684"/>
          </a:xfrm>
        </p:spPr>
        <p:txBody>
          <a:bodyPr>
            <a:normAutofit/>
          </a:bodyPr>
          <a:lstStyle/>
          <a:p>
            <a:r>
              <a:rPr lang="en-US" altLang="ja-JP" sz="3200" b="1" dirty="0" smtClean="0">
                <a:latin typeface="+mn-lt"/>
                <a:cs typeface="Times New Roman"/>
              </a:rPr>
              <a:t>CO, HI &amp; TeV γ-ray Distributions</a:t>
            </a:r>
            <a:endParaRPr lang="ja-JP" altLang="en-US" sz="3200" b="1" dirty="0">
              <a:latin typeface="+mn-lt"/>
              <a:cs typeface="Times New Roman"/>
            </a:endParaRPr>
          </a:p>
        </p:txBody>
      </p:sp>
      <p:pic>
        <p:nvPicPr>
          <p:cNvPr id="5" name="図 4" descr="f1.png"/>
          <p:cNvPicPr>
            <a:picLocks noChangeAspect="1"/>
          </p:cNvPicPr>
          <p:nvPr/>
        </p:nvPicPr>
        <p:blipFill>
          <a:blip r:embed="rId2"/>
          <a:stretch>
            <a:fillRect/>
          </a:stretch>
        </p:blipFill>
        <p:spPr>
          <a:xfrm>
            <a:off x="17463" y="1791509"/>
            <a:ext cx="9126537" cy="3916805"/>
          </a:xfrm>
          <a:prstGeom prst="rect">
            <a:avLst/>
          </a:prstGeom>
        </p:spPr>
      </p:pic>
      <p:sp>
        <p:nvSpPr>
          <p:cNvPr id="4" name="テキスト ボックス 3"/>
          <p:cNvSpPr txBox="1"/>
          <p:nvPr/>
        </p:nvSpPr>
        <p:spPr>
          <a:xfrm>
            <a:off x="5791200" y="5708314"/>
            <a:ext cx="2844800" cy="400110"/>
          </a:xfrm>
          <a:prstGeom prst="rect">
            <a:avLst/>
          </a:prstGeom>
          <a:noFill/>
        </p:spPr>
        <p:txBody>
          <a:bodyPr wrap="square" rtlCol="0">
            <a:spAutoFit/>
          </a:bodyPr>
          <a:lstStyle/>
          <a:p>
            <a:r>
              <a:rPr kumimoji="1" lang="en-US" altLang="ja-JP" sz="2000" dirty="0" smtClean="0"/>
              <a:t>Fukui et al. 2011</a:t>
            </a:r>
            <a:endParaRPr kumimoji="1" lang="ja-JP" altLang="en-US"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3693"/>
            <a:ext cx="9143999" cy="1821684"/>
          </a:xfrm>
        </p:spPr>
        <p:txBody>
          <a:bodyPr>
            <a:normAutofit/>
          </a:bodyPr>
          <a:lstStyle/>
          <a:p>
            <a:r>
              <a:rPr lang="en-US" altLang="ja-JP" sz="2800" b="1" dirty="0" smtClean="0">
                <a:latin typeface="Calibri"/>
                <a:cs typeface="Times New Roman"/>
              </a:rPr>
              <a:t> Dark HI SE Cloud (Self-Absorption)</a:t>
            </a:r>
            <a:endParaRPr lang="ja-JP" altLang="en-US" sz="2800" b="1" dirty="0">
              <a:latin typeface="Calibri"/>
              <a:cs typeface="Times New Roman"/>
            </a:endParaRPr>
          </a:p>
        </p:txBody>
      </p:sp>
      <p:pic>
        <p:nvPicPr>
          <p:cNvPr id="7" name="図 6" descr="f5.png"/>
          <p:cNvPicPr>
            <a:picLocks noChangeAspect="1"/>
          </p:cNvPicPr>
          <p:nvPr/>
        </p:nvPicPr>
        <p:blipFill>
          <a:blip r:embed="rId2"/>
          <a:stretch>
            <a:fillRect/>
          </a:stretch>
        </p:blipFill>
        <p:spPr>
          <a:xfrm>
            <a:off x="0" y="1791509"/>
            <a:ext cx="9144000" cy="390207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338667" y="0"/>
            <a:ext cx="9482667"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err="1" smtClean="0"/>
              <a:t>TeV</a:t>
            </a:r>
            <a:r>
              <a:rPr lang="en-US" altLang="ja-JP" sz="3600" dirty="0" smtClean="0"/>
              <a:t> </a:t>
            </a:r>
            <a:r>
              <a:rPr lang="ja-JP" altLang="en-US" sz="3600" dirty="0" smtClean="0"/>
              <a:t>ガンマ線</a:t>
            </a:r>
            <a:r>
              <a:rPr lang="en-US" altLang="ja-JP" sz="3600" dirty="0" smtClean="0"/>
              <a:t> SNR</a:t>
            </a:r>
            <a:endParaRPr lang="ja-JP" altLang="en-US" sz="3600" dirty="0"/>
          </a:p>
        </p:txBody>
      </p:sp>
      <p:sp>
        <p:nvSpPr>
          <p:cNvPr id="3" name="コンテンツ プレースホルダ 2"/>
          <p:cNvSpPr>
            <a:spLocks noGrp="1"/>
          </p:cNvSpPr>
          <p:nvPr>
            <p:ph idx="1"/>
          </p:nvPr>
        </p:nvSpPr>
        <p:spPr/>
        <p:txBody>
          <a:bodyPr>
            <a:normAutofit lnSpcReduction="10000"/>
          </a:bodyPr>
          <a:lstStyle/>
          <a:p>
            <a:r>
              <a:rPr lang="en-US" altLang="ja-JP" sz="2400" dirty="0" smtClean="0"/>
              <a:t>HESS</a:t>
            </a:r>
            <a:r>
              <a:rPr lang="ja-JP" altLang="en-US" sz="2400" dirty="0" smtClean="0"/>
              <a:t>による</a:t>
            </a:r>
            <a:r>
              <a:rPr lang="en-US" altLang="ja-JP" sz="2400" dirty="0" smtClean="0"/>
              <a:t>10-100TeV </a:t>
            </a:r>
            <a:r>
              <a:rPr lang="ja-JP" altLang="en-US" sz="2400" dirty="0" smtClean="0"/>
              <a:t>に及ぶガンマ線</a:t>
            </a:r>
            <a:r>
              <a:rPr lang="en-US" altLang="ja-JP" sz="2400" dirty="0" smtClean="0"/>
              <a:t>SNR [</a:t>
            </a:r>
            <a:r>
              <a:rPr lang="ja-JP" altLang="en-US" sz="2400" dirty="0" smtClean="0"/>
              <a:t>若い</a:t>
            </a:r>
            <a:r>
              <a:rPr lang="en-US" altLang="ja-JP" sz="2400" dirty="0" smtClean="0"/>
              <a:t> 1000yrs]</a:t>
            </a:r>
          </a:p>
          <a:p>
            <a:pPr>
              <a:buNone/>
            </a:pPr>
            <a:r>
              <a:rPr lang="en-US" altLang="ja-JP" sz="2400" dirty="0" smtClean="0">
                <a:solidFill>
                  <a:srgbClr val="008000"/>
                </a:solidFill>
              </a:rPr>
              <a:t>     </a:t>
            </a:r>
            <a:r>
              <a:rPr lang="ja-JP" altLang="en-US" sz="2400" dirty="0" smtClean="0">
                <a:solidFill>
                  <a:srgbClr val="008000"/>
                </a:solidFill>
              </a:rPr>
              <a:t>ー</a:t>
            </a:r>
            <a:r>
              <a:rPr lang="en-US" altLang="ja-JP" sz="2400" dirty="0" smtClean="0">
                <a:solidFill>
                  <a:srgbClr val="008000"/>
                </a:solidFill>
              </a:rPr>
              <a:t>RXJ1713;  RXJ0852; RCW86; </a:t>
            </a:r>
            <a:r>
              <a:rPr lang="en-US" altLang="ja-JP" sz="2400" dirty="0" smtClean="0">
                <a:solidFill>
                  <a:srgbClr val="008000"/>
                </a:solidFill>
              </a:rPr>
              <a:t>HESS1731</a:t>
            </a:r>
          </a:p>
          <a:p>
            <a:r>
              <a:rPr lang="ja-JP" altLang="en-US" sz="2400" dirty="0" smtClean="0"/>
              <a:t>電子起源または陽子起源でガンマ線放射</a:t>
            </a:r>
            <a:endParaRPr lang="en-US" altLang="ja-JP" sz="2400" dirty="0" smtClean="0"/>
          </a:p>
          <a:p>
            <a:pPr>
              <a:buNone/>
            </a:pPr>
            <a:r>
              <a:rPr lang="en-US" altLang="ja-JP" sz="2400" dirty="0" smtClean="0"/>
              <a:t>     </a:t>
            </a:r>
            <a:r>
              <a:rPr lang="ja-JP" altLang="ja-JP" sz="2400" dirty="0" smtClean="0"/>
              <a:t>ー</a:t>
            </a:r>
            <a:r>
              <a:rPr lang="ja-JP" altLang="en-US" sz="2400" dirty="0" smtClean="0"/>
              <a:t>スペクトルから区別可能か？</a:t>
            </a:r>
            <a:endParaRPr lang="en-US" altLang="ja-JP" sz="2400" dirty="0" smtClean="0"/>
          </a:p>
          <a:p>
            <a:r>
              <a:rPr lang="ja-JP" altLang="en-US" sz="2400" dirty="0" smtClean="0"/>
              <a:t>陽子起源が立証</a:t>
            </a:r>
            <a:r>
              <a:rPr lang="ja-JP" altLang="en-US" sz="2400" dirty="0" smtClean="0"/>
              <a:t>できれば</a:t>
            </a:r>
            <a:r>
              <a:rPr lang="en-US" altLang="ja-JP" sz="2400" dirty="0" smtClean="0"/>
              <a:t>CR</a:t>
            </a:r>
            <a:r>
              <a:rPr lang="ja-JP" altLang="en-US" sz="2400" dirty="0" smtClean="0"/>
              <a:t>陽子</a:t>
            </a:r>
            <a:r>
              <a:rPr lang="ja-JP" altLang="en-US" sz="2400" dirty="0" smtClean="0"/>
              <a:t>加速を支持</a:t>
            </a:r>
            <a:endParaRPr lang="en-US" altLang="ja-JP" sz="2400" dirty="0" smtClean="0"/>
          </a:p>
          <a:p>
            <a:r>
              <a:rPr lang="en-US" altLang="ja-JP" sz="2400" dirty="0" smtClean="0"/>
              <a:t>X</a:t>
            </a:r>
            <a:r>
              <a:rPr lang="ja-JP" altLang="en-US" sz="2400" dirty="0" smtClean="0"/>
              <a:t>線はシンクロトロン、熱的成分なし</a:t>
            </a:r>
            <a:r>
              <a:rPr lang="en-US" altLang="ja-JP" sz="2400" dirty="0" smtClean="0"/>
              <a:t> </a:t>
            </a:r>
            <a:r>
              <a:rPr lang="ja-JP" altLang="en-US" sz="2400" dirty="0" smtClean="0"/>
              <a:t>電子起源か？</a:t>
            </a:r>
            <a:endParaRPr lang="en-US" altLang="ja-JP" sz="2400" dirty="0" smtClean="0"/>
          </a:p>
          <a:p>
            <a:pPr>
              <a:buNone/>
            </a:pPr>
            <a:r>
              <a:rPr lang="en-US" altLang="ja-JP" sz="2400" dirty="0" smtClean="0"/>
              <a:t>     </a:t>
            </a:r>
            <a:r>
              <a:rPr lang="ja-JP" altLang="en-US" sz="2400" dirty="0" smtClean="0"/>
              <a:t>ー一様モデルでは、説明困難（</a:t>
            </a:r>
            <a:r>
              <a:rPr lang="en-US" altLang="ja-JP" sz="2400" dirty="0" smtClean="0"/>
              <a:t>Ellison et al. 2010</a:t>
            </a:r>
            <a:r>
              <a:rPr lang="ja-JP" altLang="en-US" sz="2400" dirty="0" smtClean="0"/>
              <a:t>）</a:t>
            </a:r>
            <a:endParaRPr lang="en-US" altLang="ja-JP" sz="2400" dirty="0" smtClean="0"/>
          </a:p>
          <a:p>
            <a:pPr>
              <a:buNone/>
            </a:pPr>
            <a:r>
              <a:rPr lang="en-US" altLang="ja-JP" sz="2400" dirty="0" smtClean="0"/>
              <a:t>     </a:t>
            </a:r>
            <a:r>
              <a:rPr lang="ja-JP" altLang="en-US" sz="2400" dirty="0" smtClean="0"/>
              <a:t>ー</a:t>
            </a:r>
            <a:r>
              <a:rPr lang="en-US" altLang="ja-JP" sz="2400" dirty="0" smtClean="0"/>
              <a:t>Fermi-LAT </a:t>
            </a:r>
            <a:r>
              <a:rPr lang="en-US" altLang="ja-JP" sz="2400" dirty="0" err="1" smtClean="0"/>
              <a:t>GeV</a:t>
            </a:r>
            <a:r>
              <a:rPr lang="ja-JP" altLang="en-US" sz="2400" dirty="0" smtClean="0"/>
              <a:t>領域で電子起源的スペクトル</a:t>
            </a:r>
            <a:r>
              <a:rPr lang="en-US" altLang="ja-JP" sz="2400" dirty="0" smtClean="0"/>
              <a:t> (</a:t>
            </a:r>
            <a:r>
              <a:rPr lang="en-US" altLang="ja-JP" sz="2400" dirty="0" err="1" smtClean="0"/>
              <a:t>Abdo</a:t>
            </a:r>
            <a:r>
              <a:rPr lang="en-US" altLang="ja-JP" sz="2400" dirty="0" smtClean="0"/>
              <a:t> et al. 2011)</a:t>
            </a:r>
          </a:p>
          <a:p>
            <a:r>
              <a:rPr lang="ja-JP" altLang="en-US" sz="2400" dirty="0" smtClean="0"/>
              <a:t>非一様な星間物質と</a:t>
            </a:r>
            <a:r>
              <a:rPr lang="en-US" altLang="ja-JP" sz="2400" dirty="0" smtClean="0"/>
              <a:t>CR</a:t>
            </a:r>
            <a:r>
              <a:rPr lang="ja-JP" altLang="en-US" sz="2400" dirty="0" smtClean="0"/>
              <a:t>陽子のエネルギー依存性が、この困難を解決</a:t>
            </a:r>
            <a:r>
              <a:rPr lang="en-US" altLang="ja-JP" sz="2400" dirty="0" smtClean="0"/>
              <a:t> (Zirakashivili&amp;Aharonian2010; Inoue et al. 2011)</a:t>
            </a:r>
          </a:p>
          <a:p>
            <a:pPr>
              <a:buNone/>
            </a:pPr>
            <a:endParaRPr lang="en-US" altLang="ja-JP"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3693"/>
            <a:ext cx="9143999" cy="1821684"/>
          </a:xfrm>
        </p:spPr>
        <p:txBody>
          <a:bodyPr>
            <a:normAutofit/>
          </a:bodyPr>
          <a:lstStyle/>
          <a:p>
            <a:r>
              <a:rPr lang="en-US" altLang="ja-JP" sz="2800" b="1" spc="-100" dirty="0" smtClean="0">
                <a:latin typeface="Calibri"/>
                <a:cs typeface="Times New Roman"/>
              </a:rPr>
              <a:t>ISM Proton Column Density Distributions</a:t>
            </a:r>
            <a:endParaRPr lang="ja-JP" altLang="en-US" sz="2800" b="1" spc="-100" dirty="0">
              <a:latin typeface="Calibri"/>
              <a:cs typeface="Times New Roman"/>
            </a:endParaRPr>
          </a:p>
        </p:txBody>
      </p:sp>
      <p:pic>
        <p:nvPicPr>
          <p:cNvPr id="9" name="図 8" descr="f11.png"/>
          <p:cNvPicPr>
            <a:picLocks noChangeAspect="1"/>
          </p:cNvPicPr>
          <p:nvPr/>
        </p:nvPicPr>
        <p:blipFill>
          <a:blip r:embed="rId2"/>
          <a:srcRect b="49393"/>
          <a:stretch>
            <a:fillRect/>
          </a:stretch>
        </p:blipFill>
        <p:spPr>
          <a:xfrm>
            <a:off x="1" y="2057401"/>
            <a:ext cx="9143998" cy="409438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3693"/>
            <a:ext cx="9143999" cy="1821684"/>
          </a:xfrm>
        </p:spPr>
        <p:txBody>
          <a:bodyPr>
            <a:normAutofit/>
          </a:bodyPr>
          <a:lstStyle/>
          <a:p>
            <a:r>
              <a:rPr lang="en-US" altLang="ja-JP" sz="2800" b="1" spc="-100" dirty="0" smtClean="0">
                <a:latin typeface="Calibri"/>
                <a:cs typeface="Times New Roman"/>
              </a:rPr>
              <a:t>ISM Proton Column Density Distributions</a:t>
            </a:r>
            <a:endParaRPr lang="ja-JP" altLang="en-US" sz="2800" b="1" spc="-100" dirty="0">
              <a:latin typeface="Calibri"/>
              <a:cs typeface="Times New Roman"/>
            </a:endParaRPr>
          </a:p>
        </p:txBody>
      </p:sp>
      <p:pic>
        <p:nvPicPr>
          <p:cNvPr id="10" name="図 9" descr="f11.png"/>
          <p:cNvPicPr>
            <a:picLocks noChangeAspect="1"/>
          </p:cNvPicPr>
          <p:nvPr/>
        </p:nvPicPr>
        <p:blipFill>
          <a:blip r:embed="rId2"/>
          <a:srcRect t="49904"/>
          <a:stretch>
            <a:fillRect/>
          </a:stretch>
        </p:blipFill>
        <p:spPr>
          <a:xfrm>
            <a:off x="0" y="1917828"/>
            <a:ext cx="9143998" cy="405304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smtClean="0"/>
              <a:t>Total ISM proton vs. </a:t>
            </a:r>
            <a:r>
              <a:rPr lang="en-US" altLang="ja-JP" sz="3600" dirty="0" err="1" smtClean="0"/>
              <a:t>TeV</a:t>
            </a:r>
            <a:r>
              <a:rPr lang="en-US" altLang="ja-JP" sz="3600" dirty="0" smtClean="0"/>
              <a:t> </a:t>
            </a:r>
            <a:r>
              <a:rPr lang="en-US" altLang="ja-JP" sz="3600" dirty="0" err="1" smtClean="0">
                <a:latin typeface="Symbol"/>
              </a:rPr>
              <a:t>g</a:t>
            </a:r>
            <a:r>
              <a:rPr lang="en-US" altLang="ja-JP" sz="3600" dirty="0" smtClean="0"/>
              <a:t>-rays</a:t>
            </a:r>
            <a:endParaRPr lang="ja-JP" altLang="en-US" sz="3600" dirty="0"/>
          </a:p>
        </p:txBody>
      </p:sp>
      <p:sp>
        <p:nvSpPr>
          <p:cNvPr id="3" name="コンテンツ プレースホルダ 2"/>
          <p:cNvSpPr>
            <a:spLocks noGrp="1"/>
          </p:cNvSpPr>
          <p:nvPr>
            <p:ph idx="1"/>
          </p:nvPr>
        </p:nvSpPr>
        <p:spPr/>
        <p:txBody>
          <a:bodyPr/>
          <a:lstStyle/>
          <a:p>
            <a:endParaRPr lang="ja-JP" altLang="en-US"/>
          </a:p>
        </p:txBody>
      </p:sp>
      <p:pic>
        <p:nvPicPr>
          <p:cNvPr id="4" name="図 3"/>
          <p:cNvPicPr>
            <a:picLocks noChangeAspect="1"/>
          </p:cNvPicPr>
          <p:nvPr/>
        </p:nvPicPr>
        <p:blipFill>
          <a:blip r:embed="rId2"/>
          <a:stretch>
            <a:fillRect/>
          </a:stretch>
        </p:blipFill>
        <p:spPr>
          <a:xfrm>
            <a:off x="-220133" y="1417638"/>
            <a:ext cx="9618133" cy="523716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3" name="コンテンツ プレースホルダ 2"/>
          <p:cNvSpPr>
            <a:spLocks noGrp="1"/>
          </p:cNvSpPr>
          <p:nvPr>
            <p:ph idx="1"/>
          </p:nvPr>
        </p:nvSpPr>
        <p:spPr>
          <a:xfrm>
            <a:off x="-1" y="1600200"/>
            <a:ext cx="8906933" cy="4525963"/>
          </a:xfrm>
        </p:spPr>
        <p:txBody>
          <a:bodyPr/>
          <a:lstStyle/>
          <a:p>
            <a:endParaRPr lang="ja-JP" altLang="en-US" dirty="0"/>
          </a:p>
        </p:txBody>
      </p:sp>
      <p:pic>
        <p:nvPicPr>
          <p:cNvPr id="4" name="図 3"/>
          <p:cNvPicPr>
            <a:picLocks noChangeAspect="1"/>
          </p:cNvPicPr>
          <p:nvPr/>
        </p:nvPicPr>
        <p:blipFill>
          <a:blip r:embed="rId2"/>
          <a:stretch>
            <a:fillRect/>
          </a:stretch>
        </p:blipFill>
        <p:spPr>
          <a:xfrm>
            <a:off x="914401" y="-254000"/>
            <a:ext cx="5892800" cy="3759200"/>
          </a:xfrm>
          <a:prstGeom prst="rect">
            <a:avLst/>
          </a:prstGeom>
        </p:spPr>
      </p:pic>
      <p:pic>
        <p:nvPicPr>
          <p:cNvPr id="6" name="図 5"/>
          <p:cNvPicPr>
            <a:picLocks noChangeAspect="1"/>
          </p:cNvPicPr>
          <p:nvPr/>
        </p:nvPicPr>
        <p:blipFill>
          <a:blip r:embed="rId3"/>
          <a:stretch>
            <a:fillRect/>
          </a:stretch>
        </p:blipFill>
        <p:spPr>
          <a:xfrm>
            <a:off x="1151468" y="3200400"/>
            <a:ext cx="5892800" cy="36576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1" name="図 22" descr="f5.jpg"/>
          <p:cNvPicPr>
            <a:picLocks noChangeAspect="1"/>
          </p:cNvPicPr>
          <p:nvPr/>
        </p:nvPicPr>
        <p:blipFill>
          <a:blip r:embed="rId5"/>
          <a:srcRect b="51111"/>
          <a:stretch>
            <a:fillRect/>
          </a:stretch>
        </p:blipFill>
        <p:spPr bwMode="auto">
          <a:xfrm>
            <a:off x="173038" y="1071563"/>
            <a:ext cx="8899525" cy="4095750"/>
          </a:xfrm>
          <a:prstGeom prst="rect">
            <a:avLst/>
          </a:prstGeom>
          <a:noFill/>
          <a:ln w="9525">
            <a:noFill/>
            <a:miter lim="800000"/>
            <a:headEnd/>
            <a:tailEnd/>
          </a:ln>
        </p:spPr>
      </p:pic>
      <p:sp>
        <p:nvSpPr>
          <p:cNvPr id="2" name="タイトル 1"/>
          <p:cNvSpPr>
            <a:spLocks noGrp="1"/>
          </p:cNvSpPr>
          <p:nvPr>
            <p:ph type="title"/>
          </p:nvPr>
        </p:nvSpPr>
        <p:spPr>
          <a:xfrm>
            <a:off x="0" y="0"/>
            <a:ext cx="9144000" cy="1071563"/>
          </a:xfrm>
        </p:spPr>
        <p:txBody>
          <a:bodyPr>
            <a:normAutofit/>
          </a:bodyPr>
          <a:lstStyle/>
          <a:p>
            <a:pPr>
              <a:defRPr/>
            </a:pPr>
            <a:r>
              <a:rPr lang="en-US" altLang="ja-JP" sz="2800" b="1" spc="-150" dirty="0" smtClean="0">
                <a:solidFill>
                  <a:schemeClr val="tx1">
                    <a:lumMod val="75000"/>
                    <a:lumOff val="25000"/>
                  </a:schemeClr>
                </a:solidFill>
              </a:rPr>
              <a:t>Shock propagation into dense gas </a:t>
            </a:r>
            <a:endParaRPr lang="ja-JP" altLang="en-US" sz="2800" b="1" spc="-150" dirty="0">
              <a:solidFill>
                <a:schemeClr val="tx1">
                  <a:lumMod val="75000"/>
                  <a:lumOff val="25000"/>
                </a:schemeClr>
              </a:solidFill>
            </a:endParaRPr>
          </a:p>
        </p:txBody>
      </p:sp>
      <p:sp>
        <p:nvSpPr>
          <p:cNvPr id="4" name="正方形/長方形 3"/>
          <p:cNvSpPr/>
          <p:nvPr/>
        </p:nvSpPr>
        <p:spPr>
          <a:xfrm>
            <a:off x="96838" y="1071563"/>
            <a:ext cx="8975725" cy="46037"/>
          </a:xfrm>
          <a:prstGeom prst="rect">
            <a:avLst/>
          </a:prstGeom>
          <a:solidFill>
            <a:schemeClr val="accent1">
              <a:lumMod val="75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14" name="正方形/長方形 13"/>
          <p:cNvSpPr/>
          <p:nvPr/>
        </p:nvSpPr>
        <p:spPr>
          <a:xfrm>
            <a:off x="5116513" y="1744663"/>
            <a:ext cx="3157537" cy="3157537"/>
          </a:xfrm>
          <a:prstGeom prst="rect">
            <a:avLst/>
          </a:prstGeom>
          <a:noFill/>
          <a:ln w="3810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cxnSp>
        <p:nvCxnSpPr>
          <p:cNvPr id="20" name="直線コネクタ 19"/>
          <p:cNvCxnSpPr/>
          <p:nvPr/>
        </p:nvCxnSpPr>
        <p:spPr>
          <a:xfrm rot="10800000" flipV="1">
            <a:off x="2946400" y="1733549"/>
            <a:ext cx="2170114" cy="1618125"/>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rot="10800000">
            <a:off x="3003550" y="3730627"/>
            <a:ext cx="2112964" cy="1171575"/>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正方形/長方形 25"/>
          <p:cNvSpPr/>
          <p:nvPr/>
        </p:nvSpPr>
        <p:spPr>
          <a:xfrm>
            <a:off x="2500313" y="3351675"/>
            <a:ext cx="452437" cy="378951"/>
          </a:xfrm>
          <a:prstGeom prst="rect">
            <a:avLst/>
          </a:prstGeom>
          <a:noFill/>
          <a:ln w="3810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3019" name="コンテンツ プレースホルダ 2"/>
          <p:cNvSpPr>
            <a:spLocks noGrp="1"/>
          </p:cNvSpPr>
          <p:nvPr>
            <p:ph idx="1"/>
          </p:nvPr>
        </p:nvSpPr>
        <p:spPr>
          <a:xfrm>
            <a:off x="304800" y="5167313"/>
            <a:ext cx="8839200" cy="2833687"/>
          </a:xfrm>
        </p:spPr>
        <p:txBody>
          <a:bodyPr/>
          <a:lstStyle/>
          <a:p>
            <a:pPr>
              <a:buFontTx/>
              <a:buNone/>
            </a:pPr>
            <a:endParaRPr lang="en-US" altLang="ja-JP" sz="2400" dirty="0" smtClean="0">
              <a:solidFill>
                <a:srgbClr val="FF6600"/>
              </a:solidFill>
              <a:cs typeface="ＭＳ Ｐゴシック" pitchFamily="-106" charset="-128"/>
            </a:endParaRPr>
          </a:p>
        </p:txBody>
      </p:sp>
      <p:sp>
        <p:nvSpPr>
          <p:cNvPr id="25" name="正方形/長方形 24"/>
          <p:cNvSpPr/>
          <p:nvPr/>
        </p:nvSpPr>
        <p:spPr>
          <a:xfrm flipV="1">
            <a:off x="0" y="4181474"/>
            <a:ext cx="4724400" cy="16859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7" name="テキスト ボックス 26"/>
          <p:cNvSpPr txBox="1">
            <a:spLocks noChangeArrowheads="1"/>
          </p:cNvSpPr>
          <p:nvPr/>
        </p:nvSpPr>
        <p:spPr bwMode="auto">
          <a:xfrm>
            <a:off x="201613" y="4386263"/>
            <a:ext cx="4522787" cy="2523768"/>
          </a:xfrm>
          <a:prstGeom prst="rect">
            <a:avLst/>
          </a:prstGeom>
          <a:noFill/>
          <a:ln w="9525">
            <a:noFill/>
            <a:miter lim="800000"/>
            <a:headEnd/>
            <a:tailEnd/>
          </a:ln>
        </p:spPr>
        <p:txBody>
          <a:bodyPr wrap="square">
            <a:prstTxWarp prst="textNoShape">
              <a:avLst/>
            </a:prstTxWarp>
            <a:spAutoFit/>
          </a:bodyPr>
          <a:lstStyle/>
          <a:p>
            <a:pPr marL="457200" indent="-457200"/>
            <a:r>
              <a:rPr lang="en-US" altLang="ja-JP" sz="2000" dirty="0"/>
              <a:t> </a:t>
            </a:r>
          </a:p>
          <a:p>
            <a:pPr marL="457200" indent="-457200"/>
            <a:r>
              <a:rPr lang="en-US" altLang="ja-JP" sz="2000" dirty="0" smtClean="0"/>
              <a:t> </a:t>
            </a:r>
            <a:r>
              <a:rPr lang="en-US" altLang="ja-JP" sz="2000" i="1" dirty="0" smtClean="0"/>
              <a:t> </a:t>
            </a:r>
            <a:r>
              <a:rPr lang="en-US" altLang="ja-JP" sz="2000" i="1" dirty="0" err="1"/>
              <a:t>n</a:t>
            </a:r>
            <a:r>
              <a:rPr lang="en-US" altLang="ja-JP" sz="2000" i="1" dirty="0"/>
              <a:t> </a:t>
            </a:r>
            <a:r>
              <a:rPr lang="en-US" altLang="ja-JP" sz="2000" dirty="0"/>
              <a:t>: density of clump</a:t>
            </a:r>
          </a:p>
          <a:p>
            <a:pPr marL="457200" indent="-457200"/>
            <a:r>
              <a:rPr lang="en-US" altLang="ja-JP" sz="2000" i="1" dirty="0"/>
              <a:t>  n</a:t>
            </a:r>
            <a:r>
              <a:rPr lang="en-US" altLang="ja-JP" sz="2000" i="1" baseline="-25000" dirty="0"/>
              <a:t>0</a:t>
            </a:r>
            <a:r>
              <a:rPr lang="en-US" altLang="ja-JP" sz="2000" i="1" dirty="0"/>
              <a:t> </a:t>
            </a:r>
            <a:r>
              <a:rPr lang="en-US" altLang="ja-JP" sz="2000" dirty="0"/>
              <a:t>: ambient density (=1 cm</a:t>
            </a:r>
            <a:r>
              <a:rPr lang="en-US" altLang="ja-JP" sz="2000" baseline="30000" dirty="0"/>
              <a:t>-3</a:t>
            </a:r>
            <a:r>
              <a:rPr lang="en-US" altLang="ja-JP" sz="2000" dirty="0"/>
              <a:t>)</a:t>
            </a:r>
            <a:endParaRPr lang="en-US" altLang="ja-JP" sz="2000" dirty="0" smtClean="0"/>
          </a:p>
          <a:p>
            <a:pPr marL="457200" indent="-457200"/>
            <a:endParaRPr lang="en-US" altLang="ja-JP" sz="1200" dirty="0" smtClean="0"/>
          </a:p>
          <a:p>
            <a:pPr marL="457200" indent="-457200"/>
            <a:r>
              <a:rPr lang="en-US" altLang="ja-JP" sz="2400" dirty="0" smtClean="0"/>
              <a:t> 10^4 cm</a:t>
            </a:r>
            <a:r>
              <a:rPr lang="en-US" altLang="ja-JP" sz="2200" baseline="30000" dirty="0"/>
              <a:t>-3</a:t>
            </a:r>
            <a:r>
              <a:rPr lang="en-US" altLang="ja-JP" sz="2200" dirty="0"/>
              <a:t>,  t</a:t>
            </a:r>
            <a:r>
              <a:rPr lang="en-US" altLang="ja-JP" sz="1600" dirty="0"/>
              <a:t>〜</a:t>
            </a:r>
            <a:r>
              <a:rPr lang="en-US" altLang="ja-JP" sz="2400" dirty="0"/>
              <a:t>1000</a:t>
            </a:r>
            <a:r>
              <a:rPr lang="en-US" altLang="ja-JP" sz="2200" dirty="0"/>
              <a:t>yrs</a:t>
            </a:r>
            <a:endParaRPr lang="en-US" altLang="ja-JP" sz="1600" dirty="0"/>
          </a:p>
          <a:p>
            <a:pPr marL="457200" indent="-457200"/>
            <a:r>
              <a:rPr lang="en-US" altLang="ja-JP" sz="2200" dirty="0"/>
              <a:t>  </a:t>
            </a:r>
            <a:r>
              <a:rPr lang="en-US" altLang="ja-JP" sz="2200" dirty="0">
                <a:solidFill>
                  <a:srgbClr val="0000FF"/>
                </a:solidFill>
              </a:rPr>
              <a:t>Penetrating Depth = 0.03 </a:t>
            </a:r>
            <a:r>
              <a:rPr lang="en-US" altLang="ja-JP" sz="2200" dirty="0" smtClean="0">
                <a:solidFill>
                  <a:srgbClr val="0000FF"/>
                </a:solidFill>
              </a:rPr>
              <a:t>pc</a:t>
            </a:r>
            <a:endParaRPr lang="en-US" altLang="ja-JP" sz="2200" dirty="0" smtClean="0">
              <a:solidFill>
                <a:srgbClr val="FF0000"/>
              </a:solidFill>
            </a:endParaRPr>
          </a:p>
          <a:p>
            <a:pPr marL="457200" indent="-457200"/>
            <a:r>
              <a:rPr lang="en-US" altLang="ja-JP" sz="2000" dirty="0"/>
              <a:t> </a:t>
            </a:r>
            <a:endParaRPr lang="en-US" altLang="ja-JP" sz="1200" dirty="0"/>
          </a:p>
          <a:p>
            <a:pPr marL="457200" indent="-457200"/>
            <a:endParaRPr lang="en-US" altLang="ja-JP" sz="2000" dirty="0"/>
          </a:p>
        </p:txBody>
      </p:sp>
      <p:sp>
        <p:nvSpPr>
          <p:cNvPr id="28" name="正方形/長方形 27"/>
          <p:cNvSpPr/>
          <p:nvPr/>
        </p:nvSpPr>
        <p:spPr>
          <a:xfrm>
            <a:off x="-1" y="4181474"/>
            <a:ext cx="5116513" cy="267652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aphicFrame>
        <p:nvGraphicFramePr>
          <p:cNvPr id="37" name="Object 2"/>
          <p:cNvGraphicFramePr>
            <a:graphicFrameLocks noChangeAspect="1"/>
          </p:cNvGraphicFramePr>
          <p:nvPr/>
        </p:nvGraphicFramePr>
        <p:xfrm>
          <a:off x="0" y="4181474"/>
          <a:ext cx="4495800" cy="609600"/>
        </p:xfrm>
        <a:graphic>
          <a:graphicData uri="http://schemas.openxmlformats.org/presentationml/2006/ole">
            <p:oleObj spid="_x0000_s86018" name="数式" r:id="rId6" imgW="1600200" imgH="228600" progId="Equation.3">
              <p:embed/>
            </p:oleObj>
          </a:graphicData>
        </a:graphic>
      </p:graphicFrame>
      <p:sp>
        <p:nvSpPr>
          <p:cNvPr id="34" name="テキスト ボックス 33"/>
          <p:cNvSpPr txBox="1"/>
          <p:nvPr/>
        </p:nvSpPr>
        <p:spPr>
          <a:xfrm>
            <a:off x="6417733" y="5867399"/>
            <a:ext cx="1847907" cy="400110"/>
          </a:xfrm>
          <a:prstGeom prst="rect">
            <a:avLst/>
          </a:prstGeom>
          <a:noFill/>
        </p:spPr>
        <p:txBody>
          <a:bodyPr wrap="none" rtlCol="0">
            <a:spAutoFit/>
          </a:bodyPr>
          <a:lstStyle/>
          <a:p>
            <a:r>
              <a:rPr kumimoji="1" lang="en-US" altLang="ja-JP" sz="2000" dirty="0" smtClean="0"/>
              <a:t>Sano et al. 2010</a:t>
            </a:r>
            <a:endParaRPr kumimoji="1" lang="ja-JP" altLang="en-US" sz="2000"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5" grpId="0" animBg="1"/>
      <p:bldP spid="27" grpId="0"/>
      <p:bldP spid="28"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descr="inoue09.png"/>
          <p:cNvPicPr>
            <a:picLocks noChangeAspect="1"/>
          </p:cNvPicPr>
          <p:nvPr/>
        </p:nvPicPr>
        <p:blipFill>
          <a:blip r:embed="rId2"/>
          <a:srcRect b="23461"/>
          <a:stretch>
            <a:fillRect/>
          </a:stretch>
        </p:blipFill>
        <p:spPr>
          <a:xfrm>
            <a:off x="723513" y="190500"/>
            <a:ext cx="8094359" cy="5422900"/>
          </a:xfrm>
          <a:prstGeom prst="rect">
            <a:avLst/>
          </a:prstGeom>
        </p:spPr>
      </p:pic>
      <p:sp>
        <p:nvSpPr>
          <p:cNvPr id="4" name="テキスト ボックス 3"/>
          <p:cNvSpPr txBox="1"/>
          <p:nvPr/>
        </p:nvSpPr>
        <p:spPr>
          <a:xfrm>
            <a:off x="5283200" y="5613400"/>
            <a:ext cx="3022600" cy="646331"/>
          </a:xfrm>
          <a:prstGeom prst="rect">
            <a:avLst/>
          </a:prstGeom>
          <a:noFill/>
        </p:spPr>
        <p:txBody>
          <a:bodyPr wrap="square" rtlCol="0">
            <a:spAutoFit/>
          </a:bodyPr>
          <a:lstStyle/>
          <a:p>
            <a:r>
              <a:rPr lang="en-US" altLang="ja-JP" dirty="0" smtClean="0"/>
              <a:t>Inoue et al. 2011</a:t>
            </a:r>
            <a:endParaRPr lang="ja-JP" altLang="en-US" dirty="0" smtClean="0"/>
          </a:p>
          <a:p>
            <a:endParaRPr kumimoji="1" lang="ja-JP"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図 3" descr="inoue10.png"/>
          <p:cNvPicPr>
            <a:picLocks noChangeAspect="1"/>
          </p:cNvPicPr>
          <p:nvPr/>
        </p:nvPicPr>
        <p:blipFill>
          <a:blip r:embed="rId2"/>
          <a:srcRect b="35440"/>
          <a:stretch>
            <a:fillRect/>
          </a:stretch>
        </p:blipFill>
        <p:spPr>
          <a:xfrm>
            <a:off x="1405467" y="310728"/>
            <a:ext cx="6248399" cy="5531272"/>
          </a:xfrm>
          <a:prstGeom prst="rect">
            <a:avLst/>
          </a:prstGeom>
        </p:spPr>
      </p:pic>
      <p:sp>
        <p:nvSpPr>
          <p:cNvPr id="6" name="テキスト ボックス 5"/>
          <p:cNvSpPr txBox="1"/>
          <p:nvPr/>
        </p:nvSpPr>
        <p:spPr>
          <a:xfrm>
            <a:off x="4301067" y="5842000"/>
            <a:ext cx="3843866" cy="400110"/>
          </a:xfrm>
          <a:prstGeom prst="rect">
            <a:avLst/>
          </a:prstGeom>
          <a:noFill/>
        </p:spPr>
        <p:txBody>
          <a:bodyPr wrap="square" rtlCol="0">
            <a:spAutoFit/>
          </a:bodyPr>
          <a:lstStyle/>
          <a:p>
            <a:r>
              <a:rPr kumimoji="1" lang="en-US" altLang="ja-JP" sz="2000" dirty="0" smtClean="0"/>
              <a:t>Inoue et al. </a:t>
            </a:r>
            <a:r>
              <a:rPr lang="en-US" altLang="ja-JP" sz="2000" dirty="0" smtClean="0"/>
              <a:t>2011</a:t>
            </a:r>
            <a:endParaRPr kumimoji="1" lang="ja-JP" altLang="en-US"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3200"/>
            <a:ext cx="8229600" cy="1620838"/>
          </a:xfrm>
        </p:spPr>
        <p:txBody>
          <a:bodyPr>
            <a:normAutofit/>
          </a:bodyPr>
          <a:lstStyle/>
          <a:p>
            <a:r>
              <a:rPr lang="en-US" altLang="ja-JP" sz="3200" dirty="0" smtClean="0"/>
              <a:t>Pegasus loop: stellar wind shell</a:t>
            </a:r>
            <a:r>
              <a:rPr lang="en-US" altLang="ja-JP" dirty="0" smtClean="0"/>
              <a:t/>
            </a:r>
            <a:br>
              <a:rPr lang="en-US" altLang="ja-JP" dirty="0" smtClean="0"/>
            </a:br>
            <a:r>
              <a:rPr lang="en-US" altLang="ja-JP" sz="3111" dirty="0" smtClean="0"/>
              <a:t>(Yamamoto et al. 2006)</a:t>
            </a:r>
            <a:endParaRPr lang="ja-JP" altLang="en-US" sz="3111" dirty="0"/>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2"/>
          <a:stretch>
            <a:fillRect/>
          </a:stretch>
        </p:blipFill>
        <p:spPr>
          <a:xfrm>
            <a:off x="844550" y="1151468"/>
            <a:ext cx="6961717" cy="581448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RX J0852.0-4622(Vela Jr.)</a:t>
            </a:r>
            <a:endParaRPr kumimoji="1" lang="ja-JP" altLang="en-US" dirty="0"/>
          </a:p>
        </p:txBody>
      </p:sp>
      <p:pic>
        <p:nvPicPr>
          <p:cNvPr id="4" name="コンテンツ プレースホルダ 3" descr="A2007_fig1.png"/>
          <p:cNvPicPr>
            <a:picLocks noGrp="1" noChangeAspect="1"/>
          </p:cNvPicPr>
          <p:nvPr>
            <p:ph sz="half" idx="1"/>
          </p:nvPr>
        </p:nvPicPr>
        <p:blipFill>
          <a:blip r:embed="rId3" cstate="print"/>
          <a:stretch>
            <a:fillRect/>
          </a:stretch>
        </p:blipFill>
        <p:spPr>
          <a:xfrm>
            <a:off x="5220072" y="2276872"/>
            <a:ext cx="3600400" cy="3115546"/>
          </a:xfrm>
        </p:spPr>
      </p:pic>
      <p:sp>
        <p:nvSpPr>
          <p:cNvPr id="11" name="コンテンツ プレースホルダ 10"/>
          <p:cNvSpPr>
            <a:spLocks noGrp="1"/>
          </p:cNvSpPr>
          <p:nvPr>
            <p:ph sz="half" idx="2"/>
          </p:nvPr>
        </p:nvSpPr>
        <p:spPr>
          <a:xfrm>
            <a:off x="395536" y="1744133"/>
            <a:ext cx="4824536" cy="4709203"/>
          </a:xfrm>
        </p:spPr>
        <p:txBody>
          <a:bodyPr>
            <a:noAutofit/>
          </a:bodyPr>
          <a:lstStyle/>
          <a:p>
            <a:pPr>
              <a:buClr>
                <a:srgbClr val="00B0F0"/>
              </a:buClr>
              <a:buFont typeface="Arial" pitchFamily="34" charset="0"/>
              <a:buChar char="•"/>
            </a:pPr>
            <a:r>
              <a:rPr lang="en-US" altLang="ja-JP" sz="2400" dirty="0" smtClean="0">
                <a:latin typeface="+mj-ea"/>
                <a:ea typeface="+mj-ea"/>
              </a:rPr>
              <a:t>H.E.S.S.</a:t>
            </a:r>
            <a:r>
              <a:rPr lang="ja-JP" altLang="en-US" sz="2400" dirty="0" smtClean="0">
                <a:latin typeface="+mj-ea"/>
                <a:ea typeface="+mj-ea"/>
              </a:rPr>
              <a:t>による</a:t>
            </a:r>
            <a:r>
              <a:rPr lang="en-US" altLang="ja-JP" sz="2400" dirty="0" err="1" smtClean="0">
                <a:latin typeface="+mj-ea"/>
                <a:ea typeface="+mj-ea"/>
              </a:rPr>
              <a:t>TeVγ</a:t>
            </a:r>
            <a:r>
              <a:rPr lang="ja-JP" altLang="en-US" sz="2400" dirty="0" smtClean="0">
                <a:latin typeface="+mj-ea"/>
                <a:ea typeface="+mj-ea"/>
              </a:rPr>
              <a:t>線の検出</a:t>
            </a:r>
            <a:r>
              <a:rPr lang="en-US" altLang="ja-JP" sz="2400" dirty="0" smtClean="0">
                <a:latin typeface="+mj-ea"/>
                <a:ea typeface="+mj-ea"/>
              </a:rPr>
              <a:t>(</a:t>
            </a:r>
            <a:r>
              <a:rPr lang="en-US" altLang="ja-JP" sz="2400" dirty="0" err="1" smtClean="0">
                <a:latin typeface="+mj-ea"/>
                <a:ea typeface="+mj-ea"/>
              </a:rPr>
              <a:t>Aharonian</a:t>
            </a:r>
            <a:r>
              <a:rPr lang="en-US" altLang="ja-JP" sz="2400" dirty="0" smtClean="0">
                <a:latin typeface="+mj-ea"/>
                <a:ea typeface="+mj-ea"/>
              </a:rPr>
              <a:t> et al. 2005)</a:t>
            </a:r>
          </a:p>
          <a:p>
            <a:pPr>
              <a:buClr>
                <a:srgbClr val="00B0F0"/>
              </a:buClr>
              <a:buFont typeface="Arial" pitchFamily="34" charset="0"/>
              <a:buChar char="•"/>
            </a:pPr>
            <a:endParaRPr lang="en-US" altLang="ja-JP" sz="900" dirty="0" smtClean="0">
              <a:latin typeface="+mj-ea"/>
              <a:ea typeface="+mj-ea"/>
            </a:endParaRPr>
          </a:p>
          <a:p>
            <a:pPr>
              <a:buClr>
                <a:srgbClr val="00B0F0"/>
              </a:buClr>
              <a:buFont typeface="Arial" pitchFamily="34" charset="0"/>
              <a:buChar char="•"/>
            </a:pPr>
            <a:r>
              <a:rPr lang="en-US" altLang="ja-JP" sz="2400" dirty="0" smtClean="0">
                <a:latin typeface="+mj-ea"/>
                <a:ea typeface="+mj-ea"/>
              </a:rPr>
              <a:t>γ</a:t>
            </a:r>
            <a:r>
              <a:rPr lang="ja-JP" altLang="en-US" sz="2400" dirty="0" smtClean="0">
                <a:latin typeface="+mj-ea"/>
                <a:ea typeface="+mj-ea"/>
              </a:rPr>
              <a:t>線強度が強く、サイズが大きいため比較研究に適している</a:t>
            </a:r>
            <a:endParaRPr lang="en-US" altLang="ja-JP" sz="2400" dirty="0" smtClean="0">
              <a:latin typeface="+mj-ea"/>
              <a:ea typeface="+mj-ea"/>
            </a:endParaRPr>
          </a:p>
          <a:p>
            <a:pPr>
              <a:buClr>
                <a:srgbClr val="00B0F0"/>
              </a:buClr>
              <a:buFont typeface="Arial" pitchFamily="34" charset="0"/>
              <a:buChar char="•"/>
            </a:pPr>
            <a:endParaRPr lang="en-US" altLang="ja-JP" sz="800" dirty="0" smtClean="0">
              <a:latin typeface="+mj-ea"/>
              <a:ea typeface="+mj-ea"/>
            </a:endParaRPr>
          </a:p>
          <a:p>
            <a:pPr>
              <a:buClr>
                <a:srgbClr val="00B0F0"/>
              </a:buClr>
              <a:buFont typeface="Arial" pitchFamily="34" charset="0"/>
              <a:buChar char="•"/>
            </a:pPr>
            <a:r>
              <a:rPr lang="ja-JP" altLang="en-US" sz="2400" dirty="0" smtClean="0">
                <a:latin typeface="+mj-ea"/>
                <a:ea typeface="+mj-ea"/>
              </a:rPr>
              <a:t>「なんてん」との比較</a:t>
            </a:r>
            <a:r>
              <a:rPr lang="en-US" altLang="ja-JP" sz="2400" dirty="0" smtClean="0">
                <a:latin typeface="+mj-ea"/>
                <a:ea typeface="+mj-ea"/>
              </a:rPr>
              <a:t>(0-20km/s)</a:t>
            </a:r>
          </a:p>
          <a:p>
            <a:pPr>
              <a:buClr>
                <a:srgbClr val="00B0F0"/>
              </a:buClr>
              <a:buNone/>
            </a:pPr>
            <a:r>
              <a:rPr lang="ja-JP" altLang="en-US" sz="2400" dirty="0" smtClean="0">
                <a:latin typeface="+mj-ea"/>
                <a:ea typeface="+mj-ea"/>
              </a:rPr>
              <a:t>　→</a:t>
            </a:r>
            <a:r>
              <a:rPr lang="en-US" altLang="ja-JP" sz="2400" dirty="0" smtClean="0">
                <a:latin typeface="+mj-ea"/>
                <a:ea typeface="+mj-ea"/>
              </a:rPr>
              <a:t>γ</a:t>
            </a:r>
            <a:r>
              <a:rPr lang="ja-JP" altLang="en-US" sz="2400" dirty="0" smtClean="0">
                <a:latin typeface="+mj-ea"/>
                <a:ea typeface="+mj-ea"/>
              </a:rPr>
              <a:t>線と分子雲との有意な相関は得られず。</a:t>
            </a:r>
            <a:endParaRPr lang="en-US" altLang="ja-JP" sz="2400" dirty="0" smtClean="0">
              <a:latin typeface="+mj-ea"/>
              <a:ea typeface="+mj-ea"/>
            </a:endParaRPr>
          </a:p>
          <a:p>
            <a:pPr>
              <a:buClr>
                <a:srgbClr val="00B0F0"/>
              </a:buClr>
              <a:buNone/>
            </a:pPr>
            <a:r>
              <a:rPr lang="ja-JP" altLang="en-US" sz="2400" dirty="0" smtClean="0">
                <a:latin typeface="+mj-ea"/>
                <a:ea typeface="+mj-ea"/>
              </a:rPr>
              <a:t>　　</a:t>
            </a:r>
            <a:r>
              <a:rPr lang="en-US" altLang="ja-JP" sz="2400" dirty="0" smtClean="0">
                <a:latin typeface="+mj-ea"/>
                <a:ea typeface="+mj-ea"/>
              </a:rPr>
              <a:t>(</a:t>
            </a:r>
            <a:r>
              <a:rPr lang="en-US" altLang="ja-JP" sz="2400" dirty="0" err="1" smtClean="0">
                <a:latin typeface="+mj-ea"/>
                <a:ea typeface="+mj-ea"/>
              </a:rPr>
              <a:t>Aharonian</a:t>
            </a:r>
            <a:r>
              <a:rPr lang="en-US" altLang="ja-JP" sz="2400" dirty="0" smtClean="0">
                <a:latin typeface="+mj-ea"/>
                <a:ea typeface="+mj-ea"/>
              </a:rPr>
              <a:t> et al. 2007)</a:t>
            </a:r>
          </a:p>
          <a:p>
            <a:pPr>
              <a:buFont typeface="Arial" pitchFamily="34" charset="0"/>
              <a:buChar char="•"/>
            </a:pPr>
            <a:endParaRPr lang="en-US" altLang="ja-JP" sz="2400" dirty="0" smtClean="0">
              <a:latin typeface="+mj-ea"/>
              <a:ea typeface="+mj-ea"/>
            </a:endParaRPr>
          </a:p>
          <a:p>
            <a:pPr>
              <a:buNone/>
            </a:pPr>
            <a:endParaRPr lang="en-US" altLang="ja-JP" sz="2400" dirty="0" smtClean="0">
              <a:latin typeface="+mj-ea"/>
              <a:ea typeface="+mj-ea"/>
            </a:endParaRPr>
          </a:p>
          <a:p>
            <a:pPr>
              <a:buNone/>
            </a:pPr>
            <a:endParaRPr lang="en-US" altLang="ja-JP" sz="2000" dirty="0" smtClean="0">
              <a:latin typeface="+mj-ea"/>
              <a:ea typeface="+mj-ea"/>
            </a:endParaRPr>
          </a:p>
        </p:txBody>
      </p:sp>
      <p:sp>
        <p:nvSpPr>
          <p:cNvPr id="8" name="テキスト ボックス 7"/>
          <p:cNvSpPr txBox="1"/>
          <p:nvPr/>
        </p:nvSpPr>
        <p:spPr>
          <a:xfrm>
            <a:off x="5755133" y="5373216"/>
            <a:ext cx="2444900" cy="1015663"/>
          </a:xfrm>
          <a:prstGeom prst="rect">
            <a:avLst/>
          </a:prstGeom>
          <a:noFill/>
        </p:spPr>
        <p:txBody>
          <a:bodyPr wrap="none" rtlCol="0">
            <a:spAutoFit/>
          </a:bodyPr>
          <a:lstStyle/>
          <a:p>
            <a:pPr algn="ctr"/>
            <a:r>
              <a:rPr kumimoji="1" lang="en-US" altLang="ja-JP" sz="2000" dirty="0" err="1" smtClean="0">
                <a:latin typeface="+mj-ea"/>
                <a:ea typeface="+mj-ea"/>
              </a:rPr>
              <a:t>Aharonian</a:t>
            </a:r>
            <a:r>
              <a:rPr kumimoji="1" lang="en-US" altLang="ja-JP" sz="2000" dirty="0" smtClean="0">
                <a:latin typeface="+mj-ea"/>
                <a:ea typeface="+mj-ea"/>
              </a:rPr>
              <a:t> et al. 2007</a:t>
            </a:r>
          </a:p>
          <a:p>
            <a:pPr algn="ctr"/>
            <a:r>
              <a:rPr lang="en-US" altLang="ja-JP" sz="2000" dirty="0" smtClean="0">
                <a:latin typeface="+mj-ea"/>
                <a:ea typeface="+mj-ea"/>
              </a:rPr>
              <a:t>Vela Jr. </a:t>
            </a:r>
            <a:r>
              <a:rPr lang="ja-JP" altLang="en-US" sz="2000" dirty="0" smtClean="0">
                <a:latin typeface="+mj-ea"/>
                <a:ea typeface="+mj-ea"/>
              </a:rPr>
              <a:t>領域の</a:t>
            </a:r>
            <a:endParaRPr kumimoji="1" lang="en-US" altLang="ja-JP" sz="2000" dirty="0" smtClean="0">
              <a:latin typeface="+mj-ea"/>
              <a:ea typeface="+mj-ea"/>
            </a:endParaRPr>
          </a:p>
          <a:p>
            <a:pPr algn="ctr"/>
            <a:r>
              <a:rPr lang="en-US" altLang="ja-JP" sz="2000" dirty="0" smtClean="0">
                <a:latin typeface="+mj-ea"/>
                <a:ea typeface="+mj-ea"/>
              </a:rPr>
              <a:t>HESS</a:t>
            </a:r>
            <a:r>
              <a:rPr lang="ja-JP" altLang="en-US" sz="2000" dirty="0" smtClean="0">
                <a:latin typeface="+mj-ea"/>
                <a:ea typeface="+mj-ea"/>
              </a:rPr>
              <a:t>による</a:t>
            </a:r>
            <a:r>
              <a:rPr lang="en-US" altLang="ja-JP" sz="2000" dirty="0" err="1" smtClean="0">
                <a:latin typeface="+mj-ea"/>
                <a:ea typeface="+mj-ea"/>
              </a:rPr>
              <a:t>TeVγ</a:t>
            </a:r>
            <a:r>
              <a:rPr lang="ja-JP" altLang="en-US" sz="2000" dirty="0" smtClean="0">
                <a:latin typeface="+mj-ea"/>
                <a:ea typeface="+mj-ea"/>
              </a:rPr>
              <a:t>線</a:t>
            </a:r>
            <a:endParaRPr kumimoji="1" lang="ja-JP" altLang="en-US" sz="2000" dirty="0">
              <a:latin typeface="+mj-ea"/>
              <a:ea typeface="+mj-ea"/>
            </a:endParaRPr>
          </a:p>
        </p:txBody>
      </p:sp>
      <p:sp>
        <p:nvSpPr>
          <p:cNvPr id="6" name="テキスト ボックス 5"/>
          <p:cNvSpPr txBox="1"/>
          <p:nvPr/>
        </p:nvSpPr>
        <p:spPr>
          <a:xfrm>
            <a:off x="755576" y="5740400"/>
            <a:ext cx="3610284" cy="461665"/>
          </a:xfrm>
          <a:prstGeom prst="rect">
            <a:avLst/>
          </a:prstGeom>
          <a:noFill/>
        </p:spPr>
        <p:txBody>
          <a:bodyPr wrap="square" rtlCol="0">
            <a:spAutoFit/>
          </a:bodyPr>
          <a:lstStyle/>
          <a:p>
            <a:r>
              <a:rPr kumimoji="1" lang="en-US" altLang="ja-JP" sz="2400" dirty="0" smtClean="0">
                <a:latin typeface="+mj-ea"/>
                <a:ea typeface="+mj-ea"/>
              </a:rPr>
              <a:t>SNR</a:t>
            </a:r>
            <a:r>
              <a:rPr kumimoji="1" lang="ja-JP" altLang="en-US" sz="2400" dirty="0" err="1" smtClean="0">
                <a:latin typeface="+mj-ea"/>
                <a:ea typeface="+mj-ea"/>
              </a:rPr>
              <a:t>までの</a:t>
            </a:r>
            <a:r>
              <a:rPr kumimoji="1" lang="ja-JP" altLang="en-US" sz="2400" dirty="0" smtClean="0">
                <a:latin typeface="+mj-ea"/>
                <a:ea typeface="+mj-ea"/>
              </a:rPr>
              <a:t>距離　～</a:t>
            </a:r>
            <a:r>
              <a:rPr kumimoji="1" lang="en-US" altLang="ja-JP" sz="2400" dirty="0" smtClean="0">
                <a:latin typeface="+mj-ea"/>
                <a:ea typeface="+mj-ea"/>
              </a:rPr>
              <a:t>800 pc</a:t>
            </a:r>
            <a:endParaRPr kumimoji="1" lang="ja-JP" altLang="en-US" sz="2400" dirty="0">
              <a:latin typeface="+mj-ea"/>
              <a:ea typeface="+mj-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TeV</a:t>
            </a:r>
            <a:r>
              <a:rPr lang="en-US" altLang="ja-JP" dirty="0" smtClean="0"/>
              <a:t> </a:t>
            </a:r>
            <a:r>
              <a:rPr lang="en-US" altLang="ja-JP" dirty="0" err="1" smtClean="0"/>
              <a:t>γ</a:t>
            </a:r>
            <a:r>
              <a:rPr kumimoji="1" lang="ja-JP" altLang="en-US" dirty="0" smtClean="0"/>
              <a:t>線 </a:t>
            </a:r>
            <a:r>
              <a:rPr kumimoji="1" lang="en-US" altLang="ja-JP" dirty="0" err="1" smtClean="0"/>
              <a:t>vs</a:t>
            </a:r>
            <a:r>
              <a:rPr kumimoji="1" lang="en-US" altLang="ja-JP" dirty="0" smtClean="0"/>
              <a:t> H</a:t>
            </a:r>
            <a:r>
              <a:rPr kumimoji="1" lang="en-US" altLang="ja-JP" sz="4000" dirty="0" smtClean="0"/>
              <a:t>I</a:t>
            </a:r>
            <a:r>
              <a:rPr kumimoji="1" lang="en-US" altLang="ja-JP" dirty="0" smtClean="0"/>
              <a:t> </a:t>
            </a:r>
            <a:endParaRPr kumimoji="1" lang="ja-JP" altLang="en-US" sz="4000" dirty="0"/>
          </a:p>
        </p:txBody>
      </p:sp>
      <p:pic>
        <p:nvPicPr>
          <p:cNvPr id="10" name="コンテンツ プレースホルダ 9" descr="velajr_chmap_par5_HI_HESS_3.png"/>
          <p:cNvPicPr>
            <a:picLocks noGrp="1" noChangeAspect="1"/>
          </p:cNvPicPr>
          <p:nvPr>
            <p:ph idx="1"/>
          </p:nvPr>
        </p:nvPicPr>
        <p:blipFill>
          <a:blip r:embed="rId2" cstate="print"/>
          <a:stretch>
            <a:fillRect/>
          </a:stretch>
        </p:blipFill>
        <p:spPr>
          <a:xfrm>
            <a:off x="1472619" y="1672543"/>
            <a:ext cx="6051708" cy="5140832"/>
          </a:xfrm>
        </p:spPr>
      </p:pic>
      <p:sp>
        <p:nvSpPr>
          <p:cNvPr id="5" name="テキスト ボックス 4"/>
          <p:cNvSpPr txBox="1"/>
          <p:nvPr/>
        </p:nvSpPr>
        <p:spPr>
          <a:xfrm>
            <a:off x="4860032" y="1850048"/>
            <a:ext cx="3312368" cy="1938992"/>
          </a:xfrm>
          <a:prstGeom prst="rect">
            <a:avLst/>
          </a:prstGeom>
          <a:noFill/>
          <a:ln>
            <a:solidFill>
              <a:schemeClr val="tx1"/>
            </a:solidFill>
          </a:ln>
        </p:spPr>
        <p:txBody>
          <a:bodyPr wrap="square" rtlCol="0">
            <a:spAutoFit/>
          </a:bodyPr>
          <a:lstStyle/>
          <a:p>
            <a:r>
              <a:rPr kumimoji="1" lang="ja-JP" altLang="en-US" sz="2000" dirty="0" smtClean="0">
                <a:latin typeface="+mj-ea"/>
                <a:ea typeface="+mj-ea"/>
              </a:rPr>
              <a:t>カラー：</a:t>
            </a:r>
            <a:r>
              <a:rPr lang="en-US" altLang="ja-JP" sz="2000" dirty="0" smtClean="0">
                <a:latin typeface="+mj-ea"/>
              </a:rPr>
              <a:t> </a:t>
            </a:r>
            <a:r>
              <a:rPr lang="en-US" altLang="ja-JP" sz="2000" dirty="0" smtClean="0">
                <a:latin typeface="+mj-ea"/>
                <a:ea typeface="+mj-ea"/>
              </a:rPr>
              <a:t>H</a:t>
            </a:r>
            <a:r>
              <a:rPr lang="en-US" altLang="ja-JP" sz="1600" dirty="0" smtClean="0">
                <a:latin typeface="+mj-ea"/>
                <a:ea typeface="+mj-ea"/>
              </a:rPr>
              <a:t>I</a:t>
            </a:r>
            <a:r>
              <a:rPr lang="en-US" altLang="ja-JP" sz="2000" dirty="0" smtClean="0">
                <a:latin typeface="+mj-ea"/>
                <a:ea typeface="+mj-ea"/>
              </a:rPr>
              <a:t> 21cm</a:t>
            </a:r>
            <a:r>
              <a:rPr lang="ja-JP" altLang="en-US" sz="2000" dirty="0" smtClean="0">
                <a:latin typeface="+mj-ea"/>
                <a:ea typeface="+mj-ea"/>
              </a:rPr>
              <a:t>線</a:t>
            </a:r>
            <a:endParaRPr lang="en-US" altLang="ja-JP" sz="2000" dirty="0" smtClean="0">
              <a:latin typeface="+mj-ea"/>
              <a:ea typeface="+mj-ea"/>
            </a:endParaRPr>
          </a:p>
          <a:p>
            <a:r>
              <a:rPr lang="ja-JP" altLang="en-US" sz="2000" dirty="0" smtClean="0">
                <a:latin typeface="+mj-ea"/>
                <a:ea typeface="+mj-ea"/>
              </a:rPr>
              <a:t>　積分速度</a:t>
            </a:r>
            <a:endParaRPr lang="en-US" altLang="ja-JP" sz="2000" dirty="0" smtClean="0">
              <a:latin typeface="+mj-ea"/>
              <a:ea typeface="+mj-ea"/>
            </a:endParaRPr>
          </a:p>
          <a:p>
            <a:r>
              <a:rPr lang="ja-JP" altLang="en-US" sz="2000" dirty="0" smtClean="0">
                <a:latin typeface="+mj-ea"/>
                <a:ea typeface="+mj-ea"/>
              </a:rPr>
              <a:t>　　</a:t>
            </a:r>
            <a:r>
              <a:rPr lang="en-US" altLang="ja-JP" sz="2000" dirty="0" smtClean="0">
                <a:latin typeface="+mj-ea"/>
                <a:ea typeface="+mj-ea"/>
              </a:rPr>
              <a:t>0.0</a:t>
            </a:r>
            <a:r>
              <a:rPr lang="ja-JP" altLang="en-US" sz="2000" dirty="0" smtClean="0">
                <a:latin typeface="+mj-ea"/>
                <a:ea typeface="+mj-ea"/>
              </a:rPr>
              <a:t>～</a:t>
            </a:r>
            <a:r>
              <a:rPr lang="en-US" altLang="ja-JP" sz="2000" dirty="0" smtClean="0">
                <a:latin typeface="+mj-ea"/>
                <a:ea typeface="+mj-ea"/>
              </a:rPr>
              <a:t>4.9 km/s (</a:t>
            </a:r>
            <a:r>
              <a:rPr lang="ja-JP" altLang="en-US" sz="2000" dirty="0" smtClean="0">
                <a:latin typeface="+mj-ea"/>
                <a:ea typeface="+mj-ea"/>
              </a:rPr>
              <a:t>左上</a:t>
            </a:r>
            <a:r>
              <a:rPr lang="en-US" altLang="ja-JP" sz="2000" dirty="0" smtClean="0">
                <a:latin typeface="+mj-ea"/>
                <a:ea typeface="+mj-ea"/>
              </a:rPr>
              <a:t>)</a:t>
            </a:r>
          </a:p>
          <a:p>
            <a:r>
              <a:rPr lang="ja-JP" altLang="en-US" sz="2000" dirty="0" smtClean="0">
                <a:latin typeface="+mj-ea"/>
                <a:ea typeface="+mj-ea"/>
              </a:rPr>
              <a:t>　　</a:t>
            </a:r>
            <a:r>
              <a:rPr lang="en-US" altLang="ja-JP" sz="2000" dirty="0" smtClean="0">
                <a:latin typeface="+mj-ea"/>
                <a:ea typeface="+mj-ea"/>
              </a:rPr>
              <a:t>24.7</a:t>
            </a:r>
            <a:r>
              <a:rPr lang="ja-JP" altLang="en-US" sz="2000" dirty="0" smtClean="0">
                <a:latin typeface="+mj-ea"/>
                <a:ea typeface="+mj-ea"/>
              </a:rPr>
              <a:t>～</a:t>
            </a:r>
            <a:r>
              <a:rPr lang="en-US" altLang="ja-JP" sz="2000" dirty="0" smtClean="0">
                <a:latin typeface="+mj-ea"/>
                <a:ea typeface="+mj-ea"/>
              </a:rPr>
              <a:t>29.7 km/s</a:t>
            </a:r>
            <a:r>
              <a:rPr lang="ja-JP" altLang="en-US" sz="2000" dirty="0" smtClean="0">
                <a:latin typeface="+mj-ea"/>
                <a:ea typeface="+mj-ea"/>
              </a:rPr>
              <a:t> </a:t>
            </a:r>
            <a:r>
              <a:rPr lang="en-US" altLang="ja-JP" sz="2000" dirty="0" smtClean="0">
                <a:latin typeface="+mj-ea"/>
                <a:ea typeface="+mj-ea"/>
              </a:rPr>
              <a:t>(</a:t>
            </a:r>
            <a:r>
              <a:rPr lang="ja-JP" altLang="en-US" sz="2000" dirty="0" smtClean="0">
                <a:latin typeface="+mj-ea"/>
                <a:ea typeface="+mj-ea"/>
              </a:rPr>
              <a:t>左下</a:t>
            </a:r>
            <a:r>
              <a:rPr lang="en-US" altLang="ja-JP" sz="2000" dirty="0" smtClean="0">
                <a:latin typeface="+mj-ea"/>
                <a:ea typeface="+mj-ea"/>
              </a:rPr>
              <a:t>)</a:t>
            </a:r>
          </a:p>
          <a:p>
            <a:r>
              <a:rPr lang="ja-JP" altLang="en-US" sz="2000" dirty="0" smtClean="0">
                <a:latin typeface="+mj-ea"/>
                <a:ea typeface="+mj-ea"/>
              </a:rPr>
              <a:t>　　</a:t>
            </a:r>
            <a:r>
              <a:rPr lang="en-US" altLang="ja-JP" sz="2000" dirty="0" smtClean="0">
                <a:latin typeface="+mj-ea"/>
                <a:ea typeface="+mj-ea"/>
              </a:rPr>
              <a:t>39.6</a:t>
            </a:r>
            <a:r>
              <a:rPr lang="ja-JP" altLang="en-US" sz="2000" dirty="0" smtClean="0">
                <a:latin typeface="+mj-ea"/>
                <a:ea typeface="+mj-ea"/>
              </a:rPr>
              <a:t>～</a:t>
            </a:r>
            <a:r>
              <a:rPr lang="en-US" altLang="ja-JP" sz="2000" dirty="0" smtClean="0">
                <a:latin typeface="+mj-ea"/>
                <a:ea typeface="+mj-ea"/>
              </a:rPr>
              <a:t>44.5 km/s (</a:t>
            </a:r>
            <a:r>
              <a:rPr lang="ja-JP" altLang="en-US" sz="2000" dirty="0" smtClean="0">
                <a:latin typeface="+mj-ea"/>
                <a:ea typeface="+mj-ea"/>
              </a:rPr>
              <a:t>右下</a:t>
            </a:r>
            <a:r>
              <a:rPr lang="en-US" altLang="ja-JP" sz="2000" dirty="0" smtClean="0">
                <a:latin typeface="+mj-ea"/>
                <a:ea typeface="+mj-ea"/>
              </a:rPr>
              <a:t>)</a:t>
            </a:r>
          </a:p>
          <a:p>
            <a:r>
              <a:rPr lang="ja-JP" altLang="en-US" sz="2000" dirty="0" smtClean="0">
                <a:latin typeface="+mj-ea"/>
                <a:ea typeface="+mj-ea"/>
              </a:rPr>
              <a:t>コントア：</a:t>
            </a:r>
            <a:r>
              <a:rPr lang="en-US" altLang="ja-JP" sz="2000" dirty="0" smtClean="0">
                <a:latin typeface="+mj-ea"/>
              </a:rPr>
              <a:t> </a:t>
            </a:r>
            <a:r>
              <a:rPr lang="en-US" altLang="ja-JP" sz="2000" dirty="0" err="1" smtClean="0">
                <a:latin typeface="+mj-ea"/>
                <a:ea typeface="+mj-ea"/>
              </a:rPr>
              <a:t>TeVγ</a:t>
            </a:r>
            <a:r>
              <a:rPr lang="ja-JP" altLang="en-US" sz="2000" dirty="0" smtClean="0">
                <a:latin typeface="+mj-ea"/>
                <a:ea typeface="+mj-ea"/>
              </a:rPr>
              <a:t>線</a:t>
            </a:r>
            <a:endParaRPr lang="en-US" altLang="ja-JP" sz="2000" dirty="0" smtClean="0">
              <a:latin typeface="+mj-ea"/>
              <a:ea typeface="+mj-ea"/>
            </a:endParaRPr>
          </a:p>
        </p:txBody>
      </p:sp>
      <p:sp>
        <p:nvSpPr>
          <p:cNvPr id="11" name="角丸四角形 10"/>
          <p:cNvSpPr/>
          <p:nvPr/>
        </p:nvSpPr>
        <p:spPr>
          <a:xfrm>
            <a:off x="2195736" y="2996952"/>
            <a:ext cx="1152128" cy="86409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sp>
        <p:nvSpPr>
          <p:cNvPr id="12" name="角丸四角形 11"/>
          <p:cNvSpPr/>
          <p:nvPr/>
        </p:nvSpPr>
        <p:spPr>
          <a:xfrm>
            <a:off x="4427984" y="4365104"/>
            <a:ext cx="2088232" cy="1008112"/>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sp>
        <p:nvSpPr>
          <p:cNvPr id="13" name="角丸四角形 12"/>
          <p:cNvSpPr/>
          <p:nvPr/>
        </p:nvSpPr>
        <p:spPr>
          <a:xfrm rot="18455788">
            <a:off x="3032041" y="5445834"/>
            <a:ext cx="1383949" cy="56198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trips(downLeft)">
                                      <p:cBhvr>
                                        <p:cTn id="11" dur="500"/>
                                        <p:tgtEl>
                                          <p:spTgt spid="13"/>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endParaRPr lang="ja-JP" altLang="en-US" smtClean="0">
              <a:cs typeface="ＭＳ Ｐゴシック" pitchFamily="27" charset="-128"/>
            </a:endParaRPr>
          </a:p>
        </p:txBody>
      </p:sp>
      <p:sp>
        <p:nvSpPr>
          <p:cNvPr id="34819" name="Rectangle 3"/>
          <p:cNvSpPr>
            <a:spLocks noGrp="1" noChangeArrowheads="1"/>
          </p:cNvSpPr>
          <p:nvPr>
            <p:ph idx="1"/>
          </p:nvPr>
        </p:nvSpPr>
        <p:spPr/>
        <p:txBody>
          <a:bodyPr/>
          <a:lstStyle/>
          <a:p>
            <a:endParaRPr lang="ja-JP" altLang="en-US" smtClean="0">
              <a:cs typeface="ＭＳ Ｐゴシック" pitchFamily="27" charset="-128"/>
            </a:endParaRPr>
          </a:p>
        </p:txBody>
      </p:sp>
      <p:sp>
        <p:nvSpPr>
          <p:cNvPr id="5" name="スライド番号プレースホルダ 5"/>
          <p:cNvSpPr>
            <a:spLocks noGrp="1"/>
          </p:cNvSpPr>
          <p:nvPr>
            <p:ph type="sldNum" sz="quarter" idx="12"/>
          </p:nvPr>
        </p:nvSpPr>
        <p:spPr/>
        <p:txBody>
          <a:bodyPr/>
          <a:lstStyle/>
          <a:p>
            <a:pPr>
              <a:defRPr/>
            </a:pPr>
            <a:fld id="{1E78806F-724B-7046-88F5-D8CB1B672518}" type="slidenum">
              <a:rPr lang="en-US" altLang="ja-JP"/>
              <a:pPr>
                <a:defRPr/>
              </a:pPr>
              <a:t>3</a:t>
            </a:fld>
            <a:endParaRPr lang="en-US" altLang="ja-JP"/>
          </a:p>
        </p:txBody>
      </p:sp>
      <p:pic>
        <p:nvPicPr>
          <p:cNvPr id="34821" name="Picture 4" descr="New-Milky-Way"/>
          <p:cNvPicPr>
            <a:picLocks noChangeAspect="1" noChangeArrowheads="1"/>
          </p:cNvPicPr>
          <p:nvPr/>
        </p:nvPicPr>
        <p:blipFill>
          <a:blip r:embed="rId2"/>
          <a:srcRect/>
          <a:stretch>
            <a:fillRect/>
          </a:stretch>
        </p:blipFill>
        <p:spPr bwMode="auto">
          <a:xfrm>
            <a:off x="107950" y="454025"/>
            <a:ext cx="8964613" cy="601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考察</a:t>
            </a:r>
            <a:endParaRPr kumimoji="1" lang="ja-JP" altLang="en-US" dirty="0"/>
          </a:p>
        </p:txBody>
      </p:sp>
      <p:pic>
        <p:nvPicPr>
          <p:cNvPr id="4" name="コンテンツ プレースホルダ 3" descr="HESS.png"/>
          <p:cNvPicPr>
            <a:picLocks noGrp="1" noChangeAspect="1"/>
          </p:cNvPicPr>
          <p:nvPr>
            <p:ph idx="1"/>
          </p:nvPr>
        </p:nvPicPr>
        <p:blipFill>
          <a:blip r:embed="rId2" cstate="print"/>
          <a:stretch>
            <a:fillRect/>
          </a:stretch>
        </p:blipFill>
        <p:spPr>
          <a:xfrm>
            <a:off x="1187624" y="1771411"/>
            <a:ext cx="7107555" cy="5113973"/>
          </a:xfrm>
        </p:spPr>
      </p:pic>
      <p:sp>
        <p:nvSpPr>
          <p:cNvPr id="44" name="テキスト ボックス 43"/>
          <p:cNvSpPr txBox="1"/>
          <p:nvPr/>
        </p:nvSpPr>
        <p:spPr>
          <a:xfrm>
            <a:off x="6986189" y="332656"/>
            <a:ext cx="1906291" cy="1308050"/>
          </a:xfrm>
          <a:prstGeom prst="rect">
            <a:avLst/>
          </a:prstGeom>
          <a:solidFill>
            <a:schemeClr val="bg1"/>
          </a:solidFill>
        </p:spPr>
        <p:txBody>
          <a:bodyPr wrap="none" rtlCol="0">
            <a:spAutoFit/>
          </a:bodyPr>
          <a:lstStyle/>
          <a:p>
            <a:pPr>
              <a:lnSpc>
                <a:spcPts val="3300"/>
              </a:lnSpc>
            </a:pPr>
            <a:r>
              <a:rPr kumimoji="1" lang="en-US" altLang="ja-JP" sz="2400" dirty="0" smtClean="0">
                <a:latin typeface="+mj-ea"/>
                <a:ea typeface="+mj-ea"/>
              </a:rPr>
              <a:t>CO</a:t>
            </a:r>
            <a:r>
              <a:rPr kumimoji="1" lang="ja-JP" altLang="en-US" sz="2400" dirty="0" smtClean="0">
                <a:latin typeface="+mj-ea"/>
                <a:ea typeface="+mj-ea"/>
              </a:rPr>
              <a:t>あり</a:t>
            </a:r>
            <a:endParaRPr kumimoji="1" lang="en-US" altLang="ja-JP" sz="2400" dirty="0" smtClean="0">
              <a:latin typeface="+mj-ea"/>
              <a:ea typeface="+mj-ea"/>
            </a:endParaRPr>
          </a:p>
          <a:p>
            <a:pPr>
              <a:lnSpc>
                <a:spcPts val="3300"/>
              </a:lnSpc>
            </a:pPr>
            <a:r>
              <a:rPr lang="en-US" altLang="ja-JP" sz="2400" dirty="0" smtClean="0">
                <a:latin typeface="+mj-ea"/>
                <a:ea typeface="+mj-ea"/>
              </a:rPr>
              <a:t>CO</a:t>
            </a:r>
            <a:r>
              <a:rPr lang="ja-JP" altLang="en-US" sz="2400" dirty="0" smtClean="0">
                <a:latin typeface="+mj-ea"/>
                <a:ea typeface="+mj-ea"/>
              </a:rPr>
              <a:t>なし、</a:t>
            </a:r>
            <a:r>
              <a:rPr lang="en-US" altLang="ja-JP" sz="2400" dirty="0" smtClean="0">
                <a:latin typeface="+mj-ea"/>
                <a:ea typeface="+mj-ea"/>
              </a:rPr>
              <a:t>HI</a:t>
            </a:r>
            <a:r>
              <a:rPr lang="ja-JP" altLang="en-US" sz="2400" dirty="0" smtClean="0">
                <a:latin typeface="+mj-ea"/>
                <a:ea typeface="+mj-ea"/>
              </a:rPr>
              <a:t>明</a:t>
            </a:r>
            <a:endParaRPr lang="en-US" altLang="ja-JP" sz="2400" dirty="0" smtClean="0">
              <a:latin typeface="+mj-ea"/>
              <a:ea typeface="+mj-ea"/>
            </a:endParaRPr>
          </a:p>
          <a:p>
            <a:pPr>
              <a:lnSpc>
                <a:spcPts val="3300"/>
              </a:lnSpc>
            </a:pPr>
            <a:r>
              <a:rPr kumimoji="1" lang="en-US" altLang="ja-JP" sz="2400" dirty="0" smtClean="0">
                <a:latin typeface="+mj-ea"/>
                <a:ea typeface="+mj-ea"/>
              </a:rPr>
              <a:t>CO</a:t>
            </a:r>
            <a:r>
              <a:rPr kumimoji="1" lang="ja-JP" altLang="en-US" sz="2400" dirty="0" smtClean="0">
                <a:latin typeface="+mj-ea"/>
                <a:ea typeface="+mj-ea"/>
              </a:rPr>
              <a:t>なし、</a:t>
            </a:r>
            <a:r>
              <a:rPr kumimoji="1" lang="en-US" altLang="ja-JP" sz="2400" dirty="0" smtClean="0">
                <a:latin typeface="+mj-ea"/>
                <a:ea typeface="+mj-ea"/>
              </a:rPr>
              <a:t>HI</a:t>
            </a:r>
            <a:r>
              <a:rPr kumimoji="1" lang="ja-JP" altLang="en-US" sz="2400" dirty="0" smtClean="0">
                <a:latin typeface="+mj-ea"/>
                <a:ea typeface="+mj-ea"/>
              </a:rPr>
              <a:t>暗</a:t>
            </a:r>
            <a:endParaRPr kumimoji="1" lang="ja-JP" altLang="en-US" sz="2400" dirty="0">
              <a:latin typeface="+mj-ea"/>
              <a:ea typeface="+mj-ea"/>
            </a:endParaRPr>
          </a:p>
        </p:txBody>
      </p:sp>
      <p:sp>
        <p:nvSpPr>
          <p:cNvPr id="21" name="角丸四角形 20"/>
          <p:cNvSpPr/>
          <p:nvPr/>
        </p:nvSpPr>
        <p:spPr>
          <a:xfrm>
            <a:off x="2915816" y="2564904"/>
            <a:ext cx="1800200" cy="144016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sp>
        <p:nvSpPr>
          <p:cNvPr id="22" name="角丸四角形 21"/>
          <p:cNvSpPr/>
          <p:nvPr/>
        </p:nvSpPr>
        <p:spPr>
          <a:xfrm>
            <a:off x="4788024" y="2564904"/>
            <a:ext cx="1368152" cy="12961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sp>
        <p:nvSpPr>
          <p:cNvPr id="23" name="角丸四角形 22"/>
          <p:cNvSpPr/>
          <p:nvPr/>
        </p:nvSpPr>
        <p:spPr>
          <a:xfrm>
            <a:off x="3059832" y="4077072"/>
            <a:ext cx="864096" cy="1008112"/>
          </a:xfrm>
          <a:prstGeom prst="roundRect">
            <a:avLst/>
          </a:prstGeom>
          <a:noFill/>
          <a:ln w="38100">
            <a:solidFill>
              <a:srgbClr val="12C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sp>
        <p:nvSpPr>
          <p:cNvPr id="24" name="角丸四角形 23"/>
          <p:cNvSpPr/>
          <p:nvPr/>
        </p:nvSpPr>
        <p:spPr>
          <a:xfrm>
            <a:off x="4788024" y="3933056"/>
            <a:ext cx="1440160" cy="1512168"/>
          </a:xfrm>
          <a:prstGeom prst="roundRect">
            <a:avLst/>
          </a:prstGeom>
          <a:noFill/>
          <a:ln w="38100">
            <a:solidFill>
              <a:srgbClr val="12C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sp>
        <p:nvSpPr>
          <p:cNvPr id="25" name="角丸四角形 24"/>
          <p:cNvSpPr/>
          <p:nvPr/>
        </p:nvSpPr>
        <p:spPr>
          <a:xfrm>
            <a:off x="3995936" y="4077072"/>
            <a:ext cx="720080" cy="11521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sp>
        <p:nvSpPr>
          <p:cNvPr id="26" name="角丸四角形 25"/>
          <p:cNvSpPr/>
          <p:nvPr/>
        </p:nvSpPr>
        <p:spPr>
          <a:xfrm>
            <a:off x="6986189" y="836712"/>
            <a:ext cx="1872208" cy="3600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sp>
        <p:nvSpPr>
          <p:cNvPr id="27" name="角丸四角形 26"/>
          <p:cNvSpPr/>
          <p:nvPr/>
        </p:nvSpPr>
        <p:spPr>
          <a:xfrm>
            <a:off x="6986189" y="404664"/>
            <a:ext cx="1872208" cy="360040"/>
          </a:xfrm>
          <a:prstGeom prst="roundRect">
            <a:avLst/>
          </a:prstGeom>
          <a:noFill/>
          <a:ln w="38100">
            <a:solidFill>
              <a:srgbClr val="12C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pPr>
            <a:endParaRPr kumimoji="1" lang="ja-JP" altLang="en-US" sz="3200" dirty="0" smtClean="0">
              <a:solidFill>
                <a:srgbClr val="12CBE4"/>
              </a:solidFill>
              <a:latin typeface="+mj-ea"/>
              <a:ea typeface="+mj-ea"/>
            </a:endParaRPr>
          </a:p>
        </p:txBody>
      </p:sp>
      <p:sp>
        <p:nvSpPr>
          <p:cNvPr id="28" name="角丸四角形 27"/>
          <p:cNvSpPr/>
          <p:nvPr/>
        </p:nvSpPr>
        <p:spPr>
          <a:xfrm>
            <a:off x="6986189" y="1268760"/>
            <a:ext cx="1872208" cy="36004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grpSp>
        <p:nvGrpSpPr>
          <p:cNvPr id="3" name="グループ化 52"/>
          <p:cNvGrpSpPr/>
          <p:nvPr/>
        </p:nvGrpSpPr>
        <p:grpSpPr>
          <a:xfrm>
            <a:off x="6228184" y="3933056"/>
            <a:ext cx="2736304" cy="2687295"/>
            <a:chOff x="6228184" y="3933056"/>
            <a:chExt cx="2736304" cy="2687295"/>
          </a:xfrm>
        </p:grpSpPr>
        <p:grpSp>
          <p:nvGrpSpPr>
            <p:cNvPr id="5" name="グループ化 32"/>
            <p:cNvGrpSpPr/>
            <p:nvPr/>
          </p:nvGrpSpPr>
          <p:grpSpPr>
            <a:xfrm>
              <a:off x="6228184" y="3933056"/>
              <a:ext cx="2736304" cy="2687295"/>
              <a:chOff x="6228184" y="3933056"/>
              <a:chExt cx="2736304" cy="2687295"/>
            </a:xfrm>
          </p:grpSpPr>
          <p:pic>
            <p:nvPicPr>
              <p:cNvPr id="42" name="図 41" descr="SW_zoom.png"/>
              <p:cNvPicPr>
                <a:picLocks noChangeAspect="1"/>
              </p:cNvPicPr>
              <p:nvPr/>
            </p:nvPicPr>
            <p:blipFill>
              <a:blip r:embed="rId3" cstate="print"/>
              <a:stretch>
                <a:fillRect/>
              </a:stretch>
            </p:blipFill>
            <p:spPr>
              <a:xfrm>
                <a:off x="6228184" y="3933056"/>
                <a:ext cx="2736304" cy="2687295"/>
              </a:xfrm>
              <a:prstGeom prst="rect">
                <a:avLst/>
              </a:prstGeom>
              <a:ln w="38100">
                <a:noFill/>
              </a:ln>
            </p:spPr>
          </p:pic>
          <p:sp>
            <p:nvSpPr>
              <p:cNvPr id="31" name="正方形/長方形 30"/>
              <p:cNvSpPr/>
              <p:nvPr/>
            </p:nvSpPr>
            <p:spPr>
              <a:xfrm>
                <a:off x="6228184" y="3933056"/>
                <a:ext cx="1962397" cy="461665"/>
              </a:xfrm>
              <a:prstGeom prst="rect">
                <a:avLst/>
              </a:prstGeom>
              <a:ln w="38100">
                <a:noFill/>
              </a:ln>
            </p:spPr>
            <p:txBody>
              <a:bodyPr wrap="none">
                <a:spAutoFit/>
              </a:bodyPr>
              <a:lstStyle/>
              <a:p>
                <a:r>
                  <a:rPr lang="en-US" altLang="ja-JP" sz="2400" dirty="0" smtClean="0">
                    <a:solidFill>
                      <a:srgbClr val="FF0000"/>
                    </a:solidFill>
                    <a:latin typeface="+mj-ea"/>
                    <a:ea typeface="+mj-ea"/>
                  </a:rPr>
                  <a:t> 25 km/s</a:t>
                </a:r>
                <a:r>
                  <a:rPr lang="ja-JP" altLang="en-US" sz="2400" dirty="0" smtClean="0">
                    <a:solidFill>
                      <a:srgbClr val="FF0000"/>
                    </a:solidFill>
                    <a:latin typeface="+mj-ea"/>
                    <a:ea typeface="+mj-ea"/>
                  </a:rPr>
                  <a:t>付近</a:t>
                </a:r>
                <a:endParaRPr lang="ja-JP" altLang="en-US" sz="2400" dirty="0">
                  <a:solidFill>
                    <a:srgbClr val="FF0000"/>
                  </a:solidFill>
                  <a:latin typeface="+mj-ea"/>
                  <a:ea typeface="+mj-ea"/>
                </a:endParaRPr>
              </a:p>
            </p:txBody>
          </p:sp>
        </p:grpSp>
        <p:sp>
          <p:nvSpPr>
            <p:cNvPr id="38" name="角丸四角形 37"/>
            <p:cNvSpPr/>
            <p:nvPr/>
          </p:nvSpPr>
          <p:spPr>
            <a:xfrm>
              <a:off x="6228184" y="3933056"/>
              <a:ext cx="2736304" cy="2664296"/>
            </a:xfrm>
            <a:prstGeom prst="roundRect">
              <a:avLst/>
            </a:prstGeom>
            <a:noFill/>
            <a:ln w="38100">
              <a:solidFill>
                <a:srgbClr val="12C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grpSp>
      <p:grpSp>
        <p:nvGrpSpPr>
          <p:cNvPr id="6" name="グループ化 54"/>
          <p:cNvGrpSpPr/>
          <p:nvPr/>
        </p:nvGrpSpPr>
        <p:grpSpPr>
          <a:xfrm>
            <a:off x="107504" y="4221088"/>
            <a:ext cx="2952328" cy="2477889"/>
            <a:chOff x="107504" y="4221088"/>
            <a:chExt cx="2952328" cy="2477889"/>
          </a:xfrm>
        </p:grpSpPr>
        <p:grpSp>
          <p:nvGrpSpPr>
            <p:cNvPr id="7" name="グループ化 34"/>
            <p:cNvGrpSpPr/>
            <p:nvPr/>
          </p:nvGrpSpPr>
          <p:grpSpPr>
            <a:xfrm>
              <a:off x="116196" y="4221088"/>
              <a:ext cx="2943636" cy="2477889"/>
              <a:chOff x="116196" y="4221088"/>
              <a:chExt cx="2943636" cy="2477889"/>
            </a:xfrm>
          </p:grpSpPr>
          <p:pic>
            <p:nvPicPr>
              <p:cNvPr id="41" name="図 40" descr="SE_zoom.png"/>
              <p:cNvPicPr>
                <a:picLocks noChangeAspect="1"/>
              </p:cNvPicPr>
              <p:nvPr/>
            </p:nvPicPr>
            <p:blipFill>
              <a:blip r:embed="rId4" cstate="print"/>
              <a:stretch>
                <a:fillRect/>
              </a:stretch>
            </p:blipFill>
            <p:spPr>
              <a:xfrm>
                <a:off x="116196" y="4221088"/>
                <a:ext cx="2943636" cy="2372056"/>
              </a:xfrm>
              <a:prstGeom prst="rect">
                <a:avLst/>
              </a:prstGeom>
            </p:spPr>
          </p:pic>
          <p:sp>
            <p:nvSpPr>
              <p:cNvPr id="29" name="正方形/長方形 28"/>
              <p:cNvSpPr/>
              <p:nvPr/>
            </p:nvSpPr>
            <p:spPr>
              <a:xfrm>
                <a:off x="458855" y="6237312"/>
                <a:ext cx="1871025" cy="461665"/>
              </a:xfrm>
              <a:prstGeom prst="rect">
                <a:avLst/>
              </a:prstGeom>
            </p:spPr>
            <p:txBody>
              <a:bodyPr wrap="none">
                <a:spAutoFit/>
              </a:bodyPr>
              <a:lstStyle/>
              <a:p>
                <a:r>
                  <a:rPr lang="en-US" altLang="ja-JP" sz="2400" dirty="0" smtClean="0">
                    <a:solidFill>
                      <a:srgbClr val="FF0000"/>
                    </a:solidFill>
                    <a:latin typeface="+mj-ea"/>
                    <a:ea typeface="+mj-ea"/>
                  </a:rPr>
                  <a:t> 0 km/s</a:t>
                </a:r>
                <a:r>
                  <a:rPr lang="ja-JP" altLang="en-US" sz="2400" dirty="0" smtClean="0">
                    <a:solidFill>
                      <a:srgbClr val="FF0000"/>
                    </a:solidFill>
                    <a:latin typeface="+mj-ea"/>
                    <a:ea typeface="+mj-ea"/>
                  </a:rPr>
                  <a:t>付近</a:t>
                </a:r>
                <a:endParaRPr lang="ja-JP" altLang="en-US" sz="2400" dirty="0">
                  <a:solidFill>
                    <a:srgbClr val="FF0000"/>
                  </a:solidFill>
                  <a:latin typeface="+mj-ea"/>
                  <a:ea typeface="+mj-ea"/>
                </a:endParaRPr>
              </a:p>
            </p:txBody>
          </p:sp>
        </p:grpSp>
        <p:sp>
          <p:nvSpPr>
            <p:cNvPr id="39" name="角丸四角形 38"/>
            <p:cNvSpPr/>
            <p:nvPr/>
          </p:nvSpPr>
          <p:spPr>
            <a:xfrm>
              <a:off x="107504" y="4221088"/>
              <a:ext cx="1800200" cy="1944216"/>
            </a:xfrm>
            <a:prstGeom prst="roundRect">
              <a:avLst/>
            </a:prstGeom>
            <a:noFill/>
            <a:ln w="38100">
              <a:solidFill>
                <a:srgbClr val="12C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sp>
          <p:nvSpPr>
            <p:cNvPr id="40" name="角丸四角形 39"/>
            <p:cNvSpPr/>
            <p:nvPr/>
          </p:nvSpPr>
          <p:spPr>
            <a:xfrm>
              <a:off x="1979712" y="4221088"/>
              <a:ext cx="1080120" cy="20162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grpSp>
      <p:grpSp>
        <p:nvGrpSpPr>
          <p:cNvPr id="8" name="グループ化 51"/>
          <p:cNvGrpSpPr/>
          <p:nvPr/>
        </p:nvGrpSpPr>
        <p:grpSpPr>
          <a:xfrm>
            <a:off x="2051720" y="188640"/>
            <a:ext cx="4752528" cy="2466410"/>
            <a:chOff x="2051720" y="188640"/>
            <a:chExt cx="4752528" cy="2466410"/>
          </a:xfrm>
        </p:grpSpPr>
        <p:grpSp>
          <p:nvGrpSpPr>
            <p:cNvPr id="9" name="グループ化 35"/>
            <p:cNvGrpSpPr/>
            <p:nvPr/>
          </p:nvGrpSpPr>
          <p:grpSpPr>
            <a:xfrm>
              <a:off x="2051720" y="188640"/>
              <a:ext cx="4752528" cy="2466410"/>
              <a:chOff x="2051720" y="188640"/>
              <a:chExt cx="4752528" cy="2466410"/>
            </a:xfrm>
          </p:grpSpPr>
          <p:pic>
            <p:nvPicPr>
              <p:cNvPr id="43" name="図 42" descr="HI_N_zoom.png"/>
              <p:cNvPicPr>
                <a:picLocks noChangeAspect="1"/>
              </p:cNvPicPr>
              <p:nvPr/>
            </p:nvPicPr>
            <p:blipFill>
              <a:blip r:embed="rId5" cstate="print"/>
              <a:stretch>
                <a:fillRect/>
              </a:stretch>
            </p:blipFill>
            <p:spPr>
              <a:xfrm>
                <a:off x="2051720" y="188640"/>
                <a:ext cx="4752528" cy="2466410"/>
              </a:xfrm>
              <a:prstGeom prst="rect">
                <a:avLst/>
              </a:prstGeom>
            </p:spPr>
          </p:pic>
          <p:sp>
            <p:nvSpPr>
              <p:cNvPr id="32" name="正方形/長方形 31"/>
              <p:cNvSpPr/>
              <p:nvPr/>
            </p:nvSpPr>
            <p:spPr>
              <a:xfrm>
                <a:off x="2123728" y="188640"/>
                <a:ext cx="1962397" cy="461665"/>
              </a:xfrm>
              <a:prstGeom prst="rect">
                <a:avLst/>
              </a:prstGeom>
            </p:spPr>
            <p:txBody>
              <a:bodyPr wrap="none">
                <a:spAutoFit/>
              </a:bodyPr>
              <a:lstStyle/>
              <a:p>
                <a:r>
                  <a:rPr lang="en-US" altLang="ja-JP" sz="2400" dirty="0" smtClean="0">
                    <a:solidFill>
                      <a:srgbClr val="FF0000"/>
                    </a:solidFill>
                    <a:latin typeface="+mj-ea"/>
                    <a:ea typeface="+mj-ea"/>
                  </a:rPr>
                  <a:t> 45 km/s</a:t>
                </a:r>
                <a:r>
                  <a:rPr lang="ja-JP" altLang="en-US" sz="2400" dirty="0" smtClean="0">
                    <a:solidFill>
                      <a:srgbClr val="FF0000"/>
                    </a:solidFill>
                    <a:latin typeface="+mj-ea"/>
                    <a:ea typeface="+mj-ea"/>
                  </a:rPr>
                  <a:t>付近</a:t>
                </a:r>
                <a:endParaRPr lang="ja-JP" altLang="en-US" sz="2400" dirty="0">
                  <a:solidFill>
                    <a:srgbClr val="FF0000"/>
                  </a:solidFill>
                  <a:latin typeface="+mj-ea"/>
                  <a:ea typeface="+mj-ea"/>
                </a:endParaRPr>
              </a:p>
            </p:txBody>
          </p:sp>
        </p:grpSp>
        <p:sp>
          <p:nvSpPr>
            <p:cNvPr id="48" name="角丸四角形 47"/>
            <p:cNvSpPr/>
            <p:nvPr/>
          </p:nvSpPr>
          <p:spPr>
            <a:xfrm>
              <a:off x="2123728" y="620688"/>
              <a:ext cx="2520280" cy="1656184"/>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sp>
          <p:nvSpPr>
            <p:cNvPr id="51" name="角丸四角形 50"/>
            <p:cNvSpPr/>
            <p:nvPr/>
          </p:nvSpPr>
          <p:spPr>
            <a:xfrm>
              <a:off x="4716016" y="620688"/>
              <a:ext cx="1728192" cy="15121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smtClean="0">
                <a:solidFill>
                  <a:srgbClr val="FF0000"/>
                </a:solidFill>
                <a:latin typeface="+mj-ea"/>
                <a:ea typeface="+mj-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コンテンツ プレースホルダ 7" descr="velaJr.DSS_HESS_tr0-1.png"/>
          <p:cNvPicPr>
            <a:picLocks noGrp="1" noChangeAspect="1"/>
          </p:cNvPicPr>
          <p:nvPr>
            <p:ph idx="1"/>
          </p:nvPr>
        </p:nvPicPr>
        <p:blipFill>
          <a:blip r:embed="rId3" cstate="print"/>
          <a:stretch>
            <a:fillRect/>
          </a:stretch>
        </p:blipFill>
        <p:spPr>
          <a:xfrm>
            <a:off x="179512" y="1935163"/>
            <a:ext cx="6483188" cy="4389437"/>
          </a:xfrm>
        </p:spPr>
      </p:pic>
      <p:sp>
        <p:nvSpPr>
          <p:cNvPr id="2" name="タイトル 1"/>
          <p:cNvSpPr>
            <a:spLocks noGrp="1"/>
          </p:cNvSpPr>
          <p:nvPr>
            <p:ph type="title"/>
          </p:nvPr>
        </p:nvSpPr>
        <p:spPr/>
        <p:txBody>
          <a:bodyPr/>
          <a:lstStyle/>
          <a:p>
            <a:r>
              <a:rPr kumimoji="1" lang="ja-JP" altLang="en-US" dirty="0" smtClean="0"/>
              <a:t>減光</a:t>
            </a:r>
            <a:r>
              <a:rPr kumimoji="1" lang="en-US" altLang="ja-JP" dirty="0" smtClean="0"/>
              <a:t>&amp;</a:t>
            </a:r>
            <a:r>
              <a:rPr kumimoji="1" lang="en-US" altLang="ja-JP" dirty="0" err="1" smtClean="0"/>
              <a:t>TeV</a:t>
            </a:r>
            <a:r>
              <a:rPr kumimoji="1" lang="en-US" altLang="ja-JP" dirty="0" smtClean="0"/>
              <a:t> </a:t>
            </a:r>
            <a:r>
              <a:rPr kumimoji="1" lang="en-US" altLang="ja-JP" dirty="0" err="1" smtClean="0"/>
              <a:t>γ</a:t>
            </a:r>
            <a:r>
              <a:rPr kumimoji="1" lang="ja-JP" altLang="en-US" dirty="0" smtClean="0"/>
              <a:t>線</a:t>
            </a:r>
            <a:endParaRPr kumimoji="1" lang="ja-JP" altLang="en-US" dirty="0"/>
          </a:p>
        </p:txBody>
      </p:sp>
      <p:sp>
        <p:nvSpPr>
          <p:cNvPr id="12" name="円/楕円 11"/>
          <p:cNvSpPr/>
          <p:nvPr/>
        </p:nvSpPr>
        <p:spPr>
          <a:xfrm rot="773942">
            <a:off x="1957906" y="4178999"/>
            <a:ext cx="766208" cy="793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C00000"/>
              </a:solidFill>
            </a:endParaRPr>
          </a:p>
        </p:txBody>
      </p:sp>
      <p:sp>
        <p:nvSpPr>
          <p:cNvPr id="10" name="テキスト ボックス 9"/>
          <p:cNvSpPr txBox="1"/>
          <p:nvPr/>
        </p:nvSpPr>
        <p:spPr>
          <a:xfrm>
            <a:off x="6588224" y="4725144"/>
            <a:ext cx="2473754" cy="1200329"/>
          </a:xfrm>
          <a:prstGeom prst="rect">
            <a:avLst/>
          </a:prstGeom>
          <a:noFill/>
          <a:ln>
            <a:solidFill>
              <a:schemeClr val="tx1"/>
            </a:solidFill>
          </a:ln>
        </p:spPr>
        <p:txBody>
          <a:bodyPr wrap="none" rtlCol="0">
            <a:spAutoFit/>
          </a:bodyPr>
          <a:lstStyle/>
          <a:p>
            <a:r>
              <a:rPr kumimoji="1" lang="ja-JP" altLang="en-US" sz="2400" dirty="0" smtClean="0">
                <a:latin typeface="+mj-ea"/>
                <a:ea typeface="+mj-ea"/>
              </a:rPr>
              <a:t>カラー：</a:t>
            </a:r>
            <a:r>
              <a:rPr lang="en-US" altLang="ja-JP" sz="2400" dirty="0" smtClean="0">
                <a:latin typeface="+mj-ea"/>
                <a:ea typeface="+mj-ea"/>
              </a:rPr>
              <a:t>Av</a:t>
            </a:r>
          </a:p>
          <a:p>
            <a:endParaRPr lang="en-US" altLang="ja-JP" sz="2400" dirty="0" smtClean="0">
              <a:latin typeface="+mj-ea"/>
              <a:ea typeface="+mj-ea"/>
            </a:endParaRPr>
          </a:p>
          <a:p>
            <a:r>
              <a:rPr lang="ja-JP" altLang="en-US" sz="2400" dirty="0" smtClean="0">
                <a:latin typeface="+mj-ea"/>
                <a:ea typeface="+mj-ea"/>
              </a:rPr>
              <a:t>コントア：</a:t>
            </a:r>
            <a:r>
              <a:rPr lang="en-US" altLang="ja-JP" sz="2400" dirty="0" err="1" smtClean="0">
                <a:latin typeface="+mj-ea"/>
                <a:ea typeface="+mj-ea"/>
              </a:rPr>
              <a:t>TeVγ</a:t>
            </a:r>
            <a:r>
              <a:rPr lang="ja-JP" altLang="en-US" sz="2400" dirty="0" smtClean="0">
                <a:latin typeface="+mj-ea"/>
                <a:ea typeface="+mj-ea"/>
              </a:rPr>
              <a:t>線</a:t>
            </a:r>
            <a:endParaRPr lang="en-US" altLang="ja-JP" sz="2400" dirty="0" smtClean="0">
              <a:latin typeface="+mj-ea"/>
              <a:ea typeface="+mj-ea"/>
            </a:endParaRPr>
          </a:p>
        </p:txBody>
      </p:sp>
      <p:cxnSp>
        <p:nvCxnSpPr>
          <p:cNvPr id="7" name="直線コネクタ 6"/>
          <p:cNvCxnSpPr>
            <a:endCxn id="14" idx="1"/>
          </p:cNvCxnSpPr>
          <p:nvPr/>
        </p:nvCxnSpPr>
        <p:spPr>
          <a:xfrm flipV="1">
            <a:off x="4211960" y="2476347"/>
            <a:ext cx="1944216" cy="21047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156176" y="2060848"/>
            <a:ext cx="2755883" cy="830997"/>
          </a:xfrm>
          <a:prstGeom prst="rect">
            <a:avLst/>
          </a:prstGeom>
          <a:noFill/>
        </p:spPr>
        <p:txBody>
          <a:bodyPr wrap="none" rtlCol="0">
            <a:spAutoFit/>
          </a:bodyPr>
          <a:lstStyle/>
          <a:p>
            <a:r>
              <a:rPr lang="en-US" altLang="ja-JP" sz="2400" dirty="0" smtClean="0">
                <a:solidFill>
                  <a:srgbClr val="FF0000"/>
                </a:solidFill>
                <a:latin typeface="+mj-ea"/>
                <a:ea typeface="+mj-ea"/>
              </a:rPr>
              <a:t>γ</a:t>
            </a:r>
            <a:r>
              <a:rPr lang="ja-JP" altLang="en-US" sz="2400" dirty="0" smtClean="0">
                <a:solidFill>
                  <a:srgbClr val="FF0000"/>
                </a:solidFill>
                <a:latin typeface="+mj-ea"/>
                <a:ea typeface="+mj-ea"/>
              </a:rPr>
              <a:t>線とダストの相関</a:t>
            </a:r>
            <a:endParaRPr lang="en-US" altLang="ja-JP" sz="2400" dirty="0" smtClean="0">
              <a:solidFill>
                <a:srgbClr val="FF0000"/>
              </a:solidFill>
              <a:latin typeface="+mj-ea"/>
              <a:ea typeface="+mj-ea"/>
            </a:endParaRPr>
          </a:p>
          <a:p>
            <a:r>
              <a:rPr lang="ja-JP" altLang="en-US" sz="2400" dirty="0" smtClean="0">
                <a:solidFill>
                  <a:srgbClr val="FF0000"/>
                </a:solidFill>
                <a:latin typeface="+mj-ea"/>
                <a:ea typeface="+mj-ea"/>
              </a:rPr>
              <a:t>⇒</a:t>
            </a:r>
            <a:r>
              <a:rPr lang="en-US" altLang="ja-JP" sz="2400" dirty="0" smtClean="0">
                <a:solidFill>
                  <a:srgbClr val="FF0000"/>
                </a:solidFill>
                <a:latin typeface="+mj-ea"/>
                <a:ea typeface="+mj-ea"/>
              </a:rPr>
              <a:t>target</a:t>
            </a:r>
            <a:r>
              <a:rPr lang="ja-JP" altLang="en-US" sz="2400" dirty="0" smtClean="0">
                <a:solidFill>
                  <a:srgbClr val="FF0000"/>
                </a:solidFill>
                <a:latin typeface="+mj-ea"/>
                <a:ea typeface="+mj-ea"/>
              </a:rPr>
              <a:t>の</a:t>
            </a:r>
            <a:r>
              <a:rPr kumimoji="1" lang="ja-JP" altLang="en-US" sz="2400" dirty="0" smtClean="0">
                <a:solidFill>
                  <a:srgbClr val="FF0000"/>
                </a:solidFill>
                <a:latin typeface="+mj-ea"/>
                <a:ea typeface="+mj-ea"/>
              </a:rPr>
              <a:t>存在</a:t>
            </a:r>
            <a:endParaRPr kumimoji="1" lang="ja-JP" altLang="en-US" sz="2400" dirty="0">
              <a:solidFill>
                <a:srgbClr val="FF0000"/>
              </a:solidFill>
              <a:latin typeface="+mj-ea"/>
              <a:ea typeface="+mj-ea"/>
            </a:endParaRPr>
          </a:p>
        </p:txBody>
      </p:sp>
      <p:sp>
        <p:nvSpPr>
          <p:cNvPr id="9" name="円/楕円 8"/>
          <p:cNvSpPr/>
          <p:nvPr/>
        </p:nvSpPr>
        <p:spPr>
          <a:xfrm rot="20098322">
            <a:off x="3162388" y="4622293"/>
            <a:ext cx="1217081" cy="5764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C00000"/>
              </a:solidFill>
            </a:endParaRPr>
          </a:p>
        </p:txBody>
      </p:sp>
      <p:sp>
        <p:nvSpPr>
          <p:cNvPr id="11" name="円/楕円 10"/>
          <p:cNvSpPr/>
          <p:nvPr/>
        </p:nvSpPr>
        <p:spPr>
          <a:xfrm rot="773942">
            <a:off x="2754490" y="4487239"/>
            <a:ext cx="511019" cy="5478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C00000"/>
              </a:solidFill>
            </a:endParaRPr>
          </a:p>
        </p:txBody>
      </p:sp>
      <p:sp>
        <p:nvSpPr>
          <p:cNvPr id="13" name="テキスト ボックス 12"/>
          <p:cNvSpPr txBox="1"/>
          <p:nvPr/>
        </p:nvSpPr>
        <p:spPr>
          <a:xfrm>
            <a:off x="1979712" y="2420888"/>
            <a:ext cx="1313180" cy="769441"/>
          </a:xfrm>
          <a:prstGeom prst="rect">
            <a:avLst/>
          </a:prstGeom>
          <a:noFill/>
        </p:spPr>
        <p:txBody>
          <a:bodyPr wrap="none" rtlCol="0">
            <a:spAutoFit/>
          </a:bodyPr>
          <a:lstStyle/>
          <a:p>
            <a:r>
              <a:rPr kumimoji="1" lang="en-US" altLang="ja-JP" sz="4400" dirty="0" smtClean="0">
                <a:solidFill>
                  <a:srgbClr val="FF0000"/>
                </a:solidFill>
                <a:latin typeface="+mj-ea"/>
                <a:ea typeface="+mj-ea"/>
              </a:rPr>
              <a:t>VMR</a:t>
            </a:r>
            <a:endParaRPr kumimoji="1" lang="ja-JP" altLang="en-US" sz="4400" dirty="0">
              <a:solidFill>
                <a:srgbClr val="FF0000"/>
              </a:solidFill>
              <a:latin typeface="+mj-ea"/>
              <a:ea typeface="+mj-e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 name="フリーフォーム 72"/>
          <p:cNvSpPr/>
          <p:nvPr/>
        </p:nvSpPr>
        <p:spPr>
          <a:xfrm>
            <a:off x="4096221" y="764274"/>
            <a:ext cx="3532360" cy="2808741"/>
          </a:xfrm>
          <a:custGeom>
            <a:avLst/>
            <a:gdLst>
              <a:gd name="connsiteX0" fmla="*/ 885212 w 3532360"/>
              <a:gd name="connsiteY0" fmla="*/ 1678674 h 2659250"/>
              <a:gd name="connsiteX1" fmla="*/ 1130872 w 3532360"/>
              <a:gd name="connsiteY1" fmla="*/ 1705970 h 2659250"/>
              <a:gd name="connsiteX2" fmla="*/ 1308292 w 3532360"/>
              <a:gd name="connsiteY2" fmla="*/ 1719618 h 2659250"/>
              <a:gd name="connsiteX3" fmla="*/ 1417475 w 3532360"/>
              <a:gd name="connsiteY3" fmla="*/ 1746913 h 2659250"/>
              <a:gd name="connsiteX4" fmla="*/ 1472066 w 3532360"/>
              <a:gd name="connsiteY4" fmla="*/ 1760561 h 2659250"/>
              <a:gd name="connsiteX5" fmla="*/ 1553952 w 3532360"/>
              <a:gd name="connsiteY5" fmla="*/ 1787856 h 2659250"/>
              <a:gd name="connsiteX6" fmla="*/ 1676782 w 3532360"/>
              <a:gd name="connsiteY6" fmla="*/ 1801504 h 2659250"/>
              <a:gd name="connsiteX7" fmla="*/ 1717725 w 3532360"/>
              <a:gd name="connsiteY7" fmla="*/ 1815152 h 2659250"/>
              <a:gd name="connsiteX8" fmla="*/ 1936089 w 3532360"/>
              <a:gd name="connsiteY8" fmla="*/ 1842447 h 2659250"/>
              <a:gd name="connsiteX9" fmla="*/ 2058919 w 3532360"/>
              <a:gd name="connsiteY9" fmla="*/ 1883391 h 2659250"/>
              <a:gd name="connsiteX10" fmla="*/ 2099863 w 3532360"/>
              <a:gd name="connsiteY10" fmla="*/ 1897038 h 2659250"/>
              <a:gd name="connsiteX11" fmla="*/ 2140806 w 3532360"/>
              <a:gd name="connsiteY11" fmla="*/ 1910686 h 2659250"/>
              <a:gd name="connsiteX12" fmla="*/ 2195397 w 3532360"/>
              <a:gd name="connsiteY12" fmla="*/ 1924334 h 2659250"/>
              <a:gd name="connsiteX13" fmla="*/ 2277283 w 3532360"/>
              <a:gd name="connsiteY13" fmla="*/ 1951629 h 2659250"/>
              <a:gd name="connsiteX14" fmla="*/ 2318227 w 3532360"/>
              <a:gd name="connsiteY14" fmla="*/ 1965277 h 2659250"/>
              <a:gd name="connsiteX15" fmla="*/ 2359170 w 3532360"/>
              <a:gd name="connsiteY15" fmla="*/ 1992573 h 2659250"/>
              <a:gd name="connsiteX16" fmla="*/ 2441057 w 3532360"/>
              <a:gd name="connsiteY16" fmla="*/ 2006221 h 2659250"/>
              <a:gd name="connsiteX17" fmla="*/ 2495648 w 3532360"/>
              <a:gd name="connsiteY17" fmla="*/ 2019868 h 2659250"/>
              <a:gd name="connsiteX18" fmla="*/ 2577534 w 3532360"/>
              <a:gd name="connsiteY18" fmla="*/ 2047164 h 2659250"/>
              <a:gd name="connsiteX19" fmla="*/ 2659421 w 3532360"/>
              <a:gd name="connsiteY19" fmla="*/ 2101755 h 2659250"/>
              <a:gd name="connsiteX20" fmla="*/ 2700364 w 3532360"/>
              <a:gd name="connsiteY20" fmla="*/ 2115403 h 2659250"/>
              <a:gd name="connsiteX21" fmla="*/ 2782251 w 3532360"/>
              <a:gd name="connsiteY21" fmla="*/ 2169994 h 2659250"/>
              <a:gd name="connsiteX22" fmla="*/ 2864137 w 3532360"/>
              <a:gd name="connsiteY22" fmla="*/ 2224585 h 2659250"/>
              <a:gd name="connsiteX23" fmla="*/ 2946024 w 3532360"/>
              <a:gd name="connsiteY23" fmla="*/ 2306471 h 2659250"/>
              <a:gd name="connsiteX24" fmla="*/ 2986967 w 3532360"/>
              <a:gd name="connsiteY24" fmla="*/ 2347415 h 2659250"/>
              <a:gd name="connsiteX25" fmla="*/ 3027910 w 3532360"/>
              <a:gd name="connsiteY25" fmla="*/ 2374710 h 2659250"/>
              <a:gd name="connsiteX26" fmla="*/ 3068854 w 3532360"/>
              <a:gd name="connsiteY26" fmla="*/ 2415653 h 2659250"/>
              <a:gd name="connsiteX27" fmla="*/ 3150740 w 3532360"/>
              <a:gd name="connsiteY27" fmla="*/ 2470244 h 2659250"/>
              <a:gd name="connsiteX28" fmla="*/ 3191683 w 3532360"/>
              <a:gd name="connsiteY28" fmla="*/ 2497540 h 2659250"/>
              <a:gd name="connsiteX29" fmla="*/ 3355457 w 3532360"/>
              <a:gd name="connsiteY29" fmla="*/ 2552131 h 2659250"/>
              <a:gd name="connsiteX30" fmla="*/ 3478286 w 3532360"/>
              <a:gd name="connsiteY30" fmla="*/ 2593074 h 2659250"/>
              <a:gd name="connsiteX31" fmla="*/ 3519230 w 3532360"/>
              <a:gd name="connsiteY31" fmla="*/ 2606722 h 2659250"/>
              <a:gd name="connsiteX32" fmla="*/ 3478286 w 3532360"/>
              <a:gd name="connsiteY32" fmla="*/ 2442949 h 2659250"/>
              <a:gd name="connsiteX33" fmla="*/ 3450991 w 3532360"/>
              <a:gd name="connsiteY33" fmla="*/ 2333767 h 2659250"/>
              <a:gd name="connsiteX34" fmla="*/ 3423695 w 3532360"/>
              <a:gd name="connsiteY34" fmla="*/ 2251880 h 2659250"/>
              <a:gd name="connsiteX35" fmla="*/ 3410048 w 3532360"/>
              <a:gd name="connsiteY35" fmla="*/ 2115403 h 2659250"/>
              <a:gd name="connsiteX36" fmla="*/ 3396400 w 3532360"/>
              <a:gd name="connsiteY36" fmla="*/ 2074459 h 2659250"/>
              <a:gd name="connsiteX37" fmla="*/ 3382752 w 3532360"/>
              <a:gd name="connsiteY37" fmla="*/ 1965277 h 2659250"/>
              <a:gd name="connsiteX38" fmla="*/ 3369104 w 3532360"/>
              <a:gd name="connsiteY38" fmla="*/ 1828800 h 2659250"/>
              <a:gd name="connsiteX39" fmla="*/ 3314513 w 3532360"/>
              <a:gd name="connsiteY39" fmla="*/ 1705970 h 2659250"/>
              <a:gd name="connsiteX40" fmla="*/ 3287218 w 3532360"/>
              <a:gd name="connsiteY40" fmla="*/ 1610435 h 2659250"/>
              <a:gd name="connsiteX41" fmla="*/ 3259922 w 3532360"/>
              <a:gd name="connsiteY41" fmla="*/ 1528549 h 2659250"/>
              <a:gd name="connsiteX42" fmla="*/ 3205331 w 3532360"/>
              <a:gd name="connsiteY42" fmla="*/ 1446662 h 2659250"/>
              <a:gd name="connsiteX43" fmla="*/ 3178036 w 3532360"/>
              <a:gd name="connsiteY43" fmla="*/ 1392071 h 2659250"/>
              <a:gd name="connsiteX44" fmla="*/ 3137092 w 3532360"/>
              <a:gd name="connsiteY44" fmla="*/ 1351128 h 2659250"/>
              <a:gd name="connsiteX45" fmla="*/ 3068854 w 3532360"/>
              <a:gd name="connsiteY45" fmla="*/ 1241946 h 2659250"/>
              <a:gd name="connsiteX46" fmla="*/ 3014263 w 3532360"/>
              <a:gd name="connsiteY46" fmla="*/ 1160059 h 2659250"/>
              <a:gd name="connsiteX47" fmla="*/ 2932376 w 3532360"/>
              <a:gd name="connsiteY47" fmla="*/ 1091821 h 2659250"/>
              <a:gd name="connsiteX48" fmla="*/ 2850489 w 3532360"/>
              <a:gd name="connsiteY48" fmla="*/ 1023582 h 2659250"/>
              <a:gd name="connsiteX49" fmla="*/ 2823194 w 3532360"/>
              <a:gd name="connsiteY49" fmla="*/ 982638 h 2659250"/>
              <a:gd name="connsiteX50" fmla="*/ 2782251 w 3532360"/>
              <a:gd name="connsiteY50" fmla="*/ 968991 h 2659250"/>
              <a:gd name="connsiteX51" fmla="*/ 2768603 w 3532360"/>
              <a:gd name="connsiteY51" fmla="*/ 928047 h 2659250"/>
              <a:gd name="connsiteX52" fmla="*/ 2741307 w 3532360"/>
              <a:gd name="connsiteY52" fmla="*/ 887104 h 2659250"/>
              <a:gd name="connsiteX53" fmla="*/ 2659421 w 3532360"/>
              <a:gd name="connsiteY53" fmla="*/ 805218 h 2659250"/>
              <a:gd name="connsiteX54" fmla="*/ 2563886 w 3532360"/>
              <a:gd name="connsiteY54" fmla="*/ 696035 h 2659250"/>
              <a:gd name="connsiteX55" fmla="*/ 2509295 w 3532360"/>
              <a:gd name="connsiteY55" fmla="*/ 614149 h 2659250"/>
              <a:gd name="connsiteX56" fmla="*/ 2386466 w 3532360"/>
              <a:gd name="connsiteY56" fmla="*/ 518615 h 2659250"/>
              <a:gd name="connsiteX57" fmla="*/ 2304579 w 3532360"/>
              <a:gd name="connsiteY57" fmla="*/ 477671 h 2659250"/>
              <a:gd name="connsiteX58" fmla="*/ 2209045 w 3532360"/>
              <a:gd name="connsiteY58" fmla="*/ 409432 h 2659250"/>
              <a:gd name="connsiteX59" fmla="*/ 2168101 w 3532360"/>
              <a:gd name="connsiteY59" fmla="*/ 395785 h 2659250"/>
              <a:gd name="connsiteX60" fmla="*/ 2086215 w 3532360"/>
              <a:gd name="connsiteY60" fmla="*/ 354841 h 2659250"/>
              <a:gd name="connsiteX61" fmla="*/ 2004328 w 3532360"/>
              <a:gd name="connsiteY61" fmla="*/ 300250 h 2659250"/>
              <a:gd name="connsiteX62" fmla="*/ 1963385 w 3532360"/>
              <a:gd name="connsiteY62" fmla="*/ 272955 h 2659250"/>
              <a:gd name="connsiteX63" fmla="*/ 1922442 w 3532360"/>
              <a:gd name="connsiteY63" fmla="*/ 259307 h 2659250"/>
              <a:gd name="connsiteX64" fmla="*/ 1881498 w 3532360"/>
              <a:gd name="connsiteY64" fmla="*/ 232012 h 2659250"/>
              <a:gd name="connsiteX65" fmla="*/ 1799612 w 3532360"/>
              <a:gd name="connsiteY65" fmla="*/ 204716 h 2659250"/>
              <a:gd name="connsiteX66" fmla="*/ 1758669 w 3532360"/>
              <a:gd name="connsiteY66" fmla="*/ 177421 h 2659250"/>
              <a:gd name="connsiteX67" fmla="*/ 1676782 w 3532360"/>
              <a:gd name="connsiteY67" fmla="*/ 150125 h 2659250"/>
              <a:gd name="connsiteX68" fmla="*/ 1553952 w 3532360"/>
              <a:gd name="connsiteY68" fmla="*/ 95534 h 2659250"/>
              <a:gd name="connsiteX69" fmla="*/ 1513009 w 3532360"/>
              <a:gd name="connsiteY69" fmla="*/ 81886 h 2659250"/>
              <a:gd name="connsiteX70" fmla="*/ 1267349 w 3532360"/>
              <a:gd name="connsiteY70" fmla="*/ 40943 h 2659250"/>
              <a:gd name="connsiteX71" fmla="*/ 1185463 w 3532360"/>
              <a:gd name="connsiteY71" fmla="*/ 27295 h 2659250"/>
              <a:gd name="connsiteX72" fmla="*/ 1103576 w 3532360"/>
              <a:gd name="connsiteY72" fmla="*/ 0 h 2659250"/>
              <a:gd name="connsiteX73" fmla="*/ 789678 w 3532360"/>
              <a:gd name="connsiteY73" fmla="*/ 13647 h 2659250"/>
              <a:gd name="connsiteX74" fmla="*/ 694143 w 3532360"/>
              <a:gd name="connsiteY74" fmla="*/ 54591 h 2659250"/>
              <a:gd name="connsiteX75" fmla="*/ 653200 w 3532360"/>
              <a:gd name="connsiteY75" fmla="*/ 95534 h 2659250"/>
              <a:gd name="connsiteX76" fmla="*/ 612257 w 3532360"/>
              <a:gd name="connsiteY76" fmla="*/ 122829 h 2659250"/>
              <a:gd name="connsiteX77" fmla="*/ 557666 w 3532360"/>
              <a:gd name="connsiteY77" fmla="*/ 150125 h 2659250"/>
              <a:gd name="connsiteX78" fmla="*/ 475779 w 3532360"/>
              <a:gd name="connsiteY78" fmla="*/ 232012 h 2659250"/>
              <a:gd name="connsiteX79" fmla="*/ 434836 w 3532360"/>
              <a:gd name="connsiteY79" fmla="*/ 272955 h 2659250"/>
              <a:gd name="connsiteX80" fmla="*/ 407540 w 3532360"/>
              <a:gd name="connsiteY80" fmla="*/ 327546 h 2659250"/>
              <a:gd name="connsiteX81" fmla="*/ 352949 w 3532360"/>
              <a:gd name="connsiteY81" fmla="*/ 409432 h 2659250"/>
              <a:gd name="connsiteX82" fmla="*/ 312006 w 3532360"/>
              <a:gd name="connsiteY82" fmla="*/ 491319 h 2659250"/>
              <a:gd name="connsiteX83" fmla="*/ 298358 w 3532360"/>
              <a:gd name="connsiteY83" fmla="*/ 532262 h 2659250"/>
              <a:gd name="connsiteX84" fmla="*/ 271063 w 3532360"/>
              <a:gd name="connsiteY84" fmla="*/ 573206 h 2659250"/>
              <a:gd name="connsiteX85" fmla="*/ 230119 w 3532360"/>
              <a:gd name="connsiteY85" fmla="*/ 655092 h 2659250"/>
              <a:gd name="connsiteX86" fmla="*/ 189176 w 3532360"/>
              <a:gd name="connsiteY86" fmla="*/ 736979 h 2659250"/>
              <a:gd name="connsiteX87" fmla="*/ 161880 w 3532360"/>
              <a:gd name="connsiteY87" fmla="*/ 818865 h 2659250"/>
              <a:gd name="connsiteX88" fmla="*/ 148233 w 3532360"/>
              <a:gd name="connsiteY88" fmla="*/ 859809 h 2659250"/>
              <a:gd name="connsiteX89" fmla="*/ 134585 w 3532360"/>
              <a:gd name="connsiteY89" fmla="*/ 914400 h 2659250"/>
              <a:gd name="connsiteX90" fmla="*/ 107289 w 3532360"/>
              <a:gd name="connsiteY90" fmla="*/ 996286 h 2659250"/>
              <a:gd name="connsiteX91" fmla="*/ 93642 w 3532360"/>
              <a:gd name="connsiteY91" fmla="*/ 1037229 h 2659250"/>
              <a:gd name="connsiteX92" fmla="*/ 79994 w 3532360"/>
              <a:gd name="connsiteY92" fmla="*/ 1132764 h 2659250"/>
              <a:gd name="connsiteX93" fmla="*/ 52698 w 3532360"/>
              <a:gd name="connsiteY93" fmla="*/ 1337480 h 2659250"/>
              <a:gd name="connsiteX94" fmla="*/ 93642 w 3532360"/>
              <a:gd name="connsiteY94" fmla="*/ 1746913 h 2659250"/>
              <a:gd name="connsiteX95" fmla="*/ 134585 w 3532360"/>
              <a:gd name="connsiteY95" fmla="*/ 1774209 h 2659250"/>
              <a:gd name="connsiteX96" fmla="*/ 175528 w 3532360"/>
              <a:gd name="connsiteY96" fmla="*/ 1787856 h 2659250"/>
              <a:gd name="connsiteX97" fmla="*/ 598609 w 3532360"/>
              <a:gd name="connsiteY97" fmla="*/ 1774209 h 2659250"/>
              <a:gd name="connsiteX98" fmla="*/ 680495 w 3532360"/>
              <a:gd name="connsiteY98" fmla="*/ 1719618 h 2659250"/>
              <a:gd name="connsiteX99" fmla="*/ 762382 w 3532360"/>
              <a:gd name="connsiteY99" fmla="*/ 1705970 h 2659250"/>
              <a:gd name="connsiteX100" fmla="*/ 885212 w 3532360"/>
              <a:gd name="connsiteY100" fmla="*/ 1678674 h 265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532360" h="2659250">
                <a:moveTo>
                  <a:pt x="885212" y="1678674"/>
                </a:moveTo>
                <a:cubicBezTo>
                  <a:pt x="991874" y="1714229"/>
                  <a:pt x="907818" y="1690037"/>
                  <a:pt x="1130872" y="1705970"/>
                </a:cubicBezTo>
                <a:lnTo>
                  <a:pt x="1308292" y="1719618"/>
                </a:lnTo>
                <a:cubicBezTo>
                  <a:pt x="1447015" y="1747361"/>
                  <a:pt x="1319560" y="1718937"/>
                  <a:pt x="1417475" y="1746913"/>
                </a:cubicBezTo>
                <a:cubicBezTo>
                  <a:pt x="1435510" y="1752066"/>
                  <a:pt x="1454100" y="1755171"/>
                  <a:pt x="1472066" y="1760561"/>
                </a:cubicBezTo>
                <a:cubicBezTo>
                  <a:pt x="1499624" y="1768828"/>
                  <a:pt x="1525356" y="1784679"/>
                  <a:pt x="1553952" y="1787856"/>
                </a:cubicBezTo>
                <a:lnTo>
                  <a:pt x="1676782" y="1801504"/>
                </a:lnTo>
                <a:cubicBezTo>
                  <a:pt x="1690430" y="1806053"/>
                  <a:pt x="1703682" y="1812031"/>
                  <a:pt x="1717725" y="1815152"/>
                </a:cubicBezTo>
                <a:cubicBezTo>
                  <a:pt x="1786992" y="1830545"/>
                  <a:pt x="1867436" y="1835582"/>
                  <a:pt x="1936089" y="1842447"/>
                </a:cubicBezTo>
                <a:lnTo>
                  <a:pt x="2058919" y="1883391"/>
                </a:lnTo>
                <a:lnTo>
                  <a:pt x="2099863" y="1897038"/>
                </a:lnTo>
                <a:cubicBezTo>
                  <a:pt x="2113511" y="1901587"/>
                  <a:pt x="2126850" y="1907197"/>
                  <a:pt x="2140806" y="1910686"/>
                </a:cubicBezTo>
                <a:cubicBezTo>
                  <a:pt x="2159003" y="1915235"/>
                  <a:pt x="2177431" y="1918944"/>
                  <a:pt x="2195397" y="1924334"/>
                </a:cubicBezTo>
                <a:cubicBezTo>
                  <a:pt x="2222955" y="1932601"/>
                  <a:pt x="2249988" y="1942531"/>
                  <a:pt x="2277283" y="1951629"/>
                </a:cubicBezTo>
                <a:lnTo>
                  <a:pt x="2318227" y="1965277"/>
                </a:lnTo>
                <a:cubicBezTo>
                  <a:pt x="2331875" y="1974376"/>
                  <a:pt x="2343609" y="1987386"/>
                  <a:pt x="2359170" y="1992573"/>
                </a:cubicBezTo>
                <a:cubicBezTo>
                  <a:pt x="2385422" y="2001324"/>
                  <a:pt x="2413922" y="2000794"/>
                  <a:pt x="2441057" y="2006221"/>
                </a:cubicBezTo>
                <a:cubicBezTo>
                  <a:pt x="2459450" y="2009899"/>
                  <a:pt x="2477682" y="2014478"/>
                  <a:pt x="2495648" y="2019868"/>
                </a:cubicBezTo>
                <a:cubicBezTo>
                  <a:pt x="2523206" y="2028136"/>
                  <a:pt x="2553594" y="2031204"/>
                  <a:pt x="2577534" y="2047164"/>
                </a:cubicBezTo>
                <a:cubicBezTo>
                  <a:pt x="2604830" y="2065361"/>
                  <a:pt x="2628299" y="2091381"/>
                  <a:pt x="2659421" y="2101755"/>
                </a:cubicBezTo>
                <a:cubicBezTo>
                  <a:pt x="2673069" y="2106304"/>
                  <a:pt x="2687788" y="2108417"/>
                  <a:pt x="2700364" y="2115403"/>
                </a:cubicBezTo>
                <a:cubicBezTo>
                  <a:pt x="2729041" y="2131335"/>
                  <a:pt x="2754955" y="2151797"/>
                  <a:pt x="2782251" y="2169994"/>
                </a:cubicBezTo>
                <a:cubicBezTo>
                  <a:pt x="2782256" y="2169997"/>
                  <a:pt x="2864133" y="2224581"/>
                  <a:pt x="2864137" y="2224585"/>
                </a:cubicBezTo>
                <a:lnTo>
                  <a:pt x="2946024" y="2306471"/>
                </a:lnTo>
                <a:cubicBezTo>
                  <a:pt x="2959672" y="2320119"/>
                  <a:pt x="2970908" y="2336709"/>
                  <a:pt x="2986967" y="2347415"/>
                </a:cubicBezTo>
                <a:cubicBezTo>
                  <a:pt x="3000615" y="2356513"/>
                  <a:pt x="3015309" y="2364210"/>
                  <a:pt x="3027910" y="2374710"/>
                </a:cubicBezTo>
                <a:cubicBezTo>
                  <a:pt x="3042738" y="2387066"/>
                  <a:pt x="3053619" y="2403803"/>
                  <a:pt x="3068854" y="2415653"/>
                </a:cubicBezTo>
                <a:cubicBezTo>
                  <a:pt x="3094749" y="2435793"/>
                  <a:pt x="3123445" y="2452047"/>
                  <a:pt x="3150740" y="2470244"/>
                </a:cubicBezTo>
                <a:cubicBezTo>
                  <a:pt x="3164388" y="2479343"/>
                  <a:pt x="3176122" y="2492353"/>
                  <a:pt x="3191683" y="2497540"/>
                </a:cubicBezTo>
                <a:lnTo>
                  <a:pt x="3355457" y="2552131"/>
                </a:lnTo>
                <a:lnTo>
                  <a:pt x="3478286" y="2593074"/>
                </a:lnTo>
                <a:lnTo>
                  <a:pt x="3519230" y="2606722"/>
                </a:lnTo>
                <a:cubicBezTo>
                  <a:pt x="3483513" y="2392426"/>
                  <a:pt x="3532360" y="2659250"/>
                  <a:pt x="3478286" y="2442949"/>
                </a:cubicBezTo>
                <a:cubicBezTo>
                  <a:pt x="3469188" y="2406555"/>
                  <a:pt x="3462854" y="2369356"/>
                  <a:pt x="3450991" y="2333767"/>
                </a:cubicBezTo>
                <a:lnTo>
                  <a:pt x="3423695" y="2251880"/>
                </a:lnTo>
                <a:cubicBezTo>
                  <a:pt x="3419146" y="2206388"/>
                  <a:pt x="3417000" y="2160591"/>
                  <a:pt x="3410048" y="2115403"/>
                </a:cubicBezTo>
                <a:cubicBezTo>
                  <a:pt x="3407861" y="2101184"/>
                  <a:pt x="3398974" y="2088613"/>
                  <a:pt x="3396400" y="2074459"/>
                </a:cubicBezTo>
                <a:cubicBezTo>
                  <a:pt x="3389839" y="2038373"/>
                  <a:pt x="3386802" y="2001730"/>
                  <a:pt x="3382752" y="1965277"/>
                </a:cubicBezTo>
                <a:cubicBezTo>
                  <a:pt x="3377703" y="1919837"/>
                  <a:pt x="3377529" y="1873736"/>
                  <a:pt x="3369104" y="1828800"/>
                </a:cubicBezTo>
                <a:cubicBezTo>
                  <a:pt x="3356393" y="1761008"/>
                  <a:pt x="3346498" y="1753946"/>
                  <a:pt x="3314513" y="1705970"/>
                </a:cubicBezTo>
                <a:cubicBezTo>
                  <a:pt x="3268624" y="1568294"/>
                  <a:pt x="3338660" y="1781904"/>
                  <a:pt x="3287218" y="1610435"/>
                </a:cubicBezTo>
                <a:cubicBezTo>
                  <a:pt x="3278950" y="1582877"/>
                  <a:pt x="3275882" y="1552489"/>
                  <a:pt x="3259922" y="1528549"/>
                </a:cubicBezTo>
                <a:cubicBezTo>
                  <a:pt x="3241725" y="1501253"/>
                  <a:pt x="3220002" y="1476004"/>
                  <a:pt x="3205331" y="1446662"/>
                </a:cubicBezTo>
                <a:cubicBezTo>
                  <a:pt x="3196233" y="1428465"/>
                  <a:pt x="3189861" y="1408626"/>
                  <a:pt x="3178036" y="1392071"/>
                </a:cubicBezTo>
                <a:cubicBezTo>
                  <a:pt x="3166818" y="1376365"/>
                  <a:pt x="3150740" y="1364776"/>
                  <a:pt x="3137092" y="1351128"/>
                </a:cubicBezTo>
                <a:cubicBezTo>
                  <a:pt x="3104610" y="1253680"/>
                  <a:pt x="3133737" y="1285201"/>
                  <a:pt x="3068854" y="1241946"/>
                </a:cubicBezTo>
                <a:cubicBezTo>
                  <a:pt x="3050657" y="1214650"/>
                  <a:pt x="3037460" y="1183256"/>
                  <a:pt x="3014263" y="1160059"/>
                </a:cubicBezTo>
                <a:cubicBezTo>
                  <a:pt x="2894625" y="1040424"/>
                  <a:pt x="3046398" y="1186840"/>
                  <a:pt x="2932376" y="1091821"/>
                </a:cubicBezTo>
                <a:cubicBezTo>
                  <a:pt x="2827299" y="1004256"/>
                  <a:pt x="2952140" y="1091347"/>
                  <a:pt x="2850489" y="1023582"/>
                </a:cubicBezTo>
                <a:cubicBezTo>
                  <a:pt x="2841391" y="1009934"/>
                  <a:pt x="2836002" y="992885"/>
                  <a:pt x="2823194" y="982638"/>
                </a:cubicBezTo>
                <a:cubicBezTo>
                  <a:pt x="2811961" y="973651"/>
                  <a:pt x="2792423" y="979163"/>
                  <a:pt x="2782251" y="968991"/>
                </a:cubicBezTo>
                <a:cubicBezTo>
                  <a:pt x="2772078" y="958818"/>
                  <a:pt x="2775037" y="940914"/>
                  <a:pt x="2768603" y="928047"/>
                </a:cubicBezTo>
                <a:cubicBezTo>
                  <a:pt x="2761267" y="913376"/>
                  <a:pt x="2752204" y="899363"/>
                  <a:pt x="2741307" y="887104"/>
                </a:cubicBezTo>
                <a:cubicBezTo>
                  <a:pt x="2715662" y="858253"/>
                  <a:pt x="2680833" y="837336"/>
                  <a:pt x="2659421" y="805218"/>
                </a:cubicBezTo>
                <a:cubicBezTo>
                  <a:pt x="2595731" y="709683"/>
                  <a:pt x="2632126" y="741528"/>
                  <a:pt x="2563886" y="696035"/>
                </a:cubicBezTo>
                <a:cubicBezTo>
                  <a:pt x="2545689" y="668740"/>
                  <a:pt x="2532492" y="637346"/>
                  <a:pt x="2509295" y="614149"/>
                </a:cubicBezTo>
                <a:cubicBezTo>
                  <a:pt x="2445156" y="550010"/>
                  <a:pt x="2484411" y="583912"/>
                  <a:pt x="2386466" y="518615"/>
                </a:cubicBezTo>
                <a:cubicBezTo>
                  <a:pt x="2333553" y="483339"/>
                  <a:pt x="2361083" y="496506"/>
                  <a:pt x="2304579" y="477671"/>
                </a:cubicBezTo>
                <a:cubicBezTo>
                  <a:pt x="2292222" y="468403"/>
                  <a:pt x="2228996" y="419407"/>
                  <a:pt x="2209045" y="409432"/>
                </a:cubicBezTo>
                <a:cubicBezTo>
                  <a:pt x="2196178" y="402998"/>
                  <a:pt x="2181749" y="400334"/>
                  <a:pt x="2168101" y="395785"/>
                </a:cubicBezTo>
                <a:cubicBezTo>
                  <a:pt x="1986361" y="274622"/>
                  <a:pt x="2255707" y="449003"/>
                  <a:pt x="2086215" y="354841"/>
                </a:cubicBezTo>
                <a:cubicBezTo>
                  <a:pt x="2057538" y="338909"/>
                  <a:pt x="2031624" y="318447"/>
                  <a:pt x="2004328" y="300250"/>
                </a:cubicBezTo>
                <a:cubicBezTo>
                  <a:pt x="1990680" y="291152"/>
                  <a:pt x="1978946" y="278142"/>
                  <a:pt x="1963385" y="272955"/>
                </a:cubicBezTo>
                <a:cubicBezTo>
                  <a:pt x="1949737" y="268406"/>
                  <a:pt x="1935309" y="265741"/>
                  <a:pt x="1922442" y="259307"/>
                </a:cubicBezTo>
                <a:cubicBezTo>
                  <a:pt x="1907771" y="251972"/>
                  <a:pt x="1896487" y="238674"/>
                  <a:pt x="1881498" y="232012"/>
                </a:cubicBezTo>
                <a:cubicBezTo>
                  <a:pt x="1855206" y="220327"/>
                  <a:pt x="1823552" y="220676"/>
                  <a:pt x="1799612" y="204716"/>
                </a:cubicBezTo>
                <a:cubicBezTo>
                  <a:pt x="1785964" y="195618"/>
                  <a:pt x="1773658" y="184083"/>
                  <a:pt x="1758669" y="177421"/>
                </a:cubicBezTo>
                <a:cubicBezTo>
                  <a:pt x="1732377" y="165736"/>
                  <a:pt x="1700722" y="166085"/>
                  <a:pt x="1676782" y="150125"/>
                </a:cubicBezTo>
                <a:cubicBezTo>
                  <a:pt x="1611898" y="106868"/>
                  <a:pt x="1651401" y="128017"/>
                  <a:pt x="1553952" y="95534"/>
                </a:cubicBezTo>
                <a:cubicBezTo>
                  <a:pt x="1540304" y="90985"/>
                  <a:pt x="1527199" y="84251"/>
                  <a:pt x="1513009" y="81886"/>
                </a:cubicBezTo>
                <a:lnTo>
                  <a:pt x="1267349" y="40943"/>
                </a:lnTo>
                <a:cubicBezTo>
                  <a:pt x="1240054" y="36394"/>
                  <a:pt x="1211715" y="36045"/>
                  <a:pt x="1185463" y="27295"/>
                </a:cubicBezTo>
                <a:lnTo>
                  <a:pt x="1103576" y="0"/>
                </a:lnTo>
                <a:cubicBezTo>
                  <a:pt x="998943" y="4549"/>
                  <a:pt x="894101" y="5615"/>
                  <a:pt x="789678" y="13647"/>
                </a:cubicBezTo>
                <a:cubicBezTo>
                  <a:pt x="769706" y="15183"/>
                  <a:pt x="704647" y="47088"/>
                  <a:pt x="694143" y="54591"/>
                </a:cubicBezTo>
                <a:cubicBezTo>
                  <a:pt x="678437" y="65809"/>
                  <a:pt x="668027" y="83178"/>
                  <a:pt x="653200" y="95534"/>
                </a:cubicBezTo>
                <a:cubicBezTo>
                  <a:pt x="640599" y="106035"/>
                  <a:pt x="626498" y="114691"/>
                  <a:pt x="612257" y="122829"/>
                </a:cubicBezTo>
                <a:cubicBezTo>
                  <a:pt x="594593" y="132923"/>
                  <a:pt x="573553" y="137416"/>
                  <a:pt x="557666" y="150125"/>
                </a:cubicBezTo>
                <a:cubicBezTo>
                  <a:pt x="527523" y="174239"/>
                  <a:pt x="503075" y="204716"/>
                  <a:pt x="475779" y="232012"/>
                </a:cubicBezTo>
                <a:cubicBezTo>
                  <a:pt x="462131" y="245660"/>
                  <a:pt x="443468" y="255692"/>
                  <a:pt x="434836" y="272955"/>
                </a:cubicBezTo>
                <a:cubicBezTo>
                  <a:pt x="425737" y="291152"/>
                  <a:pt x="418007" y="310100"/>
                  <a:pt x="407540" y="327546"/>
                </a:cubicBezTo>
                <a:cubicBezTo>
                  <a:pt x="390662" y="355676"/>
                  <a:pt x="352949" y="409432"/>
                  <a:pt x="352949" y="409432"/>
                </a:cubicBezTo>
                <a:cubicBezTo>
                  <a:pt x="318645" y="512344"/>
                  <a:pt x="364918" y="385495"/>
                  <a:pt x="312006" y="491319"/>
                </a:cubicBezTo>
                <a:cubicBezTo>
                  <a:pt x="305572" y="504186"/>
                  <a:pt x="304792" y="519395"/>
                  <a:pt x="298358" y="532262"/>
                </a:cubicBezTo>
                <a:cubicBezTo>
                  <a:pt x="291023" y="546933"/>
                  <a:pt x="278398" y="558535"/>
                  <a:pt x="271063" y="573206"/>
                </a:cubicBezTo>
                <a:cubicBezTo>
                  <a:pt x="214566" y="686201"/>
                  <a:pt x="308336" y="537769"/>
                  <a:pt x="230119" y="655092"/>
                </a:cubicBezTo>
                <a:cubicBezTo>
                  <a:pt x="180356" y="804388"/>
                  <a:pt x="259717" y="578264"/>
                  <a:pt x="189176" y="736979"/>
                </a:cubicBezTo>
                <a:cubicBezTo>
                  <a:pt x="177490" y="763271"/>
                  <a:pt x="170978" y="791570"/>
                  <a:pt x="161880" y="818865"/>
                </a:cubicBezTo>
                <a:cubicBezTo>
                  <a:pt x="157331" y="832513"/>
                  <a:pt x="151722" y="845852"/>
                  <a:pt x="148233" y="859809"/>
                </a:cubicBezTo>
                <a:cubicBezTo>
                  <a:pt x="143684" y="878006"/>
                  <a:pt x="139975" y="896434"/>
                  <a:pt x="134585" y="914400"/>
                </a:cubicBezTo>
                <a:cubicBezTo>
                  <a:pt x="126317" y="941958"/>
                  <a:pt x="116387" y="968991"/>
                  <a:pt x="107289" y="996286"/>
                </a:cubicBezTo>
                <a:lnTo>
                  <a:pt x="93642" y="1037229"/>
                </a:lnTo>
                <a:cubicBezTo>
                  <a:pt x="89093" y="1069074"/>
                  <a:pt x="83546" y="1100792"/>
                  <a:pt x="79994" y="1132764"/>
                </a:cubicBezTo>
                <a:cubicBezTo>
                  <a:pt x="58509" y="1326122"/>
                  <a:pt x="80825" y="1224976"/>
                  <a:pt x="52698" y="1337480"/>
                </a:cubicBezTo>
                <a:cubicBezTo>
                  <a:pt x="53195" y="1350894"/>
                  <a:pt x="0" y="1653271"/>
                  <a:pt x="93642" y="1746913"/>
                </a:cubicBezTo>
                <a:cubicBezTo>
                  <a:pt x="105240" y="1758511"/>
                  <a:pt x="119914" y="1766874"/>
                  <a:pt x="134585" y="1774209"/>
                </a:cubicBezTo>
                <a:cubicBezTo>
                  <a:pt x="147452" y="1780643"/>
                  <a:pt x="161880" y="1783307"/>
                  <a:pt x="175528" y="1787856"/>
                </a:cubicBezTo>
                <a:cubicBezTo>
                  <a:pt x="316555" y="1783307"/>
                  <a:pt x="457752" y="1782495"/>
                  <a:pt x="598609" y="1774209"/>
                </a:cubicBezTo>
                <a:cubicBezTo>
                  <a:pt x="670569" y="1769976"/>
                  <a:pt x="612331" y="1749913"/>
                  <a:pt x="680495" y="1719618"/>
                </a:cubicBezTo>
                <a:cubicBezTo>
                  <a:pt x="705782" y="1708379"/>
                  <a:pt x="735247" y="1711397"/>
                  <a:pt x="762382" y="1705970"/>
                </a:cubicBezTo>
                <a:cubicBezTo>
                  <a:pt x="858205" y="1686805"/>
                  <a:pt x="774975" y="1692322"/>
                  <a:pt x="885212" y="1678674"/>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a:spLocks noChangeAspect="1"/>
          </p:cNvSpPr>
          <p:nvPr/>
        </p:nvSpPr>
        <p:spPr>
          <a:xfrm>
            <a:off x="2123728" y="764704"/>
            <a:ext cx="5486400" cy="5486400"/>
          </a:xfrm>
          <a:prstGeom prst="ellipse">
            <a:avLst/>
          </a:prstGeom>
          <a:noFill/>
          <a:ln>
            <a:solidFill>
              <a:schemeClr val="tx1"/>
            </a:solidFill>
            <a:prstDash val="solid"/>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a:spLocks noChangeAspect="1"/>
          </p:cNvSpPr>
          <p:nvPr/>
        </p:nvSpPr>
        <p:spPr>
          <a:xfrm>
            <a:off x="2123728" y="764704"/>
            <a:ext cx="5486400" cy="5486400"/>
          </a:xfrm>
          <a:prstGeom prst="ellipse">
            <a:avLst/>
          </a:prstGeom>
          <a:noFill/>
          <a:ln>
            <a:solidFill>
              <a:schemeClr val="tx1"/>
            </a:solidFill>
            <a:prstDash val="sysDot"/>
          </a:ln>
          <a:scene3d>
            <a:camera prst="orthographicFront">
              <a:rot lat="4199999"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a:spLocks noChangeAspect="1"/>
          </p:cNvSpPr>
          <p:nvPr/>
        </p:nvSpPr>
        <p:spPr>
          <a:xfrm>
            <a:off x="2123728" y="764704"/>
            <a:ext cx="5486400" cy="5486400"/>
          </a:xfrm>
          <a:prstGeom prst="ellipse">
            <a:avLst/>
          </a:prstGeom>
          <a:noFill/>
          <a:ln>
            <a:solidFill>
              <a:schemeClr val="tx1"/>
            </a:solidFill>
            <a:prstDash val="sysDot"/>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a:spLocks noChangeAspect="1"/>
          </p:cNvSpPr>
          <p:nvPr/>
        </p:nvSpPr>
        <p:spPr>
          <a:xfrm>
            <a:off x="2109936" y="764704"/>
            <a:ext cx="5486400" cy="5486400"/>
          </a:xfrm>
          <a:prstGeom prst="ellipse">
            <a:avLst/>
          </a:prstGeom>
          <a:noFill/>
          <a:ln>
            <a:solidFill>
              <a:schemeClr val="tx1"/>
            </a:solidFill>
            <a:prstDash val="sysDot"/>
          </a:ln>
          <a:scene3d>
            <a:camera prst="orthographicFront">
              <a:rot lat="1200000" lon="7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2987824" y="4293096"/>
            <a:ext cx="907773" cy="1716568"/>
          </a:xfrm>
          <a:custGeom>
            <a:avLst/>
            <a:gdLst>
              <a:gd name="connsiteX0" fmla="*/ 68239 w 1037230"/>
              <a:gd name="connsiteY0" fmla="*/ 109616 h 1568152"/>
              <a:gd name="connsiteX1" fmla="*/ 27296 w 1037230"/>
              <a:gd name="connsiteY1" fmla="*/ 123264 h 1568152"/>
              <a:gd name="connsiteX2" fmla="*/ 0 w 1037230"/>
              <a:gd name="connsiteY2" fmla="*/ 205151 h 1568152"/>
              <a:gd name="connsiteX3" fmla="*/ 13648 w 1037230"/>
              <a:gd name="connsiteY3" fmla="*/ 505401 h 1568152"/>
              <a:gd name="connsiteX4" fmla="*/ 40944 w 1037230"/>
              <a:gd name="connsiteY4" fmla="*/ 600936 h 1568152"/>
              <a:gd name="connsiteX5" fmla="*/ 68239 w 1037230"/>
              <a:gd name="connsiteY5" fmla="*/ 682822 h 1568152"/>
              <a:gd name="connsiteX6" fmla="*/ 81887 w 1037230"/>
              <a:gd name="connsiteY6" fmla="*/ 723765 h 1568152"/>
              <a:gd name="connsiteX7" fmla="*/ 95535 w 1037230"/>
              <a:gd name="connsiteY7" fmla="*/ 778357 h 1568152"/>
              <a:gd name="connsiteX8" fmla="*/ 122830 w 1037230"/>
              <a:gd name="connsiteY8" fmla="*/ 832948 h 1568152"/>
              <a:gd name="connsiteX9" fmla="*/ 136478 w 1037230"/>
              <a:gd name="connsiteY9" fmla="*/ 873891 h 1568152"/>
              <a:gd name="connsiteX10" fmla="*/ 177421 w 1037230"/>
              <a:gd name="connsiteY10" fmla="*/ 914834 h 1568152"/>
              <a:gd name="connsiteX11" fmla="*/ 218364 w 1037230"/>
              <a:gd name="connsiteY11" fmla="*/ 996721 h 1568152"/>
              <a:gd name="connsiteX12" fmla="*/ 232012 w 1037230"/>
              <a:gd name="connsiteY12" fmla="*/ 1037664 h 1568152"/>
              <a:gd name="connsiteX13" fmla="*/ 286603 w 1037230"/>
              <a:gd name="connsiteY13" fmla="*/ 1119551 h 1568152"/>
              <a:gd name="connsiteX14" fmla="*/ 341194 w 1037230"/>
              <a:gd name="connsiteY14" fmla="*/ 1215085 h 1568152"/>
              <a:gd name="connsiteX15" fmla="*/ 368490 w 1037230"/>
              <a:gd name="connsiteY15" fmla="*/ 1256028 h 1568152"/>
              <a:gd name="connsiteX16" fmla="*/ 450376 w 1037230"/>
              <a:gd name="connsiteY16" fmla="*/ 1351563 h 1568152"/>
              <a:gd name="connsiteX17" fmla="*/ 491320 w 1037230"/>
              <a:gd name="connsiteY17" fmla="*/ 1378858 h 1568152"/>
              <a:gd name="connsiteX18" fmla="*/ 532263 w 1037230"/>
              <a:gd name="connsiteY18" fmla="*/ 1419801 h 1568152"/>
              <a:gd name="connsiteX19" fmla="*/ 641445 w 1037230"/>
              <a:gd name="connsiteY19" fmla="*/ 1515336 h 1568152"/>
              <a:gd name="connsiteX20" fmla="*/ 696036 w 1037230"/>
              <a:gd name="connsiteY20" fmla="*/ 1528983 h 1568152"/>
              <a:gd name="connsiteX21" fmla="*/ 791570 w 1037230"/>
              <a:gd name="connsiteY21" fmla="*/ 1556279 h 1568152"/>
              <a:gd name="connsiteX22" fmla="*/ 941696 w 1037230"/>
              <a:gd name="connsiteY22" fmla="*/ 1542631 h 1568152"/>
              <a:gd name="connsiteX23" fmla="*/ 982639 w 1037230"/>
              <a:gd name="connsiteY23" fmla="*/ 1501688 h 1568152"/>
              <a:gd name="connsiteX24" fmla="*/ 1037230 w 1037230"/>
              <a:gd name="connsiteY24" fmla="*/ 1419801 h 1568152"/>
              <a:gd name="connsiteX25" fmla="*/ 1023582 w 1037230"/>
              <a:gd name="connsiteY25" fmla="*/ 1242380 h 1568152"/>
              <a:gd name="connsiteX26" fmla="*/ 1009935 w 1037230"/>
              <a:gd name="connsiteY26" fmla="*/ 1201437 h 1568152"/>
              <a:gd name="connsiteX27" fmla="*/ 955344 w 1037230"/>
              <a:gd name="connsiteY27" fmla="*/ 1160494 h 1568152"/>
              <a:gd name="connsiteX28" fmla="*/ 873457 w 1037230"/>
              <a:gd name="connsiteY28" fmla="*/ 1078607 h 1568152"/>
              <a:gd name="connsiteX29" fmla="*/ 832514 w 1037230"/>
              <a:gd name="connsiteY29" fmla="*/ 1037664 h 1568152"/>
              <a:gd name="connsiteX30" fmla="*/ 805218 w 1037230"/>
              <a:gd name="connsiteY30" fmla="*/ 996721 h 1568152"/>
              <a:gd name="connsiteX31" fmla="*/ 791570 w 1037230"/>
              <a:gd name="connsiteY31" fmla="*/ 955777 h 1568152"/>
              <a:gd name="connsiteX32" fmla="*/ 723332 w 1037230"/>
              <a:gd name="connsiteY32" fmla="*/ 873891 h 1568152"/>
              <a:gd name="connsiteX33" fmla="*/ 696036 w 1037230"/>
              <a:gd name="connsiteY33" fmla="*/ 792004 h 1568152"/>
              <a:gd name="connsiteX34" fmla="*/ 682388 w 1037230"/>
              <a:gd name="connsiteY34" fmla="*/ 751061 h 1568152"/>
              <a:gd name="connsiteX35" fmla="*/ 655093 w 1037230"/>
              <a:gd name="connsiteY35" fmla="*/ 641879 h 1568152"/>
              <a:gd name="connsiteX36" fmla="*/ 627797 w 1037230"/>
              <a:gd name="connsiteY36" fmla="*/ 587288 h 1568152"/>
              <a:gd name="connsiteX37" fmla="*/ 600502 w 1037230"/>
              <a:gd name="connsiteY37" fmla="*/ 505401 h 1568152"/>
              <a:gd name="connsiteX38" fmla="*/ 545911 w 1037230"/>
              <a:gd name="connsiteY38" fmla="*/ 382571 h 1568152"/>
              <a:gd name="connsiteX39" fmla="*/ 532263 w 1037230"/>
              <a:gd name="connsiteY39" fmla="*/ 327980 h 1568152"/>
              <a:gd name="connsiteX40" fmla="*/ 504967 w 1037230"/>
              <a:gd name="connsiteY40" fmla="*/ 246094 h 1568152"/>
              <a:gd name="connsiteX41" fmla="*/ 491320 w 1037230"/>
              <a:gd name="connsiteY41" fmla="*/ 205151 h 1568152"/>
              <a:gd name="connsiteX42" fmla="*/ 477672 w 1037230"/>
              <a:gd name="connsiteY42" fmla="*/ 164207 h 1568152"/>
              <a:gd name="connsiteX43" fmla="*/ 395785 w 1037230"/>
              <a:gd name="connsiteY43" fmla="*/ 109616 h 1568152"/>
              <a:gd name="connsiteX44" fmla="*/ 354842 w 1037230"/>
              <a:gd name="connsiteY44" fmla="*/ 82321 h 1568152"/>
              <a:gd name="connsiteX45" fmla="*/ 300251 w 1037230"/>
              <a:gd name="connsiteY45" fmla="*/ 55025 h 1568152"/>
              <a:gd name="connsiteX46" fmla="*/ 218364 w 1037230"/>
              <a:gd name="connsiteY46" fmla="*/ 434 h 1568152"/>
              <a:gd name="connsiteX47" fmla="*/ 81887 w 1037230"/>
              <a:gd name="connsiteY47" fmla="*/ 41377 h 1568152"/>
              <a:gd name="connsiteX48" fmla="*/ 54591 w 1037230"/>
              <a:gd name="connsiteY48" fmla="*/ 82321 h 1568152"/>
              <a:gd name="connsiteX49" fmla="*/ 68239 w 1037230"/>
              <a:gd name="connsiteY49" fmla="*/ 109616 h 156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7230" h="1568152">
                <a:moveTo>
                  <a:pt x="68239" y="109616"/>
                </a:moveTo>
                <a:cubicBezTo>
                  <a:pt x="63690" y="116440"/>
                  <a:pt x="35658" y="111558"/>
                  <a:pt x="27296" y="123264"/>
                </a:cubicBezTo>
                <a:cubicBezTo>
                  <a:pt x="10573" y="146677"/>
                  <a:pt x="0" y="205151"/>
                  <a:pt x="0" y="205151"/>
                </a:cubicBezTo>
                <a:cubicBezTo>
                  <a:pt x="4549" y="305234"/>
                  <a:pt x="3339" y="405746"/>
                  <a:pt x="13648" y="505401"/>
                </a:cubicBezTo>
                <a:cubicBezTo>
                  <a:pt x="17056" y="538345"/>
                  <a:pt x="31204" y="569281"/>
                  <a:pt x="40944" y="600936"/>
                </a:cubicBezTo>
                <a:cubicBezTo>
                  <a:pt x="49405" y="628435"/>
                  <a:pt x="59141" y="655527"/>
                  <a:pt x="68239" y="682822"/>
                </a:cubicBezTo>
                <a:cubicBezTo>
                  <a:pt x="72788" y="696470"/>
                  <a:pt x="78398" y="709809"/>
                  <a:pt x="81887" y="723765"/>
                </a:cubicBezTo>
                <a:cubicBezTo>
                  <a:pt x="86436" y="741962"/>
                  <a:pt x="88949" y="760794"/>
                  <a:pt x="95535" y="778357"/>
                </a:cubicBezTo>
                <a:cubicBezTo>
                  <a:pt x="102678" y="797406"/>
                  <a:pt x="114816" y="814248"/>
                  <a:pt x="122830" y="832948"/>
                </a:cubicBezTo>
                <a:cubicBezTo>
                  <a:pt x="128497" y="846171"/>
                  <a:pt x="128498" y="861921"/>
                  <a:pt x="136478" y="873891"/>
                </a:cubicBezTo>
                <a:cubicBezTo>
                  <a:pt x="147184" y="889950"/>
                  <a:pt x="163773" y="901186"/>
                  <a:pt x="177421" y="914834"/>
                </a:cubicBezTo>
                <a:cubicBezTo>
                  <a:pt x="211725" y="1017745"/>
                  <a:pt x="165451" y="890894"/>
                  <a:pt x="218364" y="996721"/>
                </a:cubicBezTo>
                <a:cubicBezTo>
                  <a:pt x="224798" y="1009588"/>
                  <a:pt x="225026" y="1025088"/>
                  <a:pt x="232012" y="1037664"/>
                </a:cubicBezTo>
                <a:cubicBezTo>
                  <a:pt x="247944" y="1066341"/>
                  <a:pt x="276229" y="1088429"/>
                  <a:pt x="286603" y="1119551"/>
                </a:cubicBezTo>
                <a:cubicBezTo>
                  <a:pt x="308750" y="1185991"/>
                  <a:pt x="289554" y="1142790"/>
                  <a:pt x="341194" y="1215085"/>
                </a:cubicBezTo>
                <a:cubicBezTo>
                  <a:pt x="350728" y="1228432"/>
                  <a:pt x="358956" y="1242681"/>
                  <a:pt x="368490" y="1256028"/>
                </a:cubicBezTo>
                <a:cubicBezTo>
                  <a:pt x="395066" y="1293234"/>
                  <a:pt x="415367" y="1322389"/>
                  <a:pt x="450376" y="1351563"/>
                </a:cubicBezTo>
                <a:cubicBezTo>
                  <a:pt x="462977" y="1362064"/>
                  <a:pt x="478719" y="1368357"/>
                  <a:pt x="491320" y="1378858"/>
                </a:cubicBezTo>
                <a:cubicBezTo>
                  <a:pt x="506147" y="1391214"/>
                  <a:pt x="519907" y="1404974"/>
                  <a:pt x="532263" y="1419801"/>
                </a:cubicBezTo>
                <a:cubicBezTo>
                  <a:pt x="571171" y="1466492"/>
                  <a:pt x="559077" y="1494745"/>
                  <a:pt x="641445" y="1515336"/>
                </a:cubicBezTo>
                <a:cubicBezTo>
                  <a:pt x="659642" y="1519885"/>
                  <a:pt x="678001" y="1523830"/>
                  <a:pt x="696036" y="1528983"/>
                </a:cubicBezTo>
                <a:cubicBezTo>
                  <a:pt x="833131" y="1568152"/>
                  <a:pt x="620857" y="1513600"/>
                  <a:pt x="791570" y="1556279"/>
                </a:cubicBezTo>
                <a:cubicBezTo>
                  <a:pt x="841612" y="1551730"/>
                  <a:pt x="893381" y="1556435"/>
                  <a:pt x="941696" y="1542631"/>
                </a:cubicBezTo>
                <a:cubicBezTo>
                  <a:pt x="960254" y="1537329"/>
                  <a:pt x="970790" y="1516923"/>
                  <a:pt x="982639" y="1501688"/>
                </a:cubicBezTo>
                <a:cubicBezTo>
                  <a:pt x="1002779" y="1475793"/>
                  <a:pt x="1037230" y="1419801"/>
                  <a:pt x="1037230" y="1419801"/>
                </a:cubicBezTo>
                <a:cubicBezTo>
                  <a:pt x="1032681" y="1360661"/>
                  <a:pt x="1030939" y="1301237"/>
                  <a:pt x="1023582" y="1242380"/>
                </a:cubicBezTo>
                <a:cubicBezTo>
                  <a:pt x="1021798" y="1228105"/>
                  <a:pt x="1019145" y="1212489"/>
                  <a:pt x="1009935" y="1201437"/>
                </a:cubicBezTo>
                <a:cubicBezTo>
                  <a:pt x="995373" y="1183963"/>
                  <a:pt x="972251" y="1175710"/>
                  <a:pt x="955344" y="1160494"/>
                </a:cubicBezTo>
                <a:cubicBezTo>
                  <a:pt x="926651" y="1134671"/>
                  <a:pt x="900753" y="1105903"/>
                  <a:pt x="873457" y="1078607"/>
                </a:cubicBezTo>
                <a:cubicBezTo>
                  <a:pt x="859809" y="1064959"/>
                  <a:pt x="843220" y="1053723"/>
                  <a:pt x="832514" y="1037664"/>
                </a:cubicBezTo>
                <a:lnTo>
                  <a:pt x="805218" y="996721"/>
                </a:lnTo>
                <a:cubicBezTo>
                  <a:pt x="800669" y="983073"/>
                  <a:pt x="798004" y="968644"/>
                  <a:pt x="791570" y="955777"/>
                </a:cubicBezTo>
                <a:cubicBezTo>
                  <a:pt x="772569" y="917775"/>
                  <a:pt x="753516" y="904075"/>
                  <a:pt x="723332" y="873891"/>
                </a:cubicBezTo>
                <a:lnTo>
                  <a:pt x="696036" y="792004"/>
                </a:lnTo>
                <a:cubicBezTo>
                  <a:pt x="691487" y="778356"/>
                  <a:pt x="685877" y="765017"/>
                  <a:pt x="682388" y="751061"/>
                </a:cubicBezTo>
                <a:cubicBezTo>
                  <a:pt x="673290" y="714667"/>
                  <a:pt x="671870" y="675432"/>
                  <a:pt x="655093" y="641879"/>
                </a:cubicBezTo>
                <a:cubicBezTo>
                  <a:pt x="645994" y="623682"/>
                  <a:pt x="635353" y="606178"/>
                  <a:pt x="627797" y="587288"/>
                </a:cubicBezTo>
                <a:cubicBezTo>
                  <a:pt x="617111" y="560574"/>
                  <a:pt x="616462" y="529341"/>
                  <a:pt x="600502" y="505401"/>
                </a:cubicBezTo>
                <a:cubicBezTo>
                  <a:pt x="564652" y="451627"/>
                  <a:pt x="565402" y="460533"/>
                  <a:pt x="545911" y="382571"/>
                </a:cubicBezTo>
                <a:cubicBezTo>
                  <a:pt x="541362" y="364374"/>
                  <a:pt x="537653" y="345946"/>
                  <a:pt x="532263" y="327980"/>
                </a:cubicBezTo>
                <a:cubicBezTo>
                  <a:pt x="523995" y="300422"/>
                  <a:pt x="514065" y="273389"/>
                  <a:pt x="504967" y="246094"/>
                </a:cubicBezTo>
                <a:lnTo>
                  <a:pt x="491320" y="205151"/>
                </a:lnTo>
                <a:cubicBezTo>
                  <a:pt x="486771" y="191503"/>
                  <a:pt x="489642" y="172187"/>
                  <a:pt x="477672" y="164207"/>
                </a:cubicBezTo>
                <a:lnTo>
                  <a:pt x="395785" y="109616"/>
                </a:lnTo>
                <a:cubicBezTo>
                  <a:pt x="382137" y="100518"/>
                  <a:pt x="369513" y="89656"/>
                  <a:pt x="354842" y="82321"/>
                </a:cubicBezTo>
                <a:cubicBezTo>
                  <a:pt x="336645" y="73222"/>
                  <a:pt x="317697" y="65492"/>
                  <a:pt x="300251" y="55025"/>
                </a:cubicBezTo>
                <a:cubicBezTo>
                  <a:pt x="272121" y="38147"/>
                  <a:pt x="218364" y="434"/>
                  <a:pt x="218364" y="434"/>
                </a:cubicBezTo>
                <a:cubicBezTo>
                  <a:pt x="158234" y="9024"/>
                  <a:pt x="123264" y="0"/>
                  <a:pt x="81887" y="41377"/>
                </a:cubicBezTo>
                <a:cubicBezTo>
                  <a:pt x="70288" y="52976"/>
                  <a:pt x="62729" y="68079"/>
                  <a:pt x="54591" y="82321"/>
                </a:cubicBezTo>
                <a:cubicBezTo>
                  <a:pt x="44497" y="99985"/>
                  <a:pt x="72788" y="102792"/>
                  <a:pt x="68239" y="109616"/>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63"/>
          <p:cNvSpPr/>
          <p:nvPr/>
        </p:nvSpPr>
        <p:spPr>
          <a:xfrm>
            <a:off x="4355976" y="3944203"/>
            <a:ext cx="3119164" cy="2321937"/>
          </a:xfrm>
          <a:custGeom>
            <a:avLst/>
            <a:gdLst>
              <a:gd name="connsiteX0" fmla="*/ 873457 w 2561946"/>
              <a:gd name="connsiteY0" fmla="*/ 1023582 h 2321937"/>
              <a:gd name="connsiteX1" fmla="*/ 832513 w 2561946"/>
              <a:gd name="connsiteY1" fmla="*/ 1050878 h 2321937"/>
              <a:gd name="connsiteX2" fmla="*/ 777922 w 2561946"/>
              <a:gd name="connsiteY2" fmla="*/ 1187355 h 2321937"/>
              <a:gd name="connsiteX3" fmla="*/ 736979 w 2561946"/>
              <a:gd name="connsiteY3" fmla="*/ 1214651 h 2321937"/>
              <a:gd name="connsiteX4" fmla="*/ 668740 w 2561946"/>
              <a:gd name="connsiteY4" fmla="*/ 1282890 h 2321937"/>
              <a:gd name="connsiteX5" fmla="*/ 586854 w 2561946"/>
              <a:gd name="connsiteY5" fmla="*/ 1364776 h 2321937"/>
              <a:gd name="connsiteX6" fmla="*/ 504967 w 2561946"/>
              <a:gd name="connsiteY6" fmla="*/ 1419367 h 2321937"/>
              <a:gd name="connsiteX7" fmla="*/ 464024 w 2561946"/>
              <a:gd name="connsiteY7" fmla="*/ 1460310 h 2321937"/>
              <a:gd name="connsiteX8" fmla="*/ 409433 w 2561946"/>
              <a:gd name="connsiteY8" fmla="*/ 1487606 h 2321937"/>
              <a:gd name="connsiteX9" fmla="*/ 327546 w 2561946"/>
              <a:gd name="connsiteY9" fmla="*/ 1528549 h 2321937"/>
              <a:gd name="connsiteX10" fmla="*/ 204716 w 2561946"/>
              <a:gd name="connsiteY10" fmla="*/ 1596788 h 2321937"/>
              <a:gd name="connsiteX11" fmla="*/ 177421 w 2561946"/>
              <a:gd name="connsiteY11" fmla="*/ 1637731 h 2321937"/>
              <a:gd name="connsiteX12" fmla="*/ 136478 w 2561946"/>
              <a:gd name="connsiteY12" fmla="*/ 1665027 h 2321937"/>
              <a:gd name="connsiteX13" fmla="*/ 81887 w 2561946"/>
              <a:gd name="connsiteY13" fmla="*/ 1733266 h 2321937"/>
              <a:gd name="connsiteX14" fmla="*/ 40943 w 2561946"/>
              <a:gd name="connsiteY14" fmla="*/ 1856096 h 2321937"/>
              <a:gd name="connsiteX15" fmla="*/ 27296 w 2561946"/>
              <a:gd name="connsiteY15" fmla="*/ 1897039 h 2321937"/>
              <a:gd name="connsiteX16" fmla="*/ 0 w 2561946"/>
              <a:gd name="connsiteY16" fmla="*/ 1937982 h 2321937"/>
              <a:gd name="connsiteX17" fmla="*/ 13648 w 2561946"/>
              <a:gd name="connsiteY17" fmla="*/ 2129051 h 2321937"/>
              <a:gd name="connsiteX18" fmla="*/ 40943 w 2561946"/>
              <a:gd name="connsiteY18" fmla="*/ 2210937 h 2321937"/>
              <a:gd name="connsiteX19" fmla="*/ 81887 w 2561946"/>
              <a:gd name="connsiteY19" fmla="*/ 2251881 h 2321937"/>
              <a:gd name="connsiteX20" fmla="*/ 163773 w 2561946"/>
              <a:gd name="connsiteY20" fmla="*/ 2279176 h 2321937"/>
              <a:gd name="connsiteX21" fmla="*/ 928048 w 2561946"/>
              <a:gd name="connsiteY21" fmla="*/ 2251881 h 2321937"/>
              <a:gd name="connsiteX22" fmla="*/ 1009934 w 2561946"/>
              <a:gd name="connsiteY22" fmla="*/ 2224585 h 2321937"/>
              <a:gd name="connsiteX23" fmla="*/ 1105469 w 2561946"/>
              <a:gd name="connsiteY23" fmla="*/ 2183642 h 2321937"/>
              <a:gd name="connsiteX24" fmla="*/ 1201003 w 2561946"/>
              <a:gd name="connsiteY24" fmla="*/ 2129051 h 2321937"/>
              <a:gd name="connsiteX25" fmla="*/ 1310185 w 2561946"/>
              <a:gd name="connsiteY25" fmla="*/ 2101755 h 2321937"/>
              <a:gd name="connsiteX26" fmla="*/ 1392072 w 2561946"/>
              <a:gd name="connsiteY26" fmla="*/ 2060812 h 2321937"/>
              <a:gd name="connsiteX27" fmla="*/ 1433015 w 2561946"/>
              <a:gd name="connsiteY27" fmla="*/ 2033516 h 2321937"/>
              <a:gd name="connsiteX28" fmla="*/ 1528549 w 2561946"/>
              <a:gd name="connsiteY28" fmla="*/ 1992573 h 2321937"/>
              <a:gd name="connsiteX29" fmla="*/ 1569493 w 2561946"/>
              <a:gd name="connsiteY29" fmla="*/ 1951630 h 2321937"/>
              <a:gd name="connsiteX30" fmla="*/ 1651379 w 2561946"/>
              <a:gd name="connsiteY30" fmla="*/ 1897039 h 2321937"/>
              <a:gd name="connsiteX31" fmla="*/ 1692322 w 2561946"/>
              <a:gd name="connsiteY31" fmla="*/ 1856096 h 2321937"/>
              <a:gd name="connsiteX32" fmla="*/ 1733266 w 2561946"/>
              <a:gd name="connsiteY32" fmla="*/ 1828800 h 2321937"/>
              <a:gd name="connsiteX33" fmla="*/ 1828800 w 2561946"/>
              <a:gd name="connsiteY33" fmla="*/ 1760561 h 2321937"/>
              <a:gd name="connsiteX34" fmla="*/ 1897039 w 2561946"/>
              <a:gd name="connsiteY34" fmla="*/ 1692322 h 2321937"/>
              <a:gd name="connsiteX35" fmla="*/ 2019869 w 2561946"/>
              <a:gd name="connsiteY35" fmla="*/ 1583140 h 2321937"/>
              <a:gd name="connsiteX36" fmla="*/ 2047164 w 2561946"/>
              <a:gd name="connsiteY36" fmla="*/ 1542197 h 2321937"/>
              <a:gd name="connsiteX37" fmla="*/ 2060812 w 2561946"/>
              <a:gd name="connsiteY37" fmla="*/ 1501254 h 2321937"/>
              <a:gd name="connsiteX38" fmla="*/ 2101755 w 2561946"/>
              <a:gd name="connsiteY38" fmla="*/ 1460310 h 2321937"/>
              <a:gd name="connsiteX39" fmla="*/ 2129051 w 2561946"/>
              <a:gd name="connsiteY39" fmla="*/ 1419367 h 2321937"/>
              <a:gd name="connsiteX40" fmla="*/ 2169994 w 2561946"/>
              <a:gd name="connsiteY40" fmla="*/ 1364776 h 2321937"/>
              <a:gd name="connsiteX41" fmla="*/ 2224585 w 2561946"/>
              <a:gd name="connsiteY41" fmla="*/ 1282890 h 2321937"/>
              <a:gd name="connsiteX42" fmla="*/ 2265528 w 2561946"/>
              <a:gd name="connsiteY42" fmla="*/ 1241946 h 2321937"/>
              <a:gd name="connsiteX43" fmla="*/ 2306472 w 2561946"/>
              <a:gd name="connsiteY43" fmla="*/ 1146412 h 2321937"/>
              <a:gd name="connsiteX44" fmla="*/ 2320119 w 2561946"/>
              <a:gd name="connsiteY44" fmla="*/ 1105469 h 2321937"/>
              <a:gd name="connsiteX45" fmla="*/ 2347415 w 2561946"/>
              <a:gd name="connsiteY45" fmla="*/ 1064525 h 2321937"/>
              <a:gd name="connsiteX46" fmla="*/ 2361063 w 2561946"/>
              <a:gd name="connsiteY46" fmla="*/ 1023582 h 2321937"/>
              <a:gd name="connsiteX47" fmla="*/ 2388358 w 2561946"/>
              <a:gd name="connsiteY47" fmla="*/ 968991 h 2321937"/>
              <a:gd name="connsiteX48" fmla="*/ 2429302 w 2561946"/>
              <a:gd name="connsiteY48" fmla="*/ 887104 h 2321937"/>
              <a:gd name="connsiteX49" fmla="*/ 2442949 w 2561946"/>
              <a:gd name="connsiteY49" fmla="*/ 832513 h 2321937"/>
              <a:gd name="connsiteX50" fmla="*/ 2470245 w 2561946"/>
              <a:gd name="connsiteY50" fmla="*/ 791570 h 2321937"/>
              <a:gd name="connsiteX51" fmla="*/ 2483893 w 2561946"/>
              <a:gd name="connsiteY51" fmla="*/ 750627 h 2321937"/>
              <a:gd name="connsiteX52" fmla="*/ 2511188 w 2561946"/>
              <a:gd name="connsiteY52" fmla="*/ 696036 h 2321937"/>
              <a:gd name="connsiteX53" fmla="*/ 2524836 w 2561946"/>
              <a:gd name="connsiteY53" fmla="*/ 641445 h 2321937"/>
              <a:gd name="connsiteX54" fmla="*/ 2552131 w 2561946"/>
              <a:gd name="connsiteY54" fmla="*/ 464024 h 2321937"/>
              <a:gd name="connsiteX55" fmla="*/ 2524836 w 2561946"/>
              <a:gd name="connsiteY55" fmla="*/ 177421 h 2321937"/>
              <a:gd name="connsiteX56" fmla="*/ 2497540 w 2561946"/>
              <a:gd name="connsiteY56" fmla="*/ 136478 h 2321937"/>
              <a:gd name="connsiteX57" fmla="*/ 2456597 w 2561946"/>
              <a:gd name="connsiteY57" fmla="*/ 109182 h 2321937"/>
              <a:gd name="connsiteX58" fmla="*/ 2402006 w 2561946"/>
              <a:gd name="connsiteY58" fmla="*/ 68239 h 2321937"/>
              <a:gd name="connsiteX59" fmla="*/ 2361063 w 2561946"/>
              <a:gd name="connsiteY59" fmla="*/ 54591 h 2321937"/>
              <a:gd name="connsiteX60" fmla="*/ 2320119 w 2561946"/>
              <a:gd name="connsiteY60" fmla="*/ 27296 h 2321937"/>
              <a:gd name="connsiteX61" fmla="*/ 2238233 w 2561946"/>
              <a:gd name="connsiteY61" fmla="*/ 0 h 2321937"/>
              <a:gd name="connsiteX62" fmla="*/ 1583140 w 2561946"/>
              <a:gd name="connsiteY62" fmla="*/ 13648 h 2321937"/>
              <a:gd name="connsiteX63" fmla="*/ 1514902 w 2561946"/>
              <a:gd name="connsiteY63" fmla="*/ 27296 h 2321937"/>
              <a:gd name="connsiteX64" fmla="*/ 1392072 w 2561946"/>
              <a:gd name="connsiteY64" fmla="*/ 68239 h 2321937"/>
              <a:gd name="connsiteX65" fmla="*/ 1351128 w 2561946"/>
              <a:gd name="connsiteY65" fmla="*/ 81887 h 2321937"/>
              <a:gd name="connsiteX66" fmla="*/ 1310185 w 2561946"/>
              <a:gd name="connsiteY66" fmla="*/ 95534 h 2321937"/>
              <a:gd name="connsiteX67" fmla="*/ 1269242 w 2561946"/>
              <a:gd name="connsiteY67" fmla="*/ 122830 h 2321937"/>
              <a:gd name="connsiteX68" fmla="*/ 1187355 w 2561946"/>
              <a:gd name="connsiteY68" fmla="*/ 150125 h 2321937"/>
              <a:gd name="connsiteX69" fmla="*/ 1146412 w 2561946"/>
              <a:gd name="connsiteY69" fmla="*/ 177421 h 2321937"/>
              <a:gd name="connsiteX70" fmla="*/ 1091821 w 2561946"/>
              <a:gd name="connsiteY70" fmla="*/ 204716 h 2321937"/>
              <a:gd name="connsiteX71" fmla="*/ 1064525 w 2561946"/>
              <a:gd name="connsiteY71" fmla="*/ 245660 h 2321937"/>
              <a:gd name="connsiteX72" fmla="*/ 1023582 w 2561946"/>
              <a:gd name="connsiteY72" fmla="*/ 272955 h 2321937"/>
              <a:gd name="connsiteX73" fmla="*/ 968991 w 2561946"/>
              <a:gd name="connsiteY73" fmla="*/ 354842 h 2321937"/>
              <a:gd name="connsiteX74" fmla="*/ 928048 w 2561946"/>
              <a:gd name="connsiteY74" fmla="*/ 477672 h 2321937"/>
              <a:gd name="connsiteX75" fmla="*/ 914400 w 2561946"/>
              <a:gd name="connsiteY75" fmla="*/ 518615 h 2321937"/>
              <a:gd name="connsiteX76" fmla="*/ 900752 w 2561946"/>
              <a:gd name="connsiteY76" fmla="*/ 586854 h 2321937"/>
              <a:gd name="connsiteX77" fmla="*/ 873457 w 2561946"/>
              <a:gd name="connsiteY77" fmla="*/ 723331 h 2321937"/>
              <a:gd name="connsiteX78" fmla="*/ 859809 w 2561946"/>
              <a:gd name="connsiteY78" fmla="*/ 832513 h 2321937"/>
              <a:gd name="connsiteX79" fmla="*/ 846161 w 2561946"/>
              <a:gd name="connsiteY79" fmla="*/ 873457 h 2321937"/>
              <a:gd name="connsiteX80" fmla="*/ 873457 w 2561946"/>
              <a:gd name="connsiteY80" fmla="*/ 1023582 h 232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561946" h="2321937">
                <a:moveTo>
                  <a:pt x="873457" y="1023582"/>
                </a:moveTo>
                <a:cubicBezTo>
                  <a:pt x="871182" y="1053152"/>
                  <a:pt x="841207" y="1036968"/>
                  <a:pt x="832513" y="1050878"/>
                </a:cubicBezTo>
                <a:cubicBezTo>
                  <a:pt x="794323" y="1111982"/>
                  <a:pt x="821240" y="1135373"/>
                  <a:pt x="777922" y="1187355"/>
                </a:cubicBezTo>
                <a:cubicBezTo>
                  <a:pt x="767421" y="1199956"/>
                  <a:pt x="750627" y="1205552"/>
                  <a:pt x="736979" y="1214651"/>
                </a:cubicBezTo>
                <a:cubicBezTo>
                  <a:pt x="664193" y="1323831"/>
                  <a:pt x="759725" y="1191905"/>
                  <a:pt x="668740" y="1282890"/>
                </a:cubicBezTo>
                <a:cubicBezTo>
                  <a:pt x="570444" y="1381186"/>
                  <a:pt x="735532" y="1260702"/>
                  <a:pt x="586854" y="1364776"/>
                </a:cubicBezTo>
                <a:cubicBezTo>
                  <a:pt x="559979" y="1383588"/>
                  <a:pt x="528164" y="1396170"/>
                  <a:pt x="504967" y="1419367"/>
                </a:cubicBezTo>
                <a:cubicBezTo>
                  <a:pt x="491319" y="1433015"/>
                  <a:pt x="479730" y="1449092"/>
                  <a:pt x="464024" y="1460310"/>
                </a:cubicBezTo>
                <a:cubicBezTo>
                  <a:pt x="447469" y="1472135"/>
                  <a:pt x="427097" y="1477512"/>
                  <a:pt x="409433" y="1487606"/>
                </a:cubicBezTo>
                <a:cubicBezTo>
                  <a:pt x="335357" y="1529935"/>
                  <a:pt x="402612" y="1503527"/>
                  <a:pt x="327546" y="1528549"/>
                </a:cubicBezTo>
                <a:cubicBezTo>
                  <a:pt x="233690" y="1591120"/>
                  <a:pt x="276782" y="1572766"/>
                  <a:pt x="204716" y="1596788"/>
                </a:cubicBezTo>
                <a:cubicBezTo>
                  <a:pt x="195618" y="1610436"/>
                  <a:pt x="189019" y="1626133"/>
                  <a:pt x="177421" y="1637731"/>
                </a:cubicBezTo>
                <a:cubicBezTo>
                  <a:pt x="165823" y="1649329"/>
                  <a:pt x="146725" y="1652219"/>
                  <a:pt x="136478" y="1665027"/>
                </a:cubicBezTo>
                <a:cubicBezTo>
                  <a:pt x="61139" y="1759201"/>
                  <a:pt x="199224" y="1655039"/>
                  <a:pt x="81887" y="1733266"/>
                </a:cubicBezTo>
                <a:lnTo>
                  <a:pt x="40943" y="1856096"/>
                </a:lnTo>
                <a:cubicBezTo>
                  <a:pt x="36394" y="1869744"/>
                  <a:pt x="35276" y="1885069"/>
                  <a:pt x="27296" y="1897039"/>
                </a:cubicBezTo>
                <a:lnTo>
                  <a:pt x="0" y="1937982"/>
                </a:lnTo>
                <a:cubicBezTo>
                  <a:pt x="4549" y="2001672"/>
                  <a:pt x="4176" y="2065905"/>
                  <a:pt x="13648" y="2129051"/>
                </a:cubicBezTo>
                <a:cubicBezTo>
                  <a:pt x="17916" y="2157504"/>
                  <a:pt x="20598" y="2190592"/>
                  <a:pt x="40943" y="2210937"/>
                </a:cubicBezTo>
                <a:cubicBezTo>
                  <a:pt x="54591" y="2224585"/>
                  <a:pt x="65015" y="2242508"/>
                  <a:pt x="81887" y="2251881"/>
                </a:cubicBezTo>
                <a:cubicBezTo>
                  <a:pt x="107038" y="2265854"/>
                  <a:pt x="163773" y="2279176"/>
                  <a:pt x="163773" y="2279176"/>
                </a:cubicBezTo>
                <a:cubicBezTo>
                  <a:pt x="253775" y="2277445"/>
                  <a:pt x="694528" y="2321937"/>
                  <a:pt x="928048" y="2251881"/>
                </a:cubicBezTo>
                <a:cubicBezTo>
                  <a:pt x="955606" y="2243613"/>
                  <a:pt x="982639" y="2233684"/>
                  <a:pt x="1009934" y="2224585"/>
                </a:cubicBezTo>
                <a:cubicBezTo>
                  <a:pt x="1055867" y="2209274"/>
                  <a:pt x="1058249" y="2210625"/>
                  <a:pt x="1105469" y="2183642"/>
                </a:cubicBezTo>
                <a:cubicBezTo>
                  <a:pt x="1147405" y="2159678"/>
                  <a:pt x="1151505" y="2145550"/>
                  <a:pt x="1201003" y="2129051"/>
                </a:cubicBezTo>
                <a:cubicBezTo>
                  <a:pt x="1236592" y="2117188"/>
                  <a:pt x="1310185" y="2101755"/>
                  <a:pt x="1310185" y="2101755"/>
                </a:cubicBezTo>
                <a:cubicBezTo>
                  <a:pt x="1427529" y="2023526"/>
                  <a:pt x="1279056" y="2117321"/>
                  <a:pt x="1392072" y="2060812"/>
                </a:cubicBezTo>
                <a:cubicBezTo>
                  <a:pt x="1406743" y="2053476"/>
                  <a:pt x="1418344" y="2040851"/>
                  <a:pt x="1433015" y="2033516"/>
                </a:cubicBezTo>
                <a:cubicBezTo>
                  <a:pt x="1492423" y="2003812"/>
                  <a:pt x="1462273" y="2039913"/>
                  <a:pt x="1528549" y="1992573"/>
                </a:cubicBezTo>
                <a:cubicBezTo>
                  <a:pt x="1544255" y="1981355"/>
                  <a:pt x="1554258" y="1963480"/>
                  <a:pt x="1569493" y="1951630"/>
                </a:cubicBezTo>
                <a:cubicBezTo>
                  <a:pt x="1595388" y="1931490"/>
                  <a:pt x="1628182" y="1920236"/>
                  <a:pt x="1651379" y="1897039"/>
                </a:cubicBezTo>
                <a:cubicBezTo>
                  <a:pt x="1665027" y="1883391"/>
                  <a:pt x="1677495" y="1868452"/>
                  <a:pt x="1692322" y="1856096"/>
                </a:cubicBezTo>
                <a:cubicBezTo>
                  <a:pt x="1704923" y="1845595"/>
                  <a:pt x="1720812" y="1839475"/>
                  <a:pt x="1733266" y="1828800"/>
                </a:cubicBezTo>
                <a:cubicBezTo>
                  <a:pt x="1815693" y="1758149"/>
                  <a:pt x="1753569" y="1785639"/>
                  <a:pt x="1828800" y="1760561"/>
                </a:cubicBezTo>
                <a:cubicBezTo>
                  <a:pt x="1885046" y="1676194"/>
                  <a:pt x="1822597" y="1758493"/>
                  <a:pt x="1897039" y="1692322"/>
                </a:cubicBezTo>
                <a:cubicBezTo>
                  <a:pt x="2037262" y="1567678"/>
                  <a:pt x="1926946" y="1645089"/>
                  <a:pt x="2019869" y="1583140"/>
                </a:cubicBezTo>
                <a:cubicBezTo>
                  <a:pt x="2028967" y="1569492"/>
                  <a:pt x="2039829" y="1556868"/>
                  <a:pt x="2047164" y="1542197"/>
                </a:cubicBezTo>
                <a:cubicBezTo>
                  <a:pt x="2053598" y="1529330"/>
                  <a:pt x="2052832" y="1513224"/>
                  <a:pt x="2060812" y="1501254"/>
                </a:cubicBezTo>
                <a:cubicBezTo>
                  <a:pt x="2071518" y="1485195"/>
                  <a:pt x="2089399" y="1475137"/>
                  <a:pt x="2101755" y="1460310"/>
                </a:cubicBezTo>
                <a:cubicBezTo>
                  <a:pt x="2112256" y="1447709"/>
                  <a:pt x="2119517" y="1432714"/>
                  <a:pt x="2129051" y="1419367"/>
                </a:cubicBezTo>
                <a:cubicBezTo>
                  <a:pt x="2142272" y="1400858"/>
                  <a:pt x="2156950" y="1383410"/>
                  <a:pt x="2169994" y="1364776"/>
                </a:cubicBezTo>
                <a:cubicBezTo>
                  <a:pt x="2188806" y="1337901"/>
                  <a:pt x="2201389" y="1306087"/>
                  <a:pt x="2224585" y="1282890"/>
                </a:cubicBezTo>
                <a:lnTo>
                  <a:pt x="2265528" y="1241946"/>
                </a:lnTo>
                <a:cubicBezTo>
                  <a:pt x="2293934" y="1128326"/>
                  <a:pt x="2259345" y="1240666"/>
                  <a:pt x="2306472" y="1146412"/>
                </a:cubicBezTo>
                <a:cubicBezTo>
                  <a:pt x="2312906" y="1133545"/>
                  <a:pt x="2313686" y="1118336"/>
                  <a:pt x="2320119" y="1105469"/>
                </a:cubicBezTo>
                <a:cubicBezTo>
                  <a:pt x="2327455" y="1090798"/>
                  <a:pt x="2340079" y="1079196"/>
                  <a:pt x="2347415" y="1064525"/>
                </a:cubicBezTo>
                <a:cubicBezTo>
                  <a:pt x="2353849" y="1051658"/>
                  <a:pt x="2355396" y="1036805"/>
                  <a:pt x="2361063" y="1023582"/>
                </a:cubicBezTo>
                <a:cubicBezTo>
                  <a:pt x="2369077" y="1004882"/>
                  <a:pt x="2380344" y="987691"/>
                  <a:pt x="2388358" y="968991"/>
                </a:cubicBezTo>
                <a:cubicBezTo>
                  <a:pt x="2422259" y="889888"/>
                  <a:pt x="2376848" y="965785"/>
                  <a:pt x="2429302" y="887104"/>
                </a:cubicBezTo>
                <a:cubicBezTo>
                  <a:pt x="2433851" y="868907"/>
                  <a:pt x="2435560" y="849753"/>
                  <a:pt x="2442949" y="832513"/>
                </a:cubicBezTo>
                <a:cubicBezTo>
                  <a:pt x="2449410" y="817437"/>
                  <a:pt x="2462909" y="806241"/>
                  <a:pt x="2470245" y="791570"/>
                </a:cubicBezTo>
                <a:cubicBezTo>
                  <a:pt x="2476679" y="778703"/>
                  <a:pt x="2478226" y="763850"/>
                  <a:pt x="2483893" y="750627"/>
                </a:cubicBezTo>
                <a:cubicBezTo>
                  <a:pt x="2491907" y="731927"/>
                  <a:pt x="2504045" y="715085"/>
                  <a:pt x="2511188" y="696036"/>
                </a:cubicBezTo>
                <a:cubicBezTo>
                  <a:pt x="2517774" y="678473"/>
                  <a:pt x="2521576" y="659917"/>
                  <a:pt x="2524836" y="641445"/>
                </a:cubicBezTo>
                <a:cubicBezTo>
                  <a:pt x="2535235" y="582519"/>
                  <a:pt x="2543033" y="523164"/>
                  <a:pt x="2552131" y="464024"/>
                </a:cubicBezTo>
                <a:cubicBezTo>
                  <a:pt x="2551789" y="457860"/>
                  <a:pt x="2561946" y="251638"/>
                  <a:pt x="2524836" y="177421"/>
                </a:cubicBezTo>
                <a:cubicBezTo>
                  <a:pt x="2517500" y="162750"/>
                  <a:pt x="2509138" y="148076"/>
                  <a:pt x="2497540" y="136478"/>
                </a:cubicBezTo>
                <a:cubicBezTo>
                  <a:pt x="2485942" y="124880"/>
                  <a:pt x="2469944" y="118716"/>
                  <a:pt x="2456597" y="109182"/>
                </a:cubicBezTo>
                <a:cubicBezTo>
                  <a:pt x="2438088" y="95961"/>
                  <a:pt x="2421755" y="79524"/>
                  <a:pt x="2402006" y="68239"/>
                </a:cubicBezTo>
                <a:cubicBezTo>
                  <a:pt x="2389516" y="61102"/>
                  <a:pt x="2373930" y="61025"/>
                  <a:pt x="2361063" y="54591"/>
                </a:cubicBezTo>
                <a:cubicBezTo>
                  <a:pt x="2346392" y="47256"/>
                  <a:pt x="2335108" y="33958"/>
                  <a:pt x="2320119" y="27296"/>
                </a:cubicBezTo>
                <a:cubicBezTo>
                  <a:pt x="2293827" y="15611"/>
                  <a:pt x="2238233" y="0"/>
                  <a:pt x="2238233" y="0"/>
                </a:cubicBezTo>
                <a:lnTo>
                  <a:pt x="1583140" y="13648"/>
                </a:lnTo>
                <a:cubicBezTo>
                  <a:pt x="1559960" y="14523"/>
                  <a:pt x="1537281" y="21193"/>
                  <a:pt x="1514902" y="27296"/>
                </a:cubicBezTo>
                <a:cubicBezTo>
                  <a:pt x="1514874" y="27304"/>
                  <a:pt x="1412558" y="61410"/>
                  <a:pt x="1392072" y="68239"/>
                </a:cubicBezTo>
                <a:lnTo>
                  <a:pt x="1351128" y="81887"/>
                </a:lnTo>
                <a:lnTo>
                  <a:pt x="1310185" y="95534"/>
                </a:lnTo>
                <a:cubicBezTo>
                  <a:pt x="1296537" y="104633"/>
                  <a:pt x="1284231" y="116168"/>
                  <a:pt x="1269242" y="122830"/>
                </a:cubicBezTo>
                <a:cubicBezTo>
                  <a:pt x="1242950" y="134515"/>
                  <a:pt x="1187355" y="150125"/>
                  <a:pt x="1187355" y="150125"/>
                </a:cubicBezTo>
                <a:cubicBezTo>
                  <a:pt x="1173707" y="159224"/>
                  <a:pt x="1160653" y="169283"/>
                  <a:pt x="1146412" y="177421"/>
                </a:cubicBezTo>
                <a:cubicBezTo>
                  <a:pt x="1128748" y="187515"/>
                  <a:pt x="1107450" y="191692"/>
                  <a:pt x="1091821" y="204716"/>
                </a:cubicBezTo>
                <a:cubicBezTo>
                  <a:pt x="1079220" y="215217"/>
                  <a:pt x="1076124" y="234061"/>
                  <a:pt x="1064525" y="245660"/>
                </a:cubicBezTo>
                <a:cubicBezTo>
                  <a:pt x="1052927" y="257258"/>
                  <a:pt x="1037230" y="263857"/>
                  <a:pt x="1023582" y="272955"/>
                </a:cubicBezTo>
                <a:cubicBezTo>
                  <a:pt x="1005385" y="300251"/>
                  <a:pt x="979365" y="323720"/>
                  <a:pt x="968991" y="354842"/>
                </a:cubicBezTo>
                <a:lnTo>
                  <a:pt x="928048" y="477672"/>
                </a:lnTo>
                <a:cubicBezTo>
                  <a:pt x="923499" y="491320"/>
                  <a:pt x="917221" y="504508"/>
                  <a:pt x="914400" y="518615"/>
                </a:cubicBezTo>
                <a:cubicBezTo>
                  <a:pt x="909851" y="541361"/>
                  <a:pt x="905784" y="564210"/>
                  <a:pt x="900752" y="586854"/>
                </a:cubicBezTo>
                <a:cubicBezTo>
                  <a:pt x="880860" y="676370"/>
                  <a:pt x="889501" y="611024"/>
                  <a:pt x="873457" y="723331"/>
                </a:cubicBezTo>
                <a:cubicBezTo>
                  <a:pt x="868270" y="759640"/>
                  <a:pt x="866370" y="796427"/>
                  <a:pt x="859809" y="832513"/>
                </a:cubicBezTo>
                <a:cubicBezTo>
                  <a:pt x="857235" y="846667"/>
                  <a:pt x="847058" y="859099"/>
                  <a:pt x="846161" y="873457"/>
                </a:cubicBezTo>
                <a:cubicBezTo>
                  <a:pt x="842472" y="932482"/>
                  <a:pt x="875732" y="994012"/>
                  <a:pt x="873457" y="1023582"/>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73"/>
          <p:cNvSpPr/>
          <p:nvPr/>
        </p:nvSpPr>
        <p:spPr>
          <a:xfrm>
            <a:off x="4821428" y="692696"/>
            <a:ext cx="2846916" cy="3227142"/>
          </a:xfrm>
          <a:custGeom>
            <a:avLst/>
            <a:gdLst>
              <a:gd name="connsiteX0" fmla="*/ 0 w 2879678"/>
              <a:gd name="connsiteY0" fmla="*/ 68239 h 3248168"/>
              <a:gd name="connsiteX1" fmla="*/ 54591 w 2879678"/>
              <a:gd name="connsiteY1" fmla="*/ 54591 h 3248168"/>
              <a:gd name="connsiteX2" fmla="*/ 95534 w 2879678"/>
              <a:gd name="connsiteY2" fmla="*/ 27296 h 3248168"/>
              <a:gd name="connsiteX3" fmla="*/ 163773 w 2879678"/>
              <a:gd name="connsiteY3" fmla="*/ 13648 h 3248168"/>
              <a:gd name="connsiteX4" fmla="*/ 204716 w 2879678"/>
              <a:gd name="connsiteY4" fmla="*/ 0 h 3248168"/>
              <a:gd name="connsiteX5" fmla="*/ 504967 w 2879678"/>
              <a:gd name="connsiteY5" fmla="*/ 13648 h 3248168"/>
              <a:gd name="connsiteX6" fmla="*/ 586854 w 2879678"/>
              <a:gd name="connsiteY6" fmla="*/ 40944 h 3248168"/>
              <a:gd name="connsiteX7" fmla="*/ 641445 w 2879678"/>
              <a:gd name="connsiteY7" fmla="*/ 54591 h 3248168"/>
              <a:gd name="connsiteX8" fmla="*/ 723331 w 2879678"/>
              <a:gd name="connsiteY8" fmla="*/ 81887 h 3248168"/>
              <a:gd name="connsiteX9" fmla="*/ 873457 w 2879678"/>
              <a:gd name="connsiteY9" fmla="*/ 95535 h 3248168"/>
              <a:gd name="connsiteX10" fmla="*/ 955343 w 2879678"/>
              <a:gd name="connsiteY10" fmla="*/ 122830 h 3248168"/>
              <a:gd name="connsiteX11" fmla="*/ 996286 w 2879678"/>
              <a:gd name="connsiteY11" fmla="*/ 136478 h 3248168"/>
              <a:gd name="connsiteX12" fmla="*/ 1037230 w 2879678"/>
              <a:gd name="connsiteY12" fmla="*/ 163774 h 3248168"/>
              <a:gd name="connsiteX13" fmla="*/ 1173707 w 2879678"/>
              <a:gd name="connsiteY13" fmla="*/ 204717 h 3248168"/>
              <a:gd name="connsiteX14" fmla="*/ 1255594 w 2879678"/>
              <a:gd name="connsiteY14" fmla="*/ 245660 h 3248168"/>
              <a:gd name="connsiteX15" fmla="*/ 1296537 w 2879678"/>
              <a:gd name="connsiteY15" fmla="*/ 272956 h 3248168"/>
              <a:gd name="connsiteX16" fmla="*/ 1364776 w 2879678"/>
              <a:gd name="connsiteY16" fmla="*/ 286603 h 3248168"/>
              <a:gd name="connsiteX17" fmla="*/ 1405719 w 2879678"/>
              <a:gd name="connsiteY17" fmla="*/ 313899 h 3248168"/>
              <a:gd name="connsiteX18" fmla="*/ 1487606 w 2879678"/>
              <a:gd name="connsiteY18" fmla="*/ 341194 h 3248168"/>
              <a:gd name="connsiteX19" fmla="*/ 1528549 w 2879678"/>
              <a:gd name="connsiteY19" fmla="*/ 368490 h 3248168"/>
              <a:gd name="connsiteX20" fmla="*/ 1569492 w 2879678"/>
              <a:gd name="connsiteY20" fmla="*/ 409433 h 3248168"/>
              <a:gd name="connsiteX21" fmla="*/ 1610436 w 2879678"/>
              <a:gd name="connsiteY21" fmla="*/ 423081 h 3248168"/>
              <a:gd name="connsiteX22" fmla="*/ 1733266 w 2879678"/>
              <a:gd name="connsiteY22" fmla="*/ 532263 h 3248168"/>
              <a:gd name="connsiteX23" fmla="*/ 1760561 w 2879678"/>
              <a:gd name="connsiteY23" fmla="*/ 573206 h 3248168"/>
              <a:gd name="connsiteX24" fmla="*/ 1842448 w 2879678"/>
              <a:gd name="connsiteY24" fmla="*/ 614150 h 3248168"/>
              <a:gd name="connsiteX25" fmla="*/ 1883391 w 2879678"/>
              <a:gd name="connsiteY25" fmla="*/ 641445 h 3248168"/>
              <a:gd name="connsiteX26" fmla="*/ 1978925 w 2879678"/>
              <a:gd name="connsiteY26" fmla="*/ 736979 h 3248168"/>
              <a:gd name="connsiteX27" fmla="*/ 2019869 w 2879678"/>
              <a:gd name="connsiteY27" fmla="*/ 764275 h 3248168"/>
              <a:gd name="connsiteX28" fmla="*/ 2060812 w 2879678"/>
              <a:gd name="connsiteY28" fmla="*/ 846162 h 3248168"/>
              <a:gd name="connsiteX29" fmla="*/ 2101755 w 2879678"/>
              <a:gd name="connsiteY29" fmla="*/ 859809 h 3248168"/>
              <a:gd name="connsiteX30" fmla="*/ 2224585 w 2879678"/>
              <a:gd name="connsiteY30" fmla="*/ 955344 h 3248168"/>
              <a:gd name="connsiteX31" fmla="*/ 2265528 w 2879678"/>
              <a:gd name="connsiteY31" fmla="*/ 982639 h 3248168"/>
              <a:gd name="connsiteX32" fmla="*/ 2306472 w 2879678"/>
              <a:gd name="connsiteY32" fmla="*/ 1078174 h 3248168"/>
              <a:gd name="connsiteX33" fmla="*/ 2333767 w 2879678"/>
              <a:gd name="connsiteY33" fmla="*/ 1160060 h 3248168"/>
              <a:gd name="connsiteX34" fmla="*/ 2361063 w 2879678"/>
              <a:gd name="connsiteY34" fmla="*/ 1201003 h 3248168"/>
              <a:gd name="connsiteX35" fmla="*/ 2415654 w 2879678"/>
              <a:gd name="connsiteY35" fmla="*/ 1296538 h 3248168"/>
              <a:gd name="connsiteX36" fmla="*/ 2456597 w 2879678"/>
              <a:gd name="connsiteY36" fmla="*/ 1337481 h 3248168"/>
              <a:gd name="connsiteX37" fmla="*/ 2511188 w 2879678"/>
              <a:gd name="connsiteY37" fmla="*/ 1419368 h 3248168"/>
              <a:gd name="connsiteX38" fmla="*/ 2524836 w 2879678"/>
              <a:gd name="connsiteY38" fmla="*/ 1460311 h 3248168"/>
              <a:gd name="connsiteX39" fmla="*/ 2593075 w 2879678"/>
              <a:gd name="connsiteY39" fmla="*/ 1542197 h 3248168"/>
              <a:gd name="connsiteX40" fmla="*/ 2634018 w 2879678"/>
              <a:gd name="connsiteY40" fmla="*/ 1624084 h 3248168"/>
              <a:gd name="connsiteX41" fmla="*/ 2688609 w 2879678"/>
              <a:gd name="connsiteY41" fmla="*/ 1705971 h 3248168"/>
              <a:gd name="connsiteX42" fmla="*/ 2702257 w 2879678"/>
              <a:gd name="connsiteY42" fmla="*/ 1760562 h 3248168"/>
              <a:gd name="connsiteX43" fmla="*/ 2729552 w 2879678"/>
              <a:gd name="connsiteY43" fmla="*/ 1869744 h 3248168"/>
              <a:gd name="connsiteX44" fmla="*/ 2756848 w 2879678"/>
              <a:gd name="connsiteY44" fmla="*/ 1910687 h 3248168"/>
              <a:gd name="connsiteX45" fmla="*/ 2784143 w 2879678"/>
              <a:gd name="connsiteY45" fmla="*/ 2033517 h 3248168"/>
              <a:gd name="connsiteX46" fmla="*/ 2811439 w 2879678"/>
              <a:gd name="connsiteY46" fmla="*/ 2115403 h 3248168"/>
              <a:gd name="connsiteX47" fmla="*/ 2825086 w 2879678"/>
              <a:gd name="connsiteY47" fmla="*/ 2251881 h 3248168"/>
              <a:gd name="connsiteX48" fmla="*/ 2852382 w 2879678"/>
              <a:gd name="connsiteY48" fmla="*/ 2333768 h 3248168"/>
              <a:gd name="connsiteX49" fmla="*/ 2866030 w 2879678"/>
              <a:gd name="connsiteY49" fmla="*/ 2483893 h 3248168"/>
              <a:gd name="connsiteX50" fmla="*/ 2879678 w 2879678"/>
              <a:gd name="connsiteY50" fmla="*/ 2565779 h 3248168"/>
              <a:gd name="connsiteX51" fmla="*/ 2866030 w 2879678"/>
              <a:gd name="connsiteY51" fmla="*/ 2825087 h 3248168"/>
              <a:gd name="connsiteX52" fmla="*/ 2838734 w 2879678"/>
              <a:gd name="connsiteY52" fmla="*/ 2866030 h 3248168"/>
              <a:gd name="connsiteX53" fmla="*/ 2756848 w 2879678"/>
              <a:gd name="connsiteY53" fmla="*/ 2934269 h 3248168"/>
              <a:gd name="connsiteX54" fmla="*/ 2743200 w 2879678"/>
              <a:gd name="connsiteY54" fmla="*/ 2975212 h 3248168"/>
              <a:gd name="connsiteX55" fmla="*/ 2606722 w 2879678"/>
              <a:gd name="connsiteY55" fmla="*/ 3138985 h 3248168"/>
              <a:gd name="connsiteX56" fmla="*/ 2565779 w 2879678"/>
              <a:gd name="connsiteY56" fmla="*/ 3166281 h 3248168"/>
              <a:gd name="connsiteX57" fmla="*/ 2442949 w 2879678"/>
              <a:gd name="connsiteY57" fmla="*/ 3234520 h 3248168"/>
              <a:gd name="connsiteX58" fmla="*/ 2183642 w 2879678"/>
              <a:gd name="connsiteY58" fmla="*/ 3248168 h 3248168"/>
              <a:gd name="connsiteX59" fmla="*/ 2033516 w 2879678"/>
              <a:gd name="connsiteY59" fmla="*/ 3234520 h 3248168"/>
              <a:gd name="connsiteX60" fmla="*/ 1992573 w 2879678"/>
              <a:gd name="connsiteY60" fmla="*/ 3207224 h 3248168"/>
              <a:gd name="connsiteX61" fmla="*/ 1937982 w 2879678"/>
              <a:gd name="connsiteY61" fmla="*/ 3179929 h 3248168"/>
              <a:gd name="connsiteX62" fmla="*/ 1842448 w 2879678"/>
              <a:gd name="connsiteY62" fmla="*/ 3057099 h 3248168"/>
              <a:gd name="connsiteX63" fmla="*/ 1828800 w 2879678"/>
              <a:gd name="connsiteY63" fmla="*/ 2934269 h 3248168"/>
              <a:gd name="connsiteX64" fmla="*/ 1815152 w 2879678"/>
              <a:gd name="connsiteY64" fmla="*/ 2893326 h 3248168"/>
              <a:gd name="connsiteX65" fmla="*/ 1828800 w 2879678"/>
              <a:gd name="connsiteY65" fmla="*/ 2838735 h 3248168"/>
              <a:gd name="connsiteX66" fmla="*/ 1842448 w 2879678"/>
              <a:gd name="connsiteY66" fmla="*/ 2770496 h 3248168"/>
              <a:gd name="connsiteX67" fmla="*/ 1869743 w 2879678"/>
              <a:gd name="connsiteY67" fmla="*/ 2688609 h 3248168"/>
              <a:gd name="connsiteX68" fmla="*/ 1910686 w 2879678"/>
              <a:gd name="connsiteY68" fmla="*/ 2333768 h 3248168"/>
              <a:gd name="connsiteX69" fmla="*/ 1897039 w 2879678"/>
              <a:gd name="connsiteY69" fmla="*/ 2074460 h 3248168"/>
              <a:gd name="connsiteX70" fmla="*/ 1883391 w 2879678"/>
              <a:gd name="connsiteY70" fmla="*/ 2033517 h 3248168"/>
              <a:gd name="connsiteX71" fmla="*/ 1869743 w 2879678"/>
              <a:gd name="connsiteY71" fmla="*/ 1965278 h 3248168"/>
              <a:gd name="connsiteX72" fmla="*/ 1842448 w 2879678"/>
              <a:gd name="connsiteY72" fmla="*/ 1924335 h 3248168"/>
              <a:gd name="connsiteX73" fmla="*/ 1828800 w 2879678"/>
              <a:gd name="connsiteY73" fmla="*/ 1883391 h 3248168"/>
              <a:gd name="connsiteX74" fmla="*/ 1801504 w 2879678"/>
              <a:gd name="connsiteY74" fmla="*/ 1828800 h 3248168"/>
              <a:gd name="connsiteX75" fmla="*/ 1787857 w 2879678"/>
              <a:gd name="connsiteY75" fmla="*/ 1733266 h 3248168"/>
              <a:gd name="connsiteX76" fmla="*/ 1760561 w 2879678"/>
              <a:gd name="connsiteY76" fmla="*/ 1692323 h 3248168"/>
              <a:gd name="connsiteX77" fmla="*/ 1746913 w 2879678"/>
              <a:gd name="connsiteY77" fmla="*/ 1624084 h 3248168"/>
              <a:gd name="connsiteX78" fmla="*/ 1719618 w 2879678"/>
              <a:gd name="connsiteY78" fmla="*/ 1542197 h 3248168"/>
              <a:gd name="connsiteX79" fmla="*/ 1705970 w 2879678"/>
              <a:gd name="connsiteY79" fmla="*/ 1501254 h 3248168"/>
              <a:gd name="connsiteX80" fmla="*/ 1678675 w 2879678"/>
              <a:gd name="connsiteY80" fmla="*/ 1446663 h 3248168"/>
              <a:gd name="connsiteX81" fmla="*/ 1665027 w 2879678"/>
              <a:gd name="connsiteY81" fmla="*/ 1405720 h 3248168"/>
              <a:gd name="connsiteX82" fmla="*/ 1637731 w 2879678"/>
              <a:gd name="connsiteY82" fmla="*/ 1364777 h 3248168"/>
              <a:gd name="connsiteX83" fmla="*/ 1583140 w 2879678"/>
              <a:gd name="connsiteY83" fmla="*/ 1255594 h 3248168"/>
              <a:gd name="connsiteX84" fmla="*/ 1555845 w 2879678"/>
              <a:gd name="connsiteY84" fmla="*/ 1214651 h 3248168"/>
              <a:gd name="connsiteX85" fmla="*/ 1542197 w 2879678"/>
              <a:gd name="connsiteY85" fmla="*/ 1173708 h 3248168"/>
              <a:gd name="connsiteX86" fmla="*/ 1446663 w 2879678"/>
              <a:gd name="connsiteY86" fmla="*/ 1037230 h 3248168"/>
              <a:gd name="connsiteX87" fmla="*/ 1378424 w 2879678"/>
              <a:gd name="connsiteY87" fmla="*/ 900753 h 3248168"/>
              <a:gd name="connsiteX88" fmla="*/ 1310185 w 2879678"/>
              <a:gd name="connsiteY88" fmla="*/ 805218 h 3248168"/>
              <a:gd name="connsiteX89" fmla="*/ 1282889 w 2879678"/>
              <a:gd name="connsiteY89" fmla="*/ 764275 h 3248168"/>
              <a:gd name="connsiteX90" fmla="*/ 1241946 w 2879678"/>
              <a:gd name="connsiteY90" fmla="*/ 723332 h 3248168"/>
              <a:gd name="connsiteX91" fmla="*/ 1214651 w 2879678"/>
              <a:gd name="connsiteY91" fmla="*/ 682388 h 3248168"/>
              <a:gd name="connsiteX92" fmla="*/ 1091821 w 2879678"/>
              <a:gd name="connsiteY92" fmla="*/ 614150 h 3248168"/>
              <a:gd name="connsiteX93" fmla="*/ 1050878 w 2879678"/>
              <a:gd name="connsiteY93" fmla="*/ 573206 h 3248168"/>
              <a:gd name="connsiteX94" fmla="*/ 1009934 w 2879678"/>
              <a:gd name="connsiteY94" fmla="*/ 545911 h 3248168"/>
              <a:gd name="connsiteX95" fmla="*/ 941695 w 2879678"/>
              <a:gd name="connsiteY95" fmla="*/ 477672 h 3248168"/>
              <a:gd name="connsiteX96" fmla="*/ 873457 w 2879678"/>
              <a:gd name="connsiteY96" fmla="*/ 423081 h 3248168"/>
              <a:gd name="connsiteX97" fmla="*/ 832513 w 2879678"/>
              <a:gd name="connsiteY97" fmla="*/ 382138 h 3248168"/>
              <a:gd name="connsiteX98" fmla="*/ 709683 w 2879678"/>
              <a:gd name="connsiteY98" fmla="*/ 313899 h 3248168"/>
              <a:gd name="connsiteX99" fmla="*/ 668740 w 2879678"/>
              <a:gd name="connsiteY99" fmla="*/ 286603 h 3248168"/>
              <a:gd name="connsiteX100" fmla="*/ 627797 w 2879678"/>
              <a:gd name="connsiteY100" fmla="*/ 272956 h 3248168"/>
              <a:gd name="connsiteX101" fmla="*/ 545910 w 2879678"/>
              <a:gd name="connsiteY101" fmla="*/ 218365 h 3248168"/>
              <a:gd name="connsiteX102" fmla="*/ 464024 w 2879678"/>
              <a:gd name="connsiteY102" fmla="*/ 177421 h 3248168"/>
              <a:gd name="connsiteX103" fmla="*/ 423080 w 2879678"/>
              <a:gd name="connsiteY103" fmla="*/ 150126 h 3248168"/>
              <a:gd name="connsiteX104" fmla="*/ 272955 w 2879678"/>
              <a:gd name="connsiteY104" fmla="*/ 109182 h 3248168"/>
              <a:gd name="connsiteX105" fmla="*/ 54591 w 2879678"/>
              <a:gd name="connsiteY105" fmla="*/ 95535 h 3248168"/>
              <a:gd name="connsiteX106" fmla="*/ 0 w 2879678"/>
              <a:gd name="connsiteY106" fmla="*/ 68239 h 324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879678" h="3248168">
                <a:moveTo>
                  <a:pt x="0" y="68239"/>
                </a:moveTo>
                <a:cubicBezTo>
                  <a:pt x="0" y="61415"/>
                  <a:pt x="37351" y="61980"/>
                  <a:pt x="54591" y="54591"/>
                </a:cubicBezTo>
                <a:cubicBezTo>
                  <a:pt x="69667" y="48130"/>
                  <a:pt x="80176" y="33055"/>
                  <a:pt x="95534" y="27296"/>
                </a:cubicBezTo>
                <a:cubicBezTo>
                  <a:pt x="117254" y="19151"/>
                  <a:pt x="141269" y="19274"/>
                  <a:pt x="163773" y="13648"/>
                </a:cubicBezTo>
                <a:cubicBezTo>
                  <a:pt x="177729" y="10159"/>
                  <a:pt x="191068" y="4549"/>
                  <a:pt x="204716" y="0"/>
                </a:cubicBezTo>
                <a:cubicBezTo>
                  <a:pt x="304800" y="4549"/>
                  <a:pt x="405350" y="2975"/>
                  <a:pt x="504967" y="13648"/>
                </a:cubicBezTo>
                <a:cubicBezTo>
                  <a:pt x="533575" y="16713"/>
                  <a:pt x="558941" y="33966"/>
                  <a:pt x="586854" y="40944"/>
                </a:cubicBezTo>
                <a:cubicBezTo>
                  <a:pt x="605051" y="45493"/>
                  <a:pt x="623479" y="49201"/>
                  <a:pt x="641445" y="54591"/>
                </a:cubicBezTo>
                <a:cubicBezTo>
                  <a:pt x="669003" y="62859"/>
                  <a:pt x="694677" y="79282"/>
                  <a:pt x="723331" y="81887"/>
                </a:cubicBezTo>
                <a:lnTo>
                  <a:pt x="873457" y="95535"/>
                </a:lnTo>
                <a:lnTo>
                  <a:pt x="955343" y="122830"/>
                </a:lnTo>
                <a:cubicBezTo>
                  <a:pt x="968991" y="127379"/>
                  <a:pt x="984316" y="128498"/>
                  <a:pt x="996286" y="136478"/>
                </a:cubicBezTo>
                <a:cubicBezTo>
                  <a:pt x="1009934" y="145577"/>
                  <a:pt x="1022153" y="157313"/>
                  <a:pt x="1037230" y="163774"/>
                </a:cubicBezTo>
                <a:cubicBezTo>
                  <a:pt x="1090644" y="186665"/>
                  <a:pt x="1118648" y="168013"/>
                  <a:pt x="1173707" y="204717"/>
                </a:cubicBezTo>
                <a:cubicBezTo>
                  <a:pt x="1291062" y="282951"/>
                  <a:pt x="1142572" y="189148"/>
                  <a:pt x="1255594" y="245660"/>
                </a:cubicBezTo>
                <a:cubicBezTo>
                  <a:pt x="1270265" y="252996"/>
                  <a:pt x="1281179" y="267197"/>
                  <a:pt x="1296537" y="272956"/>
                </a:cubicBezTo>
                <a:cubicBezTo>
                  <a:pt x="1318257" y="281101"/>
                  <a:pt x="1342030" y="282054"/>
                  <a:pt x="1364776" y="286603"/>
                </a:cubicBezTo>
                <a:cubicBezTo>
                  <a:pt x="1378424" y="295702"/>
                  <a:pt x="1390730" y="307237"/>
                  <a:pt x="1405719" y="313899"/>
                </a:cubicBezTo>
                <a:cubicBezTo>
                  <a:pt x="1432011" y="325584"/>
                  <a:pt x="1487606" y="341194"/>
                  <a:pt x="1487606" y="341194"/>
                </a:cubicBezTo>
                <a:cubicBezTo>
                  <a:pt x="1501254" y="350293"/>
                  <a:pt x="1515948" y="357989"/>
                  <a:pt x="1528549" y="368490"/>
                </a:cubicBezTo>
                <a:cubicBezTo>
                  <a:pt x="1543376" y="380846"/>
                  <a:pt x="1553433" y="398727"/>
                  <a:pt x="1569492" y="409433"/>
                </a:cubicBezTo>
                <a:cubicBezTo>
                  <a:pt x="1581462" y="417413"/>
                  <a:pt x="1596788" y="418532"/>
                  <a:pt x="1610436" y="423081"/>
                </a:cubicBezTo>
                <a:cubicBezTo>
                  <a:pt x="1659662" y="455899"/>
                  <a:pt x="1695875" y="476176"/>
                  <a:pt x="1733266" y="532263"/>
                </a:cubicBezTo>
                <a:cubicBezTo>
                  <a:pt x="1742364" y="545911"/>
                  <a:pt x="1748963" y="561608"/>
                  <a:pt x="1760561" y="573206"/>
                </a:cubicBezTo>
                <a:cubicBezTo>
                  <a:pt x="1799673" y="612319"/>
                  <a:pt x="1798047" y="591950"/>
                  <a:pt x="1842448" y="614150"/>
                </a:cubicBezTo>
                <a:cubicBezTo>
                  <a:pt x="1857119" y="621485"/>
                  <a:pt x="1869743" y="632347"/>
                  <a:pt x="1883391" y="641445"/>
                </a:cubicBezTo>
                <a:cubicBezTo>
                  <a:pt x="1945962" y="735302"/>
                  <a:pt x="1906860" y="712959"/>
                  <a:pt x="1978925" y="736979"/>
                </a:cubicBezTo>
                <a:cubicBezTo>
                  <a:pt x="1992573" y="746078"/>
                  <a:pt x="2009622" y="751467"/>
                  <a:pt x="2019869" y="764275"/>
                </a:cubicBezTo>
                <a:cubicBezTo>
                  <a:pt x="2063825" y="819220"/>
                  <a:pt x="1996892" y="795026"/>
                  <a:pt x="2060812" y="846162"/>
                </a:cubicBezTo>
                <a:cubicBezTo>
                  <a:pt x="2072045" y="855149"/>
                  <a:pt x="2088107" y="855260"/>
                  <a:pt x="2101755" y="859809"/>
                </a:cubicBezTo>
                <a:cubicBezTo>
                  <a:pt x="2165894" y="923950"/>
                  <a:pt x="2126639" y="890047"/>
                  <a:pt x="2224585" y="955344"/>
                </a:cubicBezTo>
                <a:lnTo>
                  <a:pt x="2265528" y="982639"/>
                </a:lnTo>
                <a:cubicBezTo>
                  <a:pt x="2309464" y="1114444"/>
                  <a:pt x="2239007" y="909510"/>
                  <a:pt x="2306472" y="1078174"/>
                </a:cubicBezTo>
                <a:cubicBezTo>
                  <a:pt x="2317158" y="1104888"/>
                  <a:pt x="2317807" y="1136121"/>
                  <a:pt x="2333767" y="1160060"/>
                </a:cubicBezTo>
                <a:cubicBezTo>
                  <a:pt x="2342866" y="1173708"/>
                  <a:pt x="2352925" y="1186762"/>
                  <a:pt x="2361063" y="1201003"/>
                </a:cubicBezTo>
                <a:cubicBezTo>
                  <a:pt x="2385336" y="1243480"/>
                  <a:pt x="2385424" y="1260262"/>
                  <a:pt x="2415654" y="1296538"/>
                </a:cubicBezTo>
                <a:cubicBezTo>
                  <a:pt x="2428010" y="1311365"/>
                  <a:pt x="2442949" y="1323833"/>
                  <a:pt x="2456597" y="1337481"/>
                </a:cubicBezTo>
                <a:cubicBezTo>
                  <a:pt x="2489049" y="1434833"/>
                  <a:pt x="2443034" y="1317136"/>
                  <a:pt x="2511188" y="1419368"/>
                </a:cubicBezTo>
                <a:cubicBezTo>
                  <a:pt x="2519168" y="1431338"/>
                  <a:pt x="2518402" y="1447444"/>
                  <a:pt x="2524836" y="1460311"/>
                </a:cubicBezTo>
                <a:cubicBezTo>
                  <a:pt x="2543838" y="1498314"/>
                  <a:pt x="2562890" y="1512012"/>
                  <a:pt x="2593075" y="1542197"/>
                </a:cubicBezTo>
                <a:cubicBezTo>
                  <a:pt x="2627374" y="1645101"/>
                  <a:pt x="2581109" y="1518269"/>
                  <a:pt x="2634018" y="1624084"/>
                </a:cubicBezTo>
                <a:cubicBezTo>
                  <a:pt x="2673522" y="1703091"/>
                  <a:pt x="2610993" y="1628353"/>
                  <a:pt x="2688609" y="1705971"/>
                </a:cubicBezTo>
                <a:cubicBezTo>
                  <a:pt x="2693158" y="1724168"/>
                  <a:pt x="2698188" y="1742252"/>
                  <a:pt x="2702257" y="1760562"/>
                </a:cubicBezTo>
                <a:cubicBezTo>
                  <a:pt x="2708487" y="1788595"/>
                  <a:pt x="2714919" y="1840478"/>
                  <a:pt x="2729552" y="1869744"/>
                </a:cubicBezTo>
                <a:cubicBezTo>
                  <a:pt x="2736888" y="1884415"/>
                  <a:pt x="2747749" y="1897039"/>
                  <a:pt x="2756848" y="1910687"/>
                </a:cubicBezTo>
                <a:cubicBezTo>
                  <a:pt x="2795898" y="2027844"/>
                  <a:pt x="2736097" y="1841336"/>
                  <a:pt x="2784143" y="2033517"/>
                </a:cubicBezTo>
                <a:cubicBezTo>
                  <a:pt x="2791121" y="2061430"/>
                  <a:pt x="2811439" y="2115403"/>
                  <a:pt x="2811439" y="2115403"/>
                </a:cubicBezTo>
                <a:cubicBezTo>
                  <a:pt x="2815988" y="2160896"/>
                  <a:pt x="2816661" y="2206945"/>
                  <a:pt x="2825086" y="2251881"/>
                </a:cubicBezTo>
                <a:cubicBezTo>
                  <a:pt x="2830388" y="2280160"/>
                  <a:pt x="2852382" y="2333768"/>
                  <a:pt x="2852382" y="2333768"/>
                </a:cubicBezTo>
                <a:cubicBezTo>
                  <a:pt x="2856931" y="2383810"/>
                  <a:pt x="2860159" y="2433989"/>
                  <a:pt x="2866030" y="2483893"/>
                </a:cubicBezTo>
                <a:cubicBezTo>
                  <a:pt x="2869263" y="2511375"/>
                  <a:pt x="2879678" y="2538107"/>
                  <a:pt x="2879678" y="2565779"/>
                </a:cubicBezTo>
                <a:cubicBezTo>
                  <a:pt x="2879678" y="2652335"/>
                  <a:pt x="2877725" y="2739325"/>
                  <a:pt x="2866030" y="2825087"/>
                </a:cubicBezTo>
                <a:cubicBezTo>
                  <a:pt x="2863814" y="2841339"/>
                  <a:pt x="2849235" y="2853429"/>
                  <a:pt x="2838734" y="2866030"/>
                </a:cubicBezTo>
                <a:cubicBezTo>
                  <a:pt x="2805893" y="2905439"/>
                  <a:pt x="2797109" y="2907429"/>
                  <a:pt x="2756848" y="2934269"/>
                </a:cubicBezTo>
                <a:cubicBezTo>
                  <a:pt x="2752299" y="2947917"/>
                  <a:pt x="2750186" y="2962636"/>
                  <a:pt x="2743200" y="2975212"/>
                </a:cubicBezTo>
                <a:cubicBezTo>
                  <a:pt x="2713579" y="3028530"/>
                  <a:pt x="2657228" y="3105313"/>
                  <a:pt x="2606722" y="3138985"/>
                </a:cubicBezTo>
                <a:cubicBezTo>
                  <a:pt x="2593074" y="3148084"/>
                  <a:pt x="2578380" y="3155780"/>
                  <a:pt x="2565779" y="3166281"/>
                </a:cubicBezTo>
                <a:cubicBezTo>
                  <a:pt x="2515574" y="3208119"/>
                  <a:pt x="2526624" y="3230116"/>
                  <a:pt x="2442949" y="3234520"/>
                </a:cubicBezTo>
                <a:lnTo>
                  <a:pt x="2183642" y="3248168"/>
                </a:lnTo>
                <a:cubicBezTo>
                  <a:pt x="2133600" y="3243619"/>
                  <a:pt x="2082649" y="3245049"/>
                  <a:pt x="2033516" y="3234520"/>
                </a:cubicBezTo>
                <a:cubicBezTo>
                  <a:pt x="2017478" y="3231083"/>
                  <a:pt x="2006814" y="3215362"/>
                  <a:pt x="1992573" y="3207224"/>
                </a:cubicBezTo>
                <a:cubicBezTo>
                  <a:pt x="1974909" y="3197130"/>
                  <a:pt x="1956179" y="3189027"/>
                  <a:pt x="1937982" y="3179929"/>
                </a:cubicBezTo>
                <a:cubicBezTo>
                  <a:pt x="1845923" y="3087870"/>
                  <a:pt x="1868301" y="3134663"/>
                  <a:pt x="1842448" y="3057099"/>
                </a:cubicBezTo>
                <a:cubicBezTo>
                  <a:pt x="1837899" y="3016156"/>
                  <a:pt x="1835573" y="2974904"/>
                  <a:pt x="1828800" y="2934269"/>
                </a:cubicBezTo>
                <a:cubicBezTo>
                  <a:pt x="1826435" y="2920079"/>
                  <a:pt x="1815152" y="2907712"/>
                  <a:pt x="1815152" y="2893326"/>
                </a:cubicBezTo>
                <a:cubicBezTo>
                  <a:pt x="1815152" y="2874569"/>
                  <a:pt x="1824731" y="2857045"/>
                  <a:pt x="1828800" y="2838735"/>
                </a:cubicBezTo>
                <a:cubicBezTo>
                  <a:pt x="1833832" y="2816091"/>
                  <a:pt x="1836345" y="2792875"/>
                  <a:pt x="1842448" y="2770496"/>
                </a:cubicBezTo>
                <a:cubicBezTo>
                  <a:pt x="1850018" y="2742738"/>
                  <a:pt x="1869743" y="2688609"/>
                  <a:pt x="1869743" y="2688609"/>
                </a:cubicBezTo>
                <a:cubicBezTo>
                  <a:pt x="1887662" y="2572137"/>
                  <a:pt x="1910686" y="2452316"/>
                  <a:pt x="1910686" y="2333768"/>
                </a:cubicBezTo>
                <a:cubicBezTo>
                  <a:pt x="1910686" y="2247212"/>
                  <a:pt x="1904875" y="2160660"/>
                  <a:pt x="1897039" y="2074460"/>
                </a:cubicBezTo>
                <a:cubicBezTo>
                  <a:pt x="1895737" y="2060133"/>
                  <a:pt x="1886880" y="2047473"/>
                  <a:pt x="1883391" y="2033517"/>
                </a:cubicBezTo>
                <a:cubicBezTo>
                  <a:pt x="1877765" y="2011013"/>
                  <a:pt x="1877888" y="1986998"/>
                  <a:pt x="1869743" y="1965278"/>
                </a:cubicBezTo>
                <a:cubicBezTo>
                  <a:pt x="1863984" y="1949920"/>
                  <a:pt x="1849783" y="1939006"/>
                  <a:pt x="1842448" y="1924335"/>
                </a:cubicBezTo>
                <a:cubicBezTo>
                  <a:pt x="1836014" y="1911468"/>
                  <a:pt x="1834467" y="1896614"/>
                  <a:pt x="1828800" y="1883391"/>
                </a:cubicBezTo>
                <a:cubicBezTo>
                  <a:pt x="1820786" y="1864691"/>
                  <a:pt x="1810603" y="1846997"/>
                  <a:pt x="1801504" y="1828800"/>
                </a:cubicBezTo>
                <a:cubicBezTo>
                  <a:pt x="1796955" y="1796955"/>
                  <a:pt x="1797100" y="1764077"/>
                  <a:pt x="1787857" y="1733266"/>
                </a:cubicBezTo>
                <a:cubicBezTo>
                  <a:pt x="1783144" y="1717555"/>
                  <a:pt x="1766320" y="1707681"/>
                  <a:pt x="1760561" y="1692323"/>
                </a:cubicBezTo>
                <a:cubicBezTo>
                  <a:pt x="1752416" y="1670603"/>
                  <a:pt x="1753016" y="1646463"/>
                  <a:pt x="1746913" y="1624084"/>
                </a:cubicBezTo>
                <a:cubicBezTo>
                  <a:pt x="1739343" y="1596326"/>
                  <a:pt x="1728716" y="1569493"/>
                  <a:pt x="1719618" y="1542197"/>
                </a:cubicBezTo>
                <a:cubicBezTo>
                  <a:pt x="1715069" y="1528549"/>
                  <a:pt x="1712403" y="1514121"/>
                  <a:pt x="1705970" y="1501254"/>
                </a:cubicBezTo>
                <a:cubicBezTo>
                  <a:pt x="1696872" y="1483057"/>
                  <a:pt x="1686689" y="1465363"/>
                  <a:pt x="1678675" y="1446663"/>
                </a:cubicBezTo>
                <a:cubicBezTo>
                  <a:pt x="1673008" y="1433440"/>
                  <a:pt x="1671461" y="1418587"/>
                  <a:pt x="1665027" y="1405720"/>
                </a:cubicBezTo>
                <a:cubicBezTo>
                  <a:pt x="1657691" y="1391049"/>
                  <a:pt x="1645585" y="1379177"/>
                  <a:pt x="1637731" y="1364777"/>
                </a:cubicBezTo>
                <a:cubicBezTo>
                  <a:pt x="1618246" y="1329055"/>
                  <a:pt x="1605711" y="1289450"/>
                  <a:pt x="1583140" y="1255594"/>
                </a:cubicBezTo>
                <a:cubicBezTo>
                  <a:pt x="1574042" y="1241946"/>
                  <a:pt x="1563180" y="1229322"/>
                  <a:pt x="1555845" y="1214651"/>
                </a:cubicBezTo>
                <a:cubicBezTo>
                  <a:pt x="1549411" y="1201784"/>
                  <a:pt x="1549183" y="1186284"/>
                  <a:pt x="1542197" y="1173708"/>
                </a:cubicBezTo>
                <a:cubicBezTo>
                  <a:pt x="1518193" y="1130501"/>
                  <a:pt x="1477332" y="1078123"/>
                  <a:pt x="1446663" y="1037230"/>
                </a:cubicBezTo>
                <a:cubicBezTo>
                  <a:pt x="1425058" y="950813"/>
                  <a:pt x="1443420" y="998246"/>
                  <a:pt x="1378424" y="900753"/>
                </a:cubicBezTo>
                <a:cubicBezTo>
                  <a:pt x="1314100" y="804268"/>
                  <a:pt x="1394820" y="923706"/>
                  <a:pt x="1310185" y="805218"/>
                </a:cubicBezTo>
                <a:cubicBezTo>
                  <a:pt x="1300651" y="791871"/>
                  <a:pt x="1293390" y="776876"/>
                  <a:pt x="1282889" y="764275"/>
                </a:cubicBezTo>
                <a:cubicBezTo>
                  <a:pt x="1270533" y="749448"/>
                  <a:pt x="1254302" y="738159"/>
                  <a:pt x="1241946" y="723332"/>
                </a:cubicBezTo>
                <a:cubicBezTo>
                  <a:pt x="1231445" y="710731"/>
                  <a:pt x="1226995" y="693189"/>
                  <a:pt x="1214651" y="682388"/>
                </a:cubicBezTo>
                <a:cubicBezTo>
                  <a:pt x="1156893" y="631850"/>
                  <a:pt x="1148056" y="632894"/>
                  <a:pt x="1091821" y="614150"/>
                </a:cubicBezTo>
                <a:cubicBezTo>
                  <a:pt x="1078173" y="600502"/>
                  <a:pt x="1065705" y="585562"/>
                  <a:pt x="1050878" y="573206"/>
                </a:cubicBezTo>
                <a:cubicBezTo>
                  <a:pt x="1038277" y="562705"/>
                  <a:pt x="1021533" y="557509"/>
                  <a:pt x="1009934" y="545911"/>
                </a:cubicBezTo>
                <a:cubicBezTo>
                  <a:pt x="918944" y="454922"/>
                  <a:pt x="1050885" y="550465"/>
                  <a:pt x="941695" y="477672"/>
                </a:cubicBezTo>
                <a:cubicBezTo>
                  <a:pt x="880652" y="386107"/>
                  <a:pt x="952561" y="475816"/>
                  <a:pt x="873457" y="423081"/>
                </a:cubicBezTo>
                <a:cubicBezTo>
                  <a:pt x="857398" y="412375"/>
                  <a:pt x="847748" y="393988"/>
                  <a:pt x="832513" y="382138"/>
                </a:cubicBezTo>
                <a:cubicBezTo>
                  <a:pt x="762120" y="327388"/>
                  <a:pt x="771459" y="334491"/>
                  <a:pt x="709683" y="313899"/>
                </a:cubicBezTo>
                <a:cubicBezTo>
                  <a:pt x="696035" y="304800"/>
                  <a:pt x="683411" y="293938"/>
                  <a:pt x="668740" y="286603"/>
                </a:cubicBezTo>
                <a:cubicBezTo>
                  <a:pt x="655873" y="280169"/>
                  <a:pt x="639767" y="280936"/>
                  <a:pt x="627797" y="272956"/>
                </a:cubicBezTo>
                <a:cubicBezTo>
                  <a:pt x="525567" y="204803"/>
                  <a:pt x="643263" y="250814"/>
                  <a:pt x="545910" y="218365"/>
                </a:cubicBezTo>
                <a:cubicBezTo>
                  <a:pt x="428587" y="140148"/>
                  <a:pt x="577019" y="233918"/>
                  <a:pt x="464024" y="177421"/>
                </a:cubicBezTo>
                <a:cubicBezTo>
                  <a:pt x="449353" y="170086"/>
                  <a:pt x="438069" y="156788"/>
                  <a:pt x="423080" y="150126"/>
                </a:cubicBezTo>
                <a:cubicBezTo>
                  <a:pt x="388133" y="134594"/>
                  <a:pt x="313821" y="113074"/>
                  <a:pt x="272955" y="109182"/>
                </a:cubicBezTo>
                <a:cubicBezTo>
                  <a:pt x="200353" y="102268"/>
                  <a:pt x="127379" y="100084"/>
                  <a:pt x="54591" y="95535"/>
                </a:cubicBezTo>
                <a:cubicBezTo>
                  <a:pt x="24772" y="50806"/>
                  <a:pt x="0" y="75063"/>
                  <a:pt x="0" y="68239"/>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リーフォーム 77"/>
          <p:cNvSpPr/>
          <p:nvPr/>
        </p:nvSpPr>
        <p:spPr>
          <a:xfrm>
            <a:off x="2113008" y="4094328"/>
            <a:ext cx="725726" cy="888353"/>
          </a:xfrm>
          <a:custGeom>
            <a:avLst/>
            <a:gdLst>
              <a:gd name="connsiteX0" fmla="*/ 684783 w 725726"/>
              <a:gd name="connsiteY0" fmla="*/ 163773 h 888353"/>
              <a:gd name="connsiteX1" fmla="*/ 616544 w 725726"/>
              <a:gd name="connsiteY1" fmla="*/ 259308 h 888353"/>
              <a:gd name="connsiteX2" fmla="*/ 602896 w 725726"/>
              <a:gd name="connsiteY2" fmla="*/ 300251 h 888353"/>
              <a:gd name="connsiteX3" fmla="*/ 643840 w 725726"/>
              <a:gd name="connsiteY3" fmla="*/ 586854 h 888353"/>
              <a:gd name="connsiteX4" fmla="*/ 684783 w 725726"/>
              <a:gd name="connsiteY4" fmla="*/ 627797 h 888353"/>
              <a:gd name="connsiteX5" fmla="*/ 712079 w 725726"/>
              <a:gd name="connsiteY5" fmla="*/ 709684 h 888353"/>
              <a:gd name="connsiteX6" fmla="*/ 725726 w 725726"/>
              <a:gd name="connsiteY6" fmla="*/ 750627 h 888353"/>
              <a:gd name="connsiteX7" fmla="*/ 712079 w 725726"/>
              <a:gd name="connsiteY7" fmla="*/ 791571 h 888353"/>
              <a:gd name="connsiteX8" fmla="*/ 630192 w 725726"/>
              <a:gd name="connsiteY8" fmla="*/ 846162 h 888353"/>
              <a:gd name="connsiteX9" fmla="*/ 548305 w 725726"/>
              <a:gd name="connsiteY9" fmla="*/ 887105 h 888353"/>
              <a:gd name="connsiteX10" fmla="*/ 439123 w 725726"/>
              <a:gd name="connsiteY10" fmla="*/ 873457 h 888353"/>
              <a:gd name="connsiteX11" fmla="*/ 425476 w 725726"/>
              <a:gd name="connsiteY11" fmla="*/ 832514 h 888353"/>
              <a:gd name="connsiteX12" fmla="*/ 398180 w 725726"/>
              <a:gd name="connsiteY12" fmla="*/ 791571 h 888353"/>
              <a:gd name="connsiteX13" fmla="*/ 302646 w 725726"/>
              <a:gd name="connsiteY13" fmla="*/ 736979 h 888353"/>
              <a:gd name="connsiteX14" fmla="*/ 261702 w 725726"/>
              <a:gd name="connsiteY14" fmla="*/ 709684 h 888353"/>
              <a:gd name="connsiteX15" fmla="*/ 220759 w 725726"/>
              <a:gd name="connsiteY15" fmla="*/ 696036 h 888353"/>
              <a:gd name="connsiteX16" fmla="*/ 138873 w 725726"/>
              <a:gd name="connsiteY16" fmla="*/ 614150 h 888353"/>
              <a:gd name="connsiteX17" fmla="*/ 125225 w 725726"/>
              <a:gd name="connsiteY17" fmla="*/ 573206 h 888353"/>
              <a:gd name="connsiteX18" fmla="*/ 70634 w 725726"/>
              <a:gd name="connsiteY18" fmla="*/ 491320 h 888353"/>
              <a:gd name="connsiteX19" fmla="*/ 29691 w 725726"/>
              <a:gd name="connsiteY19" fmla="*/ 409433 h 888353"/>
              <a:gd name="connsiteX20" fmla="*/ 29691 w 725726"/>
              <a:gd name="connsiteY20" fmla="*/ 272956 h 888353"/>
              <a:gd name="connsiteX21" fmla="*/ 111577 w 725726"/>
              <a:gd name="connsiteY21" fmla="*/ 245660 h 888353"/>
              <a:gd name="connsiteX22" fmla="*/ 193464 w 725726"/>
              <a:gd name="connsiteY22" fmla="*/ 177421 h 888353"/>
              <a:gd name="connsiteX23" fmla="*/ 234407 w 725726"/>
              <a:gd name="connsiteY23" fmla="*/ 95535 h 888353"/>
              <a:gd name="connsiteX24" fmla="*/ 261702 w 725726"/>
              <a:gd name="connsiteY24" fmla="*/ 54591 h 888353"/>
              <a:gd name="connsiteX25" fmla="*/ 275350 w 725726"/>
              <a:gd name="connsiteY25" fmla="*/ 13648 h 888353"/>
              <a:gd name="connsiteX26" fmla="*/ 316293 w 725726"/>
              <a:gd name="connsiteY26" fmla="*/ 0 h 888353"/>
              <a:gd name="connsiteX27" fmla="*/ 589249 w 725726"/>
              <a:gd name="connsiteY27" fmla="*/ 27296 h 888353"/>
              <a:gd name="connsiteX28" fmla="*/ 630192 w 725726"/>
              <a:gd name="connsiteY28" fmla="*/ 40944 h 888353"/>
              <a:gd name="connsiteX29" fmla="*/ 671135 w 725726"/>
              <a:gd name="connsiteY29" fmla="*/ 122830 h 888353"/>
              <a:gd name="connsiteX30" fmla="*/ 684783 w 725726"/>
              <a:gd name="connsiteY30" fmla="*/ 163773 h 88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5726" h="888353">
                <a:moveTo>
                  <a:pt x="684783" y="163773"/>
                </a:moveTo>
                <a:cubicBezTo>
                  <a:pt x="616544" y="186520"/>
                  <a:pt x="648389" y="163773"/>
                  <a:pt x="616544" y="259308"/>
                </a:cubicBezTo>
                <a:lnTo>
                  <a:pt x="602896" y="300251"/>
                </a:lnTo>
                <a:cubicBezTo>
                  <a:pt x="608667" y="398357"/>
                  <a:pt x="584280" y="503470"/>
                  <a:pt x="643840" y="586854"/>
                </a:cubicBezTo>
                <a:cubicBezTo>
                  <a:pt x="655058" y="602560"/>
                  <a:pt x="671135" y="614149"/>
                  <a:pt x="684783" y="627797"/>
                </a:cubicBezTo>
                <a:lnTo>
                  <a:pt x="712079" y="709684"/>
                </a:lnTo>
                <a:lnTo>
                  <a:pt x="725726" y="750627"/>
                </a:lnTo>
                <a:cubicBezTo>
                  <a:pt x="721177" y="764275"/>
                  <a:pt x="722251" y="781398"/>
                  <a:pt x="712079" y="791571"/>
                </a:cubicBezTo>
                <a:cubicBezTo>
                  <a:pt x="688882" y="814768"/>
                  <a:pt x="657488" y="827965"/>
                  <a:pt x="630192" y="846162"/>
                </a:cubicBezTo>
                <a:cubicBezTo>
                  <a:pt x="577279" y="881437"/>
                  <a:pt x="604809" y="868270"/>
                  <a:pt x="548305" y="887105"/>
                </a:cubicBezTo>
                <a:cubicBezTo>
                  <a:pt x="511911" y="882556"/>
                  <a:pt x="472639" y="888353"/>
                  <a:pt x="439123" y="873457"/>
                </a:cubicBezTo>
                <a:cubicBezTo>
                  <a:pt x="425977" y="867614"/>
                  <a:pt x="431910" y="845381"/>
                  <a:pt x="425476" y="832514"/>
                </a:cubicBezTo>
                <a:cubicBezTo>
                  <a:pt x="418141" y="817843"/>
                  <a:pt x="408681" y="804172"/>
                  <a:pt x="398180" y="791571"/>
                </a:cubicBezTo>
                <a:cubicBezTo>
                  <a:pt x="355385" y="740216"/>
                  <a:pt x="364873" y="752536"/>
                  <a:pt x="302646" y="736979"/>
                </a:cubicBezTo>
                <a:cubicBezTo>
                  <a:pt x="288998" y="727881"/>
                  <a:pt x="276373" y="717019"/>
                  <a:pt x="261702" y="709684"/>
                </a:cubicBezTo>
                <a:cubicBezTo>
                  <a:pt x="248835" y="703250"/>
                  <a:pt x="232115" y="704868"/>
                  <a:pt x="220759" y="696036"/>
                </a:cubicBezTo>
                <a:cubicBezTo>
                  <a:pt x="190289" y="672337"/>
                  <a:pt x="138873" y="614150"/>
                  <a:pt x="138873" y="614150"/>
                </a:cubicBezTo>
                <a:cubicBezTo>
                  <a:pt x="134324" y="600502"/>
                  <a:pt x="132212" y="585782"/>
                  <a:pt x="125225" y="573206"/>
                </a:cubicBezTo>
                <a:cubicBezTo>
                  <a:pt x="109293" y="544529"/>
                  <a:pt x="81008" y="522442"/>
                  <a:pt x="70634" y="491320"/>
                </a:cubicBezTo>
                <a:cubicBezTo>
                  <a:pt x="51799" y="434815"/>
                  <a:pt x="64966" y="462346"/>
                  <a:pt x="29691" y="409433"/>
                </a:cubicBezTo>
                <a:cubicBezTo>
                  <a:pt x="26726" y="391642"/>
                  <a:pt x="0" y="298406"/>
                  <a:pt x="29691" y="272956"/>
                </a:cubicBezTo>
                <a:cubicBezTo>
                  <a:pt x="51536" y="254231"/>
                  <a:pt x="87637" y="261620"/>
                  <a:pt x="111577" y="245660"/>
                </a:cubicBezTo>
                <a:cubicBezTo>
                  <a:pt x="151836" y="218821"/>
                  <a:pt x="160625" y="216828"/>
                  <a:pt x="193464" y="177421"/>
                </a:cubicBezTo>
                <a:cubicBezTo>
                  <a:pt x="242351" y="118757"/>
                  <a:pt x="203633" y="157083"/>
                  <a:pt x="234407" y="95535"/>
                </a:cubicBezTo>
                <a:cubicBezTo>
                  <a:pt x="241742" y="80864"/>
                  <a:pt x="254367" y="69262"/>
                  <a:pt x="261702" y="54591"/>
                </a:cubicBezTo>
                <a:cubicBezTo>
                  <a:pt x="268136" y="41724"/>
                  <a:pt x="265178" y="23820"/>
                  <a:pt x="275350" y="13648"/>
                </a:cubicBezTo>
                <a:cubicBezTo>
                  <a:pt x="285522" y="3476"/>
                  <a:pt x="302645" y="4549"/>
                  <a:pt x="316293" y="0"/>
                </a:cubicBezTo>
                <a:cubicBezTo>
                  <a:pt x="411807" y="6823"/>
                  <a:pt x="497753" y="6963"/>
                  <a:pt x="589249" y="27296"/>
                </a:cubicBezTo>
                <a:cubicBezTo>
                  <a:pt x="603292" y="30417"/>
                  <a:pt x="616544" y="36395"/>
                  <a:pt x="630192" y="40944"/>
                </a:cubicBezTo>
                <a:cubicBezTo>
                  <a:pt x="643994" y="61646"/>
                  <a:pt x="671135" y="94576"/>
                  <a:pt x="671135" y="122830"/>
                </a:cubicBezTo>
                <a:cubicBezTo>
                  <a:pt x="671135" y="146027"/>
                  <a:pt x="657488" y="191069"/>
                  <a:pt x="684783" y="163773"/>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矢印コネクタ 83"/>
          <p:cNvCxnSpPr/>
          <p:nvPr/>
        </p:nvCxnSpPr>
        <p:spPr>
          <a:xfrm flipH="1">
            <a:off x="1547664" y="4221088"/>
            <a:ext cx="1512168"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グループ化 98"/>
          <p:cNvGrpSpPr/>
          <p:nvPr/>
        </p:nvGrpSpPr>
        <p:grpSpPr>
          <a:xfrm>
            <a:off x="611560" y="4653136"/>
            <a:ext cx="576064" cy="1224136"/>
            <a:chOff x="683568" y="4509120"/>
            <a:chExt cx="576064" cy="1224136"/>
          </a:xfrm>
        </p:grpSpPr>
        <p:sp>
          <p:nvSpPr>
            <p:cNvPr id="87" name="円/楕円 86"/>
            <p:cNvSpPr/>
            <p:nvPr/>
          </p:nvSpPr>
          <p:spPr>
            <a:xfrm>
              <a:off x="827584" y="4509120"/>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9" name="直線コネクタ 88"/>
            <p:cNvCxnSpPr>
              <a:stCxn id="87" idx="4"/>
            </p:cNvCxnSpPr>
            <p:nvPr/>
          </p:nvCxnSpPr>
          <p:spPr>
            <a:xfrm>
              <a:off x="971600" y="4797152"/>
              <a:ext cx="0" cy="576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H="1">
              <a:off x="683568" y="5373216"/>
              <a:ext cx="288032"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971600" y="5373216"/>
              <a:ext cx="288032"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755576" y="4941168"/>
              <a:ext cx="216024"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971600" y="4941168"/>
              <a:ext cx="288032"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テキスト ボックス 99"/>
          <p:cNvSpPr txBox="1"/>
          <p:nvPr/>
        </p:nvSpPr>
        <p:spPr>
          <a:xfrm>
            <a:off x="179512" y="4077072"/>
            <a:ext cx="1512168" cy="523220"/>
          </a:xfrm>
          <a:prstGeom prst="rect">
            <a:avLst/>
          </a:prstGeom>
          <a:noFill/>
        </p:spPr>
        <p:txBody>
          <a:bodyPr wrap="square" rtlCol="0">
            <a:spAutoFit/>
          </a:bodyPr>
          <a:lstStyle/>
          <a:p>
            <a:r>
              <a:rPr kumimoji="1" lang="en-US" altLang="ja-JP" sz="2800" dirty="0" smtClean="0"/>
              <a:t>observer</a:t>
            </a:r>
            <a:endParaRPr kumimoji="1" lang="ja-JP" altLang="en-US" sz="2800" dirty="0"/>
          </a:p>
        </p:txBody>
      </p:sp>
      <p:cxnSp>
        <p:nvCxnSpPr>
          <p:cNvPr id="102" name="直線矢印コネクタ 101"/>
          <p:cNvCxnSpPr>
            <a:endCxn id="42" idx="18"/>
          </p:cNvCxnSpPr>
          <p:nvPr/>
        </p:nvCxnSpPr>
        <p:spPr>
          <a:xfrm flipV="1">
            <a:off x="3059832" y="5847273"/>
            <a:ext cx="393823" cy="46204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2051720" y="6273225"/>
            <a:ext cx="2039533" cy="584775"/>
          </a:xfrm>
          <a:prstGeom prst="rect">
            <a:avLst/>
          </a:prstGeom>
          <a:noFill/>
        </p:spPr>
        <p:txBody>
          <a:bodyPr wrap="none" rtlCol="0">
            <a:spAutoFit/>
          </a:bodyPr>
          <a:lstStyle/>
          <a:p>
            <a:r>
              <a:rPr kumimoji="1" lang="en-US" altLang="ja-JP" sz="3200" dirty="0" smtClean="0"/>
              <a:t>0km/s</a:t>
            </a:r>
            <a:r>
              <a:rPr kumimoji="1" lang="ja-JP" altLang="en-US" sz="3200" dirty="0" smtClean="0"/>
              <a:t>の雲</a:t>
            </a:r>
            <a:endParaRPr kumimoji="1" lang="ja-JP" altLang="en-US" sz="3200" dirty="0"/>
          </a:p>
        </p:txBody>
      </p:sp>
      <p:sp>
        <p:nvSpPr>
          <p:cNvPr id="105" name="テキスト ボックス 104"/>
          <p:cNvSpPr txBox="1"/>
          <p:nvPr/>
        </p:nvSpPr>
        <p:spPr>
          <a:xfrm>
            <a:off x="6660232" y="6093296"/>
            <a:ext cx="2247923" cy="584775"/>
          </a:xfrm>
          <a:prstGeom prst="rect">
            <a:avLst/>
          </a:prstGeom>
          <a:noFill/>
        </p:spPr>
        <p:txBody>
          <a:bodyPr wrap="none" rtlCol="0">
            <a:spAutoFit/>
          </a:bodyPr>
          <a:lstStyle/>
          <a:p>
            <a:r>
              <a:rPr kumimoji="1" lang="en-US" altLang="ja-JP" sz="3200" dirty="0" smtClean="0"/>
              <a:t>25km/s</a:t>
            </a:r>
            <a:r>
              <a:rPr kumimoji="1" lang="ja-JP" altLang="en-US" sz="3200" dirty="0" smtClean="0"/>
              <a:t>の雲</a:t>
            </a:r>
            <a:endParaRPr kumimoji="1" lang="ja-JP" altLang="en-US" sz="3200" dirty="0"/>
          </a:p>
        </p:txBody>
      </p:sp>
      <p:sp>
        <p:nvSpPr>
          <p:cNvPr id="106" name="テキスト ボックス 105"/>
          <p:cNvSpPr txBox="1"/>
          <p:nvPr/>
        </p:nvSpPr>
        <p:spPr>
          <a:xfrm>
            <a:off x="6804248" y="404664"/>
            <a:ext cx="2247923" cy="584775"/>
          </a:xfrm>
          <a:prstGeom prst="rect">
            <a:avLst/>
          </a:prstGeom>
          <a:noFill/>
        </p:spPr>
        <p:txBody>
          <a:bodyPr wrap="none" rtlCol="0">
            <a:spAutoFit/>
          </a:bodyPr>
          <a:lstStyle/>
          <a:p>
            <a:r>
              <a:rPr kumimoji="1" lang="en-US" altLang="ja-JP" sz="3200" dirty="0" smtClean="0"/>
              <a:t>45km/s</a:t>
            </a:r>
            <a:r>
              <a:rPr kumimoji="1" lang="ja-JP" altLang="en-US" sz="3200" dirty="0" smtClean="0"/>
              <a:t>の雲</a:t>
            </a:r>
            <a:endParaRPr kumimoji="1" lang="ja-JP" altLang="en-US" sz="3200" dirty="0"/>
          </a:p>
        </p:txBody>
      </p:sp>
      <p:cxnSp>
        <p:nvCxnSpPr>
          <p:cNvPr id="108" name="直線矢印コネクタ 107"/>
          <p:cNvCxnSpPr>
            <a:endCxn id="74" idx="22"/>
          </p:cNvCxnSpPr>
          <p:nvPr/>
        </p:nvCxnSpPr>
        <p:spPr>
          <a:xfrm flipH="1">
            <a:off x="6534975" y="908720"/>
            <a:ext cx="341281" cy="312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a:endCxn id="64" idx="35"/>
          </p:cNvCxnSpPr>
          <p:nvPr/>
        </p:nvCxnSpPr>
        <p:spPr>
          <a:xfrm flipH="1" flipV="1">
            <a:off x="6815162" y="5527344"/>
            <a:ext cx="205110" cy="4219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6" name="Picture 4"/>
          <p:cNvPicPr>
            <a:picLocks noChangeAspect="1" noChangeArrowheads="1"/>
          </p:cNvPicPr>
          <p:nvPr/>
        </p:nvPicPr>
        <p:blipFill>
          <a:blip r:embed="rId2"/>
          <a:srcRect/>
          <a:stretch>
            <a:fillRect/>
          </a:stretch>
        </p:blipFill>
        <p:spPr bwMode="auto">
          <a:xfrm>
            <a:off x="2286000" y="642938"/>
            <a:ext cx="6353175" cy="4786312"/>
          </a:xfrm>
          <a:prstGeom prst="rect">
            <a:avLst/>
          </a:prstGeom>
          <a:noFill/>
          <a:ln w="9525">
            <a:noFill/>
            <a:miter lim="800000"/>
            <a:headEnd/>
            <a:tailEnd/>
          </a:ln>
        </p:spPr>
      </p:pic>
      <p:sp>
        <p:nvSpPr>
          <p:cNvPr id="93187" name="Text Box 6"/>
          <p:cNvSpPr txBox="1">
            <a:spLocks noChangeArrowheads="1"/>
          </p:cNvSpPr>
          <p:nvPr/>
        </p:nvSpPr>
        <p:spPr bwMode="auto">
          <a:xfrm>
            <a:off x="3708400" y="285750"/>
            <a:ext cx="1512888" cy="523875"/>
          </a:xfrm>
          <a:prstGeom prst="rect">
            <a:avLst/>
          </a:prstGeom>
          <a:noFill/>
          <a:ln w="9525">
            <a:noFill/>
            <a:miter lim="800000"/>
            <a:headEnd/>
            <a:tailEnd/>
          </a:ln>
        </p:spPr>
        <p:txBody>
          <a:bodyPr>
            <a:prstTxWarp prst="textNoShape">
              <a:avLst/>
            </a:prstTxWarp>
            <a:spAutoFit/>
          </a:bodyPr>
          <a:lstStyle/>
          <a:p>
            <a:r>
              <a:rPr lang="en-US" altLang="ja-JP" sz="2800" b="1">
                <a:latin typeface="Tahoma" pitchFamily="-106" charset="0"/>
                <a:ea typeface="Tahoma" pitchFamily="-106" charset="0"/>
                <a:cs typeface="Tahoma" pitchFamily="-106" charset="0"/>
              </a:rPr>
              <a:t>RCW86</a:t>
            </a:r>
          </a:p>
        </p:txBody>
      </p:sp>
      <p:sp>
        <p:nvSpPr>
          <p:cNvPr id="93188" name="Text Box 9"/>
          <p:cNvSpPr txBox="1">
            <a:spLocks noChangeArrowheads="1"/>
          </p:cNvSpPr>
          <p:nvPr/>
        </p:nvSpPr>
        <p:spPr bwMode="auto">
          <a:xfrm>
            <a:off x="6000750" y="5429250"/>
            <a:ext cx="3143250" cy="1477963"/>
          </a:xfrm>
          <a:prstGeom prst="rect">
            <a:avLst/>
          </a:prstGeom>
          <a:noFill/>
          <a:ln w="9525">
            <a:noFill/>
            <a:miter lim="800000"/>
            <a:headEnd/>
            <a:tailEnd/>
          </a:ln>
        </p:spPr>
        <p:txBody>
          <a:bodyPr>
            <a:prstTxWarp prst="textNoShape">
              <a:avLst/>
            </a:prstTxWarp>
            <a:spAutoFit/>
          </a:bodyPr>
          <a:lstStyle/>
          <a:p>
            <a:r>
              <a:rPr lang="en-US" altLang="ja-JP"/>
              <a:t>Green contour : </a:t>
            </a:r>
          </a:p>
          <a:p>
            <a:r>
              <a:rPr lang="en-US" altLang="ja-JP"/>
              <a:t>12CO(1-0) (by NANTEN)</a:t>
            </a:r>
          </a:p>
          <a:p>
            <a:r>
              <a:rPr lang="en-US" altLang="ja-JP"/>
              <a:t>velocity range -41 - -25 km/s</a:t>
            </a:r>
          </a:p>
          <a:p>
            <a:r>
              <a:rPr lang="en-US" altLang="ja-JP"/>
              <a:t>contours every 3K km/s </a:t>
            </a:r>
          </a:p>
          <a:p>
            <a:r>
              <a:rPr lang="en-US" altLang="ja-JP"/>
              <a:t>	</a:t>
            </a:r>
          </a:p>
        </p:txBody>
      </p:sp>
      <p:pic>
        <p:nvPicPr>
          <p:cNvPr id="93189" name="Picture 2"/>
          <p:cNvPicPr>
            <a:picLocks noChangeAspect="1" noChangeArrowheads="1"/>
          </p:cNvPicPr>
          <p:nvPr/>
        </p:nvPicPr>
        <p:blipFill>
          <a:blip r:embed="rId3"/>
          <a:srcRect/>
          <a:stretch>
            <a:fillRect/>
          </a:stretch>
        </p:blipFill>
        <p:spPr bwMode="auto">
          <a:xfrm>
            <a:off x="0" y="0"/>
            <a:ext cx="2643188" cy="6143625"/>
          </a:xfrm>
          <a:prstGeom prst="rect">
            <a:avLst/>
          </a:prstGeom>
          <a:noFill/>
          <a:ln w="9525">
            <a:noFill/>
            <a:miter lim="800000"/>
            <a:headEnd/>
            <a:tailEnd/>
          </a:ln>
        </p:spPr>
      </p:pic>
      <p:sp>
        <p:nvSpPr>
          <p:cNvPr id="93190" name="テキスト ボックス 7"/>
          <p:cNvSpPr txBox="1">
            <a:spLocks noChangeArrowheads="1"/>
          </p:cNvSpPr>
          <p:nvPr/>
        </p:nvSpPr>
        <p:spPr bwMode="auto">
          <a:xfrm>
            <a:off x="2786063" y="5500688"/>
            <a:ext cx="3214687" cy="1446212"/>
          </a:xfrm>
          <a:prstGeom prst="rect">
            <a:avLst/>
          </a:prstGeom>
          <a:noFill/>
          <a:ln w="9525">
            <a:noFill/>
            <a:miter lim="800000"/>
            <a:headEnd/>
            <a:tailEnd/>
          </a:ln>
        </p:spPr>
        <p:txBody>
          <a:bodyPr>
            <a:prstTxWarp prst="textNoShape">
              <a:avLst/>
            </a:prstTxWarp>
            <a:spAutoFit/>
          </a:bodyPr>
          <a:lstStyle/>
          <a:p>
            <a:r>
              <a:rPr lang="en-US" altLang="ja-JP" sz="1600"/>
              <a:t>Image : gamma ray (by HESS)</a:t>
            </a:r>
          </a:p>
          <a:p>
            <a:r>
              <a:rPr lang="en-US" altLang="ja-JP" sz="1600"/>
              <a:t>White contour : X ray (by Suzaku Xis data)</a:t>
            </a:r>
          </a:p>
          <a:p>
            <a:r>
              <a:rPr lang="en-US" altLang="ja-JP" sz="1600"/>
              <a:t>Black contour : 21cm continuum</a:t>
            </a:r>
          </a:p>
          <a:p>
            <a:endParaRPr lang="ja-JP"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058408"/>
            <a:ext cx="8890000" cy="5799591"/>
          </a:xfrm>
          <a:prstGeom prst="rect">
            <a:avLst/>
          </a:prstGeom>
        </p:spPr>
      </p:pic>
      <p:sp>
        <p:nvSpPr>
          <p:cNvPr id="3" name="テキスト ボックス 2"/>
          <p:cNvSpPr txBox="1"/>
          <p:nvPr/>
        </p:nvSpPr>
        <p:spPr>
          <a:xfrm>
            <a:off x="2302933" y="372533"/>
            <a:ext cx="3725334" cy="523220"/>
          </a:xfrm>
          <a:prstGeom prst="rect">
            <a:avLst/>
          </a:prstGeom>
          <a:noFill/>
        </p:spPr>
        <p:txBody>
          <a:bodyPr wrap="square" rtlCol="0">
            <a:spAutoFit/>
          </a:bodyPr>
          <a:lstStyle/>
          <a:p>
            <a:r>
              <a:rPr kumimoji="1" lang="en-US" altLang="ja-JP" sz="2800" dirty="0" smtClean="0"/>
              <a:t>RCW86</a:t>
            </a:r>
            <a:endParaRPr kumimoji="1" lang="ja-JP" altLang="en-US" sz="2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rot="10800000">
            <a:off x="-829735" y="-745068"/>
            <a:ext cx="11526307" cy="8974667"/>
          </a:xfrm>
          <a:prstGeom prst="rect">
            <a:avLst/>
          </a:prstGeom>
          <a:noFill/>
          <a:ln w="9525">
            <a:noFill/>
            <a:miter lim="800000"/>
            <a:headEnd/>
            <a:tailEnd/>
          </a:ln>
        </p:spPr>
      </p:pic>
      <p:sp>
        <p:nvSpPr>
          <p:cNvPr id="3" name="テキスト ボックス 2"/>
          <p:cNvSpPr txBox="1"/>
          <p:nvPr/>
        </p:nvSpPr>
        <p:spPr>
          <a:xfrm>
            <a:off x="2590800" y="355600"/>
            <a:ext cx="1981200" cy="523220"/>
          </a:xfrm>
          <a:prstGeom prst="rect">
            <a:avLst/>
          </a:prstGeom>
          <a:noFill/>
        </p:spPr>
        <p:txBody>
          <a:bodyPr wrap="square" rtlCol="0">
            <a:spAutoFit/>
          </a:bodyPr>
          <a:lstStyle/>
          <a:p>
            <a:r>
              <a:rPr kumimoji="1" lang="en-US" altLang="ja-JP" sz="2800" dirty="0" smtClean="0"/>
              <a:t>HESS1731</a:t>
            </a:r>
            <a:endParaRPr kumimoji="1" lang="ja-JP" altLang="en-US"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58295"/>
          </a:xfrm>
        </p:spPr>
        <p:txBody>
          <a:bodyPr>
            <a:normAutofit/>
          </a:bodyPr>
          <a:lstStyle/>
          <a:p>
            <a:r>
              <a:rPr lang="ja-JP" altLang="en-US" sz="3600" dirty="0" smtClean="0"/>
              <a:t>同定された標的星間水素</a:t>
            </a:r>
            <a:endParaRPr lang="ja-JP" altLang="en-US" sz="3600" dirty="0"/>
          </a:p>
        </p:txBody>
      </p:sp>
      <p:sp>
        <p:nvSpPr>
          <p:cNvPr id="3" name="コンテンツ プレースホルダ 2"/>
          <p:cNvSpPr>
            <a:spLocks noGrp="1"/>
          </p:cNvSpPr>
          <p:nvPr>
            <p:ph idx="1"/>
          </p:nvPr>
        </p:nvSpPr>
        <p:spPr>
          <a:xfrm>
            <a:off x="474133" y="1286932"/>
            <a:ext cx="8229600" cy="4839231"/>
          </a:xfrm>
        </p:spPr>
        <p:txBody>
          <a:bodyPr>
            <a:normAutofit/>
          </a:bodyPr>
          <a:lstStyle/>
          <a:p>
            <a:r>
              <a:rPr lang="ja-JP" altLang="en-US" sz="2400" dirty="0" smtClean="0"/>
              <a:t>水素分子</a:t>
            </a:r>
            <a:r>
              <a:rPr lang="en-US" altLang="ja-JP" sz="2400" dirty="0" smtClean="0"/>
              <a:t> H2: </a:t>
            </a:r>
            <a:r>
              <a:rPr lang="ja-JP" altLang="en-US" sz="2400" dirty="0" smtClean="0"/>
              <a:t>温度</a:t>
            </a:r>
            <a:r>
              <a:rPr lang="en-US" altLang="ja-JP" sz="2400" dirty="0" smtClean="0"/>
              <a:t> 10 K</a:t>
            </a:r>
            <a:r>
              <a:rPr lang="ja-JP" altLang="en-US" sz="2400" dirty="0" smtClean="0"/>
              <a:t>、密度</a:t>
            </a:r>
            <a:r>
              <a:rPr lang="en-US" altLang="ja-JP" sz="2400" dirty="0" smtClean="0"/>
              <a:t>1000 cm^-3 </a:t>
            </a:r>
            <a:r>
              <a:rPr lang="ja-JP" altLang="en-US" sz="2400" dirty="0" smtClean="0"/>
              <a:t>以上</a:t>
            </a:r>
            <a:endParaRPr lang="en-US" altLang="ja-JP" sz="2400" dirty="0" smtClean="0"/>
          </a:p>
          <a:p>
            <a:r>
              <a:rPr lang="ja-JP" altLang="en-US" sz="2400" dirty="0" smtClean="0"/>
              <a:t>水素原子</a:t>
            </a:r>
            <a:r>
              <a:rPr lang="en-US" altLang="ja-JP" sz="2400" dirty="0" smtClean="0"/>
              <a:t> HI:  </a:t>
            </a:r>
            <a:r>
              <a:rPr lang="ja-JP" altLang="en-US" sz="2400" dirty="0" smtClean="0"/>
              <a:t>しばしば、低温</a:t>
            </a:r>
            <a:r>
              <a:rPr lang="en-US" altLang="ja-JP" sz="2400" dirty="0" smtClean="0"/>
              <a:t> 20-50 K</a:t>
            </a:r>
            <a:r>
              <a:rPr lang="ja-JP" altLang="en-US" sz="2400" dirty="0" smtClean="0"/>
              <a:t>、高密度</a:t>
            </a:r>
            <a:r>
              <a:rPr lang="en-US" altLang="ja-JP" sz="2400" dirty="0" smtClean="0"/>
              <a:t> 100 cm^-3</a:t>
            </a:r>
          </a:p>
          <a:p>
            <a:pPr>
              <a:buNone/>
            </a:pPr>
            <a:r>
              <a:rPr lang="en-US" altLang="ja-JP" sz="2400" dirty="0" smtClean="0"/>
              <a:t>      </a:t>
            </a:r>
            <a:r>
              <a:rPr lang="ja-JP" altLang="en-US" sz="2400" dirty="0" smtClean="0"/>
              <a:t>ー</a:t>
            </a:r>
            <a:r>
              <a:rPr lang="en-US" altLang="ja-JP" sz="2400" dirty="0" smtClean="0"/>
              <a:t> </a:t>
            </a:r>
            <a:r>
              <a:rPr lang="ja-JP" altLang="en-US" sz="2400" dirty="0" smtClean="0"/>
              <a:t>暗い</a:t>
            </a:r>
            <a:r>
              <a:rPr lang="en-US" altLang="ja-JP" sz="2400" dirty="0" smtClean="0"/>
              <a:t>HI</a:t>
            </a:r>
            <a:r>
              <a:rPr lang="ja-JP" altLang="en-US" sz="2400" dirty="0" smtClean="0"/>
              <a:t>輝線、または、自己吸収として見える</a:t>
            </a:r>
            <a:endParaRPr lang="en-US" altLang="ja-JP" sz="2400" dirty="0" smtClean="0"/>
          </a:p>
          <a:p>
            <a:pPr>
              <a:buNone/>
            </a:pPr>
            <a:r>
              <a:rPr lang="en-US" altLang="ja-JP" sz="2400" dirty="0" smtClean="0"/>
              <a:t>      </a:t>
            </a:r>
            <a:r>
              <a:rPr lang="ja-JP" altLang="ja-JP" sz="2400" dirty="0" smtClean="0"/>
              <a:t>ー</a:t>
            </a:r>
            <a:r>
              <a:rPr lang="en-US" altLang="ja-JP" sz="2400" dirty="0" smtClean="0"/>
              <a:t> </a:t>
            </a:r>
            <a:r>
              <a:rPr lang="ja-JP" altLang="en-US" sz="2400" dirty="0" smtClean="0"/>
              <a:t>星風により圧縮された</a:t>
            </a:r>
            <a:r>
              <a:rPr lang="en-US" altLang="ja-JP" sz="2400" dirty="0" smtClean="0"/>
              <a:t>HI</a:t>
            </a:r>
          </a:p>
          <a:p>
            <a:pPr>
              <a:buNone/>
            </a:pPr>
            <a:r>
              <a:rPr lang="en-US" altLang="ja-JP" sz="2400" dirty="0" smtClean="0"/>
              <a:t>      </a:t>
            </a:r>
            <a:r>
              <a:rPr lang="ja-JP" altLang="ja-JP" sz="2400" dirty="0" smtClean="0"/>
              <a:t>ー</a:t>
            </a:r>
            <a:r>
              <a:rPr lang="en-US" altLang="ja-JP" sz="2400" dirty="0" smtClean="0"/>
              <a:t> “dark gas” </a:t>
            </a:r>
            <a:r>
              <a:rPr lang="ja-JP" altLang="en-US" sz="2400" dirty="0" smtClean="0"/>
              <a:t>の実体である可能性　</a:t>
            </a:r>
            <a:endParaRPr lang="en-US" altLang="ja-JP" sz="2400" dirty="0" smtClean="0"/>
          </a:p>
          <a:p>
            <a:pPr>
              <a:buNone/>
            </a:pPr>
            <a:r>
              <a:rPr lang="en-US" altLang="ja-JP" sz="2400" dirty="0" smtClean="0"/>
              <a:t>           N(HI) = (1-3)x10^21 cm-</a:t>
            </a:r>
            <a:r>
              <a:rPr lang="en-US" altLang="ja-JP" sz="2400" dirty="0" smtClean="0"/>
              <a:t>2</a:t>
            </a:r>
          </a:p>
          <a:p>
            <a:pPr>
              <a:buNone/>
            </a:pPr>
            <a:r>
              <a:rPr lang="en-US" altLang="ja-JP" sz="2400" dirty="0" smtClean="0"/>
              <a:t>      ー </a:t>
            </a:r>
            <a:r>
              <a:rPr lang="ja-JP" altLang="en-US" sz="2400" dirty="0" smtClean="0"/>
              <a:t>全</a:t>
            </a:r>
            <a:r>
              <a:rPr lang="en-US" altLang="ja-JP" sz="2400" dirty="0" smtClean="0"/>
              <a:t>CR</a:t>
            </a:r>
            <a:r>
              <a:rPr lang="ja-JP" altLang="en-US" sz="2400" dirty="0" smtClean="0"/>
              <a:t>エネルギー</a:t>
            </a:r>
            <a:r>
              <a:rPr lang="en-US" altLang="ja-JP" sz="2400" dirty="0" smtClean="0"/>
              <a:t> 〜 10^48 erg [RXJ1713]– 10^49 erg</a:t>
            </a:r>
            <a:endParaRPr lang="en-US" altLang="ja-JP" sz="2400" dirty="0" smtClean="0"/>
          </a:p>
          <a:p>
            <a:pPr>
              <a:buNone/>
            </a:pPr>
            <a:endParaRPr lang="en-US" altLang="ja-JP" sz="2400" dirty="0" smtClean="0"/>
          </a:p>
          <a:p>
            <a:r>
              <a:rPr lang="ja-JP" altLang="en-US" sz="2400" dirty="0" smtClean="0"/>
              <a:t>標的の質量としては原子が</a:t>
            </a:r>
            <a:r>
              <a:rPr lang="ja-JP" altLang="en-US" sz="2400" dirty="0" smtClean="0"/>
              <a:t>主要</a:t>
            </a:r>
            <a:r>
              <a:rPr lang="en-US" altLang="ja-JP" sz="2400" dirty="0" smtClean="0"/>
              <a:t>: </a:t>
            </a:r>
            <a:r>
              <a:rPr lang="en-US" altLang="ja-JP" sz="2400" dirty="0" smtClean="0"/>
              <a:t>〜 10^3-</a:t>
            </a:r>
            <a:r>
              <a:rPr lang="en-US" altLang="ja-JP" sz="2400" dirty="0" smtClean="0"/>
              <a:t>10^4Mo</a:t>
            </a:r>
          </a:p>
          <a:p>
            <a:pPr>
              <a:buNone/>
            </a:pPr>
            <a:r>
              <a:rPr lang="ja-JP" altLang="ja-JP" sz="2400" dirty="0" smtClean="0"/>
              <a:t>　　</a:t>
            </a:r>
            <a:r>
              <a:rPr lang="ja-JP" altLang="en-US" sz="2400" dirty="0" smtClean="0"/>
              <a:t>ー</a:t>
            </a:r>
            <a:r>
              <a:rPr lang="en-US" altLang="ja-JP" sz="2400" dirty="0" smtClean="0"/>
              <a:t> </a:t>
            </a:r>
            <a:r>
              <a:rPr lang="ja-JP" altLang="en-US" sz="2400" dirty="0" smtClean="0"/>
              <a:t>分子：原子</a:t>
            </a:r>
            <a:r>
              <a:rPr lang="en-US" altLang="ja-JP" sz="2400" dirty="0" smtClean="0"/>
              <a:t> </a:t>
            </a:r>
            <a:r>
              <a:rPr lang="ja-JP" altLang="en-US" sz="2400" dirty="0" smtClean="0"/>
              <a:t>＝</a:t>
            </a:r>
            <a:r>
              <a:rPr lang="en-US" altLang="ja-JP" sz="2400" dirty="0" smtClean="0"/>
              <a:t> 1:[1-10]</a:t>
            </a:r>
          </a:p>
          <a:p>
            <a:endParaRPr lang="en-US" altLang="ja-JP" sz="2400" dirty="0" smtClean="0"/>
          </a:p>
          <a:p>
            <a:endParaRPr lang="ja-JP" altLang="en-US"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smtClean="0"/>
              <a:t>CTA</a:t>
            </a:r>
            <a:r>
              <a:rPr lang="ja-JP" altLang="en-US" sz="3600" dirty="0" smtClean="0"/>
              <a:t>時代に向けて</a:t>
            </a:r>
            <a:endParaRPr lang="ja-JP" altLang="en-US" sz="3600" dirty="0"/>
          </a:p>
        </p:txBody>
      </p:sp>
      <p:sp>
        <p:nvSpPr>
          <p:cNvPr id="3" name="コンテンツ プレースホルダ 2"/>
          <p:cNvSpPr>
            <a:spLocks noGrp="1"/>
          </p:cNvSpPr>
          <p:nvPr>
            <p:ph idx="1"/>
          </p:nvPr>
        </p:nvSpPr>
        <p:spPr>
          <a:xfrm>
            <a:off x="474132" y="1417638"/>
            <a:ext cx="8669867" cy="4708525"/>
          </a:xfrm>
        </p:spPr>
        <p:txBody>
          <a:bodyPr>
            <a:normAutofit lnSpcReduction="10000"/>
          </a:bodyPr>
          <a:lstStyle/>
          <a:p>
            <a:r>
              <a:rPr lang="ja-JP" altLang="en-US" sz="2800" dirty="0" smtClean="0"/>
              <a:t>感度、角度分解能の向上による多数のガンマ線</a:t>
            </a:r>
            <a:r>
              <a:rPr lang="en-US" altLang="ja-JP" sz="2800" dirty="0" smtClean="0"/>
              <a:t>SNR</a:t>
            </a:r>
            <a:r>
              <a:rPr lang="ja-JP" altLang="en-US" sz="2800" dirty="0" smtClean="0"/>
              <a:t>の検出の期待、　統計による進化描像</a:t>
            </a:r>
            <a:endParaRPr lang="en-US" altLang="ja-JP" sz="2800" dirty="0" smtClean="0"/>
          </a:p>
          <a:p>
            <a:endParaRPr lang="en-US" altLang="ja-JP" sz="2800" dirty="0" smtClean="0"/>
          </a:p>
          <a:p>
            <a:r>
              <a:rPr lang="ja-JP" altLang="en-US" sz="2800" dirty="0" smtClean="0"/>
              <a:t>星間陽子標的の特定により、密度・乱流速度場・磁場等を押さえた粒子加速シミュレーションとの</a:t>
            </a:r>
            <a:r>
              <a:rPr lang="ja-JP" altLang="en-US" sz="2800" dirty="0" smtClean="0"/>
              <a:t>比較</a:t>
            </a:r>
            <a:endParaRPr lang="en-US" altLang="ja-JP" sz="2800" dirty="0" smtClean="0"/>
          </a:p>
          <a:p>
            <a:endParaRPr lang="en-US" altLang="ja-JP" sz="2800" dirty="0" smtClean="0"/>
          </a:p>
          <a:p>
            <a:r>
              <a:rPr lang="ja-JP" altLang="en-US" sz="2800" dirty="0" smtClean="0"/>
              <a:t>粒子加速、ガンマ線放射機構の深い理解、</a:t>
            </a:r>
            <a:endParaRPr lang="en-US" altLang="ja-JP" sz="2800" dirty="0" smtClean="0"/>
          </a:p>
          <a:p>
            <a:pPr>
              <a:buNone/>
            </a:pPr>
            <a:r>
              <a:rPr lang="ja-JP" altLang="ja-JP" sz="2800" dirty="0" smtClean="0"/>
              <a:t>　</a:t>
            </a:r>
            <a:r>
              <a:rPr lang="en-US" altLang="ja-JP" sz="2800" dirty="0" smtClean="0"/>
              <a:t> </a:t>
            </a:r>
            <a:r>
              <a:rPr lang="ja-JP" altLang="en-US" sz="2800" dirty="0" smtClean="0"/>
              <a:t>特に</a:t>
            </a:r>
            <a:r>
              <a:rPr lang="en-US" altLang="ja-JP" sz="2800" dirty="0" smtClean="0"/>
              <a:t>100TeV</a:t>
            </a:r>
            <a:r>
              <a:rPr lang="ja-JP" altLang="en-US" sz="2800" dirty="0" smtClean="0"/>
              <a:t>に至る最高エネルギーガンマ線の検出</a:t>
            </a:r>
            <a:endParaRPr lang="en-US" altLang="ja-JP" sz="2800" dirty="0" smtClean="0"/>
          </a:p>
          <a:p>
            <a:pPr>
              <a:buNone/>
            </a:pPr>
            <a:endParaRPr lang="en-US" altLang="ja-JP" sz="2800" dirty="0" smtClean="0"/>
          </a:p>
          <a:p>
            <a:r>
              <a:rPr lang="ja-JP" altLang="en-US" sz="2800" dirty="0" smtClean="0">
                <a:solidFill>
                  <a:srgbClr val="008000"/>
                </a:solidFill>
              </a:rPr>
              <a:t>未知の天体：</a:t>
            </a:r>
            <a:r>
              <a:rPr lang="en-US" altLang="ja-JP" sz="2800" dirty="0" smtClean="0">
                <a:solidFill>
                  <a:srgbClr val="008000"/>
                </a:solidFill>
              </a:rPr>
              <a:t>HESS1457-594,  </a:t>
            </a:r>
            <a:r>
              <a:rPr lang="en-US" altLang="ja-JP" sz="2800" dirty="0" smtClean="0">
                <a:solidFill>
                  <a:srgbClr val="008000"/>
                </a:solidFill>
              </a:rPr>
              <a:t>Westerlund2, CMZ  </a:t>
            </a:r>
            <a:r>
              <a:rPr lang="en-US" altLang="ja-JP" sz="2800" dirty="0" smtClean="0">
                <a:solidFill>
                  <a:srgbClr val="008000"/>
                </a:solidFill>
              </a:rPr>
              <a:t>……</a:t>
            </a:r>
            <a:endParaRPr lang="en-US" altLang="ja-JP" sz="2800" dirty="0" smtClean="0">
              <a:solidFill>
                <a:srgbClr val="008000"/>
              </a:solidFill>
            </a:endParaRPr>
          </a:p>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400" dirty="0" smtClean="0"/>
          </a:p>
          <a:p>
            <a:endParaRPr lang="en-US" altLang="ja-JP" sz="2400" dirty="0" smtClean="0"/>
          </a:p>
          <a:p>
            <a:endParaRPr lang="en-US" altLang="ja-JP" sz="2400" dirty="0" smtClean="0"/>
          </a:p>
          <a:p>
            <a:endParaRPr lang="en-US" altLang="ja-JP" sz="2400" dirty="0" smtClean="0"/>
          </a:p>
          <a:p>
            <a:endParaRPr lang="ja-JP" altLang="en-US"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685800" y="-228600"/>
            <a:ext cx="7772400" cy="1143000"/>
          </a:xfrm>
        </p:spPr>
        <p:txBody>
          <a:bodyPr/>
          <a:lstStyle/>
          <a:p>
            <a:pPr>
              <a:defRPr/>
            </a:pPr>
            <a:r>
              <a:rPr lang="en-US" altLang="ja-JP"/>
              <a:t>Galactic Plane Survey</a:t>
            </a:r>
          </a:p>
        </p:txBody>
      </p:sp>
      <p:pic>
        <p:nvPicPr>
          <p:cNvPr id="13315" name="Picture 3"/>
          <p:cNvPicPr>
            <a:picLocks noChangeAspect="1" noChangeArrowheads="1"/>
          </p:cNvPicPr>
          <p:nvPr/>
        </p:nvPicPr>
        <p:blipFill>
          <a:blip r:embed="rId2"/>
          <a:srcRect/>
          <a:stretch>
            <a:fillRect/>
          </a:stretch>
        </p:blipFill>
        <p:spPr bwMode="auto">
          <a:xfrm>
            <a:off x="0" y="1666875"/>
            <a:ext cx="10972800" cy="5186363"/>
          </a:xfrm>
          <a:prstGeom prst="rect">
            <a:avLst/>
          </a:prstGeom>
          <a:noFill/>
          <a:ln w="9525">
            <a:noFill/>
            <a:miter lim="800000"/>
            <a:headEnd/>
            <a:tailEnd/>
          </a:ln>
        </p:spPr>
      </p:pic>
      <p:sp>
        <p:nvSpPr>
          <p:cNvPr id="13316" name="Rectangle 4"/>
          <p:cNvSpPr>
            <a:spLocks noChangeArrowheads="1"/>
          </p:cNvSpPr>
          <p:nvPr/>
        </p:nvSpPr>
        <p:spPr bwMode="auto">
          <a:xfrm>
            <a:off x="838200" y="685800"/>
            <a:ext cx="8001000" cy="854075"/>
          </a:xfrm>
          <a:prstGeom prst="rect">
            <a:avLst/>
          </a:prstGeom>
          <a:noFill/>
          <a:ln w="9525">
            <a:noFill/>
            <a:miter lim="800000"/>
            <a:headEnd/>
            <a:tailEnd/>
          </a:ln>
        </p:spPr>
        <p:txBody>
          <a:bodyPr>
            <a:prstTxWarp prst="textNoShape">
              <a:avLst/>
            </a:prstTxWarp>
            <a:spAutoFit/>
          </a:bodyPr>
          <a:lstStyle/>
          <a:p>
            <a:pPr>
              <a:buFontTx/>
              <a:buChar char="•"/>
            </a:pPr>
            <a:r>
              <a:rPr lang="en-US" altLang="ja-JP" baseline="30000"/>
              <a:t>12</a:t>
            </a:r>
            <a:r>
              <a:rPr lang="en-US" altLang="ja-JP"/>
              <a:t>CO(J=1-0), Grid size ~ 4</a:t>
            </a:r>
            <a:r>
              <a:rPr lang="en-US" altLang="ja-JP">
                <a:sym typeface="Symbol" pitchFamily="-108" charset="2"/>
              </a:rPr>
              <a:t></a:t>
            </a:r>
            <a:r>
              <a:rPr lang="en-US" altLang="ja-JP"/>
              <a:t> (|b|&lt;5</a:t>
            </a:r>
            <a:r>
              <a:rPr lang="en-US" altLang="ja-JP">
                <a:sym typeface="Symbol" pitchFamily="-108" charset="2"/>
              </a:rPr>
              <a:t></a:t>
            </a:r>
            <a:r>
              <a:rPr lang="en-US" altLang="ja-JP"/>
              <a:t>), 8</a:t>
            </a:r>
            <a:r>
              <a:rPr lang="en-US" altLang="ja-JP">
                <a:sym typeface="Symbol" pitchFamily="-108" charset="2"/>
              </a:rPr>
              <a:t></a:t>
            </a:r>
            <a:r>
              <a:rPr lang="en-US" altLang="ja-JP"/>
              <a:t> (5</a:t>
            </a:r>
            <a:r>
              <a:rPr lang="en-US" altLang="ja-JP">
                <a:sym typeface="Symbol" pitchFamily="-108" charset="2"/>
              </a:rPr>
              <a:t></a:t>
            </a:r>
            <a:r>
              <a:rPr lang="en-US" altLang="ja-JP"/>
              <a:t>&lt;|b|&lt;10</a:t>
            </a:r>
            <a:r>
              <a:rPr lang="en-US" altLang="ja-JP">
                <a:sym typeface="Symbol" pitchFamily="-108" charset="2"/>
              </a:rPr>
              <a:t></a:t>
            </a:r>
            <a:r>
              <a:rPr lang="en-US" altLang="ja-JP"/>
              <a:t>)</a:t>
            </a:r>
          </a:p>
          <a:p>
            <a:pPr>
              <a:buFontTx/>
              <a:buChar char="•"/>
            </a:pPr>
            <a:r>
              <a:rPr lang="en-US" altLang="ja-JP"/>
              <a:t>Integ. time (typ) ~5sec/point,     1,100,000 observed points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descr="nanten"/>
          <p:cNvPicPr>
            <a:picLocks noChangeAspect="1" noChangeArrowheads="1"/>
          </p:cNvPicPr>
          <p:nvPr/>
        </p:nvPicPr>
        <p:blipFill>
          <a:blip r:embed="rId4"/>
          <a:srcRect/>
          <a:stretch>
            <a:fillRect/>
          </a:stretch>
        </p:blipFill>
        <p:spPr bwMode="auto">
          <a:xfrm>
            <a:off x="0" y="1804988"/>
            <a:ext cx="5616575" cy="4214812"/>
          </a:xfrm>
          <a:prstGeom prst="rect">
            <a:avLst/>
          </a:prstGeom>
          <a:noFill/>
          <a:ln w="9525">
            <a:noFill/>
            <a:miter lim="800000"/>
            <a:headEnd/>
            <a:tailEnd/>
          </a:ln>
        </p:spPr>
      </p:pic>
      <p:pic>
        <p:nvPicPr>
          <p:cNvPr id="121859" name="Picture 3" descr="NANTEN2-mountain"/>
          <p:cNvPicPr>
            <a:picLocks noChangeAspect="1" noChangeArrowheads="1"/>
          </p:cNvPicPr>
          <p:nvPr/>
        </p:nvPicPr>
        <p:blipFill>
          <a:blip r:embed="rId5"/>
          <a:srcRect/>
          <a:stretch>
            <a:fillRect/>
          </a:stretch>
        </p:blipFill>
        <p:spPr bwMode="auto">
          <a:xfrm>
            <a:off x="4156075" y="838200"/>
            <a:ext cx="4987925" cy="6019800"/>
          </a:xfrm>
          <a:prstGeom prst="rect">
            <a:avLst/>
          </a:prstGeom>
          <a:noFill/>
          <a:ln w="9525">
            <a:noFill/>
            <a:miter lim="800000"/>
            <a:headEnd/>
            <a:tailEnd/>
          </a:ln>
        </p:spPr>
      </p:pic>
      <p:sp>
        <p:nvSpPr>
          <p:cNvPr id="6148" name="Rectangle 4"/>
          <p:cNvSpPr>
            <a:spLocks noGrp="1" noChangeArrowheads="1"/>
          </p:cNvSpPr>
          <p:nvPr>
            <p:ph type="title" idx="4294967295"/>
          </p:nvPr>
        </p:nvSpPr>
        <p:spPr/>
        <p:txBody>
          <a:bodyPr/>
          <a:lstStyle/>
          <a:p>
            <a:pPr eaLnBrk="1" hangingPunct="1"/>
            <a:r>
              <a:rPr lang="en-US" altLang="ja-JP">
                <a:latin typeface="Times" pitchFamily="-106" charset="0"/>
              </a:rPr>
              <a:t>NANTEN &amp; NANTEN2</a:t>
            </a:r>
          </a:p>
        </p:txBody>
      </p:sp>
      <p:sp>
        <p:nvSpPr>
          <p:cNvPr id="121861" name="Freeform 5"/>
          <p:cNvSpPr>
            <a:spLocks noChangeArrowheads="1"/>
          </p:cNvSpPr>
          <p:nvPr/>
        </p:nvSpPr>
        <p:spPr bwMode="auto">
          <a:xfrm>
            <a:off x="3886200" y="1163638"/>
            <a:ext cx="1030288" cy="5445125"/>
          </a:xfrm>
          <a:custGeom>
            <a:avLst/>
            <a:gdLst>
              <a:gd name="T0" fmla="*/ 793 w 2718"/>
              <a:gd name="T1" fmla="*/ 2091 h 19080"/>
              <a:gd name="T2" fmla="*/ 672 w 2718"/>
              <a:gd name="T3" fmla="*/ 3358 h 19080"/>
              <a:gd name="T4" fmla="*/ 640 w 2718"/>
              <a:gd name="T5" fmla="*/ 4763 h 19080"/>
              <a:gd name="T6" fmla="*/ 534 w 2718"/>
              <a:gd name="T7" fmla="*/ 5831 h 19080"/>
              <a:gd name="T8" fmla="*/ 367 w 2718"/>
              <a:gd name="T9" fmla="*/ 7174 h 19080"/>
              <a:gd name="T10" fmla="*/ 443 w 2718"/>
              <a:gd name="T11" fmla="*/ 8776 h 19080"/>
              <a:gd name="T12" fmla="*/ 305 w 2718"/>
              <a:gd name="T13" fmla="*/ 10135 h 19080"/>
              <a:gd name="T14" fmla="*/ 138 w 2718"/>
              <a:gd name="T15" fmla="*/ 11295 h 19080"/>
              <a:gd name="T16" fmla="*/ 214 w 2718"/>
              <a:gd name="T17" fmla="*/ 12302 h 19080"/>
              <a:gd name="T18" fmla="*/ 428 w 2718"/>
              <a:gd name="T19" fmla="*/ 13005 h 19080"/>
              <a:gd name="T20" fmla="*/ 748 w 2718"/>
              <a:gd name="T21" fmla="*/ 12959 h 19080"/>
              <a:gd name="T22" fmla="*/ 748 w 2718"/>
              <a:gd name="T23" fmla="*/ 13218 h 19080"/>
              <a:gd name="T24" fmla="*/ 763 w 2718"/>
              <a:gd name="T25" fmla="*/ 13876 h 19080"/>
              <a:gd name="T26" fmla="*/ 763 w 2718"/>
              <a:gd name="T27" fmla="*/ 14622 h 19080"/>
              <a:gd name="T28" fmla="*/ 763 w 2718"/>
              <a:gd name="T29" fmla="*/ 15035 h 19080"/>
              <a:gd name="T30" fmla="*/ 488 w 2718"/>
              <a:gd name="T31" fmla="*/ 15386 h 19080"/>
              <a:gd name="T32" fmla="*/ 321 w 2718"/>
              <a:gd name="T33" fmla="*/ 15248 h 19080"/>
              <a:gd name="T34" fmla="*/ 229 w 2718"/>
              <a:gd name="T35" fmla="*/ 15706 h 19080"/>
              <a:gd name="T36" fmla="*/ 579 w 2718"/>
              <a:gd name="T37" fmla="*/ 15568 h 19080"/>
              <a:gd name="T38" fmla="*/ 534 w 2718"/>
              <a:gd name="T39" fmla="*/ 15981 h 19080"/>
              <a:gd name="T40" fmla="*/ 977 w 2718"/>
              <a:gd name="T41" fmla="*/ 16073 h 19080"/>
              <a:gd name="T42" fmla="*/ 717 w 2718"/>
              <a:gd name="T43" fmla="*/ 16301 h 19080"/>
              <a:gd name="T44" fmla="*/ 733 w 2718"/>
              <a:gd name="T45" fmla="*/ 16531 h 19080"/>
              <a:gd name="T46" fmla="*/ 977 w 2718"/>
              <a:gd name="T47" fmla="*/ 17019 h 19080"/>
              <a:gd name="T48" fmla="*/ 1115 w 2718"/>
              <a:gd name="T49" fmla="*/ 17629 h 19080"/>
              <a:gd name="T50" fmla="*/ 1236 w 2718"/>
              <a:gd name="T51" fmla="*/ 18027 h 19080"/>
              <a:gd name="T52" fmla="*/ 1557 w 2718"/>
              <a:gd name="T53" fmla="*/ 18072 h 19080"/>
              <a:gd name="T54" fmla="*/ 1344 w 2718"/>
              <a:gd name="T55" fmla="*/ 18407 h 19080"/>
              <a:gd name="T56" fmla="*/ 1449 w 2718"/>
              <a:gd name="T57" fmla="*/ 18739 h 19080"/>
              <a:gd name="T58" fmla="*/ 1862 w 2718"/>
              <a:gd name="T59" fmla="*/ 18484 h 19080"/>
              <a:gd name="T60" fmla="*/ 1877 w 2718"/>
              <a:gd name="T61" fmla="*/ 18835 h 19080"/>
              <a:gd name="T62" fmla="*/ 2335 w 2718"/>
              <a:gd name="T63" fmla="*/ 18606 h 19080"/>
              <a:gd name="T64" fmla="*/ 2717 w 2718"/>
              <a:gd name="T65" fmla="*/ 18240 h 19080"/>
              <a:gd name="T66" fmla="*/ 1603 w 2718"/>
              <a:gd name="T67" fmla="*/ 17447 h 19080"/>
              <a:gd name="T68" fmla="*/ 1282 w 2718"/>
              <a:gd name="T69" fmla="*/ 16118 h 19080"/>
              <a:gd name="T70" fmla="*/ 1542 w 2718"/>
              <a:gd name="T71" fmla="*/ 15493 h 19080"/>
              <a:gd name="T72" fmla="*/ 1450 w 2718"/>
              <a:gd name="T73" fmla="*/ 14531 h 19080"/>
              <a:gd name="T74" fmla="*/ 1480 w 2718"/>
              <a:gd name="T75" fmla="*/ 14241 h 19080"/>
              <a:gd name="T76" fmla="*/ 1206 w 2718"/>
              <a:gd name="T77" fmla="*/ 13829 h 19080"/>
              <a:gd name="T78" fmla="*/ 1054 w 2718"/>
              <a:gd name="T79" fmla="*/ 13188 h 19080"/>
              <a:gd name="T80" fmla="*/ 977 w 2718"/>
              <a:gd name="T81" fmla="*/ 12364 h 19080"/>
              <a:gd name="T82" fmla="*/ 1251 w 2718"/>
              <a:gd name="T83" fmla="*/ 11357 h 19080"/>
              <a:gd name="T84" fmla="*/ 1054 w 2718"/>
              <a:gd name="T85" fmla="*/ 10456 h 19080"/>
              <a:gd name="T86" fmla="*/ 1327 w 2718"/>
              <a:gd name="T87" fmla="*/ 8914 h 19080"/>
              <a:gd name="T88" fmla="*/ 1160 w 2718"/>
              <a:gd name="T89" fmla="*/ 7784 h 19080"/>
              <a:gd name="T90" fmla="*/ 1160 w 2718"/>
              <a:gd name="T91" fmla="*/ 6777 h 19080"/>
              <a:gd name="T92" fmla="*/ 1313 w 2718"/>
              <a:gd name="T93" fmla="*/ 6014 h 19080"/>
              <a:gd name="T94" fmla="*/ 1786 w 2718"/>
              <a:gd name="T95" fmla="*/ 5007 h 19080"/>
              <a:gd name="T96" fmla="*/ 1664 w 2718"/>
              <a:gd name="T97" fmla="*/ 4029 h 19080"/>
              <a:gd name="T98" fmla="*/ 2229 w 2718"/>
              <a:gd name="T99" fmla="*/ 3344 h 19080"/>
              <a:gd name="T100" fmla="*/ 2014 w 2718"/>
              <a:gd name="T101" fmla="*/ 2504 h 19080"/>
              <a:gd name="T102" fmla="*/ 1588 w 2718"/>
              <a:gd name="T103" fmla="*/ 1557 h 19080"/>
              <a:gd name="T104" fmla="*/ 1571 w 2718"/>
              <a:gd name="T105" fmla="*/ 932 h 19080"/>
              <a:gd name="T106" fmla="*/ 946 w 2718"/>
              <a:gd name="T107" fmla="*/ 16 h 19080"/>
              <a:gd name="T108" fmla="*/ 534 w 2718"/>
              <a:gd name="T109" fmla="*/ 519 h 190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18"/>
              <a:gd name="T166" fmla="*/ 0 h 19080"/>
              <a:gd name="T167" fmla="*/ 2718 w 2718"/>
              <a:gd name="T168" fmla="*/ 19080 h 190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18" h="19080">
                <a:moveTo>
                  <a:pt x="534" y="519"/>
                </a:moveTo>
                <a:cubicBezTo>
                  <a:pt x="488" y="657"/>
                  <a:pt x="702" y="1022"/>
                  <a:pt x="702" y="1022"/>
                </a:cubicBezTo>
                <a:cubicBezTo>
                  <a:pt x="702" y="1022"/>
                  <a:pt x="702" y="1404"/>
                  <a:pt x="702" y="1404"/>
                </a:cubicBezTo>
                <a:cubicBezTo>
                  <a:pt x="702" y="1404"/>
                  <a:pt x="672" y="1802"/>
                  <a:pt x="672" y="1802"/>
                </a:cubicBezTo>
                <a:cubicBezTo>
                  <a:pt x="672" y="1802"/>
                  <a:pt x="793" y="2091"/>
                  <a:pt x="793" y="2091"/>
                </a:cubicBezTo>
                <a:cubicBezTo>
                  <a:pt x="793" y="2091"/>
                  <a:pt x="672" y="2442"/>
                  <a:pt x="672" y="2442"/>
                </a:cubicBezTo>
                <a:cubicBezTo>
                  <a:pt x="672" y="2442"/>
                  <a:pt x="733" y="2901"/>
                  <a:pt x="733" y="2901"/>
                </a:cubicBezTo>
                <a:cubicBezTo>
                  <a:pt x="733" y="2901"/>
                  <a:pt x="640" y="3007"/>
                  <a:pt x="640" y="3007"/>
                </a:cubicBezTo>
                <a:cubicBezTo>
                  <a:pt x="640" y="3007"/>
                  <a:pt x="763" y="3206"/>
                  <a:pt x="763" y="3206"/>
                </a:cubicBezTo>
                <a:cubicBezTo>
                  <a:pt x="763" y="3206"/>
                  <a:pt x="672" y="3358"/>
                  <a:pt x="672" y="3358"/>
                </a:cubicBezTo>
                <a:cubicBezTo>
                  <a:pt x="672" y="3358"/>
                  <a:pt x="687" y="3954"/>
                  <a:pt x="687" y="3954"/>
                </a:cubicBezTo>
                <a:cubicBezTo>
                  <a:pt x="687" y="3954"/>
                  <a:pt x="748" y="4107"/>
                  <a:pt x="748" y="4107"/>
                </a:cubicBezTo>
                <a:cubicBezTo>
                  <a:pt x="748" y="4107"/>
                  <a:pt x="579" y="4351"/>
                  <a:pt x="579" y="4351"/>
                </a:cubicBezTo>
                <a:cubicBezTo>
                  <a:pt x="579" y="4351"/>
                  <a:pt x="640" y="4610"/>
                  <a:pt x="640" y="4610"/>
                </a:cubicBezTo>
                <a:cubicBezTo>
                  <a:pt x="640" y="4610"/>
                  <a:pt x="640" y="4763"/>
                  <a:pt x="640" y="4763"/>
                </a:cubicBezTo>
                <a:cubicBezTo>
                  <a:pt x="640" y="4763"/>
                  <a:pt x="687" y="4961"/>
                  <a:pt x="687" y="4961"/>
                </a:cubicBezTo>
                <a:cubicBezTo>
                  <a:pt x="687" y="4961"/>
                  <a:pt x="549" y="5114"/>
                  <a:pt x="549" y="5114"/>
                </a:cubicBezTo>
                <a:cubicBezTo>
                  <a:pt x="549" y="5114"/>
                  <a:pt x="595" y="5388"/>
                  <a:pt x="595" y="5388"/>
                </a:cubicBezTo>
                <a:cubicBezTo>
                  <a:pt x="595" y="5388"/>
                  <a:pt x="488" y="5526"/>
                  <a:pt x="488" y="5526"/>
                </a:cubicBezTo>
                <a:cubicBezTo>
                  <a:pt x="488" y="5526"/>
                  <a:pt x="534" y="5831"/>
                  <a:pt x="534" y="5831"/>
                </a:cubicBezTo>
                <a:cubicBezTo>
                  <a:pt x="534" y="5831"/>
                  <a:pt x="367" y="6030"/>
                  <a:pt x="367" y="6030"/>
                </a:cubicBezTo>
                <a:cubicBezTo>
                  <a:pt x="367" y="6030"/>
                  <a:pt x="458" y="6259"/>
                  <a:pt x="458" y="6259"/>
                </a:cubicBezTo>
                <a:cubicBezTo>
                  <a:pt x="458" y="6259"/>
                  <a:pt x="549" y="6595"/>
                  <a:pt x="549" y="6595"/>
                </a:cubicBezTo>
                <a:cubicBezTo>
                  <a:pt x="549" y="6595"/>
                  <a:pt x="367" y="6884"/>
                  <a:pt x="367" y="6884"/>
                </a:cubicBezTo>
                <a:cubicBezTo>
                  <a:pt x="367" y="6884"/>
                  <a:pt x="367" y="7174"/>
                  <a:pt x="367" y="7174"/>
                </a:cubicBezTo>
                <a:cubicBezTo>
                  <a:pt x="367" y="7174"/>
                  <a:pt x="565" y="7602"/>
                  <a:pt x="565" y="7602"/>
                </a:cubicBezTo>
                <a:cubicBezTo>
                  <a:pt x="565" y="7602"/>
                  <a:pt x="640" y="8197"/>
                  <a:pt x="640" y="8197"/>
                </a:cubicBezTo>
                <a:cubicBezTo>
                  <a:pt x="640" y="8197"/>
                  <a:pt x="504" y="8335"/>
                  <a:pt x="504" y="8335"/>
                </a:cubicBezTo>
                <a:cubicBezTo>
                  <a:pt x="504" y="8335"/>
                  <a:pt x="611" y="8532"/>
                  <a:pt x="611" y="8532"/>
                </a:cubicBezTo>
                <a:cubicBezTo>
                  <a:pt x="611" y="8532"/>
                  <a:pt x="443" y="8776"/>
                  <a:pt x="443" y="8776"/>
                </a:cubicBezTo>
                <a:cubicBezTo>
                  <a:pt x="443" y="8776"/>
                  <a:pt x="519" y="8914"/>
                  <a:pt x="519" y="8914"/>
                </a:cubicBezTo>
                <a:cubicBezTo>
                  <a:pt x="519" y="8914"/>
                  <a:pt x="290" y="9601"/>
                  <a:pt x="290" y="9601"/>
                </a:cubicBezTo>
                <a:cubicBezTo>
                  <a:pt x="290" y="9601"/>
                  <a:pt x="350" y="9739"/>
                  <a:pt x="350" y="9739"/>
                </a:cubicBezTo>
                <a:cubicBezTo>
                  <a:pt x="350" y="9739"/>
                  <a:pt x="275" y="9906"/>
                  <a:pt x="275" y="9906"/>
                </a:cubicBezTo>
                <a:cubicBezTo>
                  <a:pt x="275" y="9906"/>
                  <a:pt x="305" y="10135"/>
                  <a:pt x="305" y="10135"/>
                </a:cubicBezTo>
                <a:cubicBezTo>
                  <a:pt x="305" y="10135"/>
                  <a:pt x="168" y="10502"/>
                  <a:pt x="168" y="10502"/>
                </a:cubicBezTo>
                <a:cubicBezTo>
                  <a:pt x="168" y="10502"/>
                  <a:pt x="0" y="10578"/>
                  <a:pt x="0" y="10578"/>
                </a:cubicBezTo>
                <a:cubicBezTo>
                  <a:pt x="0" y="10578"/>
                  <a:pt x="15" y="10867"/>
                  <a:pt x="15" y="10867"/>
                </a:cubicBezTo>
                <a:cubicBezTo>
                  <a:pt x="15" y="10867"/>
                  <a:pt x="138" y="11081"/>
                  <a:pt x="138" y="11081"/>
                </a:cubicBezTo>
                <a:cubicBezTo>
                  <a:pt x="138" y="11081"/>
                  <a:pt x="138" y="11310"/>
                  <a:pt x="138" y="11295"/>
                </a:cubicBezTo>
                <a:cubicBezTo>
                  <a:pt x="138" y="11280"/>
                  <a:pt x="305" y="11662"/>
                  <a:pt x="305" y="11662"/>
                </a:cubicBezTo>
                <a:cubicBezTo>
                  <a:pt x="305" y="11662"/>
                  <a:pt x="321" y="11921"/>
                  <a:pt x="321" y="11921"/>
                </a:cubicBezTo>
                <a:cubicBezTo>
                  <a:pt x="321" y="11921"/>
                  <a:pt x="168" y="11997"/>
                  <a:pt x="168" y="11997"/>
                </a:cubicBezTo>
                <a:cubicBezTo>
                  <a:pt x="168" y="11997"/>
                  <a:pt x="168" y="12211"/>
                  <a:pt x="168" y="12211"/>
                </a:cubicBezTo>
                <a:cubicBezTo>
                  <a:pt x="168" y="12211"/>
                  <a:pt x="214" y="12302"/>
                  <a:pt x="214" y="12302"/>
                </a:cubicBezTo>
                <a:cubicBezTo>
                  <a:pt x="214" y="12302"/>
                  <a:pt x="106" y="12563"/>
                  <a:pt x="106" y="12578"/>
                </a:cubicBezTo>
                <a:cubicBezTo>
                  <a:pt x="106" y="12593"/>
                  <a:pt x="183" y="12807"/>
                  <a:pt x="183" y="12807"/>
                </a:cubicBezTo>
                <a:cubicBezTo>
                  <a:pt x="183" y="12807"/>
                  <a:pt x="290" y="12807"/>
                  <a:pt x="290" y="12807"/>
                </a:cubicBezTo>
                <a:cubicBezTo>
                  <a:pt x="290" y="12807"/>
                  <a:pt x="290" y="12959"/>
                  <a:pt x="290" y="12959"/>
                </a:cubicBezTo>
                <a:cubicBezTo>
                  <a:pt x="290" y="12959"/>
                  <a:pt x="428" y="12989"/>
                  <a:pt x="428" y="13005"/>
                </a:cubicBezTo>
                <a:cubicBezTo>
                  <a:pt x="428" y="13021"/>
                  <a:pt x="611" y="12913"/>
                  <a:pt x="611" y="12913"/>
                </a:cubicBezTo>
                <a:cubicBezTo>
                  <a:pt x="611" y="12913"/>
                  <a:pt x="611" y="12807"/>
                  <a:pt x="611" y="12807"/>
                </a:cubicBezTo>
                <a:cubicBezTo>
                  <a:pt x="611" y="12807"/>
                  <a:pt x="748" y="12822"/>
                  <a:pt x="748" y="12822"/>
                </a:cubicBezTo>
                <a:cubicBezTo>
                  <a:pt x="748" y="12822"/>
                  <a:pt x="839" y="12913"/>
                  <a:pt x="839" y="12913"/>
                </a:cubicBezTo>
                <a:cubicBezTo>
                  <a:pt x="839" y="12913"/>
                  <a:pt x="748" y="12959"/>
                  <a:pt x="748" y="12959"/>
                </a:cubicBezTo>
                <a:cubicBezTo>
                  <a:pt x="748" y="12959"/>
                  <a:pt x="748" y="13020"/>
                  <a:pt x="748" y="13020"/>
                </a:cubicBezTo>
                <a:cubicBezTo>
                  <a:pt x="748" y="13020"/>
                  <a:pt x="870" y="13034"/>
                  <a:pt x="870" y="13034"/>
                </a:cubicBezTo>
                <a:cubicBezTo>
                  <a:pt x="870" y="13034"/>
                  <a:pt x="870" y="13249"/>
                  <a:pt x="870" y="13249"/>
                </a:cubicBezTo>
                <a:cubicBezTo>
                  <a:pt x="870" y="13249"/>
                  <a:pt x="810" y="13172"/>
                  <a:pt x="810" y="13172"/>
                </a:cubicBezTo>
                <a:cubicBezTo>
                  <a:pt x="810" y="13172"/>
                  <a:pt x="748" y="13218"/>
                  <a:pt x="748" y="13218"/>
                </a:cubicBezTo>
                <a:cubicBezTo>
                  <a:pt x="748" y="13218"/>
                  <a:pt x="824" y="13325"/>
                  <a:pt x="824" y="13310"/>
                </a:cubicBezTo>
                <a:cubicBezTo>
                  <a:pt x="824" y="13295"/>
                  <a:pt x="748" y="13401"/>
                  <a:pt x="748" y="13386"/>
                </a:cubicBezTo>
                <a:cubicBezTo>
                  <a:pt x="748" y="13371"/>
                  <a:pt x="855" y="13523"/>
                  <a:pt x="855" y="13523"/>
                </a:cubicBezTo>
                <a:cubicBezTo>
                  <a:pt x="855" y="13523"/>
                  <a:pt x="717" y="13738"/>
                  <a:pt x="733" y="13738"/>
                </a:cubicBezTo>
                <a:cubicBezTo>
                  <a:pt x="749" y="13738"/>
                  <a:pt x="763" y="13876"/>
                  <a:pt x="763" y="13876"/>
                </a:cubicBezTo>
                <a:cubicBezTo>
                  <a:pt x="763" y="13876"/>
                  <a:pt x="763" y="14149"/>
                  <a:pt x="763" y="14149"/>
                </a:cubicBezTo>
                <a:cubicBezTo>
                  <a:pt x="763" y="14149"/>
                  <a:pt x="886" y="14272"/>
                  <a:pt x="886" y="14272"/>
                </a:cubicBezTo>
                <a:cubicBezTo>
                  <a:pt x="886" y="14272"/>
                  <a:pt x="992" y="14210"/>
                  <a:pt x="992" y="14210"/>
                </a:cubicBezTo>
                <a:cubicBezTo>
                  <a:pt x="992" y="14210"/>
                  <a:pt x="992" y="14470"/>
                  <a:pt x="992" y="14470"/>
                </a:cubicBezTo>
                <a:cubicBezTo>
                  <a:pt x="992" y="14470"/>
                  <a:pt x="763" y="14622"/>
                  <a:pt x="763" y="14622"/>
                </a:cubicBezTo>
                <a:cubicBezTo>
                  <a:pt x="763" y="14622"/>
                  <a:pt x="733" y="14760"/>
                  <a:pt x="717" y="14760"/>
                </a:cubicBezTo>
                <a:cubicBezTo>
                  <a:pt x="701" y="14760"/>
                  <a:pt x="839" y="14836"/>
                  <a:pt x="839" y="14836"/>
                </a:cubicBezTo>
                <a:cubicBezTo>
                  <a:pt x="839" y="14836"/>
                  <a:pt x="640" y="14928"/>
                  <a:pt x="640" y="14928"/>
                </a:cubicBezTo>
                <a:cubicBezTo>
                  <a:pt x="640" y="14928"/>
                  <a:pt x="672" y="15035"/>
                  <a:pt x="672" y="15035"/>
                </a:cubicBezTo>
                <a:cubicBezTo>
                  <a:pt x="672" y="15035"/>
                  <a:pt x="763" y="15035"/>
                  <a:pt x="763" y="15035"/>
                </a:cubicBezTo>
                <a:cubicBezTo>
                  <a:pt x="763" y="15035"/>
                  <a:pt x="793" y="15309"/>
                  <a:pt x="793" y="15309"/>
                </a:cubicBezTo>
                <a:cubicBezTo>
                  <a:pt x="793" y="15309"/>
                  <a:pt x="687" y="15447"/>
                  <a:pt x="687" y="15447"/>
                </a:cubicBezTo>
                <a:cubicBezTo>
                  <a:pt x="687" y="15447"/>
                  <a:pt x="672" y="15309"/>
                  <a:pt x="672" y="15309"/>
                </a:cubicBezTo>
                <a:cubicBezTo>
                  <a:pt x="672" y="15309"/>
                  <a:pt x="611" y="15386"/>
                  <a:pt x="611" y="15386"/>
                </a:cubicBezTo>
                <a:cubicBezTo>
                  <a:pt x="611" y="15386"/>
                  <a:pt x="488" y="15386"/>
                  <a:pt x="488" y="15386"/>
                </a:cubicBezTo>
                <a:cubicBezTo>
                  <a:pt x="488" y="15386"/>
                  <a:pt x="565" y="15295"/>
                  <a:pt x="565" y="15295"/>
                </a:cubicBezTo>
                <a:cubicBezTo>
                  <a:pt x="565" y="15295"/>
                  <a:pt x="428" y="15050"/>
                  <a:pt x="428" y="15050"/>
                </a:cubicBezTo>
                <a:cubicBezTo>
                  <a:pt x="428" y="15050"/>
                  <a:pt x="199" y="15126"/>
                  <a:pt x="199" y="15126"/>
                </a:cubicBezTo>
                <a:cubicBezTo>
                  <a:pt x="199" y="15126"/>
                  <a:pt x="168" y="15295"/>
                  <a:pt x="168" y="15295"/>
                </a:cubicBezTo>
                <a:cubicBezTo>
                  <a:pt x="168" y="15295"/>
                  <a:pt x="305" y="15279"/>
                  <a:pt x="321" y="15248"/>
                </a:cubicBezTo>
                <a:cubicBezTo>
                  <a:pt x="337" y="15217"/>
                  <a:pt x="350" y="15370"/>
                  <a:pt x="350" y="15370"/>
                </a:cubicBezTo>
                <a:cubicBezTo>
                  <a:pt x="350" y="15370"/>
                  <a:pt x="199" y="15370"/>
                  <a:pt x="199" y="15370"/>
                </a:cubicBezTo>
                <a:cubicBezTo>
                  <a:pt x="199" y="15370"/>
                  <a:pt x="30" y="15630"/>
                  <a:pt x="30" y="15630"/>
                </a:cubicBezTo>
                <a:cubicBezTo>
                  <a:pt x="30" y="15630"/>
                  <a:pt x="106" y="15752"/>
                  <a:pt x="106" y="15752"/>
                </a:cubicBezTo>
                <a:cubicBezTo>
                  <a:pt x="106" y="15752"/>
                  <a:pt x="229" y="15706"/>
                  <a:pt x="229" y="15706"/>
                </a:cubicBezTo>
                <a:cubicBezTo>
                  <a:pt x="229" y="15706"/>
                  <a:pt x="138" y="15585"/>
                  <a:pt x="138" y="15585"/>
                </a:cubicBezTo>
                <a:cubicBezTo>
                  <a:pt x="138" y="15585"/>
                  <a:pt x="259" y="15493"/>
                  <a:pt x="259" y="15493"/>
                </a:cubicBezTo>
                <a:cubicBezTo>
                  <a:pt x="259" y="15493"/>
                  <a:pt x="305" y="15600"/>
                  <a:pt x="305" y="15600"/>
                </a:cubicBezTo>
                <a:cubicBezTo>
                  <a:pt x="305" y="15600"/>
                  <a:pt x="458" y="15646"/>
                  <a:pt x="458" y="15646"/>
                </a:cubicBezTo>
                <a:cubicBezTo>
                  <a:pt x="458" y="15646"/>
                  <a:pt x="579" y="15568"/>
                  <a:pt x="579" y="15568"/>
                </a:cubicBezTo>
                <a:cubicBezTo>
                  <a:pt x="579" y="15568"/>
                  <a:pt x="611" y="15737"/>
                  <a:pt x="611" y="15722"/>
                </a:cubicBezTo>
                <a:cubicBezTo>
                  <a:pt x="611" y="15707"/>
                  <a:pt x="702" y="15767"/>
                  <a:pt x="702" y="15767"/>
                </a:cubicBezTo>
                <a:cubicBezTo>
                  <a:pt x="702" y="15767"/>
                  <a:pt x="717" y="15890"/>
                  <a:pt x="717" y="15890"/>
                </a:cubicBezTo>
                <a:cubicBezTo>
                  <a:pt x="717" y="15890"/>
                  <a:pt x="549" y="15844"/>
                  <a:pt x="549" y="15844"/>
                </a:cubicBezTo>
                <a:cubicBezTo>
                  <a:pt x="549" y="15844"/>
                  <a:pt x="534" y="15981"/>
                  <a:pt x="534" y="15981"/>
                </a:cubicBezTo>
                <a:cubicBezTo>
                  <a:pt x="534" y="15981"/>
                  <a:pt x="672" y="15996"/>
                  <a:pt x="672" y="15996"/>
                </a:cubicBezTo>
                <a:cubicBezTo>
                  <a:pt x="672" y="15996"/>
                  <a:pt x="565" y="16104"/>
                  <a:pt x="565" y="16104"/>
                </a:cubicBezTo>
                <a:cubicBezTo>
                  <a:pt x="565" y="16104"/>
                  <a:pt x="626" y="16134"/>
                  <a:pt x="626" y="16134"/>
                </a:cubicBezTo>
                <a:cubicBezTo>
                  <a:pt x="626" y="16134"/>
                  <a:pt x="810" y="15981"/>
                  <a:pt x="810" y="15981"/>
                </a:cubicBezTo>
                <a:cubicBezTo>
                  <a:pt x="810" y="15981"/>
                  <a:pt x="977" y="16073"/>
                  <a:pt x="977" y="16073"/>
                </a:cubicBezTo>
                <a:cubicBezTo>
                  <a:pt x="977" y="16073"/>
                  <a:pt x="886" y="16134"/>
                  <a:pt x="886" y="16134"/>
                </a:cubicBezTo>
                <a:cubicBezTo>
                  <a:pt x="886" y="16134"/>
                  <a:pt x="961" y="16287"/>
                  <a:pt x="961" y="16287"/>
                </a:cubicBezTo>
                <a:cubicBezTo>
                  <a:pt x="961" y="16287"/>
                  <a:pt x="931" y="16317"/>
                  <a:pt x="931" y="16317"/>
                </a:cubicBezTo>
                <a:cubicBezTo>
                  <a:pt x="931" y="16317"/>
                  <a:pt x="824" y="16272"/>
                  <a:pt x="824" y="16272"/>
                </a:cubicBezTo>
                <a:cubicBezTo>
                  <a:pt x="824" y="16272"/>
                  <a:pt x="717" y="16301"/>
                  <a:pt x="717" y="16301"/>
                </a:cubicBezTo>
                <a:cubicBezTo>
                  <a:pt x="717" y="16301"/>
                  <a:pt x="611" y="16240"/>
                  <a:pt x="611" y="16240"/>
                </a:cubicBezTo>
                <a:cubicBezTo>
                  <a:pt x="611" y="16240"/>
                  <a:pt x="595" y="16301"/>
                  <a:pt x="595" y="16301"/>
                </a:cubicBezTo>
                <a:cubicBezTo>
                  <a:pt x="595" y="16301"/>
                  <a:pt x="702" y="16408"/>
                  <a:pt x="702" y="16408"/>
                </a:cubicBezTo>
                <a:cubicBezTo>
                  <a:pt x="702" y="16408"/>
                  <a:pt x="810" y="16439"/>
                  <a:pt x="810" y="16439"/>
                </a:cubicBezTo>
                <a:cubicBezTo>
                  <a:pt x="810" y="16439"/>
                  <a:pt x="733" y="16531"/>
                  <a:pt x="733" y="16531"/>
                </a:cubicBezTo>
                <a:cubicBezTo>
                  <a:pt x="733" y="16531"/>
                  <a:pt x="810" y="16653"/>
                  <a:pt x="810" y="16653"/>
                </a:cubicBezTo>
                <a:cubicBezTo>
                  <a:pt x="810" y="16653"/>
                  <a:pt x="748" y="16698"/>
                  <a:pt x="748" y="16698"/>
                </a:cubicBezTo>
                <a:cubicBezTo>
                  <a:pt x="748" y="16698"/>
                  <a:pt x="810" y="16927"/>
                  <a:pt x="810" y="16927"/>
                </a:cubicBezTo>
                <a:cubicBezTo>
                  <a:pt x="810" y="16927"/>
                  <a:pt x="901" y="16775"/>
                  <a:pt x="901" y="16775"/>
                </a:cubicBezTo>
                <a:cubicBezTo>
                  <a:pt x="901" y="16775"/>
                  <a:pt x="977" y="17019"/>
                  <a:pt x="977" y="17019"/>
                </a:cubicBezTo>
                <a:cubicBezTo>
                  <a:pt x="977" y="17019"/>
                  <a:pt x="810" y="17065"/>
                  <a:pt x="810" y="17065"/>
                </a:cubicBezTo>
                <a:cubicBezTo>
                  <a:pt x="810" y="17065"/>
                  <a:pt x="810" y="17370"/>
                  <a:pt x="810" y="17370"/>
                </a:cubicBezTo>
                <a:cubicBezTo>
                  <a:pt x="810" y="17370"/>
                  <a:pt x="961" y="17416"/>
                  <a:pt x="961" y="17416"/>
                </a:cubicBezTo>
                <a:cubicBezTo>
                  <a:pt x="961" y="17416"/>
                  <a:pt x="980" y="17550"/>
                  <a:pt x="980" y="17550"/>
                </a:cubicBezTo>
                <a:cubicBezTo>
                  <a:pt x="980" y="17550"/>
                  <a:pt x="1115" y="17629"/>
                  <a:pt x="1115" y="17629"/>
                </a:cubicBezTo>
                <a:cubicBezTo>
                  <a:pt x="1115" y="17629"/>
                  <a:pt x="1047" y="17796"/>
                  <a:pt x="1047" y="17796"/>
                </a:cubicBezTo>
                <a:cubicBezTo>
                  <a:pt x="1047" y="17796"/>
                  <a:pt x="1266" y="17919"/>
                  <a:pt x="1266" y="17919"/>
                </a:cubicBezTo>
                <a:cubicBezTo>
                  <a:pt x="1266" y="17919"/>
                  <a:pt x="1344" y="18042"/>
                  <a:pt x="1344" y="18042"/>
                </a:cubicBezTo>
                <a:cubicBezTo>
                  <a:pt x="1344" y="18042"/>
                  <a:pt x="1327" y="18118"/>
                  <a:pt x="1327" y="18118"/>
                </a:cubicBezTo>
                <a:cubicBezTo>
                  <a:pt x="1327" y="18118"/>
                  <a:pt x="1221" y="18027"/>
                  <a:pt x="1236" y="18027"/>
                </a:cubicBezTo>
                <a:cubicBezTo>
                  <a:pt x="1251" y="18027"/>
                  <a:pt x="1190" y="18042"/>
                  <a:pt x="1190" y="18042"/>
                </a:cubicBezTo>
                <a:cubicBezTo>
                  <a:pt x="1190" y="18042"/>
                  <a:pt x="1344" y="18271"/>
                  <a:pt x="1344" y="18271"/>
                </a:cubicBezTo>
                <a:cubicBezTo>
                  <a:pt x="1344" y="18271"/>
                  <a:pt x="1435" y="18271"/>
                  <a:pt x="1435" y="18271"/>
                </a:cubicBezTo>
                <a:cubicBezTo>
                  <a:pt x="1435" y="18271"/>
                  <a:pt x="1465" y="17981"/>
                  <a:pt x="1465" y="17981"/>
                </a:cubicBezTo>
                <a:cubicBezTo>
                  <a:pt x="1465" y="17981"/>
                  <a:pt x="1557" y="18072"/>
                  <a:pt x="1557" y="18072"/>
                </a:cubicBezTo>
                <a:cubicBezTo>
                  <a:pt x="1557" y="18072"/>
                  <a:pt x="1571" y="18027"/>
                  <a:pt x="1571" y="18027"/>
                </a:cubicBezTo>
                <a:cubicBezTo>
                  <a:pt x="1571" y="18027"/>
                  <a:pt x="1648" y="18087"/>
                  <a:pt x="1648" y="18087"/>
                </a:cubicBezTo>
                <a:cubicBezTo>
                  <a:pt x="1648" y="18087"/>
                  <a:pt x="1633" y="18301"/>
                  <a:pt x="1633" y="18301"/>
                </a:cubicBezTo>
                <a:cubicBezTo>
                  <a:pt x="1633" y="18301"/>
                  <a:pt x="1571" y="18256"/>
                  <a:pt x="1571" y="18256"/>
                </a:cubicBezTo>
                <a:cubicBezTo>
                  <a:pt x="1571" y="18256"/>
                  <a:pt x="1344" y="18407"/>
                  <a:pt x="1344" y="18407"/>
                </a:cubicBezTo>
                <a:cubicBezTo>
                  <a:pt x="1344" y="18407"/>
                  <a:pt x="1359" y="18560"/>
                  <a:pt x="1359" y="18560"/>
                </a:cubicBezTo>
                <a:cubicBezTo>
                  <a:pt x="1359" y="18560"/>
                  <a:pt x="1419" y="18576"/>
                  <a:pt x="1419" y="18576"/>
                </a:cubicBezTo>
                <a:cubicBezTo>
                  <a:pt x="1419" y="18576"/>
                  <a:pt x="1495" y="18424"/>
                  <a:pt x="1495" y="18424"/>
                </a:cubicBezTo>
                <a:cubicBezTo>
                  <a:pt x="1495" y="18424"/>
                  <a:pt x="1526" y="18515"/>
                  <a:pt x="1526" y="18515"/>
                </a:cubicBezTo>
                <a:cubicBezTo>
                  <a:pt x="1526" y="18515"/>
                  <a:pt x="1449" y="18739"/>
                  <a:pt x="1449" y="18739"/>
                </a:cubicBezTo>
                <a:cubicBezTo>
                  <a:pt x="1449" y="18739"/>
                  <a:pt x="1620" y="18715"/>
                  <a:pt x="1620" y="18715"/>
                </a:cubicBezTo>
                <a:cubicBezTo>
                  <a:pt x="1620" y="18715"/>
                  <a:pt x="1618" y="18484"/>
                  <a:pt x="1618" y="18484"/>
                </a:cubicBezTo>
                <a:cubicBezTo>
                  <a:pt x="1618" y="18484"/>
                  <a:pt x="1694" y="18530"/>
                  <a:pt x="1694" y="18530"/>
                </a:cubicBezTo>
                <a:cubicBezTo>
                  <a:pt x="1694" y="18530"/>
                  <a:pt x="1801" y="18453"/>
                  <a:pt x="1801" y="18453"/>
                </a:cubicBezTo>
                <a:cubicBezTo>
                  <a:pt x="1801" y="18453"/>
                  <a:pt x="1862" y="18484"/>
                  <a:pt x="1862" y="18484"/>
                </a:cubicBezTo>
                <a:cubicBezTo>
                  <a:pt x="1862" y="18484"/>
                  <a:pt x="1969" y="18439"/>
                  <a:pt x="1969" y="18439"/>
                </a:cubicBezTo>
                <a:cubicBezTo>
                  <a:pt x="1969" y="18439"/>
                  <a:pt x="2152" y="18469"/>
                  <a:pt x="2152" y="18469"/>
                </a:cubicBezTo>
                <a:cubicBezTo>
                  <a:pt x="2152" y="18469"/>
                  <a:pt x="2198" y="18652"/>
                  <a:pt x="2198" y="18652"/>
                </a:cubicBezTo>
                <a:cubicBezTo>
                  <a:pt x="2198" y="18652"/>
                  <a:pt x="2076" y="18896"/>
                  <a:pt x="2076" y="18896"/>
                </a:cubicBezTo>
                <a:cubicBezTo>
                  <a:pt x="2076" y="18896"/>
                  <a:pt x="1877" y="18835"/>
                  <a:pt x="1877" y="18835"/>
                </a:cubicBezTo>
                <a:cubicBezTo>
                  <a:pt x="1877" y="18835"/>
                  <a:pt x="1847" y="18958"/>
                  <a:pt x="1847" y="18958"/>
                </a:cubicBezTo>
                <a:cubicBezTo>
                  <a:pt x="1847" y="18958"/>
                  <a:pt x="1862" y="19003"/>
                  <a:pt x="1862" y="19003"/>
                </a:cubicBezTo>
                <a:cubicBezTo>
                  <a:pt x="1862" y="19003"/>
                  <a:pt x="2167" y="19079"/>
                  <a:pt x="2167" y="19079"/>
                </a:cubicBezTo>
                <a:cubicBezTo>
                  <a:pt x="2167" y="19079"/>
                  <a:pt x="2305" y="19018"/>
                  <a:pt x="2305" y="19018"/>
                </a:cubicBezTo>
                <a:cubicBezTo>
                  <a:pt x="2305" y="19018"/>
                  <a:pt x="2335" y="18606"/>
                  <a:pt x="2335" y="18606"/>
                </a:cubicBezTo>
                <a:cubicBezTo>
                  <a:pt x="2335" y="18606"/>
                  <a:pt x="2258" y="18469"/>
                  <a:pt x="2258" y="18469"/>
                </a:cubicBezTo>
                <a:cubicBezTo>
                  <a:pt x="2258" y="18469"/>
                  <a:pt x="2366" y="18453"/>
                  <a:pt x="2366" y="18453"/>
                </a:cubicBezTo>
                <a:cubicBezTo>
                  <a:pt x="2366" y="18453"/>
                  <a:pt x="2487" y="18392"/>
                  <a:pt x="2487" y="18392"/>
                </a:cubicBezTo>
                <a:cubicBezTo>
                  <a:pt x="2487" y="18392"/>
                  <a:pt x="2640" y="18392"/>
                  <a:pt x="2640" y="18392"/>
                </a:cubicBezTo>
                <a:cubicBezTo>
                  <a:pt x="2640" y="18392"/>
                  <a:pt x="2717" y="18240"/>
                  <a:pt x="2717" y="18240"/>
                </a:cubicBezTo>
                <a:cubicBezTo>
                  <a:pt x="2717" y="18240"/>
                  <a:pt x="2564" y="18133"/>
                  <a:pt x="2564" y="18133"/>
                </a:cubicBezTo>
                <a:cubicBezTo>
                  <a:pt x="2564" y="18133"/>
                  <a:pt x="1862" y="18256"/>
                  <a:pt x="1862" y="18256"/>
                </a:cubicBezTo>
                <a:cubicBezTo>
                  <a:pt x="1862" y="18256"/>
                  <a:pt x="1633" y="17873"/>
                  <a:pt x="1633" y="17873"/>
                </a:cubicBezTo>
                <a:cubicBezTo>
                  <a:pt x="1633" y="17873"/>
                  <a:pt x="1709" y="17599"/>
                  <a:pt x="1709" y="17599"/>
                </a:cubicBezTo>
                <a:cubicBezTo>
                  <a:pt x="1709" y="17599"/>
                  <a:pt x="1588" y="17447"/>
                  <a:pt x="1603" y="17447"/>
                </a:cubicBezTo>
                <a:cubicBezTo>
                  <a:pt x="1618" y="17447"/>
                  <a:pt x="1389" y="17644"/>
                  <a:pt x="1389" y="17644"/>
                </a:cubicBezTo>
                <a:cubicBezTo>
                  <a:pt x="1389" y="17644"/>
                  <a:pt x="1175" y="17264"/>
                  <a:pt x="1175" y="17264"/>
                </a:cubicBezTo>
                <a:cubicBezTo>
                  <a:pt x="1175" y="17264"/>
                  <a:pt x="1206" y="16959"/>
                  <a:pt x="1206" y="16959"/>
                </a:cubicBezTo>
                <a:cubicBezTo>
                  <a:pt x="1206" y="16959"/>
                  <a:pt x="1389" y="16439"/>
                  <a:pt x="1389" y="16439"/>
                </a:cubicBezTo>
                <a:cubicBezTo>
                  <a:pt x="1389" y="16439"/>
                  <a:pt x="1282" y="16118"/>
                  <a:pt x="1282" y="16118"/>
                </a:cubicBezTo>
                <a:cubicBezTo>
                  <a:pt x="1282" y="16118"/>
                  <a:pt x="1344" y="16057"/>
                  <a:pt x="1344" y="16057"/>
                </a:cubicBezTo>
                <a:cubicBezTo>
                  <a:pt x="1344" y="16057"/>
                  <a:pt x="1344" y="15950"/>
                  <a:pt x="1344" y="15950"/>
                </a:cubicBezTo>
                <a:cubicBezTo>
                  <a:pt x="1344" y="15950"/>
                  <a:pt x="1526" y="15783"/>
                  <a:pt x="1526" y="15783"/>
                </a:cubicBezTo>
                <a:cubicBezTo>
                  <a:pt x="1526" y="15783"/>
                  <a:pt x="1435" y="15629"/>
                  <a:pt x="1435" y="15629"/>
                </a:cubicBezTo>
                <a:cubicBezTo>
                  <a:pt x="1435" y="15629"/>
                  <a:pt x="1542" y="15493"/>
                  <a:pt x="1542" y="15493"/>
                </a:cubicBezTo>
                <a:cubicBezTo>
                  <a:pt x="1542" y="15493"/>
                  <a:pt x="1374" y="15233"/>
                  <a:pt x="1374" y="15233"/>
                </a:cubicBezTo>
                <a:cubicBezTo>
                  <a:pt x="1374" y="15233"/>
                  <a:pt x="1465" y="15050"/>
                  <a:pt x="1465" y="15050"/>
                </a:cubicBezTo>
                <a:cubicBezTo>
                  <a:pt x="1465" y="15050"/>
                  <a:pt x="1404" y="14942"/>
                  <a:pt x="1404" y="14942"/>
                </a:cubicBezTo>
                <a:cubicBezTo>
                  <a:pt x="1404" y="14942"/>
                  <a:pt x="1526" y="14745"/>
                  <a:pt x="1526" y="14745"/>
                </a:cubicBezTo>
                <a:cubicBezTo>
                  <a:pt x="1526" y="14745"/>
                  <a:pt x="1450" y="14531"/>
                  <a:pt x="1450" y="14531"/>
                </a:cubicBezTo>
                <a:cubicBezTo>
                  <a:pt x="1450" y="14531"/>
                  <a:pt x="1236" y="14592"/>
                  <a:pt x="1236" y="14592"/>
                </a:cubicBezTo>
                <a:cubicBezTo>
                  <a:pt x="1236" y="14592"/>
                  <a:pt x="1236" y="14454"/>
                  <a:pt x="1236" y="14454"/>
                </a:cubicBezTo>
                <a:cubicBezTo>
                  <a:pt x="1236" y="14454"/>
                  <a:pt x="1571" y="14440"/>
                  <a:pt x="1571" y="14440"/>
                </a:cubicBezTo>
                <a:cubicBezTo>
                  <a:pt x="1571" y="14440"/>
                  <a:pt x="1571" y="14257"/>
                  <a:pt x="1571" y="14272"/>
                </a:cubicBezTo>
                <a:cubicBezTo>
                  <a:pt x="1571" y="14287"/>
                  <a:pt x="1480" y="14241"/>
                  <a:pt x="1480" y="14241"/>
                </a:cubicBezTo>
                <a:cubicBezTo>
                  <a:pt x="1480" y="14241"/>
                  <a:pt x="1344" y="14317"/>
                  <a:pt x="1344" y="14302"/>
                </a:cubicBezTo>
                <a:cubicBezTo>
                  <a:pt x="1344" y="14287"/>
                  <a:pt x="1236" y="14149"/>
                  <a:pt x="1236" y="14149"/>
                </a:cubicBezTo>
                <a:cubicBezTo>
                  <a:pt x="1236" y="14149"/>
                  <a:pt x="1327" y="14028"/>
                  <a:pt x="1327" y="14028"/>
                </a:cubicBezTo>
                <a:cubicBezTo>
                  <a:pt x="1327" y="14028"/>
                  <a:pt x="1327" y="13859"/>
                  <a:pt x="1327" y="13859"/>
                </a:cubicBezTo>
                <a:cubicBezTo>
                  <a:pt x="1327" y="13859"/>
                  <a:pt x="1206" y="13829"/>
                  <a:pt x="1206" y="13829"/>
                </a:cubicBezTo>
                <a:cubicBezTo>
                  <a:pt x="1206" y="13829"/>
                  <a:pt x="1160" y="13738"/>
                  <a:pt x="1160" y="13738"/>
                </a:cubicBezTo>
                <a:cubicBezTo>
                  <a:pt x="1160" y="13738"/>
                  <a:pt x="1221" y="13600"/>
                  <a:pt x="1221" y="13600"/>
                </a:cubicBezTo>
                <a:cubicBezTo>
                  <a:pt x="1221" y="13600"/>
                  <a:pt x="1083" y="13585"/>
                  <a:pt x="1083" y="13585"/>
                </a:cubicBezTo>
                <a:cubicBezTo>
                  <a:pt x="1083" y="13585"/>
                  <a:pt x="961" y="13295"/>
                  <a:pt x="961" y="13295"/>
                </a:cubicBezTo>
                <a:cubicBezTo>
                  <a:pt x="961" y="13295"/>
                  <a:pt x="1054" y="13188"/>
                  <a:pt x="1054" y="13188"/>
                </a:cubicBezTo>
                <a:cubicBezTo>
                  <a:pt x="1054" y="13188"/>
                  <a:pt x="1160" y="13081"/>
                  <a:pt x="1160" y="13081"/>
                </a:cubicBezTo>
                <a:cubicBezTo>
                  <a:pt x="1160" y="13081"/>
                  <a:pt x="1175" y="12943"/>
                  <a:pt x="1190" y="12943"/>
                </a:cubicBezTo>
                <a:cubicBezTo>
                  <a:pt x="1205" y="12943"/>
                  <a:pt x="1068" y="12898"/>
                  <a:pt x="1068" y="12898"/>
                </a:cubicBezTo>
                <a:cubicBezTo>
                  <a:pt x="1068" y="12898"/>
                  <a:pt x="1054" y="12623"/>
                  <a:pt x="1054" y="12623"/>
                </a:cubicBezTo>
                <a:cubicBezTo>
                  <a:pt x="1054" y="12623"/>
                  <a:pt x="977" y="12364"/>
                  <a:pt x="977" y="12364"/>
                </a:cubicBezTo>
                <a:cubicBezTo>
                  <a:pt x="977" y="12364"/>
                  <a:pt x="1068" y="12135"/>
                  <a:pt x="1068" y="12135"/>
                </a:cubicBezTo>
                <a:cubicBezTo>
                  <a:pt x="1068" y="12135"/>
                  <a:pt x="961" y="12029"/>
                  <a:pt x="961" y="12029"/>
                </a:cubicBezTo>
                <a:cubicBezTo>
                  <a:pt x="961" y="12029"/>
                  <a:pt x="1130" y="11524"/>
                  <a:pt x="1130" y="11524"/>
                </a:cubicBezTo>
                <a:cubicBezTo>
                  <a:pt x="1130" y="11524"/>
                  <a:pt x="1054" y="11402"/>
                  <a:pt x="1054" y="11402"/>
                </a:cubicBezTo>
                <a:cubicBezTo>
                  <a:pt x="1054" y="11402"/>
                  <a:pt x="1251" y="11357"/>
                  <a:pt x="1251" y="11357"/>
                </a:cubicBezTo>
                <a:cubicBezTo>
                  <a:pt x="1251" y="11357"/>
                  <a:pt x="1344" y="11173"/>
                  <a:pt x="1344" y="11173"/>
                </a:cubicBezTo>
                <a:cubicBezTo>
                  <a:pt x="1344" y="11173"/>
                  <a:pt x="1190" y="11005"/>
                  <a:pt x="1190" y="11005"/>
                </a:cubicBezTo>
                <a:cubicBezTo>
                  <a:pt x="1190" y="11005"/>
                  <a:pt x="1190" y="10853"/>
                  <a:pt x="1190" y="10853"/>
                </a:cubicBezTo>
                <a:cubicBezTo>
                  <a:pt x="1190" y="10853"/>
                  <a:pt x="1068" y="10791"/>
                  <a:pt x="1068" y="10791"/>
                </a:cubicBezTo>
                <a:cubicBezTo>
                  <a:pt x="1068" y="10791"/>
                  <a:pt x="1054" y="10456"/>
                  <a:pt x="1054" y="10456"/>
                </a:cubicBezTo>
                <a:cubicBezTo>
                  <a:pt x="1054" y="10456"/>
                  <a:pt x="1298" y="9571"/>
                  <a:pt x="1298" y="9571"/>
                </a:cubicBezTo>
                <a:cubicBezTo>
                  <a:pt x="1298" y="9571"/>
                  <a:pt x="1145" y="9449"/>
                  <a:pt x="1145" y="9449"/>
                </a:cubicBezTo>
                <a:cubicBezTo>
                  <a:pt x="1145" y="9449"/>
                  <a:pt x="1145" y="9326"/>
                  <a:pt x="1145" y="9326"/>
                </a:cubicBezTo>
                <a:cubicBezTo>
                  <a:pt x="1145" y="9326"/>
                  <a:pt x="1344" y="9266"/>
                  <a:pt x="1344" y="9266"/>
                </a:cubicBezTo>
                <a:cubicBezTo>
                  <a:pt x="1344" y="9266"/>
                  <a:pt x="1327" y="8914"/>
                  <a:pt x="1327" y="8914"/>
                </a:cubicBezTo>
                <a:cubicBezTo>
                  <a:pt x="1327" y="8914"/>
                  <a:pt x="1495" y="8747"/>
                  <a:pt x="1495" y="8747"/>
                </a:cubicBezTo>
                <a:cubicBezTo>
                  <a:pt x="1495" y="8747"/>
                  <a:pt x="1480" y="8303"/>
                  <a:pt x="1480" y="8303"/>
                </a:cubicBezTo>
                <a:cubicBezTo>
                  <a:pt x="1480" y="8303"/>
                  <a:pt x="1359" y="8303"/>
                  <a:pt x="1359" y="8303"/>
                </a:cubicBezTo>
                <a:cubicBezTo>
                  <a:pt x="1359" y="8303"/>
                  <a:pt x="1298" y="7953"/>
                  <a:pt x="1298" y="7953"/>
                </a:cubicBezTo>
                <a:cubicBezTo>
                  <a:pt x="1298" y="7953"/>
                  <a:pt x="1160" y="7784"/>
                  <a:pt x="1160" y="7784"/>
                </a:cubicBezTo>
                <a:cubicBezTo>
                  <a:pt x="1160" y="7784"/>
                  <a:pt x="1251" y="7678"/>
                  <a:pt x="1251" y="7678"/>
                </a:cubicBezTo>
                <a:cubicBezTo>
                  <a:pt x="1251" y="7678"/>
                  <a:pt x="1037" y="7540"/>
                  <a:pt x="1037" y="7540"/>
                </a:cubicBezTo>
                <a:cubicBezTo>
                  <a:pt x="1037" y="7540"/>
                  <a:pt x="992" y="7235"/>
                  <a:pt x="992" y="7220"/>
                </a:cubicBezTo>
                <a:cubicBezTo>
                  <a:pt x="992" y="7205"/>
                  <a:pt x="1130" y="7205"/>
                  <a:pt x="1130" y="7205"/>
                </a:cubicBezTo>
                <a:cubicBezTo>
                  <a:pt x="1130" y="7205"/>
                  <a:pt x="1160" y="6792"/>
                  <a:pt x="1160" y="6777"/>
                </a:cubicBezTo>
                <a:cubicBezTo>
                  <a:pt x="1160" y="6762"/>
                  <a:pt x="1282" y="6777"/>
                  <a:pt x="1282" y="6777"/>
                </a:cubicBezTo>
                <a:cubicBezTo>
                  <a:pt x="1282" y="6777"/>
                  <a:pt x="1298" y="6639"/>
                  <a:pt x="1298" y="6639"/>
                </a:cubicBezTo>
                <a:cubicBezTo>
                  <a:pt x="1298" y="6639"/>
                  <a:pt x="1266" y="6518"/>
                  <a:pt x="1266" y="6518"/>
                </a:cubicBezTo>
                <a:cubicBezTo>
                  <a:pt x="1266" y="6518"/>
                  <a:pt x="1251" y="6121"/>
                  <a:pt x="1251" y="6121"/>
                </a:cubicBezTo>
                <a:cubicBezTo>
                  <a:pt x="1251" y="6121"/>
                  <a:pt x="1313" y="6014"/>
                  <a:pt x="1313" y="6014"/>
                </a:cubicBezTo>
                <a:cubicBezTo>
                  <a:pt x="1313" y="6014"/>
                  <a:pt x="1282" y="5907"/>
                  <a:pt x="1282" y="5907"/>
                </a:cubicBezTo>
                <a:cubicBezTo>
                  <a:pt x="1282" y="5907"/>
                  <a:pt x="1282" y="5708"/>
                  <a:pt x="1282" y="5708"/>
                </a:cubicBezTo>
                <a:cubicBezTo>
                  <a:pt x="1282" y="5708"/>
                  <a:pt x="1588" y="5251"/>
                  <a:pt x="1588" y="5251"/>
                </a:cubicBezTo>
                <a:cubicBezTo>
                  <a:pt x="1588" y="5251"/>
                  <a:pt x="1603" y="5053"/>
                  <a:pt x="1603" y="5053"/>
                </a:cubicBezTo>
                <a:cubicBezTo>
                  <a:pt x="1603" y="5053"/>
                  <a:pt x="1786" y="5007"/>
                  <a:pt x="1786" y="5007"/>
                </a:cubicBezTo>
                <a:cubicBezTo>
                  <a:pt x="1786" y="5007"/>
                  <a:pt x="1832" y="4869"/>
                  <a:pt x="1832" y="4869"/>
                </a:cubicBezTo>
                <a:cubicBezTo>
                  <a:pt x="1832" y="4869"/>
                  <a:pt x="1648" y="4656"/>
                  <a:pt x="1648" y="4656"/>
                </a:cubicBezTo>
                <a:cubicBezTo>
                  <a:pt x="1648" y="4656"/>
                  <a:pt x="1786" y="4565"/>
                  <a:pt x="1786" y="4565"/>
                </a:cubicBezTo>
                <a:cubicBezTo>
                  <a:pt x="1786" y="4565"/>
                  <a:pt x="1664" y="4305"/>
                  <a:pt x="1664" y="4305"/>
                </a:cubicBezTo>
                <a:cubicBezTo>
                  <a:pt x="1664" y="4305"/>
                  <a:pt x="1664" y="4029"/>
                  <a:pt x="1664" y="4029"/>
                </a:cubicBezTo>
                <a:cubicBezTo>
                  <a:pt x="1664" y="4029"/>
                  <a:pt x="1770" y="4029"/>
                  <a:pt x="1770" y="4029"/>
                </a:cubicBezTo>
                <a:cubicBezTo>
                  <a:pt x="1770" y="4029"/>
                  <a:pt x="1801" y="3878"/>
                  <a:pt x="1801" y="3878"/>
                </a:cubicBezTo>
                <a:cubicBezTo>
                  <a:pt x="1801" y="3878"/>
                  <a:pt x="1618" y="3771"/>
                  <a:pt x="1618" y="3771"/>
                </a:cubicBezTo>
                <a:cubicBezTo>
                  <a:pt x="1618" y="3771"/>
                  <a:pt x="1938" y="3496"/>
                  <a:pt x="1938" y="3496"/>
                </a:cubicBezTo>
                <a:cubicBezTo>
                  <a:pt x="1938" y="3496"/>
                  <a:pt x="2229" y="3344"/>
                  <a:pt x="2229" y="3344"/>
                </a:cubicBezTo>
                <a:cubicBezTo>
                  <a:pt x="2229" y="3344"/>
                  <a:pt x="2335" y="2886"/>
                  <a:pt x="2335" y="2886"/>
                </a:cubicBezTo>
                <a:cubicBezTo>
                  <a:pt x="2335" y="2886"/>
                  <a:pt x="2275" y="2717"/>
                  <a:pt x="2275" y="2717"/>
                </a:cubicBezTo>
                <a:cubicBezTo>
                  <a:pt x="2275" y="2717"/>
                  <a:pt x="2167" y="2733"/>
                  <a:pt x="2167" y="2733"/>
                </a:cubicBezTo>
                <a:cubicBezTo>
                  <a:pt x="2167" y="2733"/>
                  <a:pt x="1985" y="2642"/>
                  <a:pt x="1985" y="2642"/>
                </a:cubicBezTo>
                <a:cubicBezTo>
                  <a:pt x="1985" y="2642"/>
                  <a:pt x="2014" y="2504"/>
                  <a:pt x="2014" y="2504"/>
                </a:cubicBezTo>
                <a:cubicBezTo>
                  <a:pt x="2014" y="2504"/>
                  <a:pt x="1832" y="2214"/>
                  <a:pt x="1832" y="2214"/>
                </a:cubicBezTo>
                <a:cubicBezTo>
                  <a:pt x="1832" y="2214"/>
                  <a:pt x="1832" y="1909"/>
                  <a:pt x="1832" y="1909"/>
                </a:cubicBezTo>
                <a:cubicBezTo>
                  <a:pt x="1832" y="1909"/>
                  <a:pt x="1724" y="1741"/>
                  <a:pt x="1724" y="1741"/>
                </a:cubicBezTo>
                <a:cubicBezTo>
                  <a:pt x="1724" y="1741"/>
                  <a:pt x="1588" y="1680"/>
                  <a:pt x="1588" y="1680"/>
                </a:cubicBezTo>
                <a:cubicBezTo>
                  <a:pt x="1588" y="1680"/>
                  <a:pt x="1588" y="1557"/>
                  <a:pt x="1588" y="1557"/>
                </a:cubicBezTo>
                <a:cubicBezTo>
                  <a:pt x="1588" y="1557"/>
                  <a:pt x="1495" y="1450"/>
                  <a:pt x="1495" y="1450"/>
                </a:cubicBezTo>
                <a:cubicBezTo>
                  <a:pt x="1495" y="1450"/>
                  <a:pt x="1450" y="1298"/>
                  <a:pt x="1450" y="1298"/>
                </a:cubicBezTo>
                <a:cubicBezTo>
                  <a:pt x="1450" y="1298"/>
                  <a:pt x="1526" y="1206"/>
                  <a:pt x="1526" y="1206"/>
                </a:cubicBezTo>
                <a:cubicBezTo>
                  <a:pt x="1526" y="1206"/>
                  <a:pt x="1450" y="1099"/>
                  <a:pt x="1450" y="1099"/>
                </a:cubicBezTo>
                <a:cubicBezTo>
                  <a:pt x="1450" y="1099"/>
                  <a:pt x="1571" y="932"/>
                  <a:pt x="1571" y="932"/>
                </a:cubicBezTo>
                <a:cubicBezTo>
                  <a:pt x="1571" y="932"/>
                  <a:pt x="1542" y="840"/>
                  <a:pt x="1542" y="840"/>
                </a:cubicBezTo>
                <a:cubicBezTo>
                  <a:pt x="1542" y="840"/>
                  <a:pt x="1374" y="825"/>
                  <a:pt x="1374" y="825"/>
                </a:cubicBezTo>
                <a:cubicBezTo>
                  <a:pt x="1374" y="825"/>
                  <a:pt x="1190" y="214"/>
                  <a:pt x="1190" y="214"/>
                </a:cubicBezTo>
                <a:cubicBezTo>
                  <a:pt x="1190" y="214"/>
                  <a:pt x="1022" y="214"/>
                  <a:pt x="1022" y="214"/>
                </a:cubicBezTo>
                <a:cubicBezTo>
                  <a:pt x="1022" y="214"/>
                  <a:pt x="946" y="0"/>
                  <a:pt x="946" y="16"/>
                </a:cubicBezTo>
                <a:cubicBezTo>
                  <a:pt x="946" y="32"/>
                  <a:pt x="793" y="62"/>
                  <a:pt x="793" y="62"/>
                </a:cubicBezTo>
                <a:cubicBezTo>
                  <a:pt x="793" y="62"/>
                  <a:pt x="886" y="229"/>
                  <a:pt x="870" y="229"/>
                </a:cubicBezTo>
                <a:cubicBezTo>
                  <a:pt x="854" y="229"/>
                  <a:pt x="810" y="428"/>
                  <a:pt x="810" y="428"/>
                </a:cubicBezTo>
                <a:cubicBezTo>
                  <a:pt x="810" y="428"/>
                  <a:pt x="565" y="488"/>
                  <a:pt x="565" y="488"/>
                </a:cubicBezTo>
                <a:lnTo>
                  <a:pt x="534" y="519"/>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2" name="Freeform 6"/>
          <p:cNvSpPr>
            <a:spLocks noChangeArrowheads="1"/>
          </p:cNvSpPr>
          <p:nvPr/>
        </p:nvSpPr>
        <p:spPr bwMode="auto">
          <a:xfrm>
            <a:off x="3938588" y="4865688"/>
            <a:ext cx="147637" cy="254000"/>
          </a:xfrm>
          <a:custGeom>
            <a:avLst/>
            <a:gdLst>
              <a:gd name="T0" fmla="*/ 233 w 394"/>
              <a:gd name="T1" fmla="*/ 75 h 891"/>
              <a:gd name="T2" fmla="*/ 328 w 394"/>
              <a:gd name="T3" fmla="*/ 215 h 891"/>
              <a:gd name="T4" fmla="*/ 206 w 394"/>
              <a:gd name="T5" fmla="*/ 421 h 891"/>
              <a:gd name="T6" fmla="*/ 206 w 394"/>
              <a:gd name="T7" fmla="*/ 478 h 891"/>
              <a:gd name="T8" fmla="*/ 309 w 394"/>
              <a:gd name="T9" fmla="*/ 534 h 891"/>
              <a:gd name="T10" fmla="*/ 309 w 394"/>
              <a:gd name="T11" fmla="*/ 618 h 891"/>
              <a:gd name="T12" fmla="*/ 393 w 394"/>
              <a:gd name="T13" fmla="*/ 702 h 891"/>
              <a:gd name="T14" fmla="*/ 356 w 394"/>
              <a:gd name="T15" fmla="*/ 797 h 891"/>
              <a:gd name="T16" fmla="*/ 272 w 394"/>
              <a:gd name="T17" fmla="*/ 759 h 891"/>
              <a:gd name="T18" fmla="*/ 224 w 394"/>
              <a:gd name="T19" fmla="*/ 890 h 891"/>
              <a:gd name="T20" fmla="*/ 28 w 394"/>
              <a:gd name="T21" fmla="*/ 825 h 891"/>
              <a:gd name="T22" fmla="*/ 56 w 394"/>
              <a:gd name="T23" fmla="*/ 525 h 891"/>
              <a:gd name="T24" fmla="*/ 0 w 394"/>
              <a:gd name="T25" fmla="*/ 478 h 891"/>
              <a:gd name="T26" fmla="*/ 9 w 394"/>
              <a:gd name="T27" fmla="*/ 271 h 891"/>
              <a:gd name="T28" fmla="*/ 84 w 394"/>
              <a:gd name="T29" fmla="*/ 234 h 891"/>
              <a:gd name="T30" fmla="*/ 9 w 394"/>
              <a:gd name="T31" fmla="*/ 83 h 891"/>
              <a:gd name="T32" fmla="*/ 65 w 394"/>
              <a:gd name="T33" fmla="*/ 0 h 891"/>
              <a:gd name="T34" fmla="*/ 141 w 394"/>
              <a:gd name="T35" fmla="*/ 83 h 891"/>
              <a:gd name="T36" fmla="*/ 233 w 394"/>
              <a:gd name="T37" fmla="*/ 75 h 8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4"/>
              <a:gd name="T58" fmla="*/ 0 h 891"/>
              <a:gd name="T59" fmla="*/ 394 w 394"/>
              <a:gd name="T60" fmla="*/ 891 h 8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4" h="891">
                <a:moveTo>
                  <a:pt x="233" y="75"/>
                </a:moveTo>
                <a:lnTo>
                  <a:pt x="328" y="215"/>
                </a:lnTo>
                <a:cubicBezTo>
                  <a:pt x="380" y="292"/>
                  <a:pt x="206" y="421"/>
                  <a:pt x="206" y="421"/>
                </a:cubicBezTo>
                <a:cubicBezTo>
                  <a:pt x="206" y="421"/>
                  <a:pt x="206" y="478"/>
                  <a:pt x="206" y="478"/>
                </a:cubicBezTo>
                <a:cubicBezTo>
                  <a:pt x="206" y="478"/>
                  <a:pt x="309" y="534"/>
                  <a:pt x="309" y="534"/>
                </a:cubicBezTo>
                <a:cubicBezTo>
                  <a:pt x="309" y="534"/>
                  <a:pt x="309" y="618"/>
                  <a:pt x="309" y="618"/>
                </a:cubicBezTo>
                <a:cubicBezTo>
                  <a:pt x="309" y="618"/>
                  <a:pt x="393" y="702"/>
                  <a:pt x="393" y="702"/>
                </a:cubicBezTo>
                <a:cubicBezTo>
                  <a:pt x="393" y="702"/>
                  <a:pt x="356" y="797"/>
                  <a:pt x="356" y="797"/>
                </a:cubicBezTo>
                <a:cubicBezTo>
                  <a:pt x="356" y="797"/>
                  <a:pt x="272" y="759"/>
                  <a:pt x="272" y="759"/>
                </a:cubicBezTo>
                <a:cubicBezTo>
                  <a:pt x="272" y="759"/>
                  <a:pt x="224" y="890"/>
                  <a:pt x="224" y="890"/>
                </a:cubicBezTo>
                <a:cubicBezTo>
                  <a:pt x="224" y="890"/>
                  <a:pt x="28" y="816"/>
                  <a:pt x="28" y="825"/>
                </a:cubicBezTo>
                <a:cubicBezTo>
                  <a:pt x="28" y="834"/>
                  <a:pt x="56" y="525"/>
                  <a:pt x="56" y="525"/>
                </a:cubicBezTo>
                <a:cubicBezTo>
                  <a:pt x="56" y="525"/>
                  <a:pt x="0" y="478"/>
                  <a:pt x="0" y="478"/>
                </a:cubicBezTo>
                <a:cubicBezTo>
                  <a:pt x="0" y="478"/>
                  <a:pt x="9" y="271"/>
                  <a:pt x="9" y="271"/>
                </a:cubicBezTo>
                <a:cubicBezTo>
                  <a:pt x="9" y="271"/>
                  <a:pt x="84" y="234"/>
                  <a:pt x="84" y="234"/>
                </a:cubicBezTo>
                <a:cubicBezTo>
                  <a:pt x="84" y="234"/>
                  <a:pt x="9" y="83"/>
                  <a:pt x="9" y="83"/>
                </a:cubicBezTo>
                <a:cubicBezTo>
                  <a:pt x="9" y="83"/>
                  <a:pt x="65" y="0"/>
                  <a:pt x="65" y="0"/>
                </a:cubicBezTo>
                <a:cubicBezTo>
                  <a:pt x="65" y="0"/>
                  <a:pt x="141" y="83"/>
                  <a:pt x="141" y="83"/>
                </a:cubicBezTo>
                <a:lnTo>
                  <a:pt x="233" y="75"/>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3" name="Freeform 7"/>
          <p:cNvSpPr>
            <a:spLocks noChangeArrowheads="1"/>
          </p:cNvSpPr>
          <p:nvPr/>
        </p:nvSpPr>
        <p:spPr bwMode="auto">
          <a:xfrm>
            <a:off x="4060825" y="5218113"/>
            <a:ext cx="200025" cy="101600"/>
          </a:xfrm>
          <a:custGeom>
            <a:avLst/>
            <a:gdLst>
              <a:gd name="T0" fmla="*/ 183 w 531"/>
              <a:gd name="T1" fmla="*/ 315 h 359"/>
              <a:gd name="T2" fmla="*/ 173 w 531"/>
              <a:gd name="T3" fmla="*/ 147 h 359"/>
              <a:gd name="T4" fmla="*/ 370 w 531"/>
              <a:gd name="T5" fmla="*/ 212 h 359"/>
              <a:gd name="T6" fmla="*/ 256 w 531"/>
              <a:gd name="T7" fmla="*/ 296 h 359"/>
              <a:gd name="T8" fmla="*/ 183 w 531"/>
              <a:gd name="T9" fmla="*/ 315 h 359"/>
              <a:gd name="T10" fmla="*/ 0 60000 65536"/>
              <a:gd name="T11" fmla="*/ 0 60000 65536"/>
              <a:gd name="T12" fmla="*/ 0 60000 65536"/>
              <a:gd name="T13" fmla="*/ 0 60000 65536"/>
              <a:gd name="T14" fmla="*/ 0 60000 65536"/>
              <a:gd name="T15" fmla="*/ 0 w 531"/>
              <a:gd name="T16" fmla="*/ 0 h 359"/>
              <a:gd name="T17" fmla="*/ 531 w 531"/>
              <a:gd name="T18" fmla="*/ 359 h 359"/>
            </a:gdLst>
            <a:ahLst/>
            <a:cxnLst>
              <a:cxn ang="T10">
                <a:pos x="T0" y="T1"/>
              </a:cxn>
              <a:cxn ang="T11">
                <a:pos x="T2" y="T3"/>
              </a:cxn>
              <a:cxn ang="T12">
                <a:pos x="T4" y="T5"/>
              </a:cxn>
              <a:cxn ang="T13">
                <a:pos x="T6" y="T7"/>
              </a:cxn>
              <a:cxn ang="T14">
                <a:pos x="T8" y="T9"/>
              </a:cxn>
            </a:cxnLst>
            <a:rect l="T15" t="T16" r="T17" b="T18"/>
            <a:pathLst>
              <a:path w="531" h="359">
                <a:moveTo>
                  <a:pt x="183" y="315"/>
                </a:moveTo>
                <a:cubicBezTo>
                  <a:pt x="0" y="358"/>
                  <a:pt x="60" y="192"/>
                  <a:pt x="173" y="147"/>
                </a:cubicBezTo>
                <a:cubicBezTo>
                  <a:pt x="530" y="0"/>
                  <a:pt x="370" y="212"/>
                  <a:pt x="370" y="212"/>
                </a:cubicBezTo>
                <a:cubicBezTo>
                  <a:pt x="370" y="212"/>
                  <a:pt x="256" y="296"/>
                  <a:pt x="256" y="296"/>
                </a:cubicBezTo>
                <a:lnTo>
                  <a:pt x="183" y="315"/>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4" name="Freeform 8"/>
          <p:cNvSpPr>
            <a:spLocks noChangeArrowheads="1"/>
          </p:cNvSpPr>
          <p:nvPr/>
        </p:nvSpPr>
        <p:spPr bwMode="auto">
          <a:xfrm>
            <a:off x="3976688" y="5384800"/>
            <a:ext cx="57150" cy="71438"/>
          </a:xfrm>
          <a:custGeom>
            <a:avLst/>
            <a:gdLst>
              <a:gd name="T0" fmla="*/ 142 w 150"/>
              <a:gd name="T1" fmla="*/ 159 h 252"/>
              <a:gd name="T2" fmla="*/ 30 w 150"/>
              <a:gd name="T3" fmla="*/ 103 h 252"/>
              <a:gd name="T4" fmla="*/ 58 w 150"/>
              <a:gd name="T5" fmla="*/ 28 h 252"/>
              <a:gd name="T6" fmla="*/ 131 w 150"/>
              <a:gd name="T7" fmla="*/ 56 h 252"/>
              <a:gd name="T8" fmla="*/ 142 w 150"/>
              <a:gd name="T9" fmla="*/ 159 h 252"/>
              <a:gd name="T10" fmla="*/ 0 60000 65536"/>
              <a:gd name="T11" fmla="*/ 0 60000 65536"/>
              <a:gd name="T12" fmla="*/ 0 60000 65536"/>
              <a:gd name="T13" fmla="*/ 0 60000 65536"/>
              <a:gd name="T14" fmla="*/ 0 60000 65536"/>
              <a:gd name="T15" fmla="*/ 0 w 150"/>
              <a:gd name="T16" fmla="*/ 0 h 252"/>
              <a:gd name="T17" fmla="*/ 150 w 150"/>
              <a:gd name="T18" fmla="*/ 252 h 252"/>
            </a:gdLst>
            <a:ahLst/>
            <a:cxnLst>
              <a:cxn ang="T10">
                <a:pos x="T0" y="T1"/>
              </a:cxn>
              <a:cxn ang="T11">
                <a:pos x="T2" y="T3"/>
              </a:cxn>
              <a:cxn ang="T12">
                <a:pos x="T4" y="T5"/>
              </a:cxn>
              <a:cxn ang="T13">
                <a:pos x="T6" y="T7"/>
              </a:cxn>
              <a:cxn ang="T14">
                <a:pos x="T8" y="T9"/>
              </a:cxn>
            </a:cxnLst>
            <a:rect l="T15" t="T16" r="T17" b="T18"/>
            <a:pathLst>
              <a:path w="150" h="252">
                <a:moveTo>
                  <a:pt x="142" y="159"/>
                </a:moveTo>
                <a:cubicBezTo>
                  <a:pt x="149" y="251"/>
                  <a:pt x="0" y="183"/>
                  <a:pt x="30" y="103"/>
                </a:cubicBezTo>
                <a:cubicBezTo>
                  <a:pt x="66" y="0"/>
                  <a:pt x="58" y="28"/>
                  <a:pt x="58" y="28"/>
                </a:cubicBezTo>
                <a:cubicBezTo>
                  <a:pt x="58" y="28"/>
                  <a:pt x="131" y="56"/>
                  <a:pt x="131" y="56"/>
                </a:cubicBezTo>
                <a:lnTo>
                  <a:pt x="142" y="159"/>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5" name="Freeform 9"/>
          <p:cNvSpPr>
            <a:spLocks noChangeArrowheads="1"/>
          </p:cNvSpPr>
          <p:nvPr/>
        </p:nvSpPr>
        <p:spPr bwMode="auto">
          <a:xfrm>
            <a:off x="4065588" y="5821363"/>
            <a:ext cx="77787" cy="88900"/>
          </a:xfrm>
          <a:custGeom>
            <a:avLst/>
            <a:gdLst>
              <a:gd name="T0" fmla="*/ 131 w 208"/>
              <a:gd name="T1" fmla="*/ 244 h 312"/>
              <a:gd name="T2" fmla="*/ 0 w 208"/>
              <a:gd name="T3" fmla="*/ 159 h 312"/>
              <a:gd name="T4" fmla="*/ 66 w 208"/>
              <a:gd name="T5" fmla="*/ 140 h 312"/>
              <a:gd name="T6" fmla="*/ 38 w 208"/>
              <a:gd name="T7" fmla="*/ 94 h 312"/>
              <a:gd name="T8" fmla="*/ 28 w 208"/>
              <a:gd name="T9" fmla="*/ 0 h 312"/>
              <a:gd name="T10" fmla="*/ 112 w 208"/>
              <a:gd name="T11" fmla="*/ 66 h 312"/>
              <a:gd name="T12" fmla="*/ 140 w 208"/>
              <a:gd name="T13" fmla="*/ 140 h 312"/>
              <a:gd name="T14" fmla="*/ 207 w 208"/>
              <a:gd name="T15" fmla="*/ 188 h 312"/>
              <a:gd name="T16" fmla="*/ 131 w 208"/>
              <a:gd name="T17" fmla="*/ 244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312"/>
              <a:gd name="T29" fmla="*/ 208 w 208"/>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312">
                <a:moveTo>
                  <a:pt x="131" y="244"/>
                </a:moveTo>
                <a:cubicBezTo>
                  <a:pt x="41" y="311"/>
                  <a:pt x="0" y="159"/>
                  <a:pt x="0" y="159"/>
                </a:cubicBezTo>
                <a:cubicBezTo>
                  <a:pt x="0" y="159"/>
                  <a:pt x="66" y="140"/>
                  <a:pt x="66" y="140"/>
                </a:cubicBezTo>
                <a:cubicBezTo>
                  <a:pt x="66" y="140"/>
                  <a:pt x="38" y="94"/>
                  <a:pt x="38" y="94"/>
                </a:cubicBezTo>
                <a:cubicBezTo>
                  <a:pt x="38" y="94"/>
                  <a:pt x="28" y="0"/>
                  <a:pt x="28" y="0"/>
                </a:cubicBezTo>
                <a:cubicBezTo>
                  <a:pt x="28" y="0"/>
                  <a:pt x="140" y="66"/>
                  <a:pt x="112" y="66"/>
                </a:cubicBezTo>
                <a:cubicBezTo>
                  <a:pt x="84" y="66"/>
                  <a:pt x="140" y="140"/>
                  <a:pt x="140" y="140"/>
                </a:cubicBezTo>
                <a:cubicBezTo>
                  <a:pt x="140" y="140"/>
                  <a:pt x="207" y="188"/>
                  <a:pt x="207" y="188"/>
                </a:cubicBezTo>
                <a:lnTo>
                  <a:pt x="131" y="24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6" name="Freeform 10"/>
          <p:cNvSpPr>
            <a:spLocks noChangeArrowheads="1"/>
          </p:cNvSpPr>
          <p:nvPr/>
        </p:nvSpPr>
        <p:spPr bwMode="auto">
          <a:xfrm>
            <a:off x="4019550" y="5749925"/>
            <a:ext cx="44450" cy="84138"/>
          </a:xfrm>
          <a:custGeom>
            <a:avLst/>
            <a:gdLst>
              <a:gd name="T0" fmla="*/ 93 w 113"/>
              <a:gd name="T1" fmla="*/ 188 h 295"/>
              <a:gd name="T2" fmla="*/ 0 w 113"/>
              <a:gd name="T3" fmla="*/ 121 h 295"/>
              <a:gd name="T4" fmla="*/ 46 w 113"/>
              <a:gd name="T5" fmla="*/ 9 h 295"/>
              <a:gd name="T6" fmla="*/ 112 w 113"/>
              <a:gd name="T7" fmla="*/ 75 h 295"/>
              <a:gd name="T8" fmla="*/ 93 w 113"/>
              <a:gd name="T9" fmla="*/ 188 h 295"/>
              <a:gd name="T10" fmla="*/ 0 60000 65536"/>
              <a:gd name="T11" fmla="*/ 0 60000 65536"/>
              <a:gd name="T12" fmla="*/ 0 60000 65536"/>
              <a:gd name="T13" fmla="*/ 0 60000 65536"/>
              <a:gd name="T14" fmla="*/ 0 60000 65536"/>
              <a:gd name="T15" fmla="*/ 0 w 113"/>
              <a:gd name="T16" fmla="*/ 0 h 295"/>
              <a:gd name="T17" fmla="*/ 113 w 113"/>
              <a:gd name="T18" fmla="*/ 295 h 295"/>
            </a:gdLst>
            <a:ahLst/>
            <a:cxnLst>
              <a:cxn ang="T10">
                <a:pos x="T0" y="T1"/>
              </a:cxn>
              <a:cxn ang="T11">
                <a:pos x="T2" y="T3"/>
              </a:cxn>
              <a:cxn ang="T12">
                <a:pos x="T4" y="T5"/>
              </a:cxn>
              <a:cxn ang="T13">
                <a:pos x="T6" y="T7"/>
              </a:cxn>
              <a:cxn ang="T14">
                <a:pos x="T8" y="T9"/>
              </a:cxn>
            </a:cxnLst>
            <a:rect l="T15" t="T16" r="T17" b="T18"/>
            <a:pathLst>
              <a:path w="113" h="295">
                <a:moveTo>
                  <a:pt x="93" y="188"/>
                </a:moveTo>
                <a:cubicBezTo>
                  <a:pt x="76" y="294"/>
                  <a:pt x="0" y="121"/>
                  <a:pt x="0" y="121"/>
                </a:cubicBezTo>
                <a:cubicBezTo>
                  <a:pt x="0" y="121"/>
                  <a:pt x="46" y="18"/>
                  <a:pt x="46" y="9"/>
                </a:cubicBezTo>
                <a:cubicBezTo>
                  <a:pt x="46" y="0"/>
                  <a:pt x="112" y="75"/>
                  <a:pt x="112" y="75"/>
                </a:cubicBezTo>
                <a:lnTo>
                  <a:pt x="93" y="188"/>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7" name="Freeform 11"/>
          <p:cNvSpPr>
            <a:spLocks noChangeArrowheads="1"/>
          </p:cNvSpPr>
          <p:nvPr/>
        </p:nvSpPr>
        <p:spPr bwMode="auto">
          <a:xfrm>
            <a:off x="3970338" y="5767388"/>
            <a:ext cx="63500" cy="133350"/>
          </a:xfrm>
          <a:custGeom>
            <a:avLst/>
            <a:gdLst>
              <a:gd name="T0" fmla="*/ 83 w 169"/>
              <a:gd name="T1" fmla="*/ 422 h 467"/>
              <a:gd name="T2" fmla="*/ 10 w 169"/>
              <a:gd name="T3" fmla="*/ 283 h 467"/>
              <a:gd name="T4" fmla="*/ 8 w 169"/>
              <a:gd name="T5" fmla="*/ 122 h 467"/>
              <a:gd name="T6" fmla="*/ 168 w 169"/>
              <a:gd name="T7" fmla="*/ 309 h 467"/>
              <a:gd name="T8" fmla="*/ 83 w 169"/>
              <a:gd name="T9" fmla="*/ 422 h 467"/>
              <a:gd name="T10" fmla="*/ 0 60000 65536"/>
              <a:gd name="T11" fmla="*/ 0 60000 65536"/>
              <a:gd name="T12" fmla="*/ 0 60000 65536"/>
              <a:gd name="T13" fmla="*/ 0 60000 65536"/>
              <a:gd name="T14" fmla="*/ 0 60000 65536"/>
              <a:gd name="T15" fmla="*/ 0 w 169"/>
              <a:gd name="T16" fmla="*/ 0 h 467"/>
              <a:gd name="T17" fmla="*/ 169 w 169"/>
              <a:gd name="T18" fmla="*/ 467 h 467"/>
            </a:gdLst>
            <a:ahLst/>
            <a:cxnLst>
              <a:cxn ang="T10">
                <a:pos x="T0" y="T1"/>
              </a:cxn>
              <a:cxn ang="T11">
                <a:pos x="T2" y="T3"/>
              </a:cxn>
              <a:cxn ang="T12">
                <a:pos x="T4" y="T5"/>
              </a:cxn>
              <a:cxn ang="T13">
                <a:pos x="T6" y="T7"/>
              </a:cxn>
              <a:cxn ang="T14">
                <a:pos x="T8" y="T9"/>
              </a:cxn>
            </a:cxnLst>
            <a:rect l="T15" t="T16" r="T17" b="T18"/>
            <a:pathLst>
              <a:path w="169" h="467">
                <a:moveTo>
                  <a:pt x="83" y="422"/>
                </a:moveTo>
                <a:cubicBezTo>
                  <a:pt x="50" y="466"/>
                  <a:pt x="10" y="283"/>
                  <a:pt x="10" y="283"/>
                </a:cubicBezTo>
                <a:cubicBezTo>
                  <a:pt x="10" y="283"/>
                  <a:pt x="0" y="140"/>
                  <a:pt x="8" y="122"/>
                </a:cubicBezTo>
                <a:cubicBezTo>
                  <a:pt x="64" y="0"/>
                  <a:pt x="168" y="309"/>
                  <a:pt x="168" y="309"/>
                </a:cubicBezTo>
                <a:lnTo>
                  <a:pt x="83" y="422"/>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8" name="Freeform 12"/>
          <p:cNvSpPr>
            <a:spLocks noChangeArrowheads="1"/>
          </p:cNvSpPr>
          <p:nvPr/>
        </p:nvSpPr>
        <p:spPr bwMode="auto">
          <a:xfrm>
            <a:off x="3983038" y="5249863"/>
            <a:ext cx="42862" cy="34925"/>
          </a:xfrm>
          <a:custGeom>
            <a:avLst/>
            <a:gdLst>
              <a:gd name="T0" fmla="*/ 112 w 113"/>
              <a:gd name="T1" fmla="*/ 57 h 118"/>
              <a:gd name="T2" fmla="*/ 47 w 113"/>
              <a:gd name="T3" fmla="*/ 0 h 118"/>
              <a:gd name="T4" fmla="*/ 0 w 113"/>
              <a:gd name="T5" fmla="*/ 75 h 118"/>
              <a:gd name="T6" fmla="*/ 112 w 113"/>
              <a:gd name="T7" fmla="*/ 57 h 118"/>
              <a:gd name="T8" fmla="*/ 0 60000 65536"/>
              <a:gd name="T9" fmla="*/ 0 60000 65536"/>
              <a:gd name="T10" fmla="*/ 0 60000 65536"/>
              <a:gd name="T11" fmla="*/ 0 60000 65536"/>
              <a:gd name="T12" fmla="*/ 0 w 113"/>
              <a:gd name="T13" fmla="*/ 0 h 118"/>
              <a:gd name="T14" fmla="*/ 113 w 113"/>
              <a:gd name="T15" fmla="*/ 118 h 118"/>
            </a:gdLst>
            <a:ahLst/>
            <a:cxnLst>
              <a:cxn ang="T8">
                <a:pos x="T0" y="T1"/>
              </a:cxn>
              <a:cxn ang="T9">
                <a:pos x="T2" y="T3"/>
              </a:cxn>
              <a:cxn ang="T10">
                <a:pos x="T4" y="T5"/>
              </a:cxn>
              <a:cxn ang="T11">
                <a:pos x="T6" y="T7"/>
              </a:cxn>
            </a:cxnLst>
            <a:rect l="T12" t="T13" r="T14" b="T15"/>
            <a:pathLst>
              <a:path w="113" h="118">
                <a:moveTo>
                  <a:pt x="112" y="57"/>
                </a:moveTo>
                <a:cubicBezTo>
                  <a:pt x="112" y="0"/>
                  <a:pt x="47" y="0"/>
                  <a:pt x="47" y="0"/>
                </a:cubicBezTo>
                <a:cubicBezTo>
                  <a:pt x="47" y="0"/>
                  <a:pt x="0" y="75"/>
                  <a:pt x="0" y="75"/>
                </a:cubicBezTo>
                <a:cubicBezTo>
                  <a:pt x="0" y="75"/>
                  <a:pt x="112" y="117"/>
                  <a:pt x="112" y="57"/>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69" name="Freeform 13"/>
          <p:cNvSpPr>
            <a:spLocks noChangeArrowheads="1"/>
          </p:cNvSpPr>
          <p:nvPr/>
        </p:nvSpPr>
        <p:spPr bwMode="auto">
          <a:xfrm>
            <a:off x="3968750" y="5295900"/>
            <a:ext cx="155575" cy="25400"/>
          </a:xfrm>
          <a:custGeom>
            <a:avLst/>
            <a:gdLst>
              <a:gd name="T0" fmla="*/ 230 w 409"/>
              <a:gd name="T1" fmla="*/ 84 h 90"/>
              <a:gd name="T2" fmla="*/ 110 w 409"/>
              <a:gd name="T3" fmla="*/ 13 h 90"/>
              <a:gd name="T4" fmla="*/ 63 w 409"/>
              <a:gd name="T5" fmla="*/ 88 h 90"/>
              <a:gd name="T6" fmla="*/ 230 w 409"/>
              <a:gd name="T7" fmla="*/ 84 h 90"/>
              <a:gd name="T8" fmla="*/ 0 60000 65536"/>
              <a:gd name="T9" fmla="*/ 0 60000 65536"/>
              <a:gd name="T10" fmla="*/ 0 60000 65536"/>
              <a:gd name="T11" fmla="*/ 0 60000 65536"/>
              <a:gd name="T12" fmla="*/ 0 w 409"/>
              <a:gd name="T13" fmla="*/ 0 h 90"/>
              <a:gd name="T14" fmla="*/ 409 w 409"/>
              <a:gd name="T15" fmla="*/ 90 h 90"/>
            </a:gdLst>
            <a:ahLst/>
            <a:cxnLst>
              <a:cxn ang="T8">
                <a:pos x="T0" y="T1"/>
              </a:cxn>
              <a:cxn ang="T9">
                <a:pos x="T2" y="T3"/>
              </a:cxn>
              <a:cxn ang="T10">
                <a:pos x="T4" y="T5"/>
              </a:cxn>
              <a:cxn ang="T11">
                <a:pos x="T6" y="T7"/>
              </a:cxn>
            </a:cxnLst>
            <a:rect l="T12" t="T13" r="T14" b="T15"/>
            <a:pathLst>
              <a:path w="409" h="90">
                <a:moveTo>
                  <a:pt x="230" y="84"/>
                </a:moveTo>
                <a:cubicBezTo>
                  <a:pt x="408" y="0"/>
                  <a:pt x="110" y="13"/>
                  <a:pt x="110" y="13"/>
                </a:cubicBezTo>
                <a:cubicBezTo>
                  <a:pt x="110" y="13"/>
                  <a:pt x="0" y="89"/>
                  <a:pt x="63" y="88"/>
                </a:cubicBezTo>
                <a:lnTo>
                  <a:pt x="230" y="8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0" name="Freeform 14"/>
          <p:cNvSpPr>
            <a:spLocks noChangeArrowheads="1"/>
          </p:cNvSpPr>
          <p:nvPr/>
        </p:nvSpPr>
        <p:spPr bwMode="auto">
          <a:xfrm>
            <a:off x="4019550" y="5334000"/>
            <a:ext cx="66675" cy="33338"/>
          </a:xfrm>
          <a:custGeom>
            <a:avLst/>
            <a:gdLst>
              <a:gd name="T0" fmla="*/ 176 w 177"/>
              <a:gd name="T1" fmla="*/ 56 h 118"/>
              <a:gd name="T2" fmla="*/ 47 w 177"/>
              <a:gd name="T3" fmla="*/ 3 h 118"/>
              <a:gd name="T4" fmla="*/ 0 w 177"/>
              <a:gd name="T5" fmla="*/ 77 h 118"/>
              <a:gd name="T6" fmla="*/ 176 w 177"/>
              <a:gd name="T7" fmla="*/ 56 h 118"/>
              <a:gd name="T8" fmla="*/ 0 60000 65536"/>
              <a:gd name="T9" fmla="*/ 0 60000 65536"/>
              <a:gd name="T10" fmla="*/ 0 60000 65536"/>
              <a:gd name="T11" fmla="*/ 0 60000 65536"/>
              <a:gd name="T12" fmla="*/ 0 w 177"/>
              <a:gd name="T13" fmla="*/ 0 h 118"/>
              <a:gd name="T14" fmla="*/ 177 w 177"/>
              <a:gd name="T15" fmla="*/ 118 h 118"/>
            </a:gdLst>
            <a:ahLst/>
            <a:cxnLst>
              <a:cxn ang="T8">
                <a:pos x="T0" y="T1"/>
              </a:cxn>
              <a:cxn ang="T9">
                <a:pos x="T2" y="T3"/>
              </a:cxn>
              <a:cxn ang="T10">
                <a:pos x="T4" y="T5"/>
              </a:cxn>
              <a:cxn ang="T11">
                <a:pos x="T6" y="T7"/>
              </a:cxn>
            </a:cxnLst>
            <a:rect l="T12" t="T13" r="T14" b="T15"/>
            <a:pathLst>
              <a:path w="177" h="118">
                <a:moveTo>
                  <a:pt x="176" y="56"/>
                </a:moveTo>
                <a:cubicBezTo>
                  <a:pt x="176" y="0"/>
                  <a:pt x="47" y="3"/>
                  <a:pt x="47" y="3"/>
                </a:cubicBezTo>
                <a:cubicBezTo>
                  <a:pt x="47" y="3"/>
                  <a:pt x="0" y="77"/>
                  <a:pt x="0" y="77"/>
                </a:cubicBezTo>
                <a:cubicBezTo>
                  <a:pt x="0" y="77"/>
                  <a:pt x="176" y="117"/>
                  <a:pt x="176" y="56"/>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1" name="Freeform 15"/>
          <p:cNvSpPr>
            <a:spLocks noChangeArrowheads="1"/>
          </p:cNvSpPr>
          <p:nvPr/>
        </p:nvSpPr>
        <p:spPr bwMode="auto">
          <a:xfrm>
            <a:off x="4071938" y="5368925"/>
            <a:ext cx="39687" cy="52388"/>
          </a:xfrm>
          <a:custGeom>
            <a:avLst/>
            <a:gdLst>
              <a:gd name="T0" fmla="*/ 104 w 105"/>
              <a:gd name="T1" fmla="*/ 123 h 184"/>
              <a:gd name="T2" fmla="*/ 47 w 105"/>
              <a:gd name="T3" fmla="*/ 0 h 184"/>
              <a:gd name="T4" fmla="*/ 0 w 105"/>
              <a:gd name="T5" fmla="*/ 85 h 184"/>
              <a:gd name="T6" fmla="*/ 104 w 105"/>
              <a:gd name="T7" fmla="*/ 123 h 184"/>
              <a:gd name="T8" fmla="*/ 0 60000 65536"/>
              <a:gd name="T9" fmla="*/ 0 60000 65536"/>
              <a:gd name="T10" fmla="*/ 0 60000 65536"/>
              <a:gd name="T11" fmla="*/ 0 60000 65536"/>
              <a:gd name="T12" fmla="*/ 0 w 105"/>
              <a:gd name="T13" fmla="*/ 0 h 184"/>
              <a:gd name="T14" fmla="*/ 105 w 105"/>
              <a:gd name="T15" fmla="*/ 184 h 184"/>
            </a:gdLst>
            <a:ahLst/>
            <a:cxnLst>
              <a:cxn ang="T8">
                <a:pos x="T0" y="T1"/>
              </a:cxn>
              <a:cxn ang="T9">
                <a:pos x="T2" y="T3"/>
              </a:cxn>
              <a:cxn ang="T10">
                <a:pos x="T4" y="T5"/>
              </a:cxn>
              <a:cxn ang="T11">
                <a:pos x="T6" y="T7"/>
              </a:cxn>
            </a:cxnLst>
            <a:rect l="T12" t="T13" r="T14" b="T15"/>
            <a:pathLst>
              <a:path w="105" h="184">
                <a:moveTo>
                  <a:pt x="104" y="123"/>
                </a:moveTo>
                <a:cubicBezTo>
                  <a:pt x="104" y="66"/>
                  <a:pt x="47" y="0"/>
                  <a:pt x="47" y="0"/>
                </a:cubicBezTo>
                <a:cubicBezTo>
                  <a:pt x="47" y="0"/>
                  <a:pt x="0" y="85"/>
                  <a:pt x="0" y="85"/>
                </a:cubicBezTo>
                <a:cubicBezTo>
                  <a:pt x="0" y="85"/>
                  <a:pt x="104" y="183"/>
                  <a:pt x="104" y="123"/>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2" name="Freeform 16"/>
          <p:cNvSpPr>
            <a:spLocks noChangeArrowheads="1"/>
          </p:cNvSpPr>
          <p:nvPr/>
        </p:nvSpPr>
        <p:spPr bwMode="auto">
          <a:xfrm>
            <a:off x="4014788" y="5189538"/>
            <a:ext cx="79375" cy="52387"/>
          </a:xfrm>
          <a:custGeom>
            <a:avLst/>
            <a:gdLst>
              <a:gd name="T0" fmla="*/ 103 w 207"/>
              <a:gd name="T1" fmla="*/ 142 h 187"/>
              <a:gd name="T2" fmla="*/ 0 w 207"/>
              <a:gd name="T3" fmla="*/ 142 h 187"/>
              <a:gd name="T4" fmla="*/ 83 w 207"/>
              <a:gd name="T5" fmla="*/ 11 h 187"/>
              <a:gd name="T6" fmla="*/ 103 w 207"/>
              <a:gd name="T7" fmla="*/ 142 h 187"/>
              <a:gd name="T8" fmla="*/ 0 60000 65536"/>
              <a:gd name="T9" fmla="*/ 0 60000 65536"/>
              <a:gd name="T10" fmla="*/ 0 60000 65536"/>
              <a:gd name="T11" fmla="*/ 0 60000 65536"/>
              <a:gd name="T12" fmla="*/ 0 w 207"/>
              <a:gd name="T13" fmla="*/ 0 h 187"/>
              <a:gd name="T14" fmla="*/ 207 w 207"/>
              <a:gd name="T15" fmla="*/ 187 h 187"/>
            </a:gdLst>
            <a:ahLst/>
            <a:cxnLst>
              <a:cxn ang="T8">
                <a:pos x="T0" y="T1"/>
              </a:cxn>
              <a:cxn ang="T9">
                <a:pos x="T2" y="T3"/>
              </a:cxn>
              <a:cxn ang="T10">
                <a:pos x="T4" y="T5"/>
              </a:cxn>
              <a:cxn ang="T11">
                <a:pos x="T6" y="T7"/>
              </a:cxn>
            </a:cxnLst>
            <a:rect l="T12" t="T13" r="T14" b="T15"/>
            <a:pathLst>
              <a:path w="207" h="187">
                <a:moveTo>
                  <a:pt x="103" y="142"/>
                </a:moveTo>
                <a:cubicBezTo>
                  <a:pt x="70" y="186"/>
                  <a:pt x="0" y="142"/>
                  <a:pt x="0" y="142"/>
                </a:cubicBezTo>
                <a:cubicBezTo>
                  <a:pt x="0" y="142"/>
                  <a:pt x="83" y="11"/>
                  <a:pt x="83" y="11"/>
                </a:cubicBezTo>
                <a:cubicBezTo>
                  <a:pt x="83" y="11"/>
                  <a:pt x="206" y="0"/>
                  <a:pt x="103" y="142"/>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3" name="Freeform 17"/>
          <p:cNvSpPr>
            <a:spLocks noChangeArrowheads="1"/>
          </p:cNvSpPr>
          <p:nvPr/>
        </p:nvSpPr>
        <p:spPr bwMode="auto">
          <a:xfrm>
            <a:off x="3962400" y="5937250"/>
            <a:ext cx="79375" cy="52388"/>
          </a:xfrm>
          <a:custGeom>
            <a:avLst/>
            <a:gdLst>
              <a:gd name="T0" fmla="*/ 103 w 207"/>
              <a:gd name="T1" fmla="*/ 141 h 186"/>
              <a:gd name="T2" fmla="*/ 0 w 207"/>
              <a:gd name="T3" fmla="*/ 141 h 186"/>
              <a:gd name="T4" fmla="*/ 85 w 207"/>
              <a:gd name="T5" fmla="*/ 9 h 186"/>
              <a:gd name="T6" fmla="*/ 103 w 207"/>
              <a:gd name="T7" fmla="*/ 141 h 186"/>
              <a:gd name="T8" fmla="*/ 0 60000 65536"/>
              <a:gd name="T9" fmla="*/ 0 60000 65536"/>
              <a:gd name="T10" fmla="*/ 0 60000 65536"/>
              <a:gd name="T11" fmla="*/ 0 60000 65536"/>
              <a:gd name="T12" fmla="*/ 0 w 207"/>
              <a:gd name="T13" fmla="*/ 0 h 186"/>
              <a:gd name="T14" fmla="*/ 207 w 207"/>
              <a:gd name="T15" fmla="*/ 186 h 186"/>
            </a:gdLst>
            <a:ahLst/>
            <a:cxnLst>
              <a:cxn ang="T8">
                <a:pos x="T0" y="T1"/>
              </a:cxn>
              <a:cxn ang="T9">
                <a:pos x="T2" y="T3"/>
              </a:cxn>
              <a:cxn ang="T10">
                <a:pos x="T4" y="T5"/>
              </a:cxn>
              <a:cxn ang="T11">
                <a:pos x="T6" y="T7"/>
              </a:cxn>
            </a:cxnLst>
            <a:rect l="T12" t="T13" r="T14" b="T15"/>
            <a:pathLst>
              <a:path w="207" h="186">
                <a:moveTo>
                  <a:pt x="103" y="141"/>
                </a:moveTo>
                <a:cubicBezTo>
                  <a:pt x="71" y="185"/>
                  <a:pt x="0" y="141"/>
                  <a:pt x="0" y="141"/>
                </a:cubicBezTo>
                <a:cubicBezTo>
                  <a:pt x="0" y="141"/>
                  <a:pt x="85" y="9"/>
                  <a:pt x="85" y="9"/>
                </a:cubicBezTo>
                <a:cubicBezTo>
                  <a:pt x="85" y="9"/>
                  <a:pt x="206" y="0"/>
                  <a:pt x="103" y="141"/>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4" name="Freeform 18"/>
          <p:cNvSpPr>
            <a:spLocks noChangeArrowheads="1"/>
          </p:cNvSpPr>
          <p:nvPr/>
        </p:nvSpPr>
        <p:spPr bwMode="auto">
          <a:xfrm>
            <a:off x="4176713" y="6283325"/>
            <a:ext cx="79375" cy="52388"/>
          </a:xfrm>
          <a:custGeom>
            <a:avLst/>
            <a:gdLst>
              <a:gd name="T0" fmla="*/ 103 w 207"/>
              <a:gd name="T1" fmla="*/ 140 h 187"/>
              <a:gd name="T2" fmla="*/ 0 w 207"/>
              <a:gd name="T3" fmla="*/ 140 h 187"/>
              <a:gd name="T4" fmla="*/ 85 w 207"/>
              <a:gd name="T5" fmla="*/ 9 h 187"/>
              <a:gd name="T6" fmla="*/ 103 w 207"/>
              <a:gd name="T7" fmla="*/ 140 h 187"/>
              <a:gd name="T8" fmla="*/ 0 60000 65536"/>
              <a:gd name="T9" fmla="*/ 0 60000 65536"/>
              <a:gd name="T10" fmla="*/ 0 60000 65536"/>
              <a:gd name="T11" fmla="*/ 0 60000 65536"/>
              <a:gd name="T12" fmla="*/ 0 w 207"/>
              <a:gd name="T13" fmla="*/ 0 h 187"/>
              <a:gd name="T14" fmla="*/ 207 w 207"/>
              <a:gd name="T15" fmla="*/ 187 h 187"/>
            </a:gdLst>
            <a:ahLst/>
            <a:cxnLst>
              <a:cxn ang="T8">
                <a:pos x="T0" y="T1"/>
              </a:cxn>
              <a:cxn ang="T9">
                <a:pos x="T2" y="T3"/>
              </a:cxn>
              <a:cxn ang="T10">
                <a:pos x="T4" y="T5"/>
              </a:cxn>
              <a:cxn ang="T11">
                <a:pos x="T6" y="T7"/>
              </a:cxn>
            </a:cxnLst>
            <a:rect l="T12" t="T13" r="T14" b="T15"/>
            <a:pathLst>
              <a:path w="207" h="187">
                <a:moveTo>
                  <a:pt x="103" y="140"/>
                </a:moveTo>
                <a:cubicBezTo>
                  <a:pt x="70" y="186"/>
                  <a:pt x="0" y="140"/>
                  <a:pt x="0" y="140"/>
                </a:cubicBezTo>
                <a:cubicBezTo>
                  <a:pt x="0" y="140"/>
                  <a:pt x="85" y="9"/>
                  <a:pt x="85" y="9"/>
                </a:cubicBezTo>
                <a:cubicBezTo>
                  <a:pt x="85" y="9"/>
                  <a:pt x="206" y="0"/>
                  <a:pt x="103" y="140"/>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5" name="Freeform 19"/>
          <p:cNvSpPr>
            <a:spLocks noChangeArrowheads="1"/>
          </p:cNvSpPr>
          <p:nvPr/>
        </p:nvSpPr>
        <p:spPr bwMode="auto">
          <a:xfrm>
            <a:off x="4154488" y="6207125"/>
            <a:ext cx="103187" cy="52388"/>
          </a:xfrm>
          <a:custGeom>
            <a:avLst/>
            <a:gdLst>
              <a:gd name="T0" fmla="*/ 172 w 275"/>
              <a:gd name="T1" fmla="*/ 141 h 187"/>
              <a:gd name="T2" fmla="*/ 0 w 275"/>
              <a:gd name="T3" fmla="*/ 72 h 187"/>
              <a:gd name="T4" fmla="*/ 153 w 275"/>
              <a:gd name="T5" fmla="*/ 11 h 187"/>
              <a:gd name="T6" fmla="*/ 172 w 275"/>
              <a:gd name="T7" fmla="*/ 141 h 187"/>
              <a:gd name="T8" fmla="*/ 0 60000 65536"/>
              <a:gd name="T9" fmla="*/ 0 60000 65536"/>
              <a:gd name="T10" fmla="*/ 0 60000 65536"/>
              <a:gd name="T11" fmla="*/ 0 60000 65536"/>
              <a:gd name="T12" fmla="*/ 0 w 275"/>
              <a:gd name="T13" fmla="*/ 0 h 187"/>
              <a:gd name="T14" fmla="*/ 275 w 275"/>
              <a:gd name="T15" fmla="*/ 187 h 187"/>
            </a:gdLst>
            <a:ahLst/>
            <a:cxnLst>
              <a:cxn ang="T8">
                <a:pos x="T0" y="T1"/>
              </a:cxn>
              <a:cxn ang="T9">
                <a:pos x="T2" y="T3"/>
              </a:cxn>
              <a:cxn ang="T10">
                <a:pos x="T4" y="T5"/>
              </a:cxn>
              <a:cxn ang="T11">
                <a:pos x="T6" y="T7"/>
              </a:cxn>
            </a:cxnLst>
            <a:rect l="T12" t="T13" r="T14" b="T15"/>
            <a:pathLst>
              <a:path w="275" h="187">
                <a:moveTo>
                  <a:pt x="172" y="141"/>
                </a:moveTo>
                <a:cubicBezTo>
                  <a:pt x="139" y="186"/>
                  <a:pt x="0" y="72"/>
                  <a:pt x="0" y="72"/>
                </a:cubicBezTo>
                <a:cubicBezTo>
                  <a:pt x="0" y="72"/>
                  <a:pt x="153" y="11"/>
                  <a:pt x="153" y="11"/>
                </a:cubicBezTo>
                <a:cubicBezTo>
                  <a:pt x="153" y="11"/>
                  <a:pt x="274" y="0"/>
                  <a:pt x="172" y="141"/>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6" name="Freeform 20"/>
          <p:cNvSpPr>
            <a:spLocks noChangeArrowheads="1"/>
          </p:cNvSpPr>
          <p:nvPr/>
        </p:nvSpPr>
        <p:spPr bwMode="auto">
          <a:xfrm>
            <a:off x="4133850" y="6124575"/>
            <a:ext cx="141288" cy="85725"/>
          </a:xfrm>
          <a:custGeom>
            <a:avLst/>
            <a:gdLst>
              <a:gd name="T0" fmla="*/ 198 w 373"/>
              <a:gd name="T1" fmla="*/ 205 h 299"/>
              <a:gd name="T2" fmla="*/ 170 w 373"/>
              <a:gd name="T3" fmla="*/ 28 h 299"/>
              <a:gd name="T4" fmla="*/ 73 w 373"/>
              <a:gd name="T5" fmla="*/ 74 h 299"/>
              <a:gd name="T6" fmla="*/ 198 w 373"/>
              <a:gd name="T7" fmla="*/ 205 h 299"/>
              <a:gd name="T8" fmla="*/ 0 60000 65536"/>
              <a:gd name="T9" fmla="*/ 0 60000 65536"/>
              <a:gd name="T10" fmla="*/ 0 60000 65536"/>
              <a:gd name="T11" fmla="*/ 0 60000 65536"/>
              <a:gd name="T12" fmla="*/ 0 w 373"/>
              <a:gd name="T13" fmla="*/ 0 h 299"/>
              <a:gd name="T14" fmla="*/ 373 w 373"/>
              <a:gd name="T15" fmla="*/ 299 h 299"/>
            </a:gdLst>
            <a:ahLst/>
            <a:cxnLst>
              <a:cxn ang="T8">
                <a:pos x="T0" y="T1"/>
              </a:cxn>
              <a:cxn ang="T9">
                <a:pos x="T2" y="T3"/>
              </a:cxn>
              <a:cxn ang="T10">
                <a:pos x="T4" y="T5"/>
              </a:cxn>
              <a:cxn ang="T11">
                <a:pos x="T6" y="T7"/>
              </a:cxn>
            </a:cxnLst>
            <a:rect l="T12" t="T13" r="T14" b="T15"/>
            <a:pathLst>
              <a:path w="373" h="299">
                <a:moveTo>
                  <a:pt x="198" y="205"/>
                </a:moveTo>
                <a:cubicBezTo>
                  <a:pt x="372" y="298"/>
                  <a:pt x="170" y="28"/>
                  <a:pt x="170" y="28"/>
                </a:cubicBezTo>
                <a:cubicBezTo>
                  <a:pt x="170" y="28"/>
                  <a:pt x="0" y="0"/>
                  <a:pt x="73" y="74"/>
                </a:cubicBezTo>
                <a:lnTo>
                  <a:pt x="198" y="205"/>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7" name="Freeform 21"/>
          <p:cNvSpPr>
            <a:spLocks noChangeArrowheads="1"/>
          </p:cNvSpPr>
          <p:nvPr/>
        </p:nvSpPr>
        <p:spPr bwMode="auto">
          <a:xfrm>
            <a:off x="4010025" y="5911850"/>
            <a:ext cx="163513" cy="177800"/>
          </a:xfrm>
          <a:custGeom>
            <a:avLst/>
            <a:gdLst>
              <a:gd name="T0" fmla="*/ 180 w 434"/>
              <a:gd name="T1" fmla="*/ 196 h 625"/>
              <a:gd name="T2" fmla="*/ 82 w 434"/>
              <a:gd name="T3" fmla="*/ 196 h 625"/>
              <a:gd name="T4" fmla="*/ 154 w 434"/>
              <a:gd name="T5" fmla="*/ 279 h 625"/>
              <a:gd name="T6" fmla="*/ 122 w 434"/>
              <a:gd name="T7" fmla="*/ 312 h 625"/>
              <a:gd name="T8" fmla="*/ 40 w 434"/>
              <a:gd name="T9" fmla="*/ 304 h 625"/>
              <a:gd name="T10" fmla="*/ 8 w 434"/>
              <a:gd name="T11" fmla="*/ 443 h 625"/>
              <a:gd name="T12" fmla="*/ 122 w 434"/>
              <a:gd name="T13" fmla="*/ 582 h 625"/>
              <a:gd name="T14" fmla="*/ 245 w 434"/>
              <a:gd name="T15" fmla="*/ 353 h 625"/>
              <a:gd name="T16" fmla="*/ 327 w 434"/>
              <a:gd name="T17" fmla="*/ 344 h 625"/>
              <a:gd name="T18" fmla="*/ 294 w 434"/>
              <a:gd name="T19" fmla="*/ 591 h 625"/>
              <a:gd name="T20" fmla="*/ 351 w 434"/>
              <a:gd name="T21" fmla="*/ 624 h 625"/>
              <a:gd name="T22" fmla="*/ 433 w 434"/>
              <a:gd name="T23" fmla="*/ 524 h 625"/>
              <a:gd name="T24" fmla="*/ 402 w 434"/>
              <a:gd name="T25" fmla="*/ 467 h 625"/>
              <a:gd name="T26" fmla="*/ 377 w 434"/>
              <a:gd name="T27" fmla="*/ 73 h 625"/>
              <a:gd name="T28" fmla="*/ 311 w 434"/>
              <a:gd name="T29" fmla="*/ 8 h 625"/>
              <a:gd name="T30" fmla="*/ 147 w 434"/>
              <a:gd name="T31" fmla="*/ 0 h 625"/>
              <a:gd name="T32" fmla="*/ 245 w 434"/>
              <a:gd name="T33" fmla="*/ 122 h 625"/>
              <a:gd name="T34" fmla="*/ 180 w 434"/>
              <a:gd name="T35" fmla="*/ 196 h 6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4"/>
              <a:gd name="T55" fmla="*/ 0 h 625"/>
              <a:gd name="T56" fmla="*/ 434 w 434"/>
              <a:gd name="T57" fmla="*/ 625 h 6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4" h="625">
                <a:moveTo>
                  <a:pt x="180" y="196"/>
                </a:moveTo>
                <a:cubicBezTo>
                  <a:pt x="89" y="106"/>
                  <a:pt x="122" y="82"/>
                  <a:pt x="82" y="196"/>
                </a:cubicBezTo>
                <a:cubicBezTo>
                  <a:pt x="73" y="221"/>
                  <a:pt x="154" y="279"/>
                  <a:pt x="154" y="279"/>
                </a:cubicBezTo>
                <a:cubicBezTo>
                  <a:pt x="154" y="279"/>
                  <a:pt x="122" y="312"/>
                  <a:pt x="122" y="312"/>
                </a:cubicBezTo>
                <a:cubicBezTo>
                  <a:pt x="122" y="312"/>
                  <a:pt x="40" y="304"/>
                  <a:pt x="40" y="304"/>
                </a:cubicBezTo>
                <a:cubicBezTo>
                  <a:pt x="40" y="304"/>
                  <a:pt x="16" y="443"/>
                  <a:pt x="8" y="443"/>
                </a:cubicBezTo>
                <a:cubicBezTo>
                  <a:pt x="0" y="443"/>
                  <a:pt x="122" y="582"/>
                  <a:pt x="122" y="582"/>
                </a:cubicBezTo>
                <a:cubicBezTo>
                  <a:pt x="122" y="582"/>
                  <a:pt x="245" y="353"/>
                  <a:pt x="245" y="353"/>
                </a:cubicBezTo>
                <a:cubicBezTo>
                  <a:pt x="245" y="353"/>
                  <a:pt x="327" y="344"/>
                  <a:pt x="327" y="344"/>
                </a:cubicBezTo>
                <a:cubicBezTo>
                  <a:pt x="327" y="344"/>
                  <a:pt x="294" y="591"/>
                  <a:pt x="294" y="591"/>
                </a:cubicBezTo>
                <a:cubicBezTo>
                  <a:pt x="294" y="591"/>
                  <a:pt x="351" y="624"/>
                  <a:pt x="351" y="624"/>
                </a:cubicBezTo>
                <a:cubicBezTo>
                  <a:pt x="351" y="624"/>
                  <a:pt x="433" y="524"/>
                  <a:pt x="433" y="524"/>
                </a:cubicBezTo>
                <a:cubicBezTo>
                  <a:pt x="433" y="524"/>
                  <a:pt x="402" y="467"/>
                  <a:pt x="402" y="467"/>
                </a:cubicBezTo>
                <a:cubicBezTo>
                  <a:pt x="402" y="467"/>
                  <a:pt x="377" y="73"/>
                  <a:pt x="377" y="73"/>
                </a:cubicBezTo>
                <a:cubicBezTo>
                  <a:pt x="377" y="73"/>
                  <a:pt x="311" y="8"/>
                  <a:pt x="311" y="8"/>
                </a:cubicBezTo>
                <a:cubicBezTo>
                  <a:pt x="311" y="8"/>
                  <a:pt x="147" y="0"/>
                  <a:pt x="147" y="0"/>
                </a:cubicBezTo>
                <a:cubicBezTo>
                  <a:pt x="147" y="0"/>
                  <a:pt x="245" y="122"/>
                  <a:pt x="245" y="122"/>
                </a:cubicBezTo>
                <a:cubicBezTo>
                  <a:pt x="245" y="122"/>
                  <a:pt x="215" y="231"/>
                  <a:pt x="180" y="196"/>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8" name="Freeform 22"/>
          <p:cNvSpPr>
            <a:spLocks noChangeArrowheads="1"/>
          </p:cNvSpPr>
          <p:nvPr/>
        </p:nvSpPr>
        <p:spPr bwMode="auto">
          <a:xfrm>
            <a:off x="4049713" y="6107113"/>
            <a:ext cx="87312" cy="120650"/>
          </a:xfrm>
          <a:custGeom>
            <a:avLst/>
            <a:gdLst>
              <a:gd name="T0" fmla="*/ 230 w 231"/>
              <a:gd name="T1" fmla="*/ 98 h 427"/>
              <a:gd name="T2" fmla="*/ 148 w 231"/>
              <a:gd name="T3" fmla="*/ 0 h 427"/>
              <a:gd name="T4" fmla="*/ 0 w 231"/>
              <a:gd name="T5" fmla="*/ 90 h 427"/>
              <a:gd name="T6" fmla="*/ 41 w 231"/>
              <a:gd name="T7" fmla="*/ 204 h 427"/>
              <a:gd name="T8" fmla="*/ 108 w 231"/>
              <a:gd name="T9" fmla="*/ 204 h 427"/>
              <a:gd name="T10" fmla="*/ 91 w 231"/>
              <a:gd name="T11" fmla="*/ 394 h 427"/>
              <a:gd name="T12" fmla="*/ 173 w 231"/>
              <a:gd name="T13" fmla="*/ 426 h 427"/>
              <a:gd name="T14" fmla="*/ 181 w 231"/>
              <a:gd name="T15" fmla="*/ 221 h 427"/>
              <a:gd name="T16" fmla="*/ 108 w 231"/>
              <a:gd name="T17" fmla="*/ 172 h 427"/>
              <a:gd name="T18" fmla="*/ 230 w 231"/>
              <a:gd name="T19" fmla="*/ 123 h 427"/>
              <a:gd name="T20" fmla="*/ 230 w 231"/>
              <a:gd name="T21" fmla="*/ 98 h 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1"/>
              <a:gd name="T34" fmla="*/ 0 h 427"/>
              <a:gd name="T35" fmla="*/ 231 w 231"/>
              <a:gd name="T36" fmla="*/ 427 h 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1" h="427">
                <a:moveTo>
                  <a:pt x="230" y="98"/>
                </a:moveTo>
                <a:cubicBezTo>
                  <a:pt x="108" y="49"/>
                  <a:pt x="148" y="0"/>
                  <a:pt x="148" y="0"/>
                </a:cubicBezTo>
                <a:cubicBezTo>
                  <a:pt x="148" y="0"/>
                  <a:pt x="0" y="90"/>
                  <a:pt x="0" y="90"/>
                </a:cubicBezTo>
                <a:cubicBezTo>
                  <a:pt x="0" y="90"/>
                  <a:pt x="41" y="204"/>
                  <a:pt x="41" y="204"/>
                </a:cubicBezTo>
                <a:cubicBezTo>
                  <a:pt x="41" y="204"/>
                  <a:pt x="108" y="204"/>
                  <a:pt x="108" y="204"/>
                </a:cubicBezTo>
                <a:cubicBezTo>
                  <a:pt x="108" y="204"/>
                  <a:pt x="91" y="394"/>
                  <a:pt x="91" y="394"/>
                </a:cubicBezTo>
                <a:cubicBezTo>
                  <a:pt x="91" y="394"/>
                  <a:pt x="173" y="426"/>
                  <a:pt x="173" y="426"/>
                </a:cubicBezTo>
                <a:cubicBezTo>
                  <a:pt x="173" y="426"/>
                  <a:pt x="181" y="221"/>
                  <a:pt x="181" y="221"/>
                </a:cubicBezTo>
                <a:cubicBezTo>
                  <a:pt x="181" y="221"/>
                  <a:pt x="108" y="172"/>
                  <a:pt x="108" y="172"/>
                </a:cubicBezTo>
                <a:cubicBezTo>
                  <a:pt x="108" y="172"/>
                  <a:pt x="230" y="123"/>
                  <a:pt x="230" y="123"/>
                </a:cubicBezTo>
                <a:lnTo>
                  <a:pt x="230" y="98"/>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79" name="Freeform 23"/>
          <p:cNvSpPr>
            <a:spLocks noChangeArrowheads="1"/>
          </p:cNvSpPr>
          <p:nvPr/>
        </p:nvSpPr>
        <p:spPr bwMode="auto">
          <a:xfrm>
            <a:off x="4629150" y="6389688"/>
            <a:ext cx="425450" cy="361950"/>
          </a:xfrm>
          <a:custGeom>
            <a:avLst/>
            <a:gdLst>
              <a:gd name="T0" fmla="*/ 1060 w 1126"/>
              <a:gd name="T1" fmla="*/ 124 h 1272"/>
              <a:gd name="T2" fmla="*/ 1002 w 1126"/>
              <a:gd name="T3" fmla="*/ 16 h 1272"/>
              <a:gd name="T4" fmla="*/ 879 w 1126"/>
              <a:gd name="T5" fmla="*/ 99 h 1272"/>
              <a:gd name="T6" fmla="*/ 756 w 1126"/>
              <a:gd name="T7" fmla="*/ 0 h 1272"/>
              <a:gd name="T8" fmla="*/ 699 w 1126"/>
              <a:gd name="T9" fmla="*/ 180 h 1272"/>
              <a:gd name="T10" fmla="*/ 650 w 1126"/>
              <a:gd name="T11" fmla="*/ 214 h 1272"/>
              <a:gd name="T12" fmla="*/ 502 w 1126"/>
              <a:gd name="T13" fmla="*/ 173 h 1272"/>
              <a:gd name="T14" fmla="*/ 419 w 1126"/>
              <a:gd name="T15" fmla="*/ 238 h 1272"/>
              <a:gd name="T16" fmla="*/ 535 w 1126"/>
              <a:gd name="T17" fmla="*/ 279 h 1272"/>
              <a:gd name="T18" fmla="*/ 535 w 1126"/>
              <a:gd name="T19" fmla="*/ 361 h 1272"/>
              <a:gd name="T20" fmla="*/ 403 w 1126"/>
              <a:gd name="T21" fmla="*/ 353 h 1272"/>
              <a:gd name="T22" fmla="*/ 403 w 1126"/>
              <a:gd name="T23" fmla="*/ 483 h 1272"/>
              <a:gd name="T24" fmla="*/ 535 w 1126"/>
              <a:gd name="T25" fmla="*/ 558 h 1272"/>
              <a:gd name="T26" fmla="*/ 633 w 1126"/>
              <a:gd name="T27" fmla="*/ 500 h 1272"/>
              <a:gd name="T28" fmla="*/ 740 w 1126"/>
              <a:gd name="T29" fmla="*/ 524 h 1272"/>
              <a:gd name="T30" fmla="*/ 748 w 1126"/>
              <a:gd name="T31" fmla="*/ 590 h 1272"/>
              <a:gd name="T32" fmla="*/ 551 w 1126"/>
              <a:gd name="T33" fmla="*/ 697 h 1272"/>
              <a:gd name="T34" fmla="*/ 568 w 1126"/>
              <a:gd name="T35" fmla="*/ 902 h 1272"/>
              <a:gd name="T36" fmla="*/ 1051 w 1126"/>
              <a:gd name="T37" fmla="*/ 1032 h 1272"/>
              <a:gd name="T38" fmla="*/ 952 w 1126"/>
              <a:gd name="T39" fmla="*/ 1107 h 1272"/>
              <a:gd name="T40" fmla="*/ 780 w 1126"/>
              <a:gd name="T41" fmla="*/ 1032 h 1272"/>
              <a:gd name="T42" fmla="*/ 690 w 1126"/>
              <a:gd name="T43" fmla="*/ 1073 h 1272"/>
              <a:gd name="T44" fmla="*/ 666 w 1126"/>
              <a:gd name="T45" fmla="*/ 1017 h 1272"/>
              <a:gd name="T46" fmla="*/ 527 w 1126"/>
              <a:gd name="T47" fmla="*/ 1000 h 1272"/>
              <a:gd name="T48" fmla="*/ 437 w 1126"/>
              <a:gd name="T49" fmla="*/ 927 h 1272"/>
              <a:gd name="T50" fmla="*/ 354 w 1126"/>
              <a:gd name="T51" fmla="*/ 976 h 1272"/>
              <a:gd name="T52" fmla="*/ 403 w 1126"/>
              <a:gd name="T53" fmla="*/ 1049 h 1272"/>
              <a:gd name="T54" fmla="*/ 535 w 1126"/>
              <a:gd name="T55" fmla="*/ 1049 h 1272"/>
              <a:gd name="T56" fmla="*/ 535 w 1126"/>
              <a:gd name="T57" fmla="*/ 1124 h 1272"/>
              <a:gd name="T58" fmla="*/ 395 w 1126"/>
              <a:gd name="T59" fmla="*/ 1073 h 1272"/>
              <a:gd name="T60" fmla="*/ 354 w 1126"/>
              <a:gd name="T61" fmla="*/ 1124 h 1272"/>
              <a:gd name="T62" fmla="*/ 109 w 1126"/>
              <a:gd name="T63" fmla="*/ 1115 h 1272"/>
              <a:gd name="T64" fmla="*/ 9 w 1126"/>
              <a:gd name="T65" fmla="*/ 1181 h 1272"/>
              <a:gd name="T66" fmla="*/ 58 w 1126"/>
              <a:gd name="T67" fmla="*/ 1222 h 1272"/>
              <a:gd name="T68" fmla="*/ 150 w 1126"/>
              <a:gd name="T69" fmla="*/ 1230 h 1272"/>
              <a:gd name="T70" fmla="*/ 240 w 1126"/>
              <a:gd name="T71" fmla="*/ 1189 h 1272"/>
              <a:gd name="T72" fmla="*/ 264 w 1126"/>
              <a:gd name="T73" fmla="*/ 1238 h 1272"/>
              <a:gd name="T74" fmla="*/ 502 w 1126"/>
              <a:gd name="T75" fmla="*/ 1271 h 1272"/>
              <a:gd name="T76" fmla="*/ 493 w 1126"/>
              <a:gd name="T77" fmla="*/ 1189 h 1272"/>
              <a:gd name="T78" fmla="*/ 576 w 1126"/>
              <a:gd name="T79" fmla="*/ 1181 h 1272"/>
              <a:gd name="T80" fmla="*/ 609 w 1126"/>
              <a:gd name="T81" fmla="*/ 1197 h 1272"/>
              <a:gd name="T82" fmla="*/ 756 w 1126"/>
              <a:gd name="T83" fmla="*/ 1197 h 1272"/>
              <a:gd name="T84" fmla="*/ 911 w 1126"/>
              <a:gd name="T85" fmla="*/ 1254 h 1272"/>
              <a:gd name="T86" fmla="*/ 1051 w 1126"/>
              <a:gd name="T87" fmla="*/ 1263 h 1272"/>
              <a:gd name="T88" fmla="*/ 1051 w 1126"/>
              <a:gd name="T89" fmla="*/ 1173 h 1272"/>
              <a:gd name="T90" fmla="*/ 1125 w 1126"/>
              <a:gd name="T91" fmla="*/ 1148 h 1272"/>
              <a:gd name="T92" fmla="*/ 1060 w 1126"/>
              <a:gd name="T93" fmla="*/ 124 h 1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6"/>
              <a:gd name="T142" fmla="*/ 0 h 1272"/>
              <a:gd name="T143" fmla="*/ 1126 w 1126"/>
              <a:gd name="T144" fmla="*/ 1272 h 12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6" h="1272">
                <a:moveTo>
                  <a:pt x="1060" y="124"/>
                </a:moveTo>
                <a:cubicBezTo>
                  <a:pt x="1054" y="28"/>
                  <a:pt x="1002" y="16"/>
                  <a:pt x="1002" y="16"/>
                </a:cubicBezTo>
                <a:cubicBezTo>
                  <a:pt x="1002" y="16"/>
                  <a:pt x="879" y="99"/>
                  <a:pt x="879" y="99"/>
                </a:cubicBezTo>
                <a:cubicBezTo>
                  <a:pt x="879" y="99"/>
                  <a:pt x="756" y="0"/>
                  <a:pt x="756" y="0"/>
                </a:cubicBezTo>
                <a:cubicBezTo>
                  <a:pt x="756" y="0"/>
                  <a:pt x="699" y="180"/>
                  <a:pt x="699" y="180"/>
                </a:cubicBezTo>
                <a:cubicBezTo>
                  <a:pt x="699" y="180"/>
                  <a:pt x="650" y="214"/>
                  <a:pt x="650" y="214"/>
                </a:cubicBezTo>
                <a:cubicBezTo>
                  <a:pt x="650" y="214"/>
                  <a:pt x="502" y="173"/>
                  <a:pt x="502" y="173"/>
                </a:cubicBezTo>
                <a:cubicBezTo>
                  <a:pt x="502" y="173"/>
                  <a:pt x="419" y="238"/>
                  <a:pt x="419" y="238"/>
                </a:cubicBezTo>
                <a:cubicBezTo>
                  <a:pt x="419" y="238"/>
                  <a:pt x="535" y="279"/>
                  <a:pt x="535" y="279"/>
                </a:cubicBezTo>
                <a:cubicBezTo>
                  <a:pt x="535" y="279"/>
                  <a:pt x="535" y="361"/>
                  <a:pt x="535" y="361"/>
                </a:cubicBezTo>
                <a:cubicBezTo>
                  <a:pt x="535" y="361"/>
                  <a:pt x="403" y="353"/>
                  <a:pt x="403" y="353"/>
                </a:cubicBezTo>
                <a:cubicBezTo>
                  <a:pt x="403" y="353"/>
                  <a:pt x="403" y="483"/>
                  <a:pt x="403" y="483"/>
                </a:cubicBezTo>
                <a:cubicBezTo>
                  <a:pt x="403" y="483"/>
                  <a:pt x="535" y="558"/>
                  <a:pt x="535" y="558"/>
                </a:cubicBezTo>
                <a:cubicBezTo>
                  <a:pt x="535" y="558"/>
                  <a:pt x="633" y="500"/>
                  <a:pt x="633" y="500"/>
                </a:cubicBezTo>
                <a:cubicBezTo>
                  <a:pt x="633" y="500"/>
                  <a:pt x="740" y="524"/>
                  <a:pt x="740" y="524"/>
                </a:cubicBezTo>
                <a:cubicBezTo>
                  <a:pt x="740" y="524"/>
                  <a:pt x="756" y="590"/>
                  <a:pt x="748" y="590"/>
                </a:cubicBezTo>
                <a:cubicBezTo>
                  <a:pt x="740" y="590"/>
                  <a:pt x="551" y="697"/>
                  <a:pt x="551" y="697"/>
                </a:cubicBezTo>
                <a:cubicBezTo>
                  <a:pt x="551" y="697"/>
                  <a:pt x="568" y="902"/>
                  <a:pt x="568" y="902"/>
                </a:cubicBezTo>
                <a:cubicBezTo>
                  <a:pt x="568" y="902"/>
                  <a:pt x="1051" y="1032"/>
                  <a:pt x="1051" y="1032"/>
                </a:cubicBezTo>
                <a:cubicBezTo>
                  <a:pt x="1051" y="1032"/>
                  <a:pt x="952" y="1107"/>
                  <a:pt x="952" y="1107"/>
                </a:cubicBezTo>
                <a:cubicBezTo>
                  <a:pt x="952" y="1107"/>
                  <a:pt x="780" y="1032"/>
                  <a:pt x="780" y="1032"/>
                </a:cubicBezTo>
                <a:cubicBezTo>
                  <a:pt x="780" y="1032"/>
                  <a:pt x="690" y="1073"/>
                  <a:pt x="690" y="1073"/>
                </a:cubicBezTo>
                <a:cubicBezTo>
                  <a:pt x="690" y="1073"/>
                  <a:pt x="666" y="1017"/>
                  <a:pt x="666" y="1017"/>
                </a:cubicBezTo>
                <a:cubicBezTo>
                  <a:pt x="666" y="1017"/>
                  <a:pt x="527" y="1000"/>
                  <a:pt x="527" y="1000"/>
                </a:cubicBezTo>
                <a:cubicBezTo>
                  <a:pt x="527" y="1000"/>
                  <a:pt x="437" y="927"/>
                  <a:pt x="437" y="927"/>
                </a:cubicBezTo>
                <a:cubicBezTo>
                  <a:pt x="437" y="927"/>
                  <a:pt x="354" y="976"/>
                  <a:pt x="354" y="976"/>
                </a:cubicBezTo>
                <a:cubicBezTo>
                  <a:pt x="354" y="976"/>
                  <a:pt x="403" y="1049"/>
                  <a:pt x="403" y="1049"/>
                </a:cubicBezTo>
                <a:cubicBezTo>
                  <a:pt x="403" y="1049"/>
                  <a:pt x="535" y="1049"/>
                  <a:pt x="535" y="1049"/>
                </a:cubicBezTo>
                <a:cubicBezTo>
                  <a:pt x="535" y="1049"/>
                  <a:pt x="535" y="1124"/>
                  <a:pt x="535" y="1124"/>
                </a:cubicBezTo>
                <a:cubicBezTo>
                  <a:pt x="535" y="1124"/>
                  <a:pt x="395" y="1073"/>
                  <a:pt x="395" y="1073"/>
                </a:cubicBezTo>
                <a:cubicBezTo>
                  <a:pt x="395" y="1073"/>
                  <a:pt x="354" y="1124"/>
                  <a:pt x="354" y="1124"/>
                </a:cubicBezTo>
                <a:cubicBezTo>
                  <a:pt x="354" y="1124"/>
                  <a:pt x="109" y="1115"/>
                  <a:pt x="109" y="1115"/>
                </a:cubicBezTo>
                <a:cubicBezTo>
                  <a:pt x="109" y="1115"/>
                  <a:pt x="18" y="1173"/>
                  <a:pt x="9" y="1181"/>
                </a:cubicBezTo>
                <a:cubicBezTo>
                  <a:pt x="0" y="1189"/>
                  <a:pt x="58" y="1222"/>
                  <a:pt x="58" y="1222"/>
                </a:cubicBezTo>
                <a:cubicBezTo>
                  <a:pt x="58" y="1222"/>
                  <a:pt x="150" y="1230"/>
                  <a:pt x="150" y="1230"/>
                </a:cubicBezTo>
                <a:cubicBezTo>
                  <a:pt x="150" y="1230"/>
                  <a:pt x="240" y="1189"/>
                  <a:pt x="240" y="1189"/>
                </a:cubicBezTo>
                <a:cubicBezTo>
                  <a:pt x="240" y="1189"/>
                  <a:pt x="272" y="1238"/>
                  <a:pt x="264" y="1238"/>
                </a:cubicBezTo>
                <a:cubicBezTo>
                  <a:pt x="256" y="1238"/>
                  <a:pt x="502" y="1271"/>
                  <a:pt x="502" y="1271"/>
                </a:cubicBezTo>
                <a:cubicBezTo>
                  <a:pt x="502" y="1271"/>
                  <a:pt x="493" y="1189"/>
                  <a:pt x="493" y="1189"/>
                </a:cubicBezTo>
                <a:cubicBezTo>
                  <a:pt x="493" y="1189"/>
                  <a:pt x="576" y="1181"/>
                  <a:pt x="576" y="1181"/>
                </a:cubicBezTo>
                <a:cubicBezTo>
                  <a:pt x="576" y="1181"/>
                  <a:pt x="609" y="1197"/>
                  <a:pt x="609" y="1197"/>
                </a:cubicBezTo>
                <a:cubicBezTo>
                  <a:pt x="609" y="1197"/>
                  <a:pt x="756" y="1197"/>
                  <a:pt x="756" y="1197"/>
                </a:cubicBezTo>
                <a:cubicBezTo>
                  <a:pt x="756" y="1197"/>
                  <a:pt x="911" y="1254"/>
                  <a:pt x="911" y="1254"/>
                </a:cubicBezTo>
                <a:cubicBezTo>
                  <a:pt x="911" y="1254"/>
                  <a:pt x="1051" y="1263"/>
                  <a:pt x="1051" y="1263"/>
                </a:cubicBezTo>
                <a:cubicBezTo>
                  <a:pt x="1051" y="1263"/>
                  <a:pt x="1051" y="1173"/>
                  <a:pt x="1051" y="1173"/>
                </a:cubicBezTo>
                <a:cubicBezTo>
                  <a:pt x="1051" y="1173"/>
                  <a:pt x="1125" y="1148"/>
                  <a:pt x="1125" y="1148"/>
                </a:cubicBezTo>
                <a:lnTo>
                  <a:pt x="1060" y="12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0" name="Freeform 24"/>
          <p:cNvSpPr>
            <a:spLocks noChangeArrowheads="1"/>
          </p:cNvSpPr>
          <p:nvPr/>
        </p:nvSpPr>
        <p:spPr bwMode="auto">
          <a:xfrm>
            <a:off x="4776788" y="6543675"/>
            <a:ext cx="57150" cy="82550"/>
          </a:xfrm>
          <a:custGeom>
            <a:avLst/>
            <a:gdLst>
              <a:gd name="T0" fmla="*/ 98 w 149"/>
              <a:gd name="T1" fmla="*/ 34 h 288"/>
              <a:gd name="T2" fmla="*/ 49 w 149"/>
              <a:gd name="T3" fmla="*/ 17 h 288"/>
              <a:gd name="T4" fmla="*/ 17 w 149"/>
              <a:gd name="T5" fmla="*/ 50 h 288"/>
              <a:gd name="T6" fmla="*/ 32 w 149"/>
              <a:gd name="T7" fmla="*/ 189 h 288"/>
              <a:gd name="T8" fmla="*/ 8 w 149"/>
              <a:gd name="T9" fmla="*/ 230 h 288"/>
              <a:gd name="T10" fmla="*/ 32 w 149"/>
              <a:gd name="T11" fmla="*/ 287 h 288"/>
              <a:gd name="T12" fmla="*/ 148 w 149"/>
              <a:gd name="T13" fmla="*/ 287 h 288"/>
              <a:gd name="T14" fmla="*/ 83 w 149"/>
              <a:gd name="T15" fmla="*/ 132 h 288"/>
              <a:gd name="T16" fmla="*/ 98 w 149"/>
              <a:gd name="T17" fmla="*/ 34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9"/>
              <a:gd name="T28" fmla="*/ 0 h 288"/>
              <a:gd name="T29" fmla="*/ 149 w 149"/>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9" h="288">
                <a:moveTo>
                  <a:pt x="98" y="34"/>
                </a:moveTo>
                <a:lnTo>
                  <a:pt x="49" y="17"/>
                </a:lnTo>
                <a:cubicBezTo>
                  <a:pt x="0" y="0"/>
                  <a:pt x="17" y="50"/>
                  <a:pt x="17" y="50"/>
                </a:cubicBezTo>
                <a:cubicBezTo>
                  <a:pt x="17" y="50"/>
                  <a:pt x="32" y="189"/>
                  <a:pt x="32" y="189"/>
                </a:cubicBezTo>
                <a:cubicBezTo>
                  <a:pt x="32" y="189"/>
                  <a:pt x="8" y="230"/>
                  <a:pt x="8" y="230"/>
                </a:cubicBezTo>
                <a:cubicBezTo>
                  <a:pt x="8" y="230"/>
                  <a:pt x="32" y="287"/>
                  <a:pt x="32" y="287"/>
                </a:cubicBezTo>
                <a:cubicBezTo>
                  <a:pt x="32" y="287"/>
                  <a:pt x="148" y="287"/>
                  <a:pt x="148" y="287"/>
                </a:cubicBezTo>
                <a:cubicBezTo>
                  <a:pt x="148" y="287"/>
                  <a:pt x="83" y="132"/>
                  <a:pt x="83" y="132"/>
                </a:cubicBezTo>
                <a:lnTo>
                  <a:pt x="98" y="3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1" name="Freeform 25"/>
          <p:cNvSpPr>
            <a:spLocks noChangeArrowheads="1"/>
          </p:cNvSpPr>
          <p:nvPr/>
        </p:nvSpPr>
        <p:spPr bwMode="auto">
          <a:xfrm>
            <a:off x="4745038" y="6765925"/>
            <a:ext cx="111125" cy="46038"/>
          </a:xfrm>
          <a:custGeom>
            <a:avLst/>
            <a:gdLst>
              <a:gd name="T0" fmla="*/ 143 w 292"/>
              <a:gd name="T1" fmla="*/ 73 h 164"/>
              <a:gd name="T2" fmla="*/ 259 w 292"/>
              <a:gd name="T3" fmla="*/ 8 h 164"/>
              <a:gd name="T4" fmla="*/ 291 w 292"/>
              <a:gd name="T5" fmla="*/ 116 h 164"/>
              <a:gd name="T6" fmla="*/ 208 w 292"/>
              <a:gd name="T7" fmla="*/ 163 h 164"/>
              <a:gd name="T8" fmla="*/ 177 w 292"/>
              <a:gd name="T9" fmla="*/ 82 h 164"/>
              <a:gd name="T10" fmla="*/ 143 w 292"/>
              <a:gd name="T11" fmla="*/ 73 h 164"/>
              <a:gd name="T12" fmla="*/ 0 60000 65536"/>
              <a:gd name="T13" fmla="*/ 0 60000 65536"/>
              <a:gd name="T14" fmla="*/ 0 60000 65536"/>
              <a:gd name="T15" fmla="*/ 0 60000 65536"/>
              <a:gd name="T16" fmla="*/ 0 60000 65536"/>
              <a:gd name="T17" fmla="*/ 0 60000 65536"/>
              <a:gd name="T18" fmla="*/ 0 w 292"/>
              <a:gd name="T19" fmla="*/ 0 h 164"/>
              <a:gd name="T20" fmla="*/ 292 w 292"/>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292" h="164">
                <a:moveTo>
                  <a:pt x="143" y="73"/>
                </a:moveTo>
                <a:cubicBezTo>
                  <a:pt x="0" y="40"/>
                  <a:pt x="259" y="16"/>
                  <a:pt x="259" y="8"/>
                </a:cubicBezTo>
                <a:cubicBezTo>
                  <a:pt x="259" y="0"/>
                  <a:pt x="291" y="116"/>
                  <a:pt x="291" y="116"/>
                </a:cubicBezTo>
                <a:cubicBezTo>
                  <a:pt x="291" y="116"/>
                  <a:pt x="208" y="163"/>
                  <a:pt x="208" y="163"/>
                </a:cubicBezTo>
                <a:cubicBezTo>
                  <a:pt x="208" y="163"/>
                  <a:pt x="177" y="82"/>
                  <a:pt x="177" y="82"/>
                </a:cubicBezTo>
                <a:lnTo>
                  <a:pt x="143" y="73"/>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2" name="Freeform 26"/>
          <p:cNvSpPr>
            <a:spLocks noChangeArrowheads="1"/>
          </p:cNvSpPr>
          <p:nvPr/>
        </p:nvSpPr>
        <p:spPr bwMode="auto">
          <a:xfrm>
            <a:off x="4937125" y="6756400"/>
            <a:ext cx="255588" cy="101600"/>
          </a:xfrm>
          <a:custGeom>
            <a:avLst/>
            <a:gdLst>
              <a:gd name="T0" fmla="*/ 402 w 673"/>
              <a:gd name="T1" fmla="*/ 74 h 354"/>
              <a:gd name="T2" fmla="*/ 361 w 673"/>
              <a:gd name="T3" fmla="*/ 0 h 354"/>
              <a:gd name="T4" fmla="*/ 0 w 673"/>
              <a:gd name="T5" fmla="*/ 131 h 354"/>
              <a:gd name="T6" fmla="*/ 0 w 673"/>
              <a:gd name="T7" fmla="*/ 196 h 354"/>
              <a:gd name="T8" fmla="*/ 181 w 673"/>
              <a:gd name="T9" fmla="*/ 296 h 354"/>
              <a:gd name="T10" fmla="*/ 188 w 673"/>
              <a:gd name="T11" fmla="*/ 173 h 354"/>
              <a:gd name="T12" fmla="*/ 246 w 673"/>
              <a:gd name="T13" fmla="*/ 131 h 354"/>
              <a:gd name="T14" fmla="*/ 361 w 673"/>
              <a:gd name="T15" fmla="*/ 271 h 354"/>
              <a:gd name="T16" fmla="*/ 451 w 673"/>
              <a:gd name="T17" fmla="*/ 263 h 354"/>
              <a:gd name="T18" fmla="*/ 590 w 673"/>
              <a:gd name="T19" fmla="*/ 353 h 354"/>
              <a:gd name="T20" fmla="*/ 672 w 673"/>
              <a:gd name="T21" fmla="*/ 312 h 354"/>
              <a:gd name="T22" fmla="*/ 483 w 673"/>
              <a:gd name="T23" fmla="*/ 206 h 354"/>
              <a:gd name="T24" fmla="*/ 483 w 673"/>
              <a:gd name="T25" fmla="*/ 124 h 354"/>
              <a:gd name="T26" fmla="*/ 327 w 673"/>
              <a:gd name="T27" fmla="*/ 106 h 354"/>
              <a:gd name="T28" fmla="*/ 369 w 673"/>
              <a:gd name="T29" fmla="*/ 90 h 354"/>
              <a:gd name="T30" fmla="*/ 402 w 673"/>
              <a:gd name="T31" fmla="*/ 74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3"/>
              <a:gd name="T49" fmla="*/ 0 h 354"/>
              <a:gd name="T50" fmla="*/ 673 w 673"/>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3" h="354">
                <a:moveTo>
                  <a:pt x="402" y="74"/>
                </a:moveTo>
                <a:cubicBezTo>
                  <a:pt x="482" y="33"/>
                  <a:pt x="361" y="0"/>
                  <a:pt x="361" y="0"/>
                </a:cubicBezTo>
                <a:cubicBezTo>
                  <a:pt x="361" y="0"/>
                  <a:pt x="0" y="131"/>
                  <a:pt x="0" y="131"/>
                </a:cubicBezTo>
                <a:cubicBezTo>
                  <a:pt x="0" y="131"/>
                  <a:pt x="0" y="196"/>
                  <a:pt x="0" y="196"/>
                </a:cubicBezTo>
                <a:cubicBezTo>
                  <a:pt x="0" y="196"/>
                  <a:pt x="181" y="296"/>
                  <a:pt x="181" y="296"/>
                </a:cubicBezTo>
                <a:cubicBezTo>
                  <a:pt x="181" y="296"/>
                  <a:pt x="196" y="173"/>
                  <a:pt x="188" y="173"/>
                </a:cubicBezTo>
                <a:cubicBezTo>
                  <a:pt x="180" y="173"/>
                  <a:pt x="246" y="131"/>
                  <a:pt x="246" y="131"/>
                </a:cubicBezTo>
                <a:cubicBezTo>
                  <a:pt x="246" y="131"/>
                  <a:pt x="361" y="271"/>
                  <a:pt x="361" y="271"/>
                </a:cubicBezTo>
                <a:cubicBezTo>
                  <a:pt x="361" y="271"/>
                  <a:pt x="451" y="263"/>
                  <a:pt x="451" y="263"/>
                </a:cubicBezTo>
                <a:cubicBezTo>
                  <a:pt x="451" y="263"/>
                  <a:pt x="590" y="353"/>
                  <a:pt x="590" y="353"/>
                </a:cubicBezTo>
                <a:cubicBezTo>
                  <a:pt x="590" y="353"/>
                  <a:pt x="672" y="312"/>
                  <a:pt x="672" y="312"/>
                </a:cubicBezTo>
                <a:cubicBezTo>
                  <a:pt x="672" y="312"/>
                  <a:pt x="483" y="206"/>
                  <a:pt x="483" y="206"/>
                </a:cubicBezTo>
                <a:cubicBezTo>
                  <a:pt x="483" y="206"/>
                  <a:pt x="483" y="124"/>
                  <a:pt x="483" y="124"/>
                </a:cubicBezTo>
                <a:cubicBezTo>
                  <a:pt x="483" y="124"/>
                  <a:pt x="327" y="106"/>
                  <a:pt x="327" y="106"/>
                </a:cubicBezTo>
                <a:lnTo>
                  <a:pt x="369" y="90"/>
                </a:lnTo>
                <a:lnTo>
                  <a:pt x="402" y="7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3" name="Freeform 27"/>
          <p:cNvSpPr>
            <a:spLocks noChangeArrowheads="1"/>
          </p:cNvSpPr>
          <p:nvPr/>
        </p:nvSpPr>
        <p:spPr bwMode="auto">
          <a:xfrm>
            <a:off x="5095875" y="6721475"/>
            <a:ext cx="169863" cy="53975"/>
          </a:xfrm>
          <a:custGeom>
            <a:avLst/>
            <a:gdLst>
              <a:gd name="T0" fmla="*/ 56 w 451"/>
              <a:gd name="T1" fmla="*/ 8 h 190"/>
              <a:gd name="T2" fmla="*/ 336 w 451"/>
              <a:gd name="T3" fmla="*/ 16 h 190"/>
              <a:gd name="T4" fmla="*/ 450 w 451"/>
              <a:gd name="T5" fmla="*/ 98 h 190"/>
              <a:gd name="T6" fmla="*/ 425 w 451"/>
              <a:gd name="T7" fmla="*/ 180 h 190"/>
              <a:gd name="T8" fmla="*/ 262 w 451"/>
              <a:gd name="T9" fmla="*/ 139 h 190"/>
              <a:gd name="T10" fmla="*/ 253 w 451"/>
              <a:gd name="T11" fmla="*/ 180 h 190"/>
              <a:gd name="T12" fmla="*/ 130 w 451"/>
              <a:gd name="T13" fmla="*/ 172 h 190"/>
              <a:gd name="T14" fmla="*/ 97 w 451"/>
              <a:gd name="T15" fmla="*/ 73 h 190"/>
              <a:gd name="T16" fmla="*/ 56 w 451"/>
              <a:gd name="T17" fmla="*/ 8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1"/>
              <a:gd name="T28" fmla="*/ 0 h 190"/>
              <a:gd name="T29" fmla="*/ 451 w 451"/>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1" h="190">
                <a:moveTo>
                  <a:pt x="56" y="8"/>
                </a:moveTo>
                <a:cubicBezTo>
                  <a:pt x="327" y="0"/>
                  <a:pt x="336" y="16"/>
                  <a:pt x="336" y="16"/>
                </a:cubicBezTo>
                <a:cubicBezTo>
                  <a:pt x="336" y="16"/>
                  <a:pt x="450" y="98"/>
                  <a:pt x="450" y="98"/>
                </a:cubicBezTo>
                <a:cubicBezTo>
                  <a:pt x="450" y="98"/>
                  <a:pt x="425" y="180"/>
                  <a:pt x="425" y="180"/>
                </a:cubicBezTo>
                <a:cubicBezTo>
                  <a:pt x="425" y="180"/>
                  <a:pt x="262" y="139"/>
                  <a:pt x="262" y="139"/>
                </a:cubicBezTo>
                <a:cubicBezTo>
                  <a:pt x="262" y="139"/>
                  <a:pt x="253" y="189"/>
                  <a:pt x="253" y="180"/>
                </a:cubicBezTo>
                <a:cubicBezTo>
                  <a:pt x="253" y="171"/>
                  <a:pt x="130" y="172"/>
                  <a:pt x="130" y="172"/>
                </a:cubicBezTo>
                <a:cubicBezTo>
                  <a:pt x="130" y="172"/>
                  <a:pt x="97" y="73"/>
                  <a:pt x="97" y="73"/>
                </a:cubicBezTo>
                <a:cubicBezTo>
                  <a:pt x="97" y="73"/>
                  <a:pt x="0" y="9"/>
                  <a:pt x="56" y="8"/>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4" name="Freeform 28"/>
          <p:cNvSpPr>
            <a:spLocks noChangeArrowheads="1"/>
          </p:cNvSpPr>
          <p:nvPr/>
        </p:nvSpPr>
        <p:spPr bwMode="auto">
          <a:xfrm>
            <a:off x="4484688" y="6429375"/>
            <a:ext cx="223837" cy="117475"/>
          </a:xfrm>
          <a:custGeom>
            <a:avLst/>
            <a:gdLst>
              <a:gd name="T0" fmla="*/ 393 w 590"/>
              <a:gd name="T1" fmla="*/ 214 h 412"/>
              <a:gd name="T2" fmla="*/ 491 w 590"/>
              <a:gd name="T3" fmla="*/ 107 h 412"/>
              <a:gd name="T4" fmla="*/ 426 w 590"/>
              <a:gd name="T5" fmla="*/ 18 h 412"/>
              <a:gd name="T6" fmla="*/ 271 w 590"/>
              <a:gd name="T7" fmla="*/ 116 h 412"/>
              <a:gd name="T8" fmla="*/ 163 w 590"/>
              <a:gd name="T9" fmla="*/ 67 h 412"/>
              <a:gd name="T10" fmla="*/ 98 w 590"/>
              <a:gd name="T11" fmla="*/ 140 h 412"/>
              <a:gd name="T12" fmla="*/ 122 w 590"/>
              <a:gd name="T13" fmla="*/ 214 h 412"/>
              <a:gd name="T14" fmla="*/ 98 w 590"/>
              <a:gd name="T15" fmla="*/ 304 h 412"/>
              <a:gd name="T16" fmla="*/ 0 w 590"/>
              <a:gd name="T17" fmla="*/ 328 h 412"/>
              <a:gd name="T18" fmla="*/ 16 w 590"/>
              <a:gd name="T19" fmla="*/ 411 h 412"/>
              <a:gd name="T20" fmla="*/ 155 w 590"/>
              <a:gd name="T21" fmla="*/ 411 h 412"/>
              <a:gd name="T22" fmla="*/ 294 w 590"/>
              <a:gd name="T23" fmla="*/ 222 h 412"/>
              <a:gd name="T24" fmla="*/ 393 w 590"/>
              <a:gd name="T25" fmla="*/ 214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0"/>
              <a:gd name="T40" fmla="*/ 0 h 412"/>
              <a:gd name="T41" fmla="*/ 590 w 590"/>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0" h="412">
                <a:moveTo>
                  <a:pt x="393" y="214"/>
                </a:moveTo>
                <a:lnTo>
                  <a:pt x="491" y="107"/>
                </a:lnTo>
                <a:cubicBezTo>
                  <a:pt x="589" y="0"/>
                  <a:pt x="426" y="18"/>
                  <a:pt x="426" y="18"/>
                </a:cubicBezTo>
                <a:cubicBezTo>
                  <a:pt x="426" y="18"/>
                  <a:pt x="271" y="116"/>
                  <a:pt x="271" y="116"/>
                </a:cubicBezTo>
                <a:cubicBezTo>
                  <a:pt x="271" y="116"/>
                  <a:pt x="163" y="67"/>
                  <a:pt x="163" y="67"/>
                </a:cubicBezTo>
                <a:cubicBezTo>
                  <a:pt x="163" y="67"/>
                  <a:pt x="98" y="140"/>
                  <a:pt x="98" y="140"/>
                </a:cubicBezTo>
                <a:cubicBezTo>
                  <a:pt x="98" y="140"/>
                  <a:pt x="122" y="214"/>
                  <a:pt x="122" y="214"/>
                </a:cubicBezTo>
                <a:cubicBezTo>
                  <a:pt x="122" y="214"/>
                  <a:pt x="98" y="304"/>
                  <a:pt x="98" y="304"/>
                </a:cubicBezTo>
                <a:cubicBezTo>
                  <a:pt x="98" y="304"/>
                  <a:pt x="0" y="328"/>
                  <a:pt x="0" y="328"/>
                </a:cubicBezTo>
                <a:cubicBezTo>
                  <a:pt x="0" y="328"/>
                  <a:pt x="16" y="411"/>
                  <a:pt x="16" y="411"/>
                </a:cubicBezTo>
                <a:cubicBezTo>
                  <a:pt x="16" y="411"/>
                  <a:pt x="155" y="411"/>
                  <a:pt x="155" y="411"/>
                </a:cubicBezTo>
                <a:cubicBezTo>
                  <a:pt x="155" y="411"/>
                  <a:pt x="294" y="222"/>
                  <a:pt x="294" y="222"/>
                </a:cubicBezTo>
                <a:lnTo>
                  <a:pt x="393" y="214"/>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5" name="Freeform 29"/>
          <p:cNvSpPr>
            <a:spLocks noChangeArrowheads="1"/>
          </p:cNvSpPr>
          <p:nvPr/>
        </p:nvSpPr>
        <p:spPr bwMode="auto">
          <a:xfrm>
            <a:off x="4606925" y="6592888"/>
            <a:ext cx="82550" cy="79375"/>
          </a:xfrm>
          <a:custGeom>
            <a:avLst/>
            <a:gdLst>
              <a:gd name="T0" fmla="*/ 111 w 218"/>
              <a:gd name="T1" fmla="*/ 50 h 280"/>
              <a:gd name="T2" fmla="*/ 20 w 218"/>
              <a:gd name="T3" fmla="*/ 157 h 280"/>
              <a:gd name="T4" fmla="*/ 94 w 218"/>
              <a:gd name="T5" fmla="*/ 279 h 280"/>
              <a:gd name="T6" fmla="*/ 217 w 218"/>
              <a:gd name="T7" fmla="*/ 214 h 280"/>
              <a:gd name="T8" fmla="*/ 217 w 218"/>
              <a:gd name="T9" fmla="*/ 99 h 280"/>
              <a:gd name="T10" fmla="*/ 111 w 218"/>
              <a:gd name="T11" fmla="*/ 50 h 280"/>
              <a:gd name="T12" fmla="*/ 0 60000 65536"/>
              <a:gd name="T13" fmla="*/ 0 60000 65536"/>
              <a:gd name="T14" fmla="*/ 0 60000 65536"/>
              <a:gd name="T15" fmla="*/ 0 60000 65536"/>
              <a:gd name="T16" fmla="*/ 0 60000 65536"/>
              <a:gd name="T17" fmla="*/ 0 60000 65536"/>
              <a:gd name="T18" fmla="*/ 0 w 218"/>
              <a:gd name="T19" fmla="*/ 0 h 280"/>
              <a:gd name="T20" fmla="*/ 218 w 218"/>
              <a:gd name="T21" fmla="*/ 280 h 280"/>
            </a:gdLst>
            <a:ahLst/>
            <a:cxnLst>
              <a:cxn ang="T12">
                <a:pos x="T0" y="T1"/>
              </a:cxn>
              <a:cxn ang="T13">
                <a:pos x="T2" y="T3"/>
              </a:cxn>
              <a:cxn ang="T14">
                <a:pos x="T4" y="T5"/>
              </a:cxn>
              <a:cxn ang="T15">
                <a:pos x="T6" y="T7"/>
              </a:cxn>
              <a:cxn ang="T16">
                <a:pos x="T8" y="T9"/>
              </a:cxn>
              <a:cxn ang="T17">
                <a:pos x="T10" y="T11"/>
              </a:cxn>
            </a:cxnLst>
            <a:rect l="T18" t="T19" r="T20" b="T21"/>
            <a:pathLst>
              <a:path w="218" h="280">
                <a:moveTo>
                  <a:pt x="111" y="50"/>
                </a:moveTo>
                <a:cubicBezTo>
                  <a:pt x="0" y="0"/>
                  <a:pt x="20" y="157"/>
                  <a:pt x="20" y="157"/>
                </a:cubicBezTo>
                <a:cubicBezTo>
                  <a:pt x="20" y="157"/>
                  <a:pt x="94" y="279"/>
                  <a:pt x="94" y="279"/>
                </a:cubicBezTo>
                <a:cubicBezTo>
                  <a:pt x="94" y="279"/>
                  <a:pt x="217" y="214"/>
                  <a:pt x="217" y="214"/>
                </a:cubicBezTo>
                <a:cubicBezTo>
                  <a:pt x="217" y="214"/>
                  <a:pt x="217" y="99"/>
                  <a:pt x="217" y="99"/>
                </a:cubicBezTo>
                <a:lnTo>
                  <a:pt x="111" y="50"/>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6" name="Freeform 30"/>
          <p:cNvSpPr>
            <a:spLocks noChangeArrowheads="1"/>
          </p:cNvSpPr>
          <p:nvPr/>
        </p:nvSpPr>
        <p:spPr bwMode="auto">
          <a:xfrm>
            <a:off x="4422775" y="6583363"/>
            <a:ext cx="174625" cy="88900"/>
          </a:xfrm>
          <a:custGeom>
            <a:avLst/>
            <a:gdLst>
              <a:gd name="T0" fmla="*/ 353 w 460"/>
              <a:gd name="T1" fmla="*/ 313 h 314"/>
              <a:gd name="T2" fmla="*/ 287 w 460"/>
              <a:gd name="T3" fmla="*/ 213 h 314"/>
              <a:gd name="T4" fmla="*/ 197 w 460"/>
              <a:gd name="T5" fmla="*/ 205 h 314"/>
              <a:gd name="T6" fmla="*/ 173 w 460"/>
              <a:gd name="T7" fmla="*/ 296 h 314"/>
              <a:gd name="T8" fmla="*/ 83 w 460"/>
              <a:gd name="T9" fmla="*/ 189 h 314"/>
              <a:gd name="T10" fmla="*/ 0 w 460"/>
              <a:gd name="T11" fmla="*/ 189 h 314"/>
              <a:gd name="T12" fmla="*/ 0 w 460"/>
              <a:gd name="T13" fmla="*/ 74 h 314"/>
              <a:gd name="T14" fmla="*/ 115 w 460"/>
              <a:gd name="T15" fmla="*/ 74 h 314"/>
              <a:gd name="T16" fmla="*/ 140 w 460"/>
              <a:gd name="T17" fmla="*/ 0 h 314"/>
              <a:gd name="T18" fmla="*/ 362 w 460"/>
              <a:gd name="T19" fmla="*/ 17 h 314"/>
              <a:gd name="T20" fmla="*/ 459 w 460"/>
              <a:gd name="T21" fmla="*/ 140 h 314"/>
              <a:gd name="T22" fmla="*/ 459 w 460"/>
              <a:gd name="T23" fmla="*/ 189 h 314"/>
              <a:gd name="T24" fmla="*/ 378 w 460"/>
              <a:gd name="T25" fmla="*/ 189 h 314"/>
              <a:gd name="T26" fmla="*/ 353 w 460"/>
              <a:gd name="T27" fmla="*/ 313 h 3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0"/>
              <a:gd name="T43" fmla="*/ 0 h 314"/>
              <a:gd name="T44" fmla="*/ 460 w 460"/>
              <a:gd name="T45" fmla="*/ 314 h 3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0" h="314">
                <a:moveTo>
                  <a:pt x="353" y="313"/>
                </a:moveTo>
                <a:lnTo>
                  <a:pt x="287" y="213"/>
                </a:lnTo>
                <a:cubicBezTo>
                  <a:pt x="257" y="167"/>
                  <a:pt x="197" y="205"/>
                  <a:pt x="197" y="205"/>
                </a:cubicBezTo>
                <a:cubicBezTo>
                  <a:pt x="197" y="205"/>
                  <a:pt x="173" y="296"/>
                  <a:pt x="173" y="296"/>
                </a:cubicBezTo>
                <a:cubicBezTo>
                  <a:pt x="173" y="296"/>
                  <a:pt x="83" y="189"/>
                  <a:pt x="83" y="189"/>
                </a:cubicBezTo>
                <a:cubicBezTo>
                  <a:pt x="83" y="189"/>
                  <a:pt x="0" y="189"/>
                  <a:pt x="0" y="189"/>
                </a:cubicBezTo>
                <a:cubicBezTo>
                  <a:pt x="0" y="189"/>
                  <a:pt x="0" y="83"/>
                  <a:pt x="0" y="74"/>
                </a:cubicBezTo>
                <a:cubicBezTo>
                  <a:pt x="0" y="65"/>
                  <a:pt x="115" y="66"/>
                  <a:pt x="115" y="74"/>
                </a:cubicBezTo>
                <a:cubicBezTo>
                  <a:pt x="115" y="82"/>
                  <a:pt x="140" y="0"/>
                  <a:pt x="140" y="0"/>
                </a:cubicBezTo>
                <a:cubicBezTo>
                  <a:pt x="140" y="0"/>
                  <a:pt x="362" y="24"/>
                  <a:pt x="362" y="17"/>
                </a:cubicBezTo>
                <a:cubicBezTo>
                  <a:pt x="362" y="10"/>
                  <a:pt x="459" y="132"/>
                  <a:pt x="459" y="140"/>
                </a:cubicBezTo>
                <a:cubicBezTo>
                  <a:pt x="459" y="148"/>
                  <a:pt x="459" y="189"/>
                  <a:pt x="459" y="189"/>
                </a:cubicBezTo>
                <a:cubicBezTo>
                  <a:pt x="459" y="189"/>
                  <a:pt x="378" y="189"/>
                  <a:pt x="378" y="189"/>
                </a:cubicBezTo>
                <a:lnTo>
                  <a:pt x="353" y="313"/>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7" name="Freeform 31"/>
          <p:cNvSpPr>
            <a:spLocks noChangeArrowheads="1"/>
          </p:cNvSpPr>
          <p:nvPr/>
        </p:nvSpPr>
        <p:spPr bwMode="auto">
          <a:xfrm>
            <a:off x="4244975" y="6494463"/>
            <a:ext cx="231775" cy="80962"/>
          </a:xfrm>
          <a:custGeom>
            <a:avLst/>
            <a:gdLst>
              <a:gd name="T0" fmla="*/ 541 w 609"/>
              <a:gd name="T1" fmla="*/ 230 h 288"/>
              <a:gd name="T2" fmla="*/ 490 w 609"/>
              <a:gd name="T3" fmla="*/ 139 h 288"/>
              <a:gd name="T4" fmla="*/ 344 w 609"/>
              <a:gd name="T5" fmla="*/ 147 h 288"/>
              <a:gd name="T6" fmla="*/ 180 w 609"/>
              <a:gd name="T7" fmla="*/ 123 h 288"/>
              <a:gd name="T8" fmla="*/ 90 w 609"/>
              <a:gd name="T9" fmla="*/ 0 h 288"/>
              <a:gd name="T10" fmla="*/ 0 w 609"/>
              <a:gd name="T11" fmla="*/ 57 h 288"/>
              <a:gd name="T12" fmla="*/ 155 w 609"/>
              <a:gd name="T13" fmla="*/ 230 h 288"/>
              <a:gd name="T14" fmla="*/ 393 w 609"/>
              <a:gd name="T15" fmla="*/ 221 h 288"/>
              <a:gd name="T16" fmla="*/ 483 w 609"/>
              <a:gd name="T17" fmla="*/ 287 h 288"/>
              <a:gd name="T18" fmla="*/ 541 w 609"/>
              <a:gd name="T19" fmla="*/ 230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9"/>
              <a:gd name="T31" fmla="*/ 0 h 288"/>
              <a:gd name="T32" fmla="*/ 609 w 609"/>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9" h="288">
                <a:moveTo>
                  <a:pt x="541" y="230"/>
                </a:moveTo>
                <a:cubicBezTo>
                  <a:pt x="608" y="162"/>
                  <a:pt x="490" y="139"/>
                  <a:pt x="490" y="139"/>
                </a:cubicBezTo>
                <a:cubicBezTo>
                  <a:pt x="490" y="139"/>
                  <a:pt x="344" y="147"/>
                  <a:pt x="344" y="147"/>
                </a:cubicBezTo>
                <a:cubicBezTo>
                  <a:pt x="344" y="147"/>
                  <a:pt x="180" y="123"/>
                  <a:pt x="180" y="123"/>
                </a:cubicBezTo>
                <a:cubicBezTo>
                  <a:pt x="180" y="123"/>
                  <a:pt x="90" y="0"/>
                  <a:pt x="90" y="0"/>
                </a:cubicBezTo>
                <a:cubicBezTo>
                  <a:pt x="90" y="0"/>
                  <a:pt x="0" y="57"/>
                  <a:pt x="0" y="57"/>
                </a:cubicBezTo>
                <a:cubicBezTo>
                  <a:pt x="0" y="57"/>
                  <a:pt x="155" y="230"/>
                  <a:pt x="155" y="230"/>
                </a:cubicBezTo>
                <a:cubicBezTo>
                  <a:pt x="155" y="230"/>
                  <a:pt x="393" y="221"/>
                  <a:pt x="393" y="221"/>
                </a:cubicBezTo>
                <a:cubicBezTo>
                  <a:pt x="393" y="221"/>
                  <a:pt x="483" y="287"/>
                  <a:pt x="483" y="287"/>
                </a:cubicBezTo>
                <a:lnTo>
                  <a:pt x="541" y="230"/>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8" name="Freeform 32"/>
          <p:cNvSpPr>
            <a:spLocks noChangeArrowheads="1"/>
          </p:cNvSpPr>
          <p:nvPr/>
        </p:nvSpPr>
        <p:spPr bwMode="auto">
          <a:xfrm>
            <a:off x="4249738" y="6299200"/>
            <a:ext cx="74612" cy="52388"/>
          </a:xfrm>
          <a:custGeom>
            <a:avLst/>
            <a:gdLst>
              <a:gd name="T0" fmla="*/ 74 w 198"/>
              <a:gd name="T1" fmla="*/ 45 h 185"/>
              <a:gd name="T2" fmla="*/ 132 w 198"/>
              <a:gd name="T3" fmla="*/ 3 h 185"/>
              <a:gd name="T4" fmla="*/ 197 w 198"/>
              <a:gd name="T5" fmla="*/ 118 h 185"/>
              <a:gd name="T6" fmla="*/ 148 w 198"/>
              <a:gd name="T7" fmla="*/ 184 h 185"/>
              <a:gd name="T8" fmla="*/ 0 w 198"/>
              <a:gd name="T9" fmla="*/ 184 h 185"/>
              <a:gd name="T10" fmla="*/ 0 w 198"/>
              <a:gd name="T11" fmla="*/ 86 h 185"/>
              <a:gd name="T12" fmla="*/ 99 w 198"/>
              <a:gd name="T13" fmla="*/ 110 h 185"/>
              <a:gd name="T14" fmla="*/ 74 w 198"/>
              <a:gd name="T15" fmla="*/ 45 h 185"/>
              <a:gd name="T16" fmla="*/ 0 60000 65536"/>
              <a:gd name="T17" fmla="*/ 0 60000 65536"/>
              <a:gd name="T18" fmla="*/ 0 60000 65536"/>
              <a:gd name="T19" fmla="*/ 0 60000 65536"/>
              <a:gd name="T20" fmla="*/ 0 60000 65536"/>
              <a:gd name="T21" fmla="*/ 0 60000 65536"/>
              <a:gd name="T22" fmla="*/ 0 60000 65536"/>
              <a:gd name="T23" fmla="*/ 0 60000 65536"/>
              <a:gd name="T24" fmla="*/ 0 w 198"/>
              <a:gd name="T25" fmla="*/ 0 h 185"/>
              <a:gd name="T26" fmla="*/ 198 w 198"/>
              <a:gd name="T27" fmla="*/ 185 h 1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8" h="185">
                <a:moveTo>
                  <a:pt x="74" y="45"/>
                </a:moveTo>
                <a:cubicBezTo>
                  <a:pt x="58" y="0"/>
                  <a:pt x="132" y="3"/>
                  <a:pt x="132" y="3"/>
                </a:cubicBezTo>
                <a:cubicBezTo>
                  <a:pt x="132" y="3"/>
                  <a:pt x="197" y="118"/>
                  <a:pt x="197" y="118"/>
                </a:cubicBezTo>
                <a:cubicBezTo>
                  <a:pt x="197" y="118"/>
                  <a:pt x="148" y="184"/>
                  <a:pt x="148" y="184"/>
                </a:cubicBezTo>
                <a:cubicBezTo>
                  <a:pt x="148" y="184"/>
                  <a:pt x="0" y="184"/>
                  <a:pt x="0" y="184"/>
                </a:cubicBezTo>
                <a:cubicBezTo>
                  <a:pt x="0" y="184"/>
                  <a:pt x="0" y="86"/>
                  <a:pt x="0" y="86"/>
                </a:cubicBezTo>
                <a:cubicBezTo>
                  <a:pt x="0" y="86"/>
                  <a:pt x="99" y="110"/>
                  <a:pt x="99" y="110"/>
                </a:cubicBezTo>
                <a:lnTo>
                  <a:pt x="74" y="45"/>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89" name="Freeform 33"/>
          <p:cNvSpPr>
            <a:spLocks noChangeArrowheads="1"/>
          </p:cNvSpPr>
          <p:nvPr/>
        </p:nvSpPr>
        <p:spPr bwMode="auto">
          <a:xfrm>
            <a:off x="4240213" y="6369050"/>
            <a:ext cx="111125" cy="107950"/>
          </a:xfrm>
          <a:custGeom>
            <a:avLst/>
            <a:gdLst>
              <a:gd name="T0" fmla="*/ 33 w 289"/>
              <a:gd name="T1" fmla="*/ 68 h 381"/>
              <a:gd name="T2" fmla="*/ 164 w 289"/>
              <a:gd name="T3" fmla="*/ 19 h 381"/>
              <a:gd name="T4" fmla="*/ 190 w 289"/>
              <a:gd name="T5" fmla="*/ 249 h 381"/>
              <a:gd name="T6" fmla="*/ 288 w 289"/>
              <a:gd name="T7" fmla="*/ 231 h 381"/>
              <a:gd name="T8" fmla="*/ 271 w 289"/>
              <a:gd name="T9" fmla="*/ 380 h 381"/>
              <a:gd name="T10" fmla="*/ 90 w 289"/>
              <a:gd name="T11" fmla="*/ 329 h 381"/>
              <a:gd name="T12" fmla="*/ 33 w 289"/>
              <a:gd name="T13" fmla="*/ 68 h 381"/>
              <a:gd name="T14" fmla="*/ 0 60000 65536"/>
              <a:gd name="T15" fmla="*/ 0 60000 65536"/>
              <a:gd name="T16" fmla="*/ 0 60000 65536"/>
              <a:gd name="T17" fmla="*/ 0 60000 65536"/>
              <a:gd name="T18" fmla="*/ 0 60000 65536"/>
              <a:gd name="T19" fmla="*/ 0 60000 65536"/>
              <a:gd name="T20" fmla="*/ 0 60000 65536"/>
              <a:gd name="T21" fmla="*/ 0 w 289"/>
              <a:gd name="T22" fmla="*/ 0 h 381"/>
              <a:gd name="T23" fmla="*/ 289 w 289"/>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9" h="381">
                <a:moveTo>
                  <a:pt x="33" y="68"/>
                </a:moveTo>
                <a:lnTo>
                  <a:pt x="164" y="19"/>
                </a:lnTo>
                <a:cubicBezTo>
                  <a:pt x="219" y="0"/>
                  <a:pt x="190" y="249"/>
                  <a:pt x="190" y="249"/>
                </a:cubicBezTo>
                <a:cubicBezTo>
                  <a:pt x="190" y="249"/>
                  <a:pt x="288" y="231"/>
                  <a:pt x="288" y="231"/>
                </a:cubicBezTo>
                <a:cubicBezTo>
                  <a:pt x="288" y="231"/>
                  <a:pt x="263" y="380"/>
                  <a:pt x="271" y="380"/>
                </a:cubicBezTo>
                <a:cubicBezTo>
                  <a:pt x="279" y="380"/>
                  <a:pt x="90" y="329"/>
                  <a:pt x="90" y="329"/>
                </a:cubicBezTo>
                <a:cubicBezTo>
                  <a:pt x="90" y="329"/>
                  <a:pt x="0" y="118"/>
                  <a:pt x="33" y="68"/>
                </a:cubicBez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121890" name="Freeform 34"/>
          <p:cNvSpPr>
            <a:spLocks noChangeArrowheads="1"/>
          </p:cNvSpPr>
          <p:nvPr/>
        </p:nvSpPr>
        <p:spPr bwMode="auto">
          <a:xfrm>
            <a:off x="4154488" y="6343650"/>
            <a:ext cx="58737" cy="55563"/>
          </a:xfrm>
          <a:custGeom>
            <a:avLst/>
            <a:gdLst>
              <a:gd name="T0" fmla="*/ 9 w 157"/>
              <a:gd name="T1" fmla="*/ 35 h 192"/>
              <a:gd name="T2" fmla="*/ 89 w 157"/>
              <a:gd name="T3" fmla="*/ 27 h 192"/>
              <a:gd name="T4" fmla="*/ 156 w 157"/>
              <a:gd name="T5" fmla="*/ 191 h 192"/>
              <a:gd name="T6" fmla="*/ 107 w 157"/>
              <a:gd name="T7" fmla="*/ 191 h 192"/>
              <a:gd name="T8" fmla="*/ 16 w 157"/>
              <a:gd name="T9" fmla="*/ 141 h 192"/>
              <a:gd name="T10" fmla="*/ 16 w 157"/>
              <a:gd name="T11" fmla="*/ 68 h 192"/>
              <a:gd name="T12" fmla="*/ 9 w 157"/>
              <a:gd name="T13" fmla="*/ 35 h 192"/>
              <a:gd name="T14" fmla="*/ 0 60000 65536"/>
              <a:gd name="T15" fmla="*/ 0 60000 65536"/>
              <a:gd name="T16" fmla="*/ 0 60000 65536"/>
              <a:gd name="T17" fmla="*/ 0 60000 65536"/>
              <a:gd name="T18" fmla="*/ 0 60000 65536"/>
              <a:gd name="T19" fmla="*/ 0 60000 65536"/>
              <a:gd name="T20" fmla="*/ 0 60000 65536"/>
              <a:gd name="T21" fmla="*/ 0 w 157"/>
              <a:gd name="T22" fmla="*/ 0 h 192"/>
              <a:gd name="T23" fmla="*/ 157 w 157"/>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 h="192">
                <a:moveTo>
                  <a:pt x="9" y="35"/>
                </a:moveTo>
                <a:cubicBezTo>
                  <a:pt x="0" y="0"/>
                  <a:pt x="89" y="27"/>
                  <a:pt x="89" y="27"/>
                </a:cubicBezTo>
                <a:cubicBezTo>
                  <a:pt x="89" y="27"/>
                  <a:pt x="156" y="191"/>
                  <a:pt x="156" y="191"/>
                </a:cubicBezTo>
                <a:cubicBezTo>
                  <a:pt x="156" y="191"/>
                  <a:pt x="107" y="191"/>
                  <a:pt x="107" y="191"/>
                </a:cubicBezTo>
                <a:cubicBezTo>
                  <a:pt x="107" y="191"/>
                  <a:pt x="16" y="141"/>
                  <a:pt x="16" y="141"/>
                </a:cubicBezTo>
                <a:cubicBezTo>
                  <a:pt x="16" y="141"/>
                  <a:pt x="16" y="68"/>
                  <a:pt x="16" y="68"/>
                </a:cubicBezTo>
                <a:lnTo>
                  <a:pt x="9" y="35"/>
                </a:lnTo>
              </a:path>
            </a:pathLst>
          </a:custGeom>
          <a:solidFill>
            <a:srgbClr val="3DEB3D"/>
          </a:solidFill>
          <a:ln w="18000">
            <a:solidFill>
              <a:srgbClr val="0A7545"/>
            </a:solidFill>
            <a:round/>
            <a:headEnd/>
            <a:tailEnd/>
          </a:ln>
          <a:effectLst>
            <a:outerShdw blurRad="63500" dist="40729" dir="2700000" algn="ctr" rotWithShape="0">
              <a:srgbClr val="4D5461"/>
            </a:outerShdw>
          </a:effectLst>
        </p:spPr>
        <p:txBody>
          <a:bodyPr wrap="none" anchor="ctr">
            <a:prstTxWarp prst="textNoShape">
              <a:avLst/>
            </a:prstTxWarp>
          </a:bodyPr>
          <a:lstStyle/>
          <a:p>
            <a:endParaRPr lang="ja-JP" altLang="en-US"/>
          </a:p>
        </p:txBody>
      </p:sp>
      <p:sp>
        <p:nvSpPr>
          <p:cNvPr id="6179" name="Freeform 35"/>
          <p:cNvSpPr>
            <a:spLocks noChangeArrowheads="1"/>
          </p:cNvSpPr>
          <p:nvPr/>
        </p:nvSpPr>
        <p:spPr bwMode="auto">
          <a:xfrm>
            <a:off x="5073650" y="6434138"/>
            <a:ext cx="441325" cy="288925"/>
          </a:xfrm>
          <a:custGeom>
            <a:avLst/>
            <a:gdLst>
              <a:gd name="T0" fmla="*/ 11 w 1162"/>
              <a:gd name="T1" fmla="*/ 86 h 1010"/>
              <a:gd name="T2" fmla="*/ 115 w 1162"/>
              <a:gd name="T3" fmla="*/ 0 h 1010"/>
              <a:gd name="T4" fmla="*/ 226 w 1162"/>
              <a:gd name="T5" fmla="*/ 147 h 1010"/>
              <a:gd name="T6" fmla="*/ 147 w 1162"/>
              <a:gd name="T7" fmla="*/ 227 h 1010"/>
              <a:gd name="T8" fmla="*/ 171 w 1162"/>
              <a:gd name="T9" fmla="*/ 307 h 1010"/>
              <a:gd name="T10" fmla="*/ 251 w 1162"/>
              <a:gd name="T11" fmla="*/ 301 h 1010"/>
              <a:gd name="T12" fmla="*/ 362 w 1162"/>
              <a:gd name="T13" fmla="*/ 461 h 1010"/>
              <a:gd name="T14" fmla="*/ 608 w 1162"/>
              <a:gd name="T15" fmla="*/ 609 h 1010"/>
              <a:gd name="T16" fmla="*/ 663 w 1162"/>
              <a:gd name="T17" fmla="*/ 707 h 1010"/>
              <a:gd name="T18" fmla="*/ 743 w 1162"/>
              <a:gd name="T19" fmla="*/ 713 h 1010"/>
              <a:gd name="T20" fmla="*/ 983 w 1162"/>
              <a:gd name="T21" fmla="*/ 830 h 1010"/>
              <a:gd name="T22" fmla="*/ 1143 w 1162"/>
              <a:gd name="T23" fmla="*/ 824 h 1010"/>
              <a:gd name="T24" fmla="*/ 1161 w 1162"/>
              <a:gd name="T25" fmla="*/ 892 h 1010"/>
              <a:gd name="T26" fmla="*/ 1088 w 1162"/>
              <a:gd name="T27" fmla="*/ 990 h 1010"/>
              <a:gd name="T28" fmla="*/ 909 w 1162"/>
              <a:gd name="T29" fmla="*/ 941 h 1010"/>
              <a:gd name="T30" fmla="*/ 847 w 1162"/>
              <a:gd name="T31" fmla="*/ 1009 h 1010"/>
              <a:gd name="T32" fmla="*/ 755 w 1162"/>
              <a:gd name="T33" fmla="*/ 1009 h 1010"/>
              <a:gd name="T34" fmla="*/ 601 w 1162"/>
              <a:gd name="T35" fmla="*/ 916 h 1010"/>
              <a:gd name="T36" fmla="*/ 263 w 1162"/>
              <a:gd name="T37" fmla="*/ 922 h 1010"/>
              <a:gd name="T38" fmla="*/ 134 w 1162"/>
              <a:gd name="T39" fmla="*/ 879 h 1010"/>
              <a:gd name="T40" fmla="*/ 103 w 1162"/>
              <a:gd name="T41" fmla="*/ 529 h 1010"/>
              <a:gd name="T42" fmla="*/ 11 w 1162"/>
              <a:gd name="T43" fmla="*/ 86 h 10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2"/>
              <a:gd name="T67" fmla="*/ 0 h 1010"/>
              <a:gd name="T68" fmla="*/ 1162 w 1162"/>
              <a:gd name="T69" fmla="*/ 1010 h 10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2" h="1010">
                <a:moveTo>
                  <a:pt x="11" y="86"/>
                </a:moveTo>
                <a:cubicBezTo>
                  <a:pt x="0" y="30"/>
                  <a:pt x="115" y="0"/>
                  <a:pt x="115" y="0"/>
                </a:cubicBezTo>
                <a:cubicBezTo>
                  <a:pt x="115" y="0"/>
                  <a:pt x="226" y="147"/>
                  <a:pt x="226" y="147"/>
                </a:cubicBezTo>
                <a:cubicBezTo>
                  <a:pt x="226" y="147"/>
                  <a:pt x="147" y="227"/>
                  <a:pt x="147" y="227"/>
                </a:cubicBezTo>
                <a:cubicBezTo>
                  <a:pt x="147" y="227"/>
                  <a:pt x="171" y="313"/>
                  <a:pt x="171" y="307"/>
                </a:cubicBezTo>
                <a:cubicBezTo>
                  <a:pt x="171" y="301"/>
                  <a:pt x="251" y="301"/>
                  <a:pt x="251" y="301"/>
                </a:cubicBezTo>
                <a:cubicBezTo>
                  <a:pt x="251" y="301"/>
                  <a:pt x="362" y="461"/>
                  <a:pt x="362" y="461"/>
                </a:cubicBezTo>
                <a:cubicBezTo>
                  <a:pt x="362" y="461"/>
                  <a:pt x="608" y="609"/>
                  <a:pt x="608" y="609"/>
                </a:cubicBezTo>
                <a:cubicBezTo>
                  <a:pt x="608" y="609"/>
                  <a:pt x="663" y="707"/>
                  <a:pt x="663" y="707"/>
                </a:cubicBezTo>
                <a:cubicBezTo>
                  <a:pt x="663" y="707"/>
                  <a:pt x="743" y="713"/>
                  <a:pt x="743" y="713"/>
                </a:cubicBezTo>
                <a:cubicBezTo>
                  <a:pt x="743" y="713"/>
                  <a:pt x="983" y="830"/>
                  <a:pt x="983" y="830"/>
                </a:cubicBezTo>
                <a:cubicBezTo>
                  <a:pt x="983" y="830"/>
                  <a:pt x="1143" y="824"/>
                  <a:pt x="1143" y="824"/>
                </a:cubicBezTo>
                <a:cubicBezTo>
                  <a:pt x="1143" y="824"/>
                  <a:pt x="1161" y="892"/>
                  <a:pt x="1161" y="892"/>
                </a:cubicBezTo>
                <a:cubicBezTo>
                  <a:pt x="1161" y="892"/>
                  <a:pt x="1088" y="990"/>
                  <a:pt x="1088" y="990"/>
                </a:cubicBezTo>
                <a:cubicBezTo>
                  <a:pt x="1088" y="990"/>
                  <a:pt x="909" y="941"/>
                  <a:pt x="909" y="941"/>
                </a:cubicBezTo>
                <a:cubicBezTo>
                  <a:pt x="909" y="941"/>
                  <a:pt x="847" y="1009"/>
                  <a:pt x="847" y="1009"/>
                </a:cubicBezTo>
                <a:cubicBezTo>
                  <a:pt x="847" y="1009"/>
                  <a:pt x="755" y="1009"/>
                  <a:pt x="755" y="1009"/>
                </a:cubicBezTo>
                <a:cubicBezTo>
                  <a:pt x="755" y="1009"/>
                  <a:pt x="614" y="910"/>
                  <a:pt x="601" y="916"/>
                </a:cubicBezTo>
                <a:cubicBezTo>
                  <a:pt x="588" y="922"/>
                  <a:pt x="263" y="922"/>
                  <a:pt x="263" y="922"/>
                </a:cubicBezTo>
                <a:cubicBezTo>
                  <a:pt x="263" y="922"/>
                  <a:pt x="134" y="879"/>
                  <a:pt x="134" y="879"/>
                </a:cubicBezTo>
                <a:cubicBezTo>
                  <a:pt x="134" y="879"/>
                  <a:pt x="103" y="529"/>
                  <a:pt x="103" y="529"/>
                </a:cubicBezTo>
                <a:lnTo>
                  <a:pt x="11" y="86"/>
                </a:lnTo>
              </a:path>
            </a:pathLst>
          </a:custGeom>
          <a:solidFill>
            <a:srgbClr val="3DEB3D"/>
          </a:solidFill>
          <a:ln w="18000">
            <a:solidFill>
              <a:srgbClr val="1F59B0"/>
            </a:solidFill>
            <a:round/>
            <a:headEnd/>
            <a:tailEnd/>
          </a:ln>
        </p:spPr>
        <p:txBody>
          <a:bodyPr wrap="none" anchor="ctr">
            <a:prstTxWarp prst="textNoShape">
              <a:avLst/>
            </a:prstTxWarp>
          </a:bodyPr>
          <a:lstStyle/>
          <a:p>
            <a:endParaRPr lang="ja-JP" altLang="en-US"/>
          </a:p>
        </p:txBody>
      </p:sp>
      <p:sp>
        <p:nvSpPr>
          <p:cNvPr id="6180" name="Freeform 36"/>
          <p:cNvSpPr>
            <a:spLocks noChangeArrowheads="1"/>
          </p:cNvSpPr>
          <p:nvPr/>
        </p:nvSpPr>
        <p:spPr bwMode="auto">
          <a:xfrm>
            <a:off x="5584825" y="6667500"/>
            <a:ext cx="103188" cy="36513"/>
          </a:xfrm>
          <a:custGeom>
            <a:avLst/>
            <a:gdLst>
              <a:gd name="T0" fmla="*/ 74 w 272"/>
              <a:gd name="T1" fmla="*/ 25 h 130"/>
              <a:gd name="T2" fmla="*/ 0 w 272"/>
              <a:gd name="T3" fmla="*/ 99 h 130"/>
              <a:gd name="T4" fmla="*/ 135 w 272"/>
              <a:gd name="T5" fmla="*/ 123 h 130"/>
              <a:gd name="T6" fmla="*/ 172 w 272"/>
              <a:gd name="T7" fmla="*/ 68 h 130"/>
              <a:gd name="T8" fmla="*/ 264 w 272"/>
              <a:gd name="T9" fmla="*/ 105 h 130"/>
              <a:gd name="T10" fmla="*/ 271 w 272"/>
              <a:gd name="T11" fmla="*/ 43 h 130"/>
              <a:gd name="T12" fmla="*/ 147 w 272"/>
              <a:gd name="T13" fmla="*/ 0 h 130"/>
              <a:gd name="T14" fmla="*/ 74 w 272"/>
              <a:gd name="T15" fmla="*/ 25 h 130"/>
              <a:gd name="T16" fmla="*/ 0 60000 65536"/>
              <a:gd name="T17" fmla="*/ 0 60000 65536"/>
              <a:gd name="T18" fmla="*/ 0 60000 65536"/>
              <a:gd name="T19" fmla="*/ 0 60000 65536"/>
              <a:gd name="T20" fmla="*/ 0 60000 65536"/>
              <a:gd name="T21" fmla="*/ 0 60000 65536"/>
              <a:gd name="T22" fmla="*/ 0 60000 65536"/>
              <a:gd name="T23" fmla="*/ 0 60000 65536"/>
              <a:gd name="T24" fmla="*/ 0 w 272"/>
              <a:gd name="T25" fmla="*/ 0 h 130"/>
              <a:gd name="T26" fmla="*/ 272 w 272"/>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 h="130">
                <a:moveTo>
                  <a:pt x="74" y="25"/>
                </a:moveTo>
                <a:cubicBezTo>
                  <a:pt x="3" y="48"/>
                  <a:pt x="6" y="43"/>
                  <a:pt x="0" y="99"/>
                </a:cubicBezTo>
                <a:cubicBezTo>
                  <a:pt x="0" y="99"/>
                  <a:pt x="128" y="117"/>
                  <a:pt x="135" y="123"/>
                </a:cubicBezTo>
                <a:cubicBezTo>
                  <a:pt x="142" y="129"/>
                  <a:pt x="172" y="68"/>
                  <a:pt x="172" y="68"/>
                </a:cubicBezTo>
                <a:cubicBezTo>
                  <a:pt x="172" y="68"/>
                  <a:pt x="264" y="105"/>
                  <a:pt x="264" y="105"/>
                </a:cubicBezTo>
                <a:cubicBezTo>
                  <a:pt x="264" y="105"/>
                  <a:pt x="271" y="31"/>
                  <a:pt x="271" y="43"/>
                </a:cubicBezTo>
                <a:cubicBezTo>
                  <a:pt x="271" y="55"/>
                  <a:pt x="147" y="0"/>
                  <a:pt x="147" y="0"/>
                </a:cubicBezTo>
                <a:lnTo>
                  <a:pt x="74" y="25"/>
                </a:lnTo>
              </a:path>
            </a:pathLst>
          </a:custGeom>
          <a:solidFill>
            <a:srgbClr val="3DEB3D"/>
          </a:solidFill>
          <a:ln w="18000">
            <a:solidFill>
              <a:srgbClr val="1F59B0"/>
            </a:solidFill>
            <a:round/>
            <a:headEnd/>
            <a:tailEnd/>
          </a:ln>
        </p:spPr>
        <p:txBody>
          <a:bodyPr wrap="none" anchor="ctr">
            <a:prstTxWarp prst="textNoShape">
              <a:avLst/>
            </a:prstTxWarp>
          </a:bodyPr>
          <a:lstStyle/>
          <a:p>
            <a:endParaRPr lang="ja-JP" altLang="en-US"/>
          </a:p>
        </p:txBody>
      </p:sp>
      <p:sp>
        <p:nvSpPr>
          <p:cNvPr id="6181" name="Oval 37"/>
          <p:cNvSpPr>
            <a:spLocks noChangeArrowheads="1"/>
          </p:cNvSpPr>
          <p:nvPr/>
        </p:nvSpPr>
        <p:spPr bwMode="auto">
          <a:xfrm>
            <a:off x="4038600" y="3148013"/>
            <a:ext cx="180975" cy="152400"/>
          </a:xfrm>
          <a:prstGeom prst="ellipse">
            <a:avLst/>
          </a:prstGeom>
          <a:solidFill>
            <a:srgbClr val="800080"/>
          </a:solidFill>
          <a:ln w="9525">
            <a:solidFill>
              <a:srgbClr val="E6FF00"/>
            </a:solidFill>
            <a:round/>
            <a:headEnd/>
            <a:tailEnd/>
          </a:ln>
        </p:spPr>
        <p:txBody>
          <a:bodyPr wrap="none" anchor="ctr">
            <a:prstTxWarp prst="textNoShape">
              <a:avLst/>
            </a:prstTxWarp>
          </a:bodyPr>
          <a:lstStyle/>
          <a:p>
            <a:endParaRPr lang="ja-JP" altLang="en-US"/>
          </a:p>
        </p:txBody>
      </p:sp>
      <p:sp>
        <p:nvSpPr>
          <p:cNvPr id="121894" name="Oval 38"/>
          <p:cNvSpPr>
            <a:spLocks noChangeArrowheads="1"/>
          </p:cNvSpPr>
          <p:nvPr/>
        </p:nvSpPr>
        <p:spPr bwMode="auto">
          <a:xfrm>
            <a:off x="4470400" y="2005013"/>
            <a:ext cx="203200" cy="153987"/>
          </a:xfrm>
          <a:prstGeom prst="ellipse">
            <a:avLst/>
          </a:prstGeom>
          <a:solidFill>
            <a:srgbClr val="FF0000"/>
          </a:solidFill>
          <a:ln w="9525">
            <a:solidFill>
              <a:srgbClr val="E6FF00"/>
            </a:solidFill>
            <a:round/>
            <a:headEnd/>
            <a:tailEnd/>
          </a:ln>
        </p:spPr>
        <p:txBody>
          <a:bodyPr wrap="none" anchor="ctr">
            <a:prstTxWarp prst="textNoShape">
              <a:avLst/>
            </a:prstTxWarp>
          </a:bodyPr>
          <a:lstStyle/>
          <a:p>
            <a:endParaRPr lang="ja-JP" altLang="en-US"/>
          </a:p>
        </p:txBody>
      </p:sp>
      <p:sp>
        <p:nvSpPr>
          <p:cNvPr id="121895" name="Line 39"/>
          <p:cNvSpPr>
            <a:spLocks noChangeShapeType="1"/>
          </p:cNvSpPr>
          <p:nvPr/>
        </p:nvSpPr>
        <p:spPr bwMode="auto">
          <a:xfrm flipV="1">
            <a:off x="4110038" y="2119313"/>
            <a:ext cx="427037" cy="1081087"/>
          </a:xfrm>
          <a:prstGeom prst="line">
            <a:avLst/>
          </a:prstGeom>
          <a:noFill/>
          <a:ln w="72000">
            <a:solidFill>
              <a:srgbClr val="000000"/>
            </a:solidFill>
            <a:round/>
            <a:headEnd/>
            <a:tailEnd type="triangle" w="lg" len="lg"/>
          </a:ln>
        </p:spPr>
        <p:txBody>
          <a:bodyPr>
            <a:prstTxWarp prst="textNoShape">
              <a:avLst/>
            </a:prstTxWarp>
          </a:bodyPr>
          <a:lstStyle/>
          <a:p>
            <a:endParaRPr lang="ja-JP" altLang="en-US"/>
          </a:p>
        </p:txBody>
      </p:sp>
      <p:sp>
        <p:nvSpPr>
          <p:cNvPr id="121896" name="Text Box 40"/>
          <p:cNvSpPr txBox="1">
            <a:spLocks noChangeArrowheads="1"/>
          </p:cNvSpPr>
          <p:nvPr/>
        </p:nvSpPr>
        <p:spPr bwMode="auto">
          <a:xfrm>
            <a:off x="5562600" y="6324600"/>
            <a:ext cx="2895600" cy="396875"/>
          </a:xfrm>
          <a:prstGeom prst="rect">
            <a:avLst/>
          </a:prstGeom>
          <a:noFill/>
          <a:ln w="19050">
            <a:noFill/>
            <a:miter lim="800000"/>
            <a:headEnd/>
            <a:tailEnd/>
          </a:ln>
        </p:spPr>
        <p:txBody>
          <a:bodyPr>
            <a:prstTxWarp prst="textNoShape">
              <a:avLst/>
            </a:prstTxWarp>
            <a:spAutoFit/>
          </a:bodyPr>
          <a:lstStyle/>
          <a:p>
            <a:pPr algn="ctr">
              <a:spcBef>
                <a:spcPct val="50000"/>
              </a:spcBef>
            </a:pPr>
            <a:r>
              <a:rPr kumimoji="0" lang="en-US" altLang="ja-JP" sz="2000" b="1">
                <a:latin typeface="Times" pitchFamily="-106" charset="0"/>
                <a:ea typeface="Aharoni" pitchFamily="2" charset="-128"/>
                <a:cs typeface="Arial" pitchFamily="-106" charset="0"/>
              </a:rPr>
              <a:t>@Atacama, alt.4800m</a:t>
            </a:r>
          </a:p>
        </p:txBody>
      </p:sp>
      <p:sp>
        <p:nvSpPr>
          <p:cNvPr id="6185" name="Text Box 41"/>
          <p:cNvSpPr txBox="1">
            <a:spLocks noChangeArrowheads="1"/>
          </p:cNvSpPr>
          <p:nvPr/>
        </p:nvSpPr>
        <p:spPr bwMode="auto">
          <a:xfrm>
            <a:off x="685800" y="6248400"/>
            <a:ext cx="3276600" cy="396875"/>
          </a:xfrm>
          <a:prstGeom prst="rect">
            <a:avLst/>
          </a:prstGeom>
          <a:noFill/>
          <a:ln w="19050">
            <a:noFill/>
            <a:miter lim="800000"/>
            <a:headEnd/>
            <a:tailEnd/>
          </a:ln>
        </p:spPr>
        <p:txBody>
          <a:bodyPr>
            <a:prstTxWarp prst="textNoShape">
              <a:avLst/>
            </a:prstTxWarp>
            <a:spAutoFit/>
          </a:bodyPr>
          <a:lstStyle/>
          <a:p>
            <a:pPr algn="ctr">
              <a:spcBef>
                <a:spcPct val="50000"/>
              </a:spcBef>
            </a:pPr>
            <a:r>
              <a:rPr kumimoji="0" lang="en-US" altLang="ja-JP" sz="2000" b="1">
                <a:latin typeface="Times" pitchFamily="-106" charset="0"/>
                <a:ea typeface="Aharoni" pitchFamily="2" charset="-128"/>
                <a:cs typeface="Arial" pitchFamily="-106" charset="0"/>
              </a:rPr>
              <a:t>@Las Campanas, alt.2400m</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1895"/>
                                        </p:tgtEl>
                                        <p:attrNameLst>
                                          <p:attrName>style.visibility</p:attrName>
                                        </p:attrNameLst>
                                      </p:cBhvr>
                                      <p:to>
                                        <p:strVal val="visible"/>
                                      </p:to>
                                    </p:set>
                                    <p:animEffect transition="in" filter="wipe(down)">
                                      <p:cBhvr>
                                        <p:cTn id="7" dur="500"/>
                                        <p:tgtEl>
                                          <p:spTgt spid="12189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1894"/>
                                        </p:tgtEl>
                                        <p:attrNameLst>
                                          <p:attrName>style.visibility</p:attrName>
                                        </p:attrNameLst>
                                      </p:cBhvr>
                                      <p:to>
                                        <p:strVal val="visible"/>
                                      </p:to>
                                    </p:se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121859"/>
                                        </p:tgtEl>
                                        <p:attrNameLst>
                                          <p:attrName>style.visibility</p:attrName>
                                        </p:attrNameLst>
                                      </p:cBhvr>
                                      <p:to>
                                        <p:strVal val="visible"/>
                                      </p:to>
                                    </p:set>
                                    <p:anim calcmode="lin" valueType="num">
                                      <p:cBhvr>
                                        <p:cTn id="14" dur="1000" fill="hold"/>
                                        <p:tgtEl>
                                          <p:spTgt spid="121859"/>
                                        </p:tgtEl>
                                        <p:attrNameLst>
                                          <p:attrName>ppt_w</p:attrName>
                                        </p:attrNameLst>
                                      </p:cBhvr>
                                      <p:tavLst>
                                        <p:tav tm="0">
                                          <p:val>
                                            <p:fltVal val="0"/>
                                          </p:val>
                                        </p:tav>
                                        <p:tav tm="100000">
                                          <p:val>
                                            <p:strVal val="#ppt_w"/>
                                          </p:val>
                                        </p:tav>
                                      </p:tavLst>
                                    </p:anim>
                                    <p:anim calcmode="lin" valueType="num">
                                      <p:cBhvr>
                                        <p:cTn id="15" dur="1000" fill="hold"/>
                                        <p:tgtEl>
                                          <p:spTgt spid="121859"/>
                                        </p:tgtEl>
                                        <p:attrNameLst>
                                          <p:attrName>ppt_h</p:attrName>
                                        </p:attrNameLst>
                                      </p:cBhvr>
                                      <p:tavLst>
                                        <p:tav tm="0">
                                          <p:val>
                                            <p:fltVal val="0"/>
                                          </p:val>
                                        </p:tav>
                                        <p:tav tm="100000">
                                          <p:val>
                                            <p:strVal val="#ppt_h"/>
                                          </p:val>
                                        </p:tav>
                                      </p:tavLst>
                                    </p:anim>
                                    <p:anim calcmode="lin" valueType="num">
                                      <p:cBhvr>
                                        <p:cTn id="16" dur="1000" fill="hold"/>
                                        <p:tgtEl>
                                          <p:spTgt spid="12185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21859"/>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121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94" grpId="0" animBg="1"/>
      <p:bldP spid="121895" grpId="0" animBg="1"/>
      <p:bldP spid="121896"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srcRect/>
          <a:stretch>
            <a:fillRect/>
          </a:stretch>
        </p:blipFill>
        <p:spPr bwMode="auto">
          <a:xfrm>
            <a:off x="2122560" y="1306218"/>
            <a:ext cx="4795200" cy="4899394"/>
          </a:xfrm>
          <a:prstGeom prst="rect">
            <a:avLst/>
          </a:prstGeom>
          <a:noFill/>
          <a:ln w="9525">
            <a:noFill/>
            <a:round/>
            <a:headEnd/>
            <a:tailEnd/>
          </a:ln>
        </p:spPr>
      </p:pic>
      <p:sp>
        <p:nvSpPr>
          <p:cNvPr id="15363" name="Text Box 2"/>
          <p:cNvSpPr txBox="1">
            <a:spLocks noChangeArrowheads="1"/>
          </p:cNvSpPr>
          <p:nvPr/>
        </p:nvSpPr>
        <p:spPr bwMode="auto">
          <a:xfrm>
            <a:off x="5878081" y="6217134"/>
            <a:ext cx="1882080" cy="313953"/>
          </a:xfrm>
          <a:prstGeom prst="rect">
            <a:avLst/>
          </a:prstGeom>
          <a:noFill/>
          <a:ln w="9525">
            <a:noFill/>
            <a:round/>
            <a:headEnd/>
            <a:tailEnd/>
          </a:ln>
        </p:spPr>
        <p:txBody>
          <a:bodyPr wrap="none" lIns="81639" tIns="55221" rIns="81639" bIns="40820">
            <a:prstTxWarp prst="textNoShape">
              <a:avLst/>
            </a:prstTxWarp>
          </a:bodyPr>
          <a:lstStyle/>
          <a:p>
            <a:pPr>
              <a:tabLst>
                <a:tab pos="656650" algn="l"/>
                <a:tab pos="1313299" algn="l"/>
              </a:tabLst>
            </a:pPr>
            <a:r>
              <a:rPr lang="en-US" altLang="ja-JP" dirty="0" err="1">
                <a:solidFill>
                  <a:srgbClr val="000000"/>
                </a:solidFill>
              </a:rPr>
              <a:t>Aharonian</a:t>
            </a:r>
            <a:r>
              <a:rPr lang="en-US" altLang="ja-JP" dirty="0">
                <a:solidFill>
                  <a:srgbClr val="000000"/>
                </a:solidFill>
              </a:rPr>
              <a:t>+ (2006)</a:t>
            </a:r>
          </a:p>
        </p:txBody>
      </p:sp>
      <p:sp>
        <p:nvSpPr>
          <p:cNvPr id="4" name="テキスト ボックス 3"/>
          <p:cNvSpPr txBox="1"/>
          <p:nvPr/>
        </p:nvSpPr>
        <p:spPr>
          <a:xfrm>
            <a:off x="1943100" y="558800"/>
            <a:ext cx="5308600" cy="584776"/>
          </a:xfrm>
          <a:prstGeom prst="rect">
            <a:avLst/>
          </a:prstGeom>
          <a:noFill/>
        </p:spPr>
        <p:txBody>
          <a:bodyPr wrap="square" rtlCol="0">
            <a:spAutoFit/>
          </a:bodyPr>
          <a:lstStyle/>
          <a:p>
            <a:r>
              <a:rPr lang="en-US" altLang="ja-JP" sz="3200" dirty="0" smtClean="0"/>
              <a:t>HESS </a:t>
            </a:r>
            <a:r>
              <a:rPr lang="en-US" altLang="ja-JP" sz="3200" dirty="0" err="1" smtClean="0"/>
              <a:t>TeV</a:t>
            </a:r>
            <a:r>
              <a:rPr lang="en-US" altLang="ja-JP" sz="3200" dirty="0" smtClean="0"/>
              <a:t>  gamma-ray sources</a:t>
            </a:r>
            <a:endParaRPr kumimoji="1" lang="ja-JP" altLang="en-US" sz="32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4"/>
          <p:cNvPicPr>
            <a:picLocks noGrp="1" noChangeAspect="1" noChangeArrowheads="1"/>
          </p:cNvPicPr>
          <p:nvPr>
            <p:ph/>
          </p:nvPr>
        </p:nvPicPr>
        <p:blipFill>
          <a:blip r:embed="rId2"/>
          <a:srcRect/>
          <a:stretch>
            <a:fillRect/>
          </a:stretch>
        </p:blipFill>
        <p:spPr>
          <a:xfrm>
            <a:off x="395288" y="1052513"/>
            <a:ext cx="8316912" cy="3951287"/>
          </a:xfrm>
          <a:noFill/>
        </p:spPr>
      </p:pic>
      <p:sp>
        <p:nvSpPr>
          <p:cNvPr id="16387" name="Text Box 6"/>
          <p:cNvSpPr txBox="1">
            <a:spLocks noChangeArrowheads="1"/>
          </p:cNvSpPr>
          <p:nvPr/>
        </p:nvSpPr>
        <p:spPr bwMode="auto">
          <a:xfrm>
            <a:off x="395288" y="5300663"/>
            <a:ext cx="8353425" cy="1368425"/>
          </a:xfrm>
          <a:prstGeom prst="rect">
            <a:avLst/>
          </a:prstGeom>
          <a:noFill/>
          <a:ln w="9525">
            <a:noFill/>
            <a:miter lim="800000"/>
            <a:headEnd/>
            <a:tailEnd/>
          </a:ln>
        </p:spPr>
        <p:txBody>
          <a:bodyPr>
            <a:prstTxWarp prst="textNoShape">
              <a:avLst/>
            </a:prstTxWarp>
            <a:spAutoFit/>
          </a:bodyPr>
          <a:lstStyle/>
          <a:p>
            <a:r>
              <a:rPr lang="en-US" altLang="ja-JP" sz="1400" b="1"/>
              <a:t>Left: NANTEN 12CO(1-0) image (beam size : 2.7’) of the W 28 region for VLSR=0 to 10 km/s with </a:t>
            </a:r>
          </a:p>
          <a:p>
            <a:r>
              <a:rPr lang="en-US" altLang="ja-JP" sz="1400" b="1"/>
              <a:t>        VHE γ ray significance contours overlaid (green) -levels 4,5,6σ. The radio boundary of </a:t>
            </a:r>
          </a:p>
          <a:p>
            <a:r>
              <a:rPr lang="en-US" altLang="ja-JP" sz="1400" b="1"/>
              <a:t>        W 28, the 68% and 95% location contours of GRO J1801</a:t>
            </a:r>
            <a:r>
              <a:rPr lang="ja-JP" altLang="en-US" sz="1400" b="1"/>
              <a:t>－</a:t>
            </a:r>
            <a:r>
              <a:rPr lang="en-US" altLang="ja-JP" sz="1400" b="1"/>
              <a:t>2320 and the location of the HII </a:t>
            </a:r>
          </a:p>
          <a:p>
            <a:r>
              <a:rPr lang="en-US" altLang="ja-JP" sz="1400" b="1"/>
              <a:t>        region W 28A2 (white stars) are indicated. </a:t>
            </a:r>
          </a:p>
          <a:p>
            <a:r>
              <a:rPr lang="en-US" altLang="ja-JP" sz="1400" b="1"/>
              <a:t>Right: NANTEN 12CO(1-0) image for VLSR=10 to 20 km/s.</a:t>
            </a:r>
          </a:p>
          <a:p>
            <a:r>
              <a:rPr lang="en-US" altLang="ja-JP" sz="1400" b="1"/>
              <a:t>                                                                                                              (Aharonian et al. 2007)</a:t>
            </a:r>
          </a:p>
        </p:txBody>
      </p:sp>
      <p:sp>
        <p:nvSpPr>
          <p:cNvPr id="16388" name="Text Box 7"/>
          <p:cNvSpPr txBox="1">
            <a:spLocks noChangeArrowheads="1"/>
          </p:cNvSpPr>
          <p:nvPr/>
        </p:nvSpPr>
        <p:spPr bwMode="auto">
          <a:xfrm>
            <a:off x="2987675" y="188913"/>
            <a:ext cx="3168650" cy="457200"/>
          </a:xfrm>
          <a:prstGeom prst="rect">
            <a:avLst/>
          </a:prstGeom>
          <a:noFill/>
          <a:ln w="9525">
            <a:noFill/>
            <a:miter lim="800000"/>
            <a:headEnd/>
            <a:tailEnd/>
          </a:ln>
        </p:spPr>
        <p:txBody>
          <a:bodyPr>
            <a:prstTxWarp prst="textNoShape">
              <a:avLst/>
            </a:prstTxWarp>
            <a:spAutoFit/>
          </a:bodyPr>
          <a:lstStyle/>
          <a:p>
            <a:r>
              <a:rPr lang="en-US" altLang="ja-JP" sz="2400"/>
              <a:t>TeV γ vs. CO(J=1-0)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標的となる陽子を探す</a:t>
            </a:r>
            <a:endParaRPr lang="ja-JP" altLang="en-US" sz="3600" dirty="0"/>
          </a:p>
        </p:txBody>
      </p:sp>
      <p:sp>
        <p:nvSpPr>
          <p:cNvPr id="3" name="コンテンツ プレースホルダ 2"/>
          <p:cNvSpPr>
            <a:spLocks noGrp="1"/>
          </p:cNvSpPr>
          <p:nvPr>
            <p:ph idx="1"/>
          </p:nvPr>
        </p:nvSpPr>
        <p:spPr>
          <a:xfrm>
            <a:off x="474133" y="1600200"/>
            <a:ext cx="8229600" cy="4525963"/>
          </a:xfrm>
        </p:spPr>
        <p:txBody>
          <a:bodyPr>
            <a:normAutofit/>
          </a:bodyPr>
          <a:lstStyle/>
          <a:p>
            <a:r>
              <a:rPr lang="en-US" altLang="ja-JP" sz="2400" dirty="0" smtClean="0"/>
              <a:t>CR</a:t>
            </a:r>
            <a:r>
              <a:rPr lang="ja-JP" altLang="en-US" sz="2400" dirty="0" smtClean="0"/>
              <a:t>陽子</a:t>
            </a:r>
            <a:r>
              <a:rPr lang="ja-JP" altLang="en-US" sz="2400" dirty="0" smtClean="0"/>
              <a:t>起源のガンマ線、必ず星間陽子と反応、空間分布が相似すると期待される</a:t>
            </a:r>
            <a:endParaRPr lang="en-US" altLang="ja-JP" sz="2400" dirty="0" smtClean="0"/>
          </a:p>
          <a:p>
            <a:r>
              <a:rPr lang="ja-JP" altLang="en-US" sz="2400" dirty="0" smtClean="0"/>
              <a:t>従来は、水素分子</a:t>
            </a:r>
            <a:r>
              <a:rPr lang="en-US" altLang="ja-JP" sz="2400" dirty="0" smtClean="0"/>
              <a:t> (H2 from CO) </a:t>
            </a:r>
            <a:r>
              <a:rPr lang="ja-JP" altLang="en-US" sz="2400" dirty="0" smtClean="0"/>
              <a:t>との比較のみ</a:t>
            </a:r>
            <a:r>
              <a:rPr lang="en-US" altLang="ja-JP" sz="2400" dirty="0" smtClean="0"/>
              <a:t> (</a:t>
            </a:r>
            <a:r>
              <a:rPr lang="ja-JP" altLang="en-US" sz="2400" dirty="0" smtClean="0"/>
              <a:t>例　</a:t>
            </a:r>
            <a:r>
              <a:rPr lang="en-US" altLang="ja-JP" sz="2400" dirty="0" smtClean="0"/>
              <a:t>RXJ1713 </a:t>
            </a:r>
            <a:r>
              <a:rPr lang="en-US" altLang="ja-JP" sz="2400" dirty="0" err="1" smtClean="0"/>
              <a:t>Aharonian</a:t>
            </a:r>
            <a:r>
              <a:rPr lang="en-US" altLang="ja-JP" sz="2400" dirty="0" smtClean="0"/>
              <a:t> et al. 2006; RXJ0852 ibid, 2008)</a:t>
            </a:r>
          </a:p>
          <a:p>
            <a:r>
              <a:rPr lang="ja-JP" altLang="en-US" sz="2400" dirty="0" smtClean="0"/>
              <a:t>原子</a:t>
            </a:r>
            <a:r>
              <a:rPr lang="en-US" altLang="ja-JP" sz="2400" dirty="0" smtClean="0"/>
              <a:t> (HI) </a:t>
            </a:r>
            <a:r>
              <a:rPr lang="ja-JP" altLang="en-US" sz="2400" dirty="0" smtClean="0"/>
              <a:t>に注目、全陽子</a:t>
            </a:r>
            <a:r>
              <a:rPr lang="en-US" altLang="ja-JP" sz="2400" dirty="0" smtClean="0"/>
              <a:t>(H2&amp;HI)</a:t>
            </a:r>
            <a:r>
              <a:rPr lang="ja-JP" altLang="en-US" sz="2400" dirty="0" smtClean="0"/>
              <a:t>がガンマ線とよく対応することを発見</a:t>
            </a:r>
            <a:r>
              <a:rPr lang="en-US" altLang="ja-JP" sz="2400" dirty="0" smtClean="0"/>
              <a:t> (RXJ1713 Fukui et al. 2011;  RXJ0852(Vela Jr.); 　</a:t>
            </a:r>
          </a:p>
          <a:p>
            <a:pPr>
              <a:buNone/>
            </a:pPr>
            <a:r>
              <a:rPr lang="en-US" altLang="ja-JP" sz="2400" dirty="0" err="1" smtClean="0"/>
              <a:t>　　possibly</a:t>
            </a:r>
            <a:r>
              <a:rPr lang="en-US" altLang="ja-JP" sz="2400" dirty="0" smtClean="0"/>
              <a:t> RCW86 &amp; HESS1731)</a:t>
            </a:r>
          </a:p>
          <a:p>
            <a:r>
              <a:rPr lang="ja-JP" altLang="en-US" sz="2400" dirty="0" smtClean="0"/>
              <a:t>ガンマ線陽子起源が、有力視される</a:t>
            </a:r>
            <a:endParaRPr lang="en-US" altLang="ja-JP" sz="2400" dirty="0" smtClean="0"/>
          </a:p>
          <a:p>
            <a:r>
              <a:rPr lang="ja-JP" altLang="en-US" sz="2400" dirty="0" smtClean="0"/>
              <a:t>なお、電子起源が可能かは、要検討</a:t>
            </a:r>
            <a:endParaRPr lang="en-US" altLang="ja-JP" sz="2400" dirty="0" smtClean="0"/>
          </a:p>
          <a:p>
            <a:endParaRPr lang="ja-JP" altLang="en-US" sz="2800" dirty="0"/>
          </a:p>
        </p:txBody>
      </p:sp>
      <p:graphicFrame>
        <p:nvGraphicFramePr>
          <p:cNvPr id="4" name="グラフ 3"/>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星間陽子の検出法</a:t>
            </a:r>
            <a:endParaRPr lang="ja-JP" altLang="en-US" sz="3600" dirty="0"/>
          </a:p>
        </p:txBody>
      </p:sp>
      <p:sp>
        <p:nvSpPr>
          <p:cNvPr id="3" name="コンテンツ プレースホルダ 2"/>
          <p:cNvSpPr>
            <a:spLocks noGrp="1"/>
          </p:cNvSpPr>
          <p:nvPr>
            <p:ph idx="1"/>
          </p:nvPr>
        </p:nvSpPr>
        <p:spPr>
          <a:xfrm>
            <a:off x="474133" y="1600200"/>
            <a:ext cx="8229600" cy="4525963"/>
          </a:xfrm>
        </p:spPr>
        <p:txBody>
          <a:bodyPr>
            <a:normAutofit/>
          </a:bodyPr>
          <a:lstStyle/>
          <a:p>
            <a:r>
              <a:rPr lang="ja-JP" altLang="en-US" sz="2400" dirty="0" smtClean="0"/>
              <a:t>水素分子</a:t>
            </a:r>
            <a:r>
              <a:rPr lang="en-US" altLang="ja-JP" sz="2400" dirty="0" smtClean="0"/>
              <a:t> (H2 from 2.6mm CO) </a:t>
            </a:r>
          </a:p>
          <a:p>
            <a:pPr>
              <a:buNone/>
            </a:pPr>
            <a:r>
              <a:rPr lang="ja-JP" altLang="ja-JP" sz="2400" dirty="0" smtClean="0"/>
              <a:t>　　ー</a:t>
            </a:r>
            <a:r>
              <a:rPr lang="en-US" altLang="ja-JP" sz="2400" dirty="0" smtClean="0"/>
              <a:t> X factor = 2x10^20 cm^-2/[K km/</a:t>
            </a:r>
            <a:r>
              <a:rPr lang="en-US" altLang="ja-JP" sz="2400" dirty="0" err="1" smtClean="0"/>
              <a:t>s</a:t>
            </a:r>
            <a:r>
              <a:rPr lang="en-US" altLang="ja-JP" sz="2400" dirty="0" smtClean="0"/>
              <a:t>] = </a:t>
            </a:r>
            <a:r>
              <a:rPr lang="en-US" altLang="ja-JP" sz="2400" dirty="0" err="1" smtClean="0"/>
              <a:t>Np</a:t>
            </a:r>
            <a:r>
              <a:rPr lang="en-US" altLang="ja-JP" sz="2400" dirty="0" smtClean="0"/>
              <a:t>/W(CO)</a:t>
            </a:r>
          </a:p>
          <a:p>
            <a:r>
              <a:rPr lang="ja-JP" altLang="en-US" sz="2400" dirty="0" smtClean="0"/>
              <a:t>水素原子</a:t>
            </a:r>
            <a:r>
              <a:rPr lang="en-US" altLang="ja-JP" sz="2400" dirty="0" smtClean="0"/>
              <a:t> (21cmHI)</a:t>
            </a:r>
          </a:p>
          <a:p>
            <a:pPr>
              <a:buNone/>
            </a:pPr>
            <a:r>
              <a:rPr lang="en-US" altLang="ja-JP" sz="2400" dirty="0" smtClean="0"/>
              <a:t>      </a:t>
            </a:r>
            <a:r>
              <a:rPr lang="ja-JP" altLang="en-US" sz="2400" dirty="0" smtClean="0"/>
              <a:t>ー</a:t>
            </a:r>
            <a:r>
              <a:rPr lang="en-US" altLang="ja-JP" sz="2400" dirty="0" smtClean="0"/>
              <a:t> </a:t>
            </a:r>
            <a:r>
              <a:rPr lang="ja-JP" altLang="en-US" sz="2400" dirty="0" smtClean="0"/>
              <a:t>通常、光学的に薄いと仮定</a:t>
            </a:r>
            <a:r>
              <a:rPr lang="en-US" altLang="ja-JP" sz="2400" dirty="0" smtClean="0"/>
              <a:t> </a:t>
            </a:r>
            <a:r>
              <a:rPr lang="ja-JP" altLang="en-US" sz="2400" dirty="0" smtClean="0"/>
              <a:t>ー</a:t>
            </a:r>
            <a:r>
              <a:rPr lang="en-US" altLang="ja-JP" sz="2400" dirty="0" smtClean="0"/>
              <a:t> </a:t>
            </a:r>
            <a:r>
              <a:rPr lang="ja-JP" altLang="en-US" sz="2400" dirty="0" smtClean="0"/>
              <a:t>実は、これは問題</a:t>
            </a:r>
            <a:endParaRPr lang="en-US" altLang="ja-JP" sz="2400" dirty="0" smtClean="0"/>
          </a:p>
          <a:p>
            <a:endParaRPr lang="en-US" altLang="ja-JP" sz="2400" dirty="0" smtClean="0"/>
          </a:p>
          <a:p>
            <a:r>
              <a:rPr lang="ja-JP" altLang="en-US" sz="2400" dirty="0" smtClean="0"/>
              <a:t>星間微粒子：星間減光　</a:t>
            </a:r>
            <a:r>
              <a:rPr lang="en-US" altLang="ja-JP" sz="2400" dirty="0" smtClean="0"/>
              <a:t>1kpc </a:t>
            </a:r>
            <a:r>
              <a:rPr lang="ja-JP" altLang="en-US" sz="2400" dirty="0" smtClean="0"/>
              <a:t>以内</a:t>
            </a:r>
            <a:endParaRPr lang="en-US" altLang="ja-JP" sz="2400" dirty="0" smtClean="0"/>
          </a:p>
          <a:p>
            <a:r>
              <a:rPr lang="ja-JP" altLang="en-US" sz="2400" dirty="0" smtClean="0"/>
              <a:t>星間微粒子：赤外線サブミリ波放射　銀河面外に限定</a:t>
            </a:r>
            <a:endParaRPr lang="en-US" altLang="ja-JP" sz="2400" dirty="0" smtClean="0"/>
          </a:p>
          <a:p>
            <a:r>
              <a:rPr lang="ja-JP" altLang="en-US" sz="2400" dirty="0" smtClean="0"/>
              <a:t>星間微粒子と星間水素の重量比：１：１００</a:t>
            </a:r>
            <a:endParaRPr lang="en-US" altLang="ja-JP" sz="2400" dirty="0" smtClean="0"/>
          </a:p>
          <a:p>
            <a:endParaRPr lang="en-US" altLang="ja-JP" sz="2400" dirty="0" smtClean="0"/>
          </a:p>
          <a:p>
            <a:endParaRPr lang="ja-JP" altLang="en-US" sz="28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1"/>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7.6|11.9"/>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2462</TotalTime>
  <Words>1538</Words>
  <Application>Microsoft Macintosh PowerPoint</Application>
  <PresentationFormat>画面に合わせる (4:3)</PresentationFormat>
  <Paragraphs>172</Paragraphs>
  <Slides>37</Slides>
  <Notes>7</Notes>
  <HiddenSlides>0</HiddenSlides>
  <MMClips>0</MMClips>
  <ScaleCrop>false</ScaleCrop>
  <HeadingPairs>
    <vt:vector size="6" baseType="variant">
      <vt:variant>
        <vt:lpstr>デザイン テンプレート</vt:lpstr>
      </vt:variant>
      <vt:variant>
        <vt:i4>1</vt:i4>
      </vt:variant>
      <vt:variant>
        <vt:lpstr>埋め込まれた OLE サーバー</vt:lpstr>
      </vt:variant>
      <vt:variant>
        <vt:i4>1</vt:i4>
      </vt:variant>
      <vt:variant>
        <vt:lpstr>スライド タイトル</vt:lpstr>
      </vt:variant>
      <vt:variant>
        <vt:i4>37</vt:i4>
      </vt:variant>
    </vt:vector>
  </HeadingPairs>
  <TitlesOfParts>
    <vt:vector size="39" baseType="lpstr">
      <vt:lpstr>Office テーマ</vt:lpstr>
      <vt:lpstr>数式</vt:lpstr>
      <vt:lpstr>スライド 1</vt:lpstr>
      <vt:lpstr>TeV ガンマ線 SNR</vt:lpstr>
      <vt:lpstr>スライド 3</vt:lpstr>
      <vt:lpstr>Galactic Plane Survey</vt:lpstr>
      <vt:lpstr>NANTEN &amp; NANTEN2</vt:lpstr>
      <vt:lpstr>スライド 6</vt:lpstr>
      <vt:lpstr>スライド 7</vt:lpstr>
      <vt:lpstr>標的となる陽子を探す</vt:lpstr>
      <vt:lpstr>星間陽子の検出法</vt:lpstr>
      <vt:lpstr>スライド 10</vt:lpstr>
      <vt:lpstr>スライド 11</vt:lpstr>
      <vt:lpstr>スライド 12</vt:lpstr>
      <vt:lpstr>スライド 13</vt:lpstr>
      <vt:lpstr>スライド 14</vt:lpstr>
      <vt:lpstr>スライド 15</vt:lpstr>
      <vt:lpstr>スライド 16</vt:lpstr>
      <vt:lpstr>CO, HI &amp; TeV γ-ray Distributions</vt:lpstr>
      <vt:lpstr> Dark HI SE Cloud (Self-Absorption)</vt:lpstr>
      <vt:lpstr>スライド 19</vt:lpstr>
      <vt:lpstr>ISM Proton Column Density Distributions</vt:lpstr>
      <vt:lpstr>ISM Proton Column Density Distributions</vt:lpstr>
      <vt:lpstr>Total ISM proton vs. TeV g-rays</vt:lpstr>
      <vt:lpstr>スライド 23</vt:lpstr>
      <vt:lpstr>Shock propagation into dense gas </vt:lpstr>
      <vt:lpstr>スライド 25</vt:lpstr>
      <vt:lpstr>スライド 26</vt:lpstr>
      <vt:lpstr>Pegasus loop: stellar wind shell (Yamamoto et al. 2006)</vt:lpstr>
      <vt:lpstr>RX J0852.0-4622(Vela Jr.)</vt:lpstr>
      <vt:lpstr>TeV γ線 vs HI </vt:lpstr>
      <vt:lpstr>考察</vt:lpstr>
      <vt:lpstr>減光&amp;TeV γ線</vt:lpstr>
      <vt:lpstr>スライド 32</vt:lpstr>
      <vt:lpstr>スライド 33</vt:lpstr>
      <vt:lpstr>スライド 34</vt:lpstr>
      <vt:lpstr>スライド 35</vt:lpstr>
      <vt:lpstr>同定された標的星間水素</vt:lpstr>
      <vt:lpstr>CTA時代に向けて</vt:lpstr>
    </vt:vector>
  </TitlesOfParts>
  <Company>天体物理学研究室</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Fukui et al. 2011 Figures</dc:title>
  <dc:creator>佐野 栄俊</dc:creator>
  <cp:lastModifiedBy>福井 康雄</cp:lastModifiedBy>
  <cp:revision>248</cp:revision>
  <dcterms:created xsi:type="dcterms:W3CDTF">2011-09-30T04:47:22Z</dcterms:created>
  <dcterms:modified xsi:type="dcterms:W3CDTF">2011-09-30T07:55:57Z</dcterms:modified>
</cp:coreProperties>
</file>