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68" r:id="rId1"/>
  </p:sldMasterIdLst>
  <p:notesMasterIdLst>
    <p:notesMasterId r:id="rId36"/>
  </p:notesMasterIdLst>
  <p:sldIdLst>
    <p:sldId id="256" r:id="rId2"/>
    <p:sldId id="272" r:id="rId3"/>
    <p:sldId id="273" r:id="rId4"/>
    <p:sldId id="259" r:id="rId5"/>
    <p:sldId id="260" r:id="rId6"/>
    <p:sldId id="261" r:id="rId7"/>
    <p:sldId id="274" r:id="rId8"/>
    <p:sldId id="263" r:id="rId9"/>
    <p:sldId id="262" r:id="rId10"/>
    <p:sldId id="264" r:id="rId11"/>
    <p:sldId id="275" r:id="rId12"/>
    <p:sldId id="267" r:id="rId13"/>
    <p:sldId id="269" r:id="rId14"/>
    <p:sldId id="276" r:id="rId15"/>
    <p:sldId id="295" r:id="rId16"/>
    <p:sldId id="296" r:id="rId17"/>
    <p:sldId id="278" r:id="rId18"/>
    <p:sldId id="277"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4" r:id="rId34"/>
    <p:sldId id="293" r:id="rId35"/>
  </p:sldIdLst>
  <p:sldSz cx="9144000" cy="6858000" type="screen4x3"/>
  <p:notesSz cx="6858000" cy="9144000"/>
  <p:embeddedFontLst>
    <p:embeddedFont>
      <p:font typeface="Palatino Linotype" pitchFamily="18" charset="0"/>
      <p:regular r:id="rId37"/>
      <p:bold r:id="rId38"/>
      <p:italic r:id="rId39"/>
      <p:boldItalic r:id="rId40"/>
    </p:embeddedFont>
    <p:embeddedFont>
      <p:font typeface="HGｺﾞｼｯｸM" pitchFamily="49" charset="-128"/>
      <p:regular r:id="rId41"/>
    </p:embeddedFont>
    <p:embeddedFont>
      <p:font typeface="Century Gothic" pitchFamily="34" charset="0"/>
      <p:regular r:id="rId42"/>
      <p:bold r:id="rId43"/>
      <p:italic r:id="rId44"/>
      <p:boldItalic r:id="rId45"/>
    </p:embeddedFont>
    <p:embeddedFont>
      <p:font typeface="HGS明朝E" pitchFamily="18" charset="-128"/>
      <p:regular r:id="rId46"/>
    </p:embeddedFont>
    <p:embeddedFont>
      <p:font typeface="Mathematica3" pitchFamily="2" charset="2"/>
      <p:regular r:id="rId47"/>
      <p:bold r:id="rId48"/>
    </p:embeddedFont>
    <p:embeddedFont>
      <p:font typeface="Mathematica1" pitchFamily="2" charset="2"/>
      <p:regular r:id="rId49"/>
      <p:bold r:id="rId50"/>
    </p:embeddedFont>
    <p:embeddedFont>
      <p:font typeface="Tahoma" pitchFamily="34" charset="0"/>
      <p:regular r:id="rId51"/>
      <p:bold r:id="rId52"/>
    </p:embeddedFont>
    <p:embeddedFont>
      <p:font typeface="Calibri" pitchFamily="34" charset="0"/>
      <p:regular r:id="rId53"/>
      <p:bold r:id="rId54"/>
      <p:italic r:id="rId55"/>
      <p:boldItalic r:id="rId5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427"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51654-C8EC-420F-85B3-053CB4B9DDE0}" type="datetimeFigureOut">
              <a:rPr kumimoji="1" lang="ja-JP" altLang="en-US" smtClean="0"/>
              <a:pPr/>
              <a:t>2011/9/29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8A478-0EB2-4987-AC2D-F53F1117901F}" type="slidenum">
              <a:rPr kumimoji="1" lang="ja-JP" altLang="en-US" smtClean="0"/>
              <a:pPr/>
              <a:t>&lt;#&gt;</a:t>
            </a:fld>
            <a:endParaRPr kumimoji="1" lang="ja-JP" altLang="en-US"/>
          </a:p>
        </p:txBody>
      </p:sp>
    </p:spTree>
    <p:extLst>
      <p:ext uri="{BB962C8B-B14F-4D97-AF65-F5344CB8AC3E}">
        <p14:creationId xmlns:p14="http://schemas.microsoft.com/office/powerpoint/2010/main" xmlns="" val="36052314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C6138-135D-4599-9816-AFB45CBA4042}" type="slidenum">
              <a:rPr lang="ja-JP" altLang="en-US"/>
              <a:pPr/>
              <a:t>8</a:t>
            </a:fld>
            <a:endParaRPr lang="en-US" altLang="ja-JP"/>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6D6943-3211-4AC6-AD54-1CAC72AB9F25}" type="slidenum">
              <a:rPr lang="ja-JP" altLang="en-US"/>
              <a:pPr/>
              <a:t>12</a:t>
            </a:fld>
            <a:endParaRPr lang="en-US" altLang="ja-JP"/>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90803-3B48-4CC5-B89D-7E7E1742020B}" type="slidenum">
              <a:rPr lang="ja-JP" altLang="en-US"/>
              <a:pPr/>
              <a:t>21</a:t>
            </a:fld>
            <a:endParaRPr lang="en-US" altLang="ja-JP"/>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dirty="0" smtClean="0"/>
              <a:t>マスター サブタイトルの書式設定</a:t>
            </a:r>
            <a:endParaRPr lang="en-US" dirty="0"/>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8" name="Slide Number Placeholder 7"/>
          <p:cNvSpPr>
            <a:spLocks noGrp="1"/>
          </p:cNvSpPr>
          <p:nvPr>
            <p:ph type="sldNum" sz="quarter" idx="11"/>
          </p:nvPr>
        </p:nvSpPr>
        <p:spPr/>
        <p:txBody>
          <a:bodyPr/>
          <a:lstStyle/>
          <a:p>
            <a:fld id="{D2D8002D-B5B0-4BAC-B1F6-782DDCCE6D9C}" type="slidenum">
              <a:rPr kumimoji="1" lang="ja-JP" altLang="en-US" smtClean="0"/>
              <a:pPr/>
              <a:t>&lt;#&gt;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24744"/>
          </a:xfrm>
        </p:spPr>
        <p:txBody>
          <a:bodyPr/>
          <a:lstStyle>
            <a:lvl1pPr>
              <a:defRPr sz="4400"/>
            </a:lvl1pPr>
          </a:lstStyle>
          <a:p>
            <a:r>
              <a:rPr lang="ja-JP" altLang="en-US" dirty="0" smtClean="0"/>
              <a:t>マスター タイトルの書式設定</a:t>
            </a:r>
            <a:endParaRPr lang="en-US" dirty="0"/>
          </a:p>
        </p:txBody>
      </p:sp>
      <p:sp>
        <p:nvSpPr>
          <p:cNvPr id="3" name="Content Placeholder 2"/>
          <p:cNvSpPr>
            <a:spLocks noGrp="1"/>
          </p:cNvSpPr>
          <p:nvPr>
            <p:ph idx="1"/>
          </p:nvPr>
        </p:nvSpPr>
        <p:spPr>
          <a:xfrm>
            <a:off x="457200" y="1196752"/>
            <a:ext cx="8229600" cy="5112568"/>
          </a:xfrm>
        </p:spPr>
        <p:txBody>
          <a:bodyPr/>
          <a:lstStyle>
            <a:lvl1pPr>
              <a:defRPr>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a:solidFill>
                  <a:schemeClr val="tx1">
                    <a:lumMod val="75000"/>
                    <a:lumOff val="25000"/>
                  </a:schemeClr>
                </a:solidFill>
              </a:defRPr>
            </a:lvl5pPr>
            <a:lvl6pPr>
              <a:defRPr/>
            </a:lvl6pPr>
            <a:lvl7pPr>
              <a:defRPr/>
            </a:lvl7pPr>
            <a:lvl8pPr>
              <a:defRPr/>
            </a:lvl8pPr>
            <a:lvl9pPr>
              <a:buFont typeface="Arial" pitchFamily="34" charset="0"/>
              <a:buChar char="•"/>
              <a:defRPr/>
            </a:lvl9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9" name="Content Placeholder 8"/>
          <p:cNvSpPr>
            <a:spLocks noGrp="1"/>
          </p:cNvSpPr>
          <p:nvPr>
            <p:ph sz="quarter" idx="13"/>
          </p:nvPr>
        </p:nvSpPr>
        <p:spPr>
          <a:xfrm>
            <a:off x="365760" y="1600200"/>
            <a:ext cx="4041648" cy="452628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
        <p:nvSpPr>
          <p:cNvPr id="11" name="Content Placeholder 10"/>
          <p:cNvSpPr>
            <a:spLocks noGrp="1"/>
          </p:cNvSpPr>
          <p:nvPr>
            <p:ph sz="quarter" idx="13"/>
          </p:nvPr>
        </p:nvSpPr>
        <p:spPr>
          <a:xfrm>
            <a:off x="457200" y="2212848"/>
            <a:ext cx="4041648" cy="391363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pPr/>
              <a:t>2011/9/29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90ED720-0104-4369-84BC-D37694168613}" type="datetimeFigureOut">
              <a:rPr kumimoji="1" lang="ja-JP" altLang="en-US" smtClean="0"/>
              <a:pPr/>
              <a:t>2011/9/29</a:t>
            </a:fld>
            <a:endParaRPr kumimoji="1" lang="ja-JP"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kumimoji="1" lang="ja-JP"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2D8002D-B5B0-4BAC-B1F6-782DDCCE6D9C}" type="slidenum">
              <a:rPr kumimoji="1" lang="ja-JP" altLang="en-US" smtClean="0"/>
              <a:pPr/>
              <a:t>&lt;#&gt;</a:t>
            </a:fld>
            <a:endParaRPr kumimoji="1" lang="ja-JP"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lnSpc>
          <a:spcPts val="5800"/>
        </a:lnSpc>
        <a:spcBef>
          <a:spcPct val="0"/>
        </a:spcBef>
        <a:buNone/>
        <a:defRPr kumimoji="1"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kumimoji="1"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audio" Target="../media/audio11.wav"/><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NUL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NULL"/><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NULL"/><Relationship Id="rId1" Type="http://schemas.openxmlformats.org/officeDocument/2006/relationships/slideLayout" Target="../slideLayouts/slideLayout2.xml"/><Relationship Id="rId4" Type="http://schemas.openxmlformats.org/officeDocument/2006/relationships/audio" Target="../media/audio11.wav"/></Relationships>
</file>

<file path=ppt/slides/_rels/slide6.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audio"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銀河団の</a:t>
            </a:r>
            <a:r>
              <a:rPr lang="ja-JP" altLang="en-US" dirty="0" smtClean="0"/>
              <a:t>非熱的放射と</a:t>
            </a:r>
            <a:r>
              <a:rPr lang="en-US" altLang="ja-JP" dirty="0" smtClean="0"/>
              <a:t>CTA</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藤田 </a:t>
            </a:r>
            <a:r>
              <a:rPr lang="ja-JP" altLang="en-US" dirty="0" smtClean="0"/>
              <a:t>裕（大阪大学）</a:t>
            </a:r>
            <a:endParaRPr kumimoji="1" lang="ja-JP" altLang="en-US" dirty="0"/>
          </a:p>
        </p:txBody>
      </p:sp>
    </p:spTree>
    <p:extLst>
      <p:ext uri="{BB962C8B-B14F-4D97-AF65-F5344CB8AC3E}">
        <p14:creationId xmlns:p14="http://schemas.microsoft.com/office/powerpoint/2010/main" xmlns="" val="2933528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非熱的電波放射</a:t>
            </a:r>
            <a:endParaRPr kumimoji="1" lang="ja-JP" altLang="en-US" dirty="0"/>
          </a:p>
        </p:txBody>
      </p:sp>
      <p:sp>
        <p:nvSpPr>
          <p:cNvPr id="3" name="コンテンツ プレースホルダー 2"/>
          <p:cNvSpPr>
            <a:spLocks noGrp="1"/>
          </p:cNvSpPr>
          <p:nvPr>
            <p:ph idx="1"/>
          </p:nvPr>
        </p:nvSpPr>
        <p:spPr>
          <a:xfrm>
            <a:off x="457200" y="5517232"/>
            <a:ext cx="8435280" cy="792088"/>
          </a:xfrm>
        </p:spPr>
        <p:txBody>
          <a:bodyPr>
            <a:normAutofit lnSpcReduction="10000"/>
          </a:bodyPr>
          <a:lstStyle/>
          <a:p>
            <a:r>
              <a:rPr kumimoji="1" lang="ja-JP" altLang="en-US" dirty="0" smtClean="0"/>
              <a:t>シンクロトロン放射</a:t>
            </a:r>
            <a:endParaRPr kumimoji="1" lang="en-US" altLang="ja-JP" dirty="0" smtClean="0"/>
          </a:p>
          <a:p>
            <a:pPr lvl="1"/>
            <a:r>
              <a:rPr lang="ja-JP" altLang="en-US" dirty="0"/>
              <a:t>少なくともローレンツ</a:t>
            </a:r>
            <a:r>
              <a:rPr lang="ja-JP" altLang="en-US" dirty="0" smtClean="0"/>
              <a:t>因子 </a:t>
            </a:r>
            <a:r>
              <a:rPr lang="en-US" altLang="ja-JP" dirty="0" smtClean="0"/>
              <a:t>~10</a:t>
            </a:r>
            <a:r>
              <a:rPr lang="en-US" altLang="ja-JP" baseline="30000" dirty="0" smtClean="0"/>
              <a:t>4</a:t>
            </a:r>
            <a:r>
              <a:rPr lang="ja-JP" altLang="en-US" dirty="0"/>
              <a:t>の電子は</a:t>
            </a:r>
            <a:r>
              <a:rPr lang="ja-JP" altLang="en-US" dirty="0" smtClean="0"/>
              <a:t>銀河団ガスに存在</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2246010"/>
            <a:ext cx="2640335" cy="241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6372200" y="4992227"/>
            <a:ext cx="1651414" cy="369332"/>
          </a:xfrm>
          <a:prstGeom prst="rect">
            <a:avLst/>
          </a:prstGeom>
          <a:noFill/>
        </p:spPr>
        <p:txBody>
          <a:bodyPr wrap="none" rtlCol="0">
            <a:spAutoFit/>
          </a:bodyPr>
          <a:lstStyle/>
          <a:p>
            <a:r>
              <a:rPr kumimoji="1" lang="en-US" altLang="ja-JP" dirty="0" err="1" smtClean="0"/>
              <a:t>Sijbring</a:t>
            </a:r>
            <a:r>
              <a:rPr kumimoji="1" lang="en-US" altLang="ja-JP" dirty="0" smtClean="0"/>
              <a:t> (1993)</a:t>
            </a:r>
            <a:endParaRPr kumimoji="1" lang="ja-JP" altLang="en-US" dirty="0"/>
          </a:p>
        </p:txBody>
      </p:sp>
      <p:pic>
        <p:nvPicPr>
          <p:cNvPr id="7" name="Picture 5" descr="fer0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223" y="2139121"/>
            <a:ext cx="3023766" cy="26277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7"/>
          <p:cNvSpPr txBox="1">
            <a:spLocks noChangeArrowheads="1"/>
          </p:cNvSpPr>
          <p:nvPr/>
        </p:nvSpPr>
        <p:spPr bwMode="auto">
          <a:xfrm>
            <a:off x="1115814" y="5012779"/>
            <a:ext cx="205857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err="1"/>
              <a:t>Feretti</a:t>
            </a:r>
            <a:r>
              <a:rPr lang="en-US" altLang="ja-JP" dirty="0"/>
              <a:t> et al. (2001)</a:t>
            </a:r>
          </a:p>
        </p:txBody>
      </p:sp>
      <p:sp>
        <p:nvSpPr>
          <p:cNvPr id="6" name="テキスト ボックス 5"/>
          <p:cNvSpPr txBox="1"/>
          <p:nvPr/>
        </p:nvSpPr>
        <p:spPr>
          <a:xfrm>
            <a:off x="3590532" y="5003615"/>
            <a:ext cx="2491388" cy="369332"/>
          </a:xfrm>
          <a:prstGeom prst="rect">
            <a:avLst/>
          </a:prstGeom>
          <a:noFill/>
        </p:spPr>
        <p:txBody>
          <a:bodyPr wrap="none" rtlCol="0">
            <a:spAutoFit/>
          </a:bodyPr>
          <a:lstStyle/>
          <a:p>
            <a:r>
              <a:rPr lang="en-US" altLang="ja-JP" dirty="0" err="1" smtClean="0"/>
              <a:t>Röttgering</a:t>
            </a:r>
            <a:r>
              <a:rPr lang="en-US" altLang="ja-JP" dirty="0" smtClean="0"/>
              <a:t> et al. (1997)</a:t>
            </a:r>
            <a:endParaRPr kumimoji="1" lang="ja-JP" altLang="en-US" dirty="0"/>
          </a:p>
        </p:txBody>
      </p:sp>
      <p:sp>
        <p:nvSpPr>
          <p:cNvPr id="9" name="テキスト ボックス 8"/>
          <p:cNvSpPr txBox="1"/>
          <p:nvPr/>
        </p:nvSpPr>
        <p:spPr>
          <a:xfrm>
            <a:off x="1403648" y="1700808"/>
            <a:ext cx="6466835" cy="369332"/>
          </a:xfrm>
          <a:prstGeom prst="rect">
            <a:avLst/>
          </a:prstGeom>
          <a:noFill/>
        </p:spPr>
        <p:txBody>
          <a:bodyPr wrap="none" rtlCol="0">
            <a:spAutoFit/>
          </a:bodyPr>
          <a:lstStyle/>
          <a:p>
            <a:r>
              <a:rPr kumimoji="1" lang="en-US" altLang="ja-JP" dirty="0" smtClean="0"/>
              <a:t>Halo                                      Relic                                    Mini-halo</a:t>
            </a:r>
            <a:endParaRPr kumimoji="1" lang="ja-JP" alt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42117" y="2183484"/>
            <a:ext cx="2189895" cy="2476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824612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相関関係</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smtClean="0"/>
              <a:t>電波強度は</a:t>
            </a:r>
            <a:r>
              <a:rPr lang="en-US" altLang="ja-JP" dirty="0" smtClean="0"/>
              <a:t>X</a:t>
            </a:r>
            <a:r>
              <a:rPr lang="ja-JP" altLang="en-US" dirty="0" smtClean="0"/>
              <a:t>線光度</a:t>
            </a:r>
            <a:r>
              <a:rPr kumimoji="1" lang="ja-JP" altLang="en-US" dirty="0" smtClean="0"/>
              <a:t>や形のゆがみ具合と相関がありそう</a:t>
            </a:r>
            <a:endParaRPr kumimoji="1" lang="en-US" altLang="ja-JP" dirty="0" smtClean="0"/>
          </a:p>
          <a:p>
            <a:pPr lvl="1"/>
            <a:r>
              <a:rPr kumimoji="1" lang="ja-JP" altLang="en-US" dirty="0" smtClean="0"/>
              <a:t>重い銀河団、衝突した銀河団で電波放射が観測される傾向</a:t>
            </a:r>
            <a:endParaRPr kumimoji="1" lang="en-US" altLang="ja-JP" dirty="0" smtClean="0"/>
          </a:p>
          <a:p>
            <a:pPr lvl="1"/>
            <a:r>
              <a:rPr lang="ja-JP" altLang="en-US" dirty="0"/>
              <a:t>電波</a:t>
            </a:r>
            <a:r>
              <a:rPr lang="ja-JP" altLang="en-US" dirty="0" smtClean="0"/>
              <a:t>放射が</a:t>
            </a:r>
            <a:r>
              <a:rPr lang="ja-JP" altLang="en-US" dirty="0"/>
              <a:t>検出されていない</a:t>
            </a:r>
            <a:r>
              <a:rPr lang="ja-JP" altLang="en-US" dirty="0" smtClean="0"/>
              <a:t>銀河団</a:t>
            </a:r>
            <a:r>
              <a:rPr lang="ja-JP" altLang="en-US" dirty="0"/>
              <a:t>も多数あることに注意</a:t>
            </a:r>
            <a:endParaRPr kumimoji="1" lang="ja-JP" altLang="en-US"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2924944"/>
            <a:ext cx="2989188" cy="29969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テキスト ボックス 1"/>
          <p:cNvSpPr txBox="1"/>
          <p:nvPr/>
        </p:nvSpPr>
        <p:spPr>
          <a:xfrm>
            <a:off x="2195736" y="5945912"/>
            <a:ext cx="1031051" cy="369332"/>
          </a:xfrm>
          <a:prstGeom prst="rect">
            <a:avLst/>
          </a:prstGeom>
          <a:noFill/>
        </p:spPr>
        <p:txBody>
          <a:bodyPr wrap="none" rtlCol="0">
            <a:spAutoFit/>
          </a:bodyPr>
          <a:lstStyle/>
          <a:p>
            <a:r>
              <a:rPr kumimoji="1" lang="en-US" altLang="ja-JP" dirty="0" smtClean="0"/>
              <a:t>X</a:t>
            </a:r>
            <a:r>
              <a:rPr kumimoji="1" lang="ja-JP" altLang="en-US" dirty="0" smtClean="0"/>
              <a:t>線光度</a:t>
            </a:r>
            <a:endParaRPr kumimoji="1" lang="ja-JP" altLang="en-US" dirty="0"/>
          </a:p>
        </p:txBody>
      </p:sp>
      <p:sp>
        <p:nvSpPr>
          <p:cNvPr id="3" name="テキスト ボックス 2"/>
          <p:cNvSpPr txBox="1"/>
          <p:nvPr/>
        </p:nvSpPr>
        <p:spPr>
          <a:xfrm>
            <a:off x="5654963" y="5930889"/>
            <a:ext cx="1338828" cy="369332"/>
          </a:xfrm>
          <a:prstGeom prst="rect">
            <a:avLst/>
          </a:prstGeom>
          <a:noFill/>
        </p:spPr>
        <p:txBody>
          <a:bodyPr wrap="none" rtlCol="0">
            <a:spAutoFit/>
          </a:bodyPr>
          <a:lstStyle/>
          <a:p>
            <a:r>
              <a:rPr kumimoji="1" lang="ja-JP" altLang="en-US" dirty="0" smtClean="0"/>
              <a:t>ゆがみ具合</a:t>
            </a:r>
            <a:endParaRPr kumimoji="1" lang="ja-JP" altLang="en-US" dirty="0"/>
          </a:p>
        </p:txBody>
      </p:sp>
      <p:sp>
        <p:nvSpPr>
          <p:cNvPr id="6" name="テキスト ボックス 5"/>
          <p:cNvSpPr txBox="1"/>
          <p:nvPr/>
        </p:nvSpPr>
        <p:spPr>
          <a:xfrm>
            <a:off x="495126" y="3607048"/>
            <a:ext cx="461665" cy="1015663"/>
          </a:xfrm>
          <a:prstGeom prst="rect">
            <a:avLst/>
          </a:prstGeom>
          <a:noFill/>
        </p:spPr>
        <p:txBody>
          <a:bodyPr vert="eaVert" wrap="none" rtlCol="0">
            <a:spAutoFit/>
          </a:bodyPr>
          <a:lstStyle/>
          <a:p>
            <a:r>
              <a:rPr kumimoji="1" lang="ja-JP" altLang="en-US" dirty="0" smtClean="0"/>
              <a:t>電波強度</a:t>
            </a:r>
            <a:endParaRPr kumimoji="1" lang="ja-JP" altLang="en-US" dirty="0"/>
          </a:p>
        </p:txBody>
      </p:sp>
      <p:sp>
        <p:nvSpPr>
          <p:cNvPr id="12" name="テキスト ボックス 11"/>
          <p:cNvSpPr txBox="1"/>
          <p:nvPr/>
        </p:nvSpPr>
        <p:spPr>
          <a:xfrm>
            <a:off x="4254351" y="3590032"/>
            <a:ext cx="461665" cy="1015663"/>
          </a:xfrm>
          <a:prstGeom prst="rect">
            <a:avLst/>
          </a:prstGeom>
          <a:noFill/>
        </p:spPr>
        <p:txBody>
          <a:bodyPr vert="eaVert" wrap="none" rtlCol="0">
            <a:spAutoFit/>
          </a:bodyPr>
          <a:lstStyle/>
          <a:p>
            <a:r>
              <a:rPr kumimoji="1" lang="ja-JP" altLang="en-US" dirty="0" smtClean="0"/>
              <a:t>電波強度</a:t>
            </a:r>
            <a:endParaRPr kumimoji="1" lang="ja-JP" altLang="en-US" dirty="0"/>
          </a:p>
        </p:txBody>
      </p:sp>
      <p:sp>
        <p:nvSpPr>
          <p:cNvPr id="7" name="テキスト ボックス 6"/>
          <p:cNvSpPr txBox="1"/>
          <p:nvPr/>
        </p:nvSpPr>
        <p:spPr>
          <a:xfrm>
            <a:off x="1985280" y="6340678"/>
            <a:ext cx="5213287" cy="369332"/>
          </a:xfrm>
          <a:prstGeom prst="rect">
            <a:avLst/>
          </a:prstGeom>
          <a:noFill/>
        </p:spPr>
        <p:txBody>
          <a:bodyPr wrap="none" rtlCol="0">
            <a:spAutoFit/>
          </a:bodyPr>
          <a:lstStyle/>
          <a:p>
            <a:r>
              <a:rPr kumimoji="1" lang="en-US" altLang="ja-JP" dirty="0" smtClean="0"/>
              <a:t>En</a:t>
            </a:r>
            <a:r>
              <a:rPr kumimoji="1" lang="el-GR" altLang="ja-JP" dirty="0" smtClean="0"/>
              <a:t>β</a:t>
            </a:r>
            <a:r>
              <a:rPr kumimoji="1" lang="en-US" altLang="ja-JP" dirty="0" err="1" smtClean="0"/>
              <a:t>lin</a:t>
            </a:r>
            <a:r>
              <a:rPr kumimoji="1" lang="en-US" altLang="ja-JP" dirty="0" smtClean="0"/>
              <a:t> et al. (2011)                                 </a:t>
            </a:r>
            <a:r>
              <a:rPr kumimoji="1" lang="en-US" altLang="ja-JP" dirty="0" err="1" smtClean="0"/>
              <a:t>Buote</a:t>
            </a:r>
            <a:r>
              <a:rPr kumimoji="1" lang="en-US" altLang="ja-JP" dirty="0" smtClean="0"/>
              <a:t> (2001)</a:t>
            </a:r>
            <a:endParaRPr kumimoji="1" lang="ja-JP" altLang="en-US" dirty="0"/>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35742" y="3013625"/>
            <a:ext cx="3388467" cy="2719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6658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ja-JP" altLang="en-US"/>
              <a:t>硬</a:t>
            </a:r>
            <a:r>
              <a:rPr lang="en-US" altLang="ja-JP"/>
              <a:t>X</a:t>
            </a:r>
            <a:r>
              <a:rPr lang="ja-JP" altLang="en-US"/>
              <a:t>線放射</a:t>
            </a:r>
          </a:p>
        </p:txBody>
      </p:sp>
      <p:sp>
        <p:nvSpPr>
          <p:cNvPr id="27651" name="Rectangle 3"/>
          <p:cNvSpPr>
            <a:spLocks noGrp="1" noChangeArrowheads="1"/>
          </p:cNvSpPr>
          <p:nvPr>
            <p:ph type="body" idx="1"/>
          </p:nvPr>
        </p:nvSpPr>
        <p:spPr>
          <a:xfrm>
            <a:off x="5148263" y="1981200"/>
            <a:ext cx="3744912" cy="4471988"/>
          </a:xfrm>
        </p:spPr>
        <p:txBody>
          <a:bodyPr/>
          <a:lstStyle/>
          <a:p>
            <a:r>
              <a:rPr lang="en-US" altLang="ja-JP" sz="2800" dirty="0" err="1"/>
              <a:t>BeppoSAX</a:t>
            </a:r>
            <a:endParaRPr lang="en-US" altLang="ja-JP" sz="2800" dirty="0"/>
          </a:p>
          <a:p>
            <a:pPr lvl="1"/>
            <a:r>
              <a:rPr lang="ja-JP" altLang="en-US" sz="2400" dirty="0"/>
              <a:t>硬</a:t>
            </a:r>
            <a:r>
              <a:rPr lang="en-US" altLang="ja-JP" sz="2400" dirty="0"/>
              <a:t>X</a:t>
            </a:r>
            <a:r>
              <a:rPr lang="ja-JP" altLang="en-US" sz="2400" dirty="0"/>
              <a:t>線</a:t>
            </a:r>
            <a:r>
              <a:rPr lang="ja-JP" altLang="en-US" sz="2400" dirty="0" smtClean="0"/>
              <a:t>領域</a:t>
            </a:r>
            <a:r>
              <a:rPr lang="en-US" altLang="ja-JP" sz="2400" dirty="0" smtClean="0"/>
              <a:t>(</a:t>
            </a:r>
            <a:r>
              <a:rPr lang="ja-JP" altLang="en-US" sz="2400" dirty="0" smtClean="0">
                <a:sym typeface="Mathematica3" pitchFamily="2" charset="2"/>
              </a:rPr>
              <a:t></a:t>
            </a:r>
            <a:r>
              <a:rPr lang="en-US" altLang="ja-JP" sz="2400" dirty="0" smtClean="0"/>
              <a:t>50 </a:t>
            </a:r>
            <a:r>
              <a:rPr lang="en-US" altLang="ja-JP" sz="2400" dirty="0" err="1" smtClean="0"/>
              <a:t>keV</a:t>
            </a:r>
            <a:r>
              <a:rPr lang="en-US" altLang="ja-JP" sz="2400" dirty="0" smtClean="0"/>
              <a:t>)</a:t>
            </a:r>
            <a:r>
              <a:rPr lang="ja-JP" altLang="en-US" sz="2400" dirty="0" smtClean="0"/>
              <a:t>で</a:t>
            </a:r>
            <a:r>
              <a:rPr lang="ja-JP" altLang="en-US" sz="2400" dirty="0"/>
              <a:t>放射を発見</a:t>
            </a:r>
          </a:p>
          <a:p>
            <a:pPr lvl="1"/>
            <a:r>
              <a:rPr lang="ja-JP" altLang="en-US" sz="2400" dirty="0"/>
              <a:t>高エネルギー電子（</a:t>
            </a:r>
            <a:r>
              <a:rPr lang="en-US" altLang="ja-JP" sz="2400" dirty="0"/>
              <a:t>γ</a:t>
            </a:r>
            <a:r>
              <a:rPr lang="ja-JP" altLang="en-US" sz="2400" dirty="0"/>
              <a:t>～</a:t>
            </a:r>
            <a:r>
              <a:rPr lang="en-US" altLang="ja-JP" sz="2400" dirty="0"/>
              <a:t>10</a:t>
            </a:r>
            <a:r>
              <a:rPr lang="en-US" altLang="ja-JP" sz="2400" baseline="30000" dirty="0"/>
              <a:t>4</a:t>
            </a:r>
            <a:r>
              <a:rPr lang="ja-JP" altLang="en-US" sz="2400" dirty="0"/>
              <a:t>）による逆コンプトン散乱</a:t>
            </a:r>
            <a:endParaRPr lang="en-US" altLang="ja-JP" sz="2400" dirty="0"/>
          </a:p>
          <a:p>
            <a:r>
              <a:rPr lang="ja-JP" altLang="en-US" sz="2800" dirty="0"/>
              <a:t>ただし</a:t>
            </a:r>
            <a:r>
              <a:rPr lang="ja-JP" altLang="en-US" sz="2800" dirty="0" err="1" smtClean="0"/>
              <a:t>すざくの</a:t>
            </a:r>
            <a:r>
              <a:rPr lang="ja-JP" altLang="en-US" sz="2800" dirty="0" smtClean="0"/>
              <a:t>観測では否定的 </a:t>
            </a:r>
            <a:r>
              <a:rPr lang="en-US" altLang="ja-JP" sz="2800" dirty="0"/>
              <a:t>(</a:t>
            </a:r>
            <a:r>
              <a:rPr lang="en-US" altLang="ja-JP" sz="2800" dirty="0" err="1" smtClean="0"/>
              <a:t>Wik</a:t>
            </a:r>
            <a:r>
              <a:rPr lang="en-US" altLang="ja-JP" sz="2800" dirty="0" smtClean="0"/>
              <a:t> et al. 2009)</a:t>
            </a:r>
            <a:endParaRPr lang="ja-JP" altLang="en-US" sz="2800" dirty="0"/>
          </a:p>
        </p:txBody>
      </p:sp>
      <p:pic>
        <p:nvPicPr>
          <p:cNvPr id="27652" name="Picture 4" descr="fus9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850" y="1844675"/>
            <a:ext cx="4495800" cy="3265488"/>
          </a:xfrm>
          <a:prstGeom prst="rect">
            <a:avLst/>
          </a:prstGeom>
          <a:noFill/>
          <a:extLst>
            <a:ext uri="{909E8E84-426E-40DD-AFC4-6F175D3DCCD1}">
              <a14:hiddenFill xmlns:a14="http://schemas.microsoft.com/office/drawing/2010/main" xmlns="">
                <a:solidFill>
                  <a:srgbClr val="FFFFFF"/>
                </a:solidFill>
              </a14:hiddenFill>
            </a:ext>
          </a:extLst>
        </p:spPr>
      </p:pic>
      <p:sp>
        <p:nvSpPr>
          <p:cNvPr id="27653" name="Text Box 5"/>
          <p:cNvSpPr txBox="1">
            <a:spLocks noChangeArrowheads="1"/>
          </p:cNvSpPr>
          <p:nvPr/>
        </p:nvSpPr>
        <p:spPr bwMode="auto">
          <a:xfrm>
            <a:off x="974725" y="5181600"/>
            <a:ext cx="30575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dirty="0">
                <a:effectLst/>
                <a:latin typeface="Times New Roman" pitchFamily="18" charset="0"/>
              </a:rPr>
              <a:t>かみのけ座銀河団</a:t>
            </a:r>
          </a:p>
          <a:p>
            <a:r>
              <a:rPr lang="en-US" altLang="ja-JP" sz="2000" dirty="0">
                <a:effectLst/>
                <a:latin typeface="Times New Roman" pitchFamily="18" charset="0"/>
              </a:rPr>
              <a:t>Fusco-</a:t>
            </a:r>
            <a:r>
              <a:rPr lang="en-US" altLang="ja-JP" sz="2000" dirty="0" err="1">
                <a:effectLst/>
                <a:latin typeface="Times New Roman" pitchFamily="18" charset="0"/>
              </a:rPr>
              <a:t>Femiano</a:t>
            </a:r>
            <a:r>
              <a:rPr lang="en-US" altLang="ja-JP" sz="2000" dirty="0">
                <a:effectLst/>
                <a:latin typeface="Times New Roman" pitchFamily="18" charset="0"/>
              </a:rPr>
              <a:t> et al. (1999)</a:t>
            </a:r>
            <a:endParaRPr lang="ja-JP" altLang="en-US" sz="2000" dirty="0">
              <a:effectLst/>
              <a:latin typeface="Times New Roman" pitchFamily="18" charset="0"/>
            </a:endParaRPr>
          </a:p>
        </p:txBody>
      </p:sp>
      <p:sp>
        <p:nvSpPr>
          <p:cNvPr id="27654" name="Line 6"/>
          <p:cNvSpPr>
            <a:spLocks noChangeShapeType="1"/>
          </p:cNvSpPr>
          <p:nvPr/>
        </p:nvSpPr>
        <p:spPr bwMode="auto">
          <a:xfrm flipH="1">
            <a:off x="3924300" y="2420938"/>
            <a:ext cx="71438" cy="576262"/>
          </a:xfrm>
          <a:prstGeom prst="line">
            <a:avLst/>
          </a:prstGeom>
          <a:noFill/>
          <a:ln w="38100">
            <a:solidFill>
              <a:srgbClr val="008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ja-JP" altLang="en-US"/>
          </a:p>
        </p:txBody>
      </p:sp>
      <p:sp>
        <p:nvSpPr>
          <p:cNvPr id="27655" name="Text Box 7"/>
          <p:cNvSpPr txBox="1">
            <a:spLocks noChangeArrowheads="1"/>
          </p:cNvSpPr>
          <p:nvPr/>
        </p:nvSpPr>
        <p:spPr bwMode="auto">
          <a:xfrm>
            <a:off x="3563938" y="1989138"/>
            <a:ext cx="896399"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a:solidFill>
                  <a:srgbClr val="008000"/>
                </a:solidFill>
                <a:effectLst/>
              </a:rPr>
              <a:t>Excess</a:t>
            </a:r>
          </a:p>
        </p:txBody>
      </p:sp>
      <p:sp>
        <p:nvSpPr>
          <p:cNvPr id="27656" name="Text Box 8"/>
          <p:cNvSpPr txBox="1">
            <a:spLocks noChangeArrowheads="1"/>
          </p:cNvSpPr>
          <p:nvPr/>
        </p:nvSpPr>
        <p:spPr bwMode="auto">
          <a:xfrm>
            <a:off x="1476375" y="3644900"/>
            <a:ext cx="193835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a:solidFill>
                  <a:srgbClr val="008000"/>
                </a:solidFill>
                <a:effectLst/>
              </a:rPr>
              <a:t>Extrapolation of </a:t>
            </a:r>
          </a:p>
          <a:p>
            <a:r>
              <a:rPr lang="en-US" altLang="ja-JP" sz="2000" dirty="0">
                <a:solidFill>
                  <a:srgbClr val="008000"/>
                </a:solidFill>
                <a:effectLst/>
              </a:rPr>
              <a:t>thermal emission</a:t>
            </a:r>
          </a:p>
        </p:txBody>
      </p:sp>
      <p:sp>
        <p:nvSpPr>
          <p:cNvPr id="27657" name="Line 9"/>
          <p:cNvSpPr>
            <a:spLocks noChangeShapeType="1"/>
          </p:cNvSpPr>
          <p:nvPr/>
        </p:nvSpPr>
        <p:spPr bwMode="auto">
          <a:xfrm flipV="1">
            <a:off x="3348038" y="4005263"/>
            <a:ext cx="503237" cy="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Tree>
    <p:extLst>
      <p:ext uri="{BB962C8B-B14F-4D97-AF65-F5344CB8AC3E}">
        <p14:creationId xmlns:p14="http://schemas.microsoft.com/office/powerpoint/2010/main" xmlns="" val="1457679574"/>
      </p:ext>
    </p:extLst>
  </p:cSld>
  <p:clrMapOvr>
    <a:masterClrMapping/>
  </p:clrMapOvr>
  <mc:AlternateContent xmlns:mc="http://schemas.openxmlformats.org/markup-compatibility/2006">
    <mc:Choice xmlns:p14="http://schemas.microsoft.com/office/powerpoint/2010/main" xmlns="" Requires="p14">
      <p:transition p14:dur="0">
        <p:sndAc>
          <p:stSnd>
            <p:snd r:embed="rId5" name="camera.wav"/>
          </p:stSnd>
        </p:sndAc>
      </p:transition>
    </mc:Choice>
    <mc:Fallback>
      <p:transition>
        <p:sndAc>
          <p:stSnd>
            <p:snd r:embed="rId3" name="camera.wav"/>
          </p:st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ガンマ線</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今のところ検出の報告はない</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9822" y="2003424"/>
            <a:ext cx="3856587" cy="34769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テキスト ボックス 4"/>
          <p:cNvSpPr txBox="1"/>
          <p:nvPr/>
        </p:nvSpPr>
        <p:spPr>
          <a:xfrm>
            <a:off x="4139952" y="5495706"/>
            <a:ext cx="3597460" cy="646331"/>
          </a:xfrm>
          <a:prstGeom prst="rect">
            <a:avLst/>
          </a:prstGeom>
          <a:noFill/>
        </p:spPr>
        <p:txBody>
          <a:bodyPr wrap="none" rtlCol="0">
            <a:spAutoFit/>
          </a:bodyPr>
          <a:lstStyle/>
          <a:p>
            <a:r>
              <a:rPr kumimoji="1" lang="en-US" altLang="ja-JP" dirty="0" smtClean="0"/>
              <a:t>MAGIC </a:t>
            </a:r>
            <a:r>
              <a:rPr kumimoji="1" lang="ja-JP" altLang="en-US" dirty="0" smtClean="0"/>
              <a:t>によるペルセウス銀河団</a:t>
            </a:r>
            <a:endParaRPr kumimoji="1" lang="en-US" altLang="ja-JP" dirty="0" smtClean="0"/>
          </a:p>
          <a:p>
            <a:r>
              <a:rPr lang="en-US" altLang="ja-JP" dirty="0" smtClean="0"/>
              <a:t>(</a:t>
            </a:r>
            <a:r>
              <a:rPr lang="en-US" altLang="ja-JP" dirty="0" err="1" smtClean="0"/>
              <a:t>Aleksić</a:t>
            </a:r>
            <a:r>
              <a:rPr lang="en-US" altLang="ja-JP" dirty="0" smtClean="0"/>
              <a:t> et al. 2010)</a:t>
            </a:r>
            <a:endParaRPr kumimoji="1" lang="ja-JP" altLang="en-US" dirty="0"/>
          </a:p>
        </p:txBody>
      </p:sp>
    </p:spTree>
    <p:extLst>
      <p:ext uri="{BB962C8B-B14F-4D97-AF65-F5344CB8AC3E}">
        <p14:creationId xmlns:p14="http://schemas.microsoft.com/office/powerpoint/2010/main" xmlns="" val="446393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3356992"/>
            <a:ext cx="8229600" cy="1600200"/>
          </a:xfrm>
        </p:spPr>
        <p:txBody>
          <a:bodyPr/>
          <a:lstStyle/>
          <a:p>
            <a:r>
              <a:rPr lang="ja-JP" altLang="en-US" dirty="0" smtClean="0"/>
              <a:t>電子か陽子か？</a:t>
            </a:r>
            <a:r>
              <a:rPr lang="ja-JP" altLang="en-US" dirty="0"/>
              <a:t>　</a:t>
            </a:r>
            <a:r>
              <a:rPr lang="en-US" altLang="ja-JP" dirty="0" smtClean="0"/>
              <a:t/>
            </a:r>
            <a:br>
              <a:rPr lang="en-US" altLang="ja-JP" dirty="0" smtClean="0"/>
            </a:br>
            <a:r>
              <a:rPr lang="ja-JP" altLang="en-US" dirty="0" smtClean="0"/>
              <a:t>加速</a:t>
            </a:r>
            <a:r>
              <a:rPr lang="ja-JP" altLang="en-US" dirty="0"/>
              <a:t>メカニズムは？</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xmlns="" val="4106571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銀河団での宇宙</a:t>
            </a:r>
            <a:r>
              <a:rPr lang="ja-JP" altLang="en-US" dirty="0"/>
              <a:t>線</a:t>
            </a:r>
            <a:r>
              <a:rPr lang="ja-JP" altLang="en-US" dirty="0" smtClean="0"/>
              <a:t>粒子</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電子の冷却時間</a:t>
            </a:r>
            <a:endParaRPr kumimoji="1" lang="en-US" altLang="ja-JP" dirty="0" smtClean="0"/>
          </a:p>
          <a:p>
            <a:pPr lvl="1"/>
            <a:endParaRPr lang="en-US" altLang="ja-JP" dirty="0" smtClean="0"/>
          </a:p>
          <a:p>
            <a:pPr lvl="1"/>
            <a:endParaRPr kumimoji="1" lang="en-US" altLang="ja-JP" dirty="0"/>
          </a:p>
          <a:p>
            <a:pPr lvl="1"/>
            <a:endParaRPr lang="en-US" altLang="ja-JP" dirty="0" smtClean="0"/>
          </a:p>
          <a:p>
            <a:pPr lvl="1"/>
            <a:endParaRPr kumimoji="1" lang="en-US" altLang="ja-JP" dirty="0"/>
          </a:p>
          <a:p>
            <a:pPr lvl="1"/>
            <a:endParaRPr lang="en-US" altLang="ja-JP" dirty="0" smtClean="0"/>
          </a:p>
          <a:p>
            <a:pPr lvl="1"/>
            <a:endParaRPr kumimoji="1" lang="en-US" altLang="ja-JP" dirty="0"/>
          </a:p>
          <a:p>
            <a:pPr lvl="2"/>
            <a:endParaRPr kumimoji="1" lang="en-US" altLang="ja-JP" dirty="0" smtClean="0"/>
          </a:p>
          <a:p>
            <a:pPr lvl="1"/>
            <a:r>
              <a:rPr kumimoji="1" lang="en-US" altLang="ja-JP" dirty="0" smtClean="0"/>
              <a:t>γ</a:t>
            </a:r>
            <a:r>
              <a:rPr kumimoji="1" lang="en-US" altLang="ja-JP" dirty="0" smtClean="0">
                <a:sym typeface="Mathematica3"/>
              </a:rPr>
              <a:t>10</a:t>
            </a:r>
            <a:r>
              <a:rPr kumimoji="1" lang="en-US" altLang="ja-JP" baseline="30000" dirty="0" smtClean="0">
                <a:sym typeface="Mathematica3"/>
              </a:rPr>
              <a:t>2</a:t>
            </a:r>
            <a:r>
              <a:rPr kumimoji="1" lang="en-US" altLang="ja-JP" dirty="0" smtClean="0">
                <a:sym typeface="Mathematica3"/>
              </a:rPr>
              <a:t> </a:t>
            </a:r>
            <a:r>
              <a:rPr kumimoji="1" lang="ja-JP" altLang="en-US" dirty="0" smtClean="0">
                <a:sym typeface="Mathematica3"/>
              </a:rPr>
              <a:t>で </a:t>
            </a:r>
            <a:r>
              <a:rPr kumimoji="1" lang="en-US" altLang="ja-JP" dirty="0" smtClean="0">
                <a:sym typeface="Mathematica3"/>
              </a:rPr>
              <a:t>Coulomb loss,</a:t>
            </a:r>
            <a:r>
              <a:rPr lang="en-US" altLang="ja-JP" dirty="0" smtClean="0"/>
              <a:t> γ</a:t>
            </a:r>
            <a:r>
              <a:rPr lang="en-US" altLang="ja-JP" dirty="0" smtClean="0">
                <a:sym typeface="Mathematica3"/>
              </a:rPr>
              <a:t>10</a:t>
            </a:r>
            <a:r>
              <a:rPr lang="en-US" altLang="ja-JP" baseline="30000" dirty="0" smtClean="0">
                <a:sym typeface="Mathematica3"/>
              </a:rPr>
              <a:t>2</a:t>
            </a:r>
            <a:r>
              <a:rPr lang="en-US" altLang="ja-JP" dirty="0" smtClean="0">
                <a:sym typeface="Mathematica3"/>
              </a:rPr>
              <a:t> </a:t>
            </a:r>
            <a:r>
              <a:rPr lang="ja-JP" altLang="en-US" dirty="0" smtClean="0">
                <a:sym typeface="Mathematica3"/>
              </a:rPr>
              <a:t>でシンクロトロンか逆コンプトンが効く</a:t>
            </a:r>
            <a:endParaRPr kumimoji="1" lang="en-US" altLang="ja-JP" dirty="0" smtClean="0">
              <a:sym typeface="Mathematica3"/>
            </a:endParaRPr>
          </a:p>
          <a:p>
            <a:pPr lvl="2"/>
            <a:r>
              <a:rPr kumimoji="1" lang="ja-JP" altLang="en-US" dirty="0" smtClean="0"/>
              <a:t>冷却時間は観測されているシンクロトロン電波放射に寄与する</a:t>
            </a:r>
            <a:r>
              <a:rPr kumimoji="1" lang="en-US" altLang="ja-JP" dirty="0" smtClean="0"/>
              <a:t>γ~10</a:t>
            </a:r>
            <a:r>
              <a:rPr kumimoji="1" lang="en-US" altLang="ja-JP" baseline="30000" dirty="0" smtClean="0"/>
              <a:t>4</a:t>
            </a:r>
            <a:r>
              <a:rPr kumimoji="1" lang="en-US" altLang="ja-JP" dirty="0" smtClean="0"/>
              <a:t> </a:t>
            </a:r>
            <a:r>
              <a:rPr kumimoji="1" lang="ja-JP" altLang="en-US" dirty="0" smtClean="0"/>
              <a:t>で </a:t>
            </a:r>
            <a:r>
              <a:rPr lang="en-US" altLang="ja-JP" dirty="0"/>
              <a:t>~</a:t>
            </a:r>
            <a:r>
              <a:rPr kumimoji="1" lang="en-US" altLang="ja-JP" dirty="0" smtClean="0"/>
              <a:t>10</a:t>
            </a:r>
            <a:r>
              <a:rPr kumimoji="1" lang="en-US" altLang="ja-JP" baseline="30000" dirty="0" smtClean="0"/>
              <a:t>8</a:t>
            </a:r>
            <a:r>
              <a:rPr lang="ja-JP" altLang="en-US" baseline="30000" dirty="0"/>
              <a:t> </a:t>
            </a:r>
            <a:r>
              <a:rPr kumimoji="1" lang="en-US" altLang="ja-JP" dirty="0" smtClean="0"/>
              <a:t>yr</a:t>
            </a:r>
          </a:p>
          <a:p>
            <a:pPr lvl="2"/>
            <a:r>
              <a:rPr kumimoji="1" lang="ja-JP" altLang="en-US" dirty="0" smtClean="0"/>
              <a:t>銀河団</a:t>
            </a:r>
            <a:r>
              <a:rPr kumimoji="1" lang="ja-JP" altLang="en-US" dirty="0"/>
              <a:t>の</a:t>
            </a:r>
            <a:r>
              <a:rPr kumimoji="1" lang="ja-JP" altLang="en-US" dirty="0" smtClean="0"/>
              <a:t>年齢（</a:t>
            </a:r>
            <a:r>
              <a:rPr kumimoji="1" lang="en-US" altLang="ja-JP" dirty="0" smtClean="0"/>
              <a:t>~10</a:t>
            </a:r>
            <a:r>
              <a:rPr kumimoji="1" lang="en-US" altLang="ja-JP" baseline="30000" dirty="0" smtClean="0"/>
              <a:t>10 </a:t>
            </a:r>
            <a:r>
              <a:rPr kumimoji="1" lang="en-US" altLang="ja-JP" dirty="0" smtClean="0"/>
              <a:t>yr</a:t>
            </a:r>
            <a:r>
              <a:rPr kumimoji="1" lang="ja-JP" altLang="en-US" dirty="0" smtClean="0"/>
              <a:t>）と比べると圧倒的に短い</a:t>
            </a:r>
            <a:endParaRPr kumimoji="1" lang="en-US" altLang="ja-JP" dirty="0" smtClean="0"/>
          </a:p>
          <a:p>
            <a:pPr lvl="2"/>
            <a:r>
              <a:rPr lang="ja-JP" altLang="en-US" dirty="0">
                <a:solidFill>
                  <a:srgbClr val="FF0000"/>
                </a:solidFill>
              </a:rPr>
              <a:t>加速直後に冷えるはず</a:t>
            </a:r>
            <a:endParaRPr lang="en-US" altLang="ja-JP" dirty="0">
              <a:solidFill>
                <a:srgbClr val="FF0000"/>
              </a:solidFill>
            </a:endParaRPr>
          </a:p>
          <a:p>
            <a:endParaRPr kumimoji="1" lang="en-US" altLang="ja-JP" dirty="0" smtClean="0"/>
          </a:p>
          <a:p>
            <a:endParaRPr lang="en-US" altLang="ja-JP" dirty="0"/>
          </a:p>
          <a:p>
            <a:endParaRPr kumimoji="1" lang="en-US" altLang="ja-JP"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0069" y="1796693"/>
            <a:ext cx="3525494" cy="2376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6300192" y="2924944"/>
            <a:ext cx="1619354" cy="369332"/>
          </a:xfrm>
          <a:prstGeom prst="rect">
            <a:avLst/>
          </a:prstGeom>
          <a:noFill/>
        </p:spPr>
        <p:txBody>
          <a:bodyPr wrap="none" rtlCol="0">
            <a:spAutoFit/>
          </a:bodyPr>
          <a:lstStyle/>
          <a:p>
            <a:r>
              <a:rPr lang="en-US" altLang="ja-JP" dirty="0" smtClean="0"/>
              <a:t>Sarazin (1999)</a:t>
            </a:r>
            <a:endParaRPr kumimoji="1" lang="ja-JP" altLang="en-US" dirty="0"/>
          </a:p>
        </p:txBody>
      </p:sp>
      <p:sp>
        <p:nvSpPr>
          <p:cNvPr id="5" name="テキスト ボックス 4"/>
          <p:cNvSpPr txBox="1"/>
          <p:nvPr/>
        </p:nvSpPr>
        <p:spPr>
          <a:xfrm>
            <a:off x="5688032" y="3635732"/>
            <a:ext cx="322524" cy="369332"/>
          </a:xfrm>
          <a:prstGeom prst="rect">
            <a:avLst/>
          </a:prstGeom>
          <a:noFill/>
        </p:spPr>
        <p:txBody>
          <a:bodyPr wrap="none" rtlCol="0">
            <a:spAutoFit/>
          </a:bodyPr>
          <a:lstStyle/>
          <a:p>
            <a:r>
              <a:rPr kumimoji="1" lang="en-US" altLang="ja-JP" dirty="0" smtClean="0"/>
              <a:t>γ</a:t>
            </a:r>
            <a:endParaRPr kumimoji="1" lang="ja-JP" altLang="en-US" dirty="0"/>
          </a:p>
        </p:txBody>
      </p:sp>
      <p:sp>
        <p:nvSpPr>
          <p:cNvPr id="6" name="テキスト ボックス 5"/>
          <p:cNvSpPr txBox="1"/>
          <p:nvPr/>
        </p:nvSpPr>
        <p:spPr>
          <a:xfrm rot="16200000">
            <a:off x="1673594" y="2740278"/>
            <a:ext cx="1107996" cy="369332"/>
          </a:xfrm>
          <a:prstGeom prst="rect">
            <a:avLst/>
          </a:prstGeom>
          <a:noFill/>
        </p:spPr>
        <p:txBody>
          <a:bodyPr wrap="none" rtlCol="0">
            <a:spAutoFit/>
          </a:bodyPr>
          <a:lstStyle/>
          <a:p>
            <a:r>
              <a:rPr kumimoji="1" lang="ja-JP" altLang="en-US" dirty="0" smtClean="0"/>
              <a:t>冷却時間</a:t>
            </a:r>
            <a:endParaRPr kumimoji="1" lang="ja-JP" altLang="en-US" dirty="0"/>
          </a:p>
        </p:txBody>
      </p:sp>
    </p:spTree>
    <p:extLst>
      <p:ext uri="{BB962C8B-B14F-4D97-AF65-F5344CB8AC3E}">
        <p14:creationId xmlns:p14="http://schemas.microsoft.com/office/powerpoint/2010/main" xmlns="" val="68572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銀河団での宇宙</a:t>
            </a:r>
            <a:r>
              <a:rPr lang="ja-JP" altLang="en-US" dirty="0"/>
              <a:t>線</a:t>
            </a:r>
            <a:r>
              <a:rPr lang="ja-JP" altLang="en-US" dirty="0" smtClean="0"/>
              <a:t>粒子</a:t>
            </a:r>
            <a:endParaRPr kumimoji="1" lang="ja-JP" altLang="en-US" dirty="0"/>
          </a:p>
        </p:txBody>
      </p:sp>
      <p:sp>
        <p:nvSpPr>
          <p:cNvPr id="3" name="コンテンツ プレースホルダー 2"/>
          <p:cNvSpPr>
            <a:spLocks noGrp="1"/>
          </p:cNvSpPr>
          <p:nvPr>
            <p:ph idx="1"/>
          </p:nvPr>
        </p:nvSpPr>
        <p:spPr/>
        <p:txBody>
          <a:bodyPr/>
          <a:lstStyle/>
          <a:p>
            <a:r>
              <a:rPr lang="ja-JP" altLang="en-US" dirty="0"/>
              <a:t>陽子</a:t>
            </a:r>
            <a:r>
              <a:rPr lang="ja-JP" altLang="en-US" dirty="0" smtClean="0"/>
              <a:t>の</a:t>
            </a:r>
            <a:r>
              <a:rPr lang="ja-JP" altLang="en-US" dirty="0"/>
              <a:t>衝突</a:t>
            </a:r>
            <a:r>
              <a:rPr kumimoji="1" lang="ja-JP" altLang="en-US" dirty="0" smtClean="0"/>
              <a:t>時間</a:t>
            </a:r>
            <a:endParaRPr kumimoji="1" lang="en-US" altLang="ja-JP" dirty="0" smtClean="0"/>
          </a:p>
          <a:p>
            <a:endParaRPr lang="en-US" altLang="ja-JP" dirty="0"/>
          </a:p>
          <a:p>
            <a:endParaRPr kumimoji="1" lang="en-US" altLang="ja-JP" dirty="0" smtClean="0"/>
          </a:p>
          <a:p>
            <a:pPr lvl="1"/>
            <a:r>
              <a:rPr lang="ja-JP" altLang="en-US" dirty="0" smtClean="0"/>
              <a:t>ほとんど</a:t>
            </a:r>
            <a:r>
              <a:rPr lang="ja-JP" altLang="en-US" dirty="0"/>
              <a:t>エネルギーを</a:t>
            </a:r>
            <a:r>
              <a:rPr lang="ja-JP" altLang="en-US" dirty="0" smtClean="0"/>
              <a:t>失わない</a:t>
            </a:r>
            <a:endParaRPr lang="en-US" altLang="ja-JP" dirty="0" smtClean="0"/>
          </a:p>
          <a:p>
            <a:endParaRPr kumimoji="1" lang="en-US" altLang="ja-JP" dirty="0" smtClean="0"/>
          </a:p>
          <a:p>
            <a:r>
              <a:rPr kumimoji="1" lang="ja-JP" altLang="en-US" dirty="0" smtClean="0"/>
              <a:t>粒子</a:t>
            </a:r>
            <a:r>
              <a:rPr kumimoji="1" lang="ja-JP" altLang="en-US" dirty="0"/>
              <a:t>の拡散</a:t>
            </a:r>
            <a:r>
              <a:rPr kumimoji="1" lang="ja-JP" altLang="en-US" dirty="0" smtClean="0"/>
              <a:t>時間</a:t>
            </a:r>
            <a:endParaRPr kumimoji="1" lang="en-US" altLang="ja-JP" dirty="0" smtClean="0"/>
          </a:p>
          <a:p>
            <a:pPr lvl="1"/>
            <a:r>
              <a:rPr lang="ja-JP" altLang="en-US" dirty="0" smtClean="0"/>
              <a:t>磁場ゆらぎとの散乱</a:t>
            </a:r>
            <a:endParaRPr lang="en-US" altLang="ja-JP" dirty="0" smtClean="0"/>
          </a:p>
          <a:p>
            <a:pPr lvl="1"/>
            <a:endParaRPr kumimoji="1" lang="en-US" altLang="ja-JP" dirty="0"/>
          </a:p>
          <a:p>
            <a:pPr lvl="1"/>
            <a:endParaRPr lang="en-US" altLang="ja-JP" dirty="0" smtClean="0"/>
          </a:p>
          <a:p>
            <a:pPr lvl="1"/>
            <a:endParaRPr kumimoji="1" lang="en-US" altLang="ja-JP" dirty="0" smtClean="0"/>
          </a:p>
          <a:p>
            <a:pPr lvl="1"/>
            <a:r>
              <a:rPr kumimoji="1" lang="en-US" altLang="ja-JP" i="1" dirty="0" smtClean="0"/>
              <a:t>p</a:t>
            </a:r>
            <a:r>
              <a:rPr kumimoji="1" lang="en-US" altLang="ja-JP" dirty="0" smtClean="0"/>
              <a:t> </a:t>
            </a:r>
            <a:r>
              <a:rPr lang="en-US" altLang="ja-JP" dirty="0">
                <a:sym typeface="Mathematica3"/>
              </a:rPr>
              <a:t></a:t>
            </a:r>
            <a:r>
              <a:rPr kumimoji="1" lang="en-US" altLang="ja-JP" dirty="0" smtClean="0"/>
              <a:t> 10</a:t>
            </a:r>
            <a:r>
              <a:rPr kumimoji="1" lang="en-US" altLang="ja-JP" baseline="30000" dirty="0" smtClean="0"/>
              <a:t>17</a:t>
            </a:r>
            <a:r>
              <a:rPr kumimoji="1" lang="en-US" altLang="ja-JP" dirty="0" smtClean="0"/>
              <a:t> eV </a:t>
            </a:r>
            <a:r>
              <a:rPr kumimoji="1" lang="ja-JP" altLang="en-US" dirty="0" smtClean="0"/>
              <a:t>では銀河団から逃げない</a:t>
            </a:r>
            <a:endParaRPr kumimoji="1" lang="en-US" altLang="ja-JP" dirty="0" smtClean="0"/>
          </a:p>
          <a:p>
            <a:pPr lvl="1"/>
            <a:r>
              <a:rPr lang="ja-JP" altLang="en-US" dirty="0">
                <a:solidFill>
                  <a:srgbClr val="FF0000"/>
                </a:solidFill>
              </a:rPr>
              <a:t>陽子は銀河団内に蓄積する</a:t>
            </a:r>
            <a:endParaRPr kumimoji="1" lang="en-US" altLang="ja-JP" dirty="0" smtClean="0">
              <a:solidFill>
                <a:srgbClr val="FF0000"/>
              </a:solidFill>
            </a:endParaRPr>
          </a:p>
          <a:p>
            <a:pPr lvl="1"/>
            <a:endParaRPr kumimoji="1" lang="en-US" altLang="ja-JP" dirty="0"/>
          </a:p>
          <a:p>
            <a:pPr lvl="1"/>
            <a:endParaRPr lang="en-US" altLang="ja-JP" dirty="0" smtClean="0"/>
          </a:p>
          <a:p>
            <a:endParaRPr lang="en-US" altLang="ja-JP" dirty="0"/>
          </a:p>
          <a:p>
            <a:endParaRPr kumimoji="1" lang="en-US" altLang="ja-JP" dirty="0" smtClean="0"/>
          </a:p>
          <a:p>
            <a:endParaRPr lang="en-US" altLang="ja-JP" dirty="0"/>
          </a:p>
          <a:p>
            <a:endParaRPr kumimoji="1" lang="en-US" altLang="ja-JP" dirty="0" smtClean="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1" y="1772816"/>
            <a:ext cx="6780055" cy="805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1" y="4397221"/>
            <a:ext cx="7183915" cy="100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6627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電子か陽子か？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電波放射は</a:t>
            </a:r>
            <a:r>
              <a:rPr lang="en-US" altLang="ja-JP" dirty="0" smtClean="0"/>
              <a:t>1</a:t>
            </a:r>
            <a:r>
              <a:rPr lang="ja-JP" altLang="en-US" dirty="0"/>
              <a:t>次</a:t>
            </a:r>
            <a:r>
              <a:rPr lang="ja-JP" altLang="en-US" dirty="0" smtClean="0"/>
              <a:t>電子か、</a:t>
            </a:r>
            <a:r>
              <a:rPr lang="en-US" altLang="ja-JP" dirty="0" smtClean="0"/>
              <a:t>2</a:t>
            </a:r>
            <a:r>
              <a:rPr lang="ja-JP" altLang="en-US" dirty="0" smtClean="0"/>
              <a:t>次電子か</a:t>
            </a:r>
            <a:endParaRPr kumimoji="1" lang="en-US" altLang="ja-JP" dirty="0" smtClean="0"/>
          </a:p>
          <a:p>
            <a:pPr lvl="1"/>
            <a:r>
              <a:rPr kumimoji="1" lang="ja-JP" altLang="en-US" dirty="0" smtClean="0"/>
              <a:t>衝撃波や乱流で直接加速された電子からの放射（１）</a:t>
            </a:r>
            <a:endParaRPr kumimoji="1" lang="en-US" altLang="ja-JP" dirty="0" smtClean="0"/>
          </a:p>
          <a:p>
            <a:pPr lvl="1"/>
            <a:r>
              <a:rPr lang="ja-JP" altLang="en-US" dirty="0" smtClean="0"/>
              <a:t>宇宙</a:t>
            </a:r>
            <a:r>
              <a:rPr lang="ja-JP" altLang="en-US" dirty="0"/>
              <a:t>線</a:t>
            </a:r>
            <a:r>
              <a:rPr kumimoji="1" lang="ja-JP" altLang="en-US" dirty="0" smtClean="0"/>
              <a:t>陽子と銀河団ガス陽子の相互作用でできた電子からの放射（２）</a:t>
            </a:r>
            <a:endParaRPr kumimoji="1" lang="en-US" altLang="ja-JP" dirty="0" smtClean="0"/>
          </a:p>
          <a:p>
            <a:endParaRPr lang="en-US" altLang="ja-JP" dirty="0" smtClean="0"/>
          </a:p>
          <a:p>
            <a:r>
              <a:rPr kumimoji="1" lang="ja-JP" altLang="en-US" dirty="0" smtClean="0"/>
              <a:t>直観的な予想</a:t>
            </a:r>
            <a:endParaRPr kumimoji="1" lang="en-US" altLang="ja-JP" dirty="0" smtClean="0"/>
          </a:p>
          <a:p>
            <a:pPr lvl="1"/>
            <a:r>
              <a:rPr kumimoji="1" lang="ja-JP" altLang="en-US" dirty="0" smtClean="0"/>
              <a:t>電子はすぐ冷える</a:t>
            </a:r>
            <a:endParaRPr kumimoji="1" lang="en-US" altLang="ja-JP" dirty="0" smtClean="0"/>
          </a:p>
          <a:p>
            <a:pPr lvl="2"/>
            <a:r>
              <a:rPr lang="ja-JP" altLang="en-US" dirty="0"/>
              <a:t>（１</a:t>
            </a:r>
            <a:r>
              <a:rPr lang="ja-JP" altLang="en-US" dirty="0" smtClean="0"/>
              <a:t>）の場合は加速現場から放射する。加速が終わるとすぐ消える</a:t>
            </a:r>
            <a:endParaRPr lang="en-US" altLang="ja-JP" dirty="0" smtClean="0"/>
          </a:p>
          <a:p>
            <a:pPr lvl="1"/>
            <a:r>
              <a:rPr kumimoji="1" lang="ja-JP" altLang="en-US" dirty="0"/>
              <a:t>陽子は</a:t>
            </a:r>
            <a:r>
              <a:rPr kumimoji="1" lang="ja-JP" altLang="en-US" dirty="0" smtClean="0"/>
              <a:t>冷えずに銀河団内部に蓄積される</a:t>
            </a:r>
            <a:endParaRPr kumimoji="1" lang="en-US" altLang="ja-JP" dirty="0" smtClean="0"/>
          </a:p>
          <a:p>
            <a:pPr lvl="2"/>
            <a:r>
              <a:rPr kumimoji="1" lang="ja-JP" altLang="en-US" dirty="0" smtClean="0"/>
              <a:t>（２）の場合はどの銀河団から放射が見つかるはず。加速が終わっても放射は続く？</a:t>
            </a:r>
            <a:endParaRPr kumimoji="1" lang="ja-JP" altLang="en-US" dirty="0"/>
          </a:p>
        </p:txBody>
      </p:sp>
    </p:spTree>
    <p:extLst>
      <p:ext uri="{BB962C8B-B14F-4D97-AF65-F5344CB8AC3E}">
        <p14:creationId xmlns:p14="http://schemas.microsoft.com/office/powerpoint/2010/main" xmlns="" val="2178191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非</a:t>
            </a:r>
            <a:r>
              <a:rPr kumimoji="1" lang="ja-JP" altLang="en-US" dirty="0" smtClean="0"/>
              <a:t>熱的電波放射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電波放射は存在が確認されている</a:t>
            </a:r>
            <a:endParaRPr kumimoji="1" lang="en-US" altLang="ja-JP" dirty="0" smtClean="0"/>
          </a:p>
          <a:p>
            <a:pPr lvl="1"/>
            <a:r>
              <a:rPr kumimoji="1" lang="ja-JP" altLang="en-US" dirty="0" smtClean="0"/>
              <a:t>加速メカニズムは電波放射の種類で分類するのがよい</a:t>
            </a:r>
            <a:endParaRPr kumimoji="1" lang="en-US" altLang="ja-JP" dirty="0"/>
          </a:p>
          <a:p>
            <a:r>
              <a:rPr lang="en-US" altLang="ja-JP" dirty="0" smtClean="0"/>
              <a:t>Relic</a:t>
            </a:r>
          </a:p>
          <a:p>
            <a:pPr lvl="1"/>
            <a:r>
              <a:rPr lang="ja-JP" altLang="en-US" dirty="0"/>
              <a:t>衝撃波による</a:t>
            </a:r>
            <a:r>
              <a:rPr lang="ja-JP" altLang="en-US" dirty="0" smtClean="0"/>
              <a:t>加速</a:t>
            </a:r>
            <a:endParaRPr lang="en-US" altLang="ja-JP" dirty="0" smtClean="0"/>
          </a:p>
          <a:p>
            <a:pPr lvl="2"/>
            <a:r>
              <a:rPr kumimoji="1" lang="ja-JP" altLang="en-US" dirty="0" smtClean="0"/>
              <a:t>衝撃波は銀河団衝突、構造形成（降着）で発生</a:t>
            </a:r>
            <a:endParaRPr kumimoji="1" lang="en-US" altLang="ja-JP" dirty="0" smtClean="0"/>
          </a:p>
          <a:p>
            <a:r>
              <a:rPr lang="en-US" altLang="ja-JP" dirty="0" smtClean="0"/>
              <a:t>Halo</a:t>
            </a:r>
          </a:p>
          <a:p>
            <a:pPr lvl="1"/>
            <a:r>
              <a:rPr kumimoji="1" lang="ja-JP" altLang="en-US" dirty="0" smtClean="0"/>
              <a:t>電子の乱流再加速</a:t>
            </a:r>
            <a:endParaRPr kumimoji="1" lang="en-US" altLang="ja-JP" dirty="0" smtClean="0"/>
          </a:p>
          <a:p>
            <a:pPr lvl="2"/>
            <a:r>
              <a:rPr lang="ja-JP" altLang="en-US" dirty="0"/>
              <a:t>乱流は銀河団</a:t>
            </a:r>
            <a:r>
              <a:rPr lang="ja-JP" altLang="en-US" dirty="0" smtClean="0"/>
              <a:t>衝突で発生</a:t>
            </a:r>
            <a:endParaRPr lang="en-US" altLang="ja-JP" dirty="0" smtClean="0"/>
          </a:p>
          <a:p>
            <a:pPr lvl="1"/>
            <a:r>
              <a:rPr lang="ja-JP" altLang="en-US" dirty="0" smtClean="0"/>
              <a:t>蓄積</a:t>
            </a:r>
            <a:r>
              <a:rPr lang="ja-JP" altLang="en-US" dirty="0"/>
              <a:t>された陽子を起源とする２次電子 </a:t>
            </a:r>
            <a:endParaRPr lang="en-US" altLang="ja-JP" dirty="0"/>
          </a:p>
          <a:p>
            <a:r>
              <a:rPr kumimoji="1" lang="en-US" altLang="ja-JP" dirty="0" smtClean="0"/>
              <a:t>Mini-halo</a:t>
            </a:r>
          </a:p>
          <a:p>
            <a:pPr lvl="1"/>
            <a:r>
              <a:rPr kumimoji="1" lang="ja-JP" altLang="en-US" dirty="0" smtClean="0"/>
              <a:t>陽子を起源とする２次電子</a:t>
            </a:r>
            <a:endParaRPr kumimoji="1" lang="en-US" altLang="ja-JP" dirty="0" smtClean="0"/>
          </a:p>
          <a:p>
            <a:pPr lvl="2"/>
            <a:r>
              <a:rPr kumimoji="1" lang="ja-JP" altLang="en-US" dirty="0" smtClean="0"/>
              <a:t>陽子の起源は銀河団衝突か銀河団中心の</a:t>
            </a:r>
            <a:r>
              <a:rPr kumimoji="1" lang="en-US" altLang="ja-JP" dirty="0" smtClean="0"/>
              <a:t>AGN</a:t>
            </a:r>
            <a:endParaRPr kumimoji="1" lang="ja-JP" altLang="en-US" dirty="0"/>
          </a:p>
        </p:txBody>
      </p:sp>
    </p:spTree>
    <p:extLst>
      <p:ext uri="{BB962C8B-B14F-4D97-AF65-F5344CB8AC3E}">
        <p14:creationId xmlns:p14="http://schemas.microsoft.com/office/powerpoint/2010/main" xmlns="" val="189341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Relic</a:t>
            </a:r>
            <a:endParaRPr kumimoji="1" lang="ja-JP" altLang="en-US" dirty="0"/>
          </a:p>
        </p:txBody>
      </p:sp>
      <p:sp>
        <p:nvSpPr>
          <p:cNvPr id="3" name="コンテンツ プレースホルダー 2"/>
          <p:cNvSpPr>
            <a:spLocks noGrp="1"/>
          </p:cNvSpPr>
          <p:nvPr>
            <p:ph idx="1"/>
          </p:nvPr>
        </p:nvSpPr>
        <p:spPr/>
        <p:txBody>
          <a:bodyPr/>
          <a:lstStyle/>
          <a:p>
            <a:r>
              <a:rPr lang="ja-JP" altLang="en-US" dirty="0"/>
              <a:t>偏光して</a:t>
            </a:r>
            <a:r>
              <a:rPr lang="ja-JP" altLang="en-US" dirty="0" smtClean="0"/>
              <a:t>いる</a:t>
            </a:r>
            <a:endParaRPr lang="en-US" altLang="ja-JP" dirty="0" smtClean="0"/>
          </a:p>
          <a:p>
            <a:pPr lvl="1"/>
            <a:r>
              <a:rPr kumimoji="1" lang="ja-JP" altLang="en-US" dirty="0" smtClean="0"/>
              <a:t>衝撃波で加速された電子が有力</a:t>
            </a:r>
            <a:endParaRPr kumimoji="1" lang="en-US" altLang="ja-JP" dirty="0" smtClean="0"/>
          </a:p>
          <a:p>
            <a:r>
              <a:rPr kumimoji="1" lang="ja-JP" altLang="en-US" dirty="0" smtClean="0"/>
              <a:t>銀河団衝突シミュレーション </a:t>
            </a:r>
            <a:r>
              <a:rPr lang="en-US" altLang="ja-JP" dirty="0" smtClean="0"/>
              <a:t>(</a:t>
            </a:r>
            <a:r>
              <a:rPr lang="en-US" altLang="ja-JP" dirty="0" err="1" smtClean="0"/>
              <a:t>Weeren</a:t>
            </a:r>
            <a:r>
              <a:rPr lang="en-US" altLang="ja-JP" dirty="0" smtClean="0"/>
              <a:t> et al. 2011)</a:t>
            </a:r>
            <a:endParaRPr kumimoji="1" lang="en-US" altLang="ja-JP" dirty="0" smtClean="0"/>
          </a:p>
          <a:p>
            <a:pPr lvl="1"/>
            <a:r>
              <a:rPr lang="en-US" altLang="ja-JP" dirty="0"/>
              <a:t> CIZA J2242.8 + </a:t>
            </a:r>
            <a:r>
              <a:rPr lang="en-US" altLang="ja-JP" dirty="0" smtClean="0"/>
              <a:t>5301 </a:t>
            </a:r>
            <a:r>
              <a:rPr lang="ja-JP" altLang="en-US" dirty="0" smtClean="0"/>
              <a:t>の </a:t>
            </a:r>
            <a:r>
              <a:rPr lang="en-US" altLang="ja-JP" dirty="0" smtClean="0"/>
              <a:t>relic </a:t>
            </a:r>
            <a:r>
              <a:rPr lang="ja-JP" altLang="en-US" dirty="0" smtClean="0"/>
              <a:t>を再現</a:t>
            </a:r>
            <a:endParaRPr kumimoji="1" lang="ja-JP"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0861" y="2996952"/>
            <a:ext cx="6267450" cy="3630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697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内容</a:t>
            </a:r>
            <a:endParaRPr kumimoji="1" lang="ja-JP" altLang="en-US" dirty="0"/>
          </a:p>
        </p:txBody>
      </p:sp>
      <p:sp>
        <p:nvSpPr>
          <p:cNvPr id="4" name="コンテンツ プレースホルダー 3"/>
          <p:cNvSpPr>
            <a:spLocks noGrp="1"/>
          </p:cNvSpPr>
          <p:nvPr>
            <p:ph idx="1"/>
          </p:nvPr>
        </p:nvSpPr>
        <p:spPr/>
        <p:txBody>
          <a:bodyPr/>
          <a:lstStyle/>
          <a:p>
            <a:r>
              <a:rPr kumimoji="1" lang="ja-JP" altLang="en-US" dirty="0" smtClean="0"/>
              <a:t>銀河団ガスについて</a:t>
            </a:r>
            <a:endParaRPr kumimoji="1" lang="en-US" altLang="ja-JP" dirty="0" smtClean="0"/>
          </a:p>
          <a:p>
            <a:r>
              <a:rPr lang="ja-JP" altLang="en-US" dirty="0"/>
              <a:t>銀河団から</a:t>
            </a:r>
            <a:r>
              <a:rPr lang="ja-JP" altLang="en-US" dirty="0" smtClean="0"/>
              <a:t>の非熱的放射の観測</a:t>
            </a:r>
            <a:endParaRPr lang="en-US" altLang="ja-JP" dirty="0" smtClean="0"/>
          </a:p>
          <a:p>
            <a:pPr lvl="1"/>
            <a:r>
              <a:rPr lang="ja-JP" altLang="en-US" dirty="0" smtClean="0"/>
              <a:t>宇宙線の性質</a:t>
            </a:r>
            <a:endParaRPr lang="en-US" altLang="ja-JP" dirty="0" smtClean="0"/>
          </a:p>
          <a:p>
            <a:r>
              <a:rPr lang="ja-JP" altLang="en-US" dirty="0"/>
              <a:t>陽子</a:t>
            </a:r>
            <a:r>
              <a:rPr lang="ja-JP" altLang="en-US" dirty="0" smtClean="0"/>
              <a:t>か電子か？　加速メカニズムは？</a:t>
            </a:r>
            <a:endParaRPr lang="en-US" altLang="ja-JP" dirty="0" smtClean="0"/>
          </a:p>
          <a:p>
            <a:pPr lvl="1"/>
            <a:r>
              <a:rPr lang="ja-JP" altLang="en-US" dirty="0" smtClean="0"/>
              <a:t>電波放射の種類ごとに</a:t>
            </a:r>
            <a:endParaRPr lang="en-US" altLang="ja-JP" dirty="0" smtClean="0"/>
          </a:p>
          <a:p>
            <a:r>
              <a:rPr kumimoji="1" lang="en-US" altLang="ja-JP" dirty="0" smtClean="0"/>
              <a:t>CTA</a:t>
            </a:r>
            <a:r>
              <a:rPr kumimoji="1" lang="ja-JP" altLang="en-US" dirty="0" err="1" smtClean="0"/>
              <a:t>での</a:t>
            </a:r>
            <a:r>
              <a:rPr kumimoji="1" lang="ja-JP" altLang="en-US" dirty="0" smtClean="0"/>
              <a:t>展望</a:t>
            </a:r>
            <a:endParaRPr kumimoji="1" lang="en-US" altLang="ja-JP" dirty="0" smtClean="0"/>
          </a:p>
          <a:p>
            <a:pPr lvl="1"/>
            <a:r>
              <a:rPr lang="ja-JP" altLang="en-US" dirty="0"/>
              <a:t>今の段階では細かい予想</a:t>
            </a:r>
            <a:r>
              <a:rPr lang="ja-JP" altLang="en-US" dirty="0" smtClean="0"/>
              <a:t>より背景を知ることが重要</a:t>
            </a:r>
            <a:endParaRPr kumimoji="1" lang="ja-JP" altLang="en-US" dirty="0"/>
          </a:p>
        </p:txBody>
      </p:sp>
    </p:spTree>
    <p:extLst>
      <p:ext uri="{BB962C8B-B14F-4D97-AF65-F5344CB8AC3E}">
        <p14:creationId xmlns:p14="http://schemas.microsoft.com/office/powerpoint/2010/main" xmlns="" val="18394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Halo</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衝突銀河団に多く見られる</a:t>
            </a:r>
            <a:endParaRPr kumimoji="1" lang="en-US" altLang="ja-JP" dirty="0" smtClean="0"/>
          </a:p>
          <a:p>
            <a:pPr lvl="1"/>
            <a:r>
              <a:rPr lang="ja-JP" altLang="en-US" dirty="0" smtClean="0"/>
              <a:t>衝突</a:t>
            </a:r>
            <a:r>
              <a:rPr lang="ja-JP" altLang="en-US" dirty="0"/>
              <a:t>が終わると消える</a:t>
            </a:r>
            <a:r>
              <a:rPr lang="ja-JP" altLang="en-US" dirty="0" smtClean="0"/>
              <a:t>メカニズム</a:t>
            </a:r>
            <a:endParaRPr lang="en-US" altLang="ja-JP" dirty="0" smtClean="0"/>
          </a:p>
          <a:p>
            <a:pPr lvl="1"/>
            <a:r>
              <a:rPr lang="ja-JP" altLang="en-US" dirty="0"/>
              <a:t>偏光はない</a:t>
            </a:r>
            <a:endParaRPr lang="en-US" altLang="ja-JP" dirty="0"/>
          </a:p>
          <a:p>
            <a:pPr lvl="1"/>
            <a:endParaRPr lang="en-US" altLang="ja-JP" dirty="0"/>
          </a:p>
          <a:p>
            <a:r>
              <a:rPr lang="ja-JP" altLang="en-US" dirty="0" smtClean="0"/>
              <a:t>乱流加速</a:t>
            </a:r>
            <a:endParaRPr lang="en-US" altLang="ja-JP" dirty="0" smtClean="0"/>
          </a:p>
          <a:p>
            <a:pPr lvl="1"/>
            <a:r>
              <a:rPr lang="ja-JP" altLang="en-US" dirty="0"/>
              <a:t>余り効率はよくないが</a:t>
            </a:r>
            <a:r>
              <a:rPr lang="ja-JP" altLang="en-US" dirty="0" smtClean="0"/>
              <a:t>、</a:t>
            </a:r>
            <a:r>
              <a:rPr lang="en-US" altLang="ja-JP" dirty="0" smtClean="0"/>
              <a:t>γ~10</a:t>
            </a:r>
            <a:r>
              <a:rPr lang="en-US" altLang="ja-JP" baseline="30000" dirty="0" smtClean="0"/>
              <a:t>4</a:t>
            </a:r>
            <a:r>
              <a:rPr lang="en-US" altLang="ja-JP" dirty="0" smtClean="0"/>
              <a:t> </a:t>
            </a:r>
            <a:r>
              <a:rPr lang="ja-JP" altLang="en-US" dirty="0" smtClean="0"/>
              <a:t>の電子ぐらいなら加速できる </a:t>
            </a:r>
            <a:r>
              <a:rPr lang="en-US" altLang="ja-JP" dirty="0" smtClean="0"/>
              <a:t>(</a:t>
            </a:r>
            <a:r>
              <a:rPr lang="en-US" altLang="ja-JP" dirty="0" err="1" smtClean="0"/>
              <a:t>Brunetti</a:t>
            </a:r>
            <a:r>
              <a:rPr lang="en-US" altLang="ja-JP" dirty="0" smtClean="0"/>
              <a:t> 2001; Fujita, Takizawa, &amp; Sarazin 2003)</a:t>
            </a:r>
            <a:endParaRPr lang="en-US" altLang="ja-JP" dirty="0"/>
          </a:p>
          <a:p>
            <a:pPr lvl="1"/>
            <a:r>
              <a:rPr lang="ja-JP" altLang="en-US" dirty="0"/>
              <a:t>衝突が終われば乱流は減衰し</a:t>
            </a:r>
            <a:r>
              <a:rPr lang="ja-JP" altLang="en-US" dirty="0" smtClean="0"/>
              <a:t>、加速も終了する</a:t>
            </a:r>
            <a:endParaRPr lang="en-US" altLang="ja-JP" dirty="0" smtClean="0"/>
          </a:p>
          <a:p>
            <a:pPr lvl="2"/>
            <a:r>
              <a:rPr lang="ja-JP" altLang="en-US" dirty="0"/>
              <a:t>電子は急速に冷え</a:t>
            </a:r>
            <a:r>
              <a:rPr lang="ja-JP" altLang="en-US" dirty="0" smtClean="0"/>
              <a:t>、電波放射は消える</a:t>
            </a:r>
            <a:endParaRPr lang="en-US" altLang="ja-JP" dirty="0" smtClean="0"/>
          </a:p>
        </p:txBody>
      </p:sp>
    </p:spTree>
    <p:extLst>
      <p:ext uri="{BB962C8B-B14F-4D97-AF65-F5344CB8AC3E}">
        <p14:creationId xmlns:p14="http://schemas.microsoft.com/office/powerpoint/2010/main" xmlns="" val="3395506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87449" y="1"/>
            <a:ext cx="7472363" cy="980728"/>
          </a:xfrm>
        </p:spPr>
        <p:txBody>
          <a:bodyPr/>
          <a:lstStyle/>
          <a:p>
            <a:r>
              <a:rPr lang="ja-JP" altLang="en-US" dirty="0" smtClean="0"/>
              <a:t>乱流加速</a:t>
            </a:r>
            <a:endParaRPr lang="ja-JP" altLang="en-US" dirty="0"/>
          </a:p>
        </p:txBody>
      </p:sp>
      <p:sp>
        <p:nvSpPr>
          <p:cNvPr id="43012" name="Oval 4"/>
          <p:cNvSpPr>
            <a:spLocks noChangeArrowheads="1"/>
          </p:cNvSpPr>
          <p:nvPr/>
        </p:nvSpPr>
        <p:spPr bwMode="auto">
          <a:xfrm>
            <a:off x="1187450" y="2060575"/>
            <a:ext cx="2160588" cy="21605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3013" name="Oval 5"/>
          <p:cNvSpPr>
            <a:spLocks noChangeArrowheads="1"/>
          </p:cNvSpPr>
          <p:nvPr/>
        </p:nvSpPr>
        <p:spPr bwMode="auto">
          <a:xfrm>
            <a:off x="1620838" y="2925763"/>
            <a:ext cx="503237" cy="503237"/>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3014" name="Freeform 6"/>
          <p:cNvSpPr>
            <a:spLocks/>
          </p:cNvSpPr>
          <p:nvPr/>
        </p:nvSpPr>
        <p:spPr bwMode="auto">
          <a:xfrm>
            <a:off x="2124075" y="2709863"/>
            <a:ext cx="720725" cy="252412"/>
          </a:xfrm>
          <a:custGeom>
            <a:avLst/>
            <a:gdLst>
              <a:gd name="T0" fmla="*/ 0 w 454"/>
              <a:gd name="T1" fmla="*/ 136 h 159"/>
              <a:gd name="T2" fmla="*/ 91 w 454"/>
              <a:gd name="T3" fmla="*/ 0 h 159"/>
              <a:gd name="T4" fmla="*/ 182 w 454"/>
              <a:gd name="T5" fmla="*/ 136 h 159"/>
              <a:gd name="T6" fmla="*/ 91 w 454"/>
              <a:gd name="T7" fmla="*/ 136 h 159"/>
              <a:gd name="T8" fmla="*/ 227 w 454"/>
              <a:gd name="T9" fmla="*/ 0 h 159"/>
              <a:gd name="T10" fmla="*/ 363 w 454"/>
              <a:gd name="T11" fmla="*/ 136 h 159"/>
              <a:gd name="T12" fmla="*/ 227 w 454"/>
              <a:gd name="T13" fmla="*/ 136 h 159"/>
              <a:gd name="T14" fmla="*/ 454 w 454"/>
              <a:gd name="T15" fmla="*/ 45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4" h="159">
                <a:moveTo>
                  <a:pt x="0" y="136"/>
                </a:moveTo>
                <a:cubicBezTo>
                  <a:pt x="30" y="68"/>
                  <a:pt x="61" y="0"/>
                  <a:pt x="91" y="0"/>
                </a:cubicBezTo>
                <a:cubicBezTo>
                  <a:pt x="121" y="0"/>
                  <a:pt x="182" y="113"/>
                  <a:pt x="182" y="136"/>
                </a:cubicBezTo>
                <a:cubicBezTo>
                  <a:pt x="182" y="159"/>
                  <a:pt x="84" y="159"/>
                  <a:pt x="91" y="136"/>
                </a:cubicBezTo>
                <a:cubicBezTo>
                  <a:pt x="98" y="113"/>
                  <a:pt x="182" y="0"/>
                  <a:pt x="227" y="0"/>
                </a:cubicBezTo>
                <a:cubicBezTo>
                  <a:pt x="272" y="0"/>
                  <a:pt x="363" y="113"/>
                  <a:pt x="363" y="136"/>
                </a:cubicBezTo>
                <a:cubicBezTo>
                  <a:pt x="363" y="159"/>
                  <a:pt x="212" y="151"/>
                  <a:pt x="227" y="136"/>
                </a:cubicBezTo>
                <a:cubicBezTo>
                  <a:pt x="242" y="121"/>
                  <a:pt x="416" y="60"/>
                  <a:pt x="454" y="45"/>
                </a:cubicBez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17" name="Freeform 9"/>
          <p:cNvSpPr>
            <a:spLocks/>
          </p:cNvSpPr>
          <p:nvPr/>
        </p:nvSpPr>
        <p:spPr bwMode="auto">
          <a:xfrm>
            <a:off x="2124075" y="3213100"/>
            <a:ext cx="874713" cy="271463"/>
          </a:xfrm>
          <a:custGeom>
            <a:avLst/>
            <a:gdLst>
              <a:gd name="T0" fmla="*/ 0 w 551"/>
              <a:gd name="T1" fmla="*/ 71 h 171"/>
              <a:gd name="T2" fmla="*/ 59 w 551"/>
              <a:gd name="T3" fmla="*/ 171 h 171"/>
              <a:gd name="T4" fmla="*/ 142 w 551"/>
              <a:gd name="T5" fmla="*/ 121 h 171"/>
              <a:gd name="T6" fmla="*/ 109 w 551"/>
              <a:gd name="T7" fmla="*/ 38 h 171"/>
              <a:gd name="T8" fmla="*/ 117 w 551"/>
              <a:gd name="T9" fmla="*/ 138 h 171"/>
              <a:gd name="T10" fmla="*/ 200 w 551"/>
              <a:gd name="T11" fmla="*/ 155 h 171"/>
              <a:gd name="T12" fmla="*/ 284 w 551"/>
              <a:gd name="T13" fmla="*/ 96 h 171"/>
              <a:gd name="T14" fmla="*/ 334 w 551"/>
              <a:gd name="T15" fmla="*/ 63 h 171"/>
              <a:gd name="T16" fmla="*/ 259 w 551"/>
              <a:gd name="T17" fmla="*/ 21 h 171"/>
              <a:gd name="T18" fmla="*/ 267 w 551"/>
              <a:gd name="T19" fmla="*/ 105 h 171"/>
              <a:gd name="T20" fmla="*/ 317 w 551"/>
              <a:gd name="T21" fmla="*/ 121 h 171"/>
              <a:gd name="T22" fmla="*/ 468 w 551"/>
              <a:gd name="T23" fmla="*/ 96 h 171"/>
              <a:gd name="T24" fmla="*/ 509 w 551"/>
              <a:gd name="T25" fmla="*/ 21 h 171"/>
              <a:gd name="T26" fmla="*/ 392 w 551"/>
              <a:gd name="T27" fmla="*/ 46 h 171"/>
              <a:gd name="T28" fmla="*/ 401 w 551"/>
              <a:gd name="T29" fmla="*/ 121 h 171"/>
              <a:gd name="T30" fmla="*/ 484 w 551"/>
              <a:gd name="T31" fmla="*/ 138 h 171"/>
              <a:gd name="T32" fmla="*/ 551 w 551"/>
              <a:gd name="T33" fmla="*/ 14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1" h="171">
                <a:moveTo>
                  <a:pt x="0" y="71"/>
                </a:moveTo>
                <a:cubicBezTo>
                  <a:pt x="9" y="116"/>
                  <a:pt x="11" y="156"/>
                  <a:pt x="59" y="171"/>
                </a:cubicBezTo>
                <a:cubicBezTo>
                  <a:pt x="98" y="161"/>
                  <a:pt x="113" y="150"/>
                  <a:pt x="142" y="121"/>
                </a:cubicBezTo>
                <a:cubicBezTo>
                  <a:pt x="158" y="70"/>
                  <a:pt x="174" y="59"/>
                  <a:pt x="109" y="38"/>
                </a:cubicBezTo>
                <a:cubicBezTo>
                  <a:pt x="85" y="74"/>
                  <a:pt x="58" y="119"/>
                  <a:pt x="117" y="138"/>
                </a:cubicBezTo>
                <a:cubicBezTo>
                  <a:pt x="147" y="159"/>
                  <a:pt x="164" y="166"/>
                  <a:pt x="200" y="155"/>
                </a:cubicBezTo>
                <a:cubicBezTo>
                  <a:pt x="231" y="134"/>
                  <a:pt x="254" y="119"/>
                  <a:pt x="284" y="96"/>
                </a:cubicBezTo>
                <a:cubicBezTo>
                  <a:pt x="300" y="84"/>
                  <a:pt x="334" y="63"/>
                  <a:pt x="334" y="63"/>
                </a:cubicBezTo>
                <a:cubicBezTo>
                  <a:pt x="322" y="0"/>
                  <a:pt x="320" y="9"/>
                  <a:pt x="259" y="21"/>
                </a:cubicBezTo>
                <a:cubicBezTo>
                  <a:pt x="262" y="49"/>
                  <a:pt x="253" y="81"/>
                  <a:pt x="267" y="105"/>
                </a:cubicBezTo>
                <a:cubicBezTo>
                  <a:pt x="276" y="120"/>
                  <a:pt x="317" y="121"/>
                  <a:pt x="317" y="121"/>
                </a:cubicBezTo>
                <a:cubicBezTo>
                  <a:pt x="385" y="116"/>
                  <a:pt x="412" y="116"/>
                  <a:pt x="468" y="96"/>
                </a:cubicBezTo>
                <a:cubicBezTo>
                  <a:pt x="506" y="39"/>
                  <a:pt x="495" y="65"/>
                  <a:pt x="509" y="21"/>
                </a:cubicBezTo>
                <a:cubicBezTo>
                  <a:pt x="462" y="6"/>
                  <a:pt x="427" y="11"/>
                  <a:pt x="392" y="46"/>
                </a:cubicBezTo>
                <a:cubicBezTo>
                  <a:pt x="385" y="67"/>
                  <a:pt x="382" y="102"/>
                  <a:pt x="401" y="121"/>
                </a:cubicBezTo>
                <a:cubicBezTo>
                  <a:pt x="421" y="141"/>
                  <a:pt x="456" y="134"/>
                  <a:pt x="484" y="138"/>
                </a:cubicBezTo>
                <a:cubicBezTo>
                  <a:pt x="506" y="141"/>
                  <a:pt x="551" y="146"/>
                  <a:pt x="551" y="146"/>
                </a:cubicBez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19" name="Line 11"/>
          <p:cNvSpPr>
            <a:spLocks noChangeShapeType="1"/>
          </p:cNvSpPr>
          <p:nvPr/>
        </p:nvSpPr>
        <p:spPr bwMode="auto">
          <a:xfrm flipH="1">
            <a:off x="1260475" y="3141663"/>
            <a:ext cx="360363"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0" name="Text Box 12"/>
          <p:cNvSpPr txBox="1">
            <a:spLocks noChangeArrowheads="1"/>
          </p:cNvSpPr>
          <p:nvPr/>
        </p:nvSpPr>
        <p:spPr bwMode="auto">
          <a:xfrm>
            <a:off x="3490913" y="2827338"/>
            <a:ext cx="190341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dirty="0">
                <a:effectLst/>
              </a:rPr>
              <a:t>銀河団ガス中に</a:t>
            </a:r>
          </a:p>
          <a:p>
            <a:r>
              <a:rPr lang="ja-JP" altLang="en-US" sz="2000" dirty="0">
                <a:effectLst/>
              </a:rPr>
              <a:t>乱流が発生</a:t>
            </a:r>
          </a:p>
        </p:txBody>
      </p:sp>
      <p:sp>
        <p:nvSpPr>
          <p:cNvPr id="43021" name="Freeform 13"/>
          <p:cNvSpPr>
            <a:spLocks/>
          </p:cNvSpPr>
          <p:nvPr/>
        </p:nvSpPr>
        <p:spPr bwMode="auto">
          <a:xfrm>
            <a:off x="6372225" y="2493963"/>
            <a:ext cx="2160588" cy="360362"/>
          </a:xfrm>
          <a:custGeom>
            <a:avLst/>
            <a:gdLst>
              <a:gd name="T0" fmla="*/ 0 w 1361"/>
              <a:gd name="T1" fmla="*/ 227 h 227"/>
              <a:gd name="T2" fmla="*/ 181 w 1361"/>
              <a:gd name="T3" fmla="*/ 0 h 227"/>
              <a:gd name="T4" fmla="*/ 363 w 1361"/>
              <a:gd name="T5" fmla="*/ 227 h 227"/>
              <a:gd name="T6" fmla="*/ 544 w 1361"/>
              <a:gd name="T7" fmla="*/ 0 h 227"/>
              <a:gd name="T8" fmla="*/ 726 w 1361"/>
              <a:gd name="T9" fmla="*/ 227 h 227"/>
              <a:gd name="T10" fmla="*/ 907 w 1361"/>
              <a:gd name="T11" fmla="*/ 0 h 227"/>
              <a:gd name="T12" fmla="*/ 1043 w 1361"/>
              <a:gd name="T13" fmla="*/ 227 h 227"/>
              <a:gd name="T14" fmla="*/ 1225 w 1361"/>
              <a:gd name="T15" fmla="*/ 0 h 227"/>
              <a:gd name="T16" fmla="*/ 1361 w 1361"/>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1" h="227">
                <a:moveTo>
                  <a:pt x="0" y="227"/>
                </a:moveTo>
                <a:cubicBezTo>
                  <a:pt x="60" y="113"/>
                  <a:pt x="121" y="0"/>
                  <a:pt x="181" y="0"/>
                </a:cubicBezTo>
                <a:cubicBezTo>
                  <a:pt x="241" y="0"/>
                  <a:pt x="303" y="227"/>
                  <a:pt x="363" y="227"/>
                </a:cubicBezTo>
                <a:cubicBezTo>
                  <a:pt x="423" y="227"/>
                  <a:pt x="484" y="0"/>
                  <a:pt x="544" y="0"/>
                </a:cubicBezTo>
                <a:cubicBezTo>
                  <a:pt x="604" y="0"/>
                  <a:pt x="666" y="227"/>
                  <a:pt x="726" y="227"/>
                </a:cubicBezTo>
                <a:cubicBezTo>
                  <a:pt x="786" y="227"/>
                  <a:pt x="854" y="0"/>
                  <a:pt x="907" y="0"/>
                </a:cubicBezTo>
                <a:cubicBezTo>
                  <a:pt x="960" y="0"/>
                  <a:pt x="990" y="227"/>
                  <a:pt x="1043" y="227"/>
                </a:cubicBezTo>
                <a:cubicBezTo>
                  <a:pt x="1096" y="227"/>
                  <a:pt x="1172" y="0"/>
                  <a:pt x="1225" y="0"/>
                </a:cubicBezTo>
                <a:cubicBezTo>
                  <a:pt x="1278" y="0"/>
                  <a:pt x="1319" y="113"/>
                  <a:pt x="1361" y="227"/>
                </a:cubicBezTo>
              </a:path>
            </a:pathLst>
          </a:custGeom>
          <a:noFill/>
          <a:ln w="28575" cmpd="sng">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2" name="Line 14"/>
          <p:cNvSpPr>
            <a:spLocks noChangeShapeType="1"/>
          </p:cNvSpPr>
          <p:nvPr/>
        </p:nvSpPr>
        <p:spPr bwMode="auto">
          <a:xfrm>
            <a:off x="5795963" y="3284538"/>
            <a:ext cx="431800"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3" name="Freeform 15"/>
          <p:cNvSpPr>
            <a:spLocks/>
          </p:cNvSpPr>
          <p:nvPr/>
        </p:nvSpPr>
        <p:spPr bwMode="auto">
          <a:xfrm>
            <a:off x="6372225" y="3068638"/>
            <a:ext cx="2159000" cy="460375"/>
          </a:xfrm>
          <a:custGeom>
            <a:avLst/>
            <a:gdLst>
              <a:gd name="T0" fmla="*/ 16 w 1360"/>
              <a:gd name="T1" fmla="*/ 203 h 290"/>
              <a:gd name="T2" fmla="*/ 75 w 1360"/>
              <a:gd name="T3" fmla="*/ 170 h 290"/>
              <a:gd name="T4" fmla="*/ 125 w 1360"/>
              <a:gd name="T5" fmla="*/ 128 h 290"/>
              <a:gd name="T6" fmla="*/ 175 w 1360"/>
              <a:gd name="T7" fmla="*/ 111 h 290"/>
              <a:gd name="T8" fmla="*/ 459 w 1360"/>
              <a:gd name="T9" fmla="*/ 19 h 290"/>
              <a:gd name="T10" fmla="*/ 601 w 1360"/>
              <a:gd name="T11" fmla="*/ 28 h 290"/>
              <a:gd name="T12" fmla="*/ 651 w 1360"/>
              <a:gd name="T13" fmla="*/ 44 h 290"/>
              <a:gd name="T14" fmla="*/ 676 w 1360"/>
              <a:gd name="T15" fmla="*/ 136 h 290"/>
              <a:gd name="T16" fmla="*/ 509 w 1360"/>
              <a:gd name="T17" fmla="*/ 253 h 290"/>
              <a:gd name="T18" fmla="*/ 358 w 1360"/>
              <a:gd name="T19" fmla="*/ 220 h 290"/>
              <a:gd name="T20" fmla="*/ 350 w 1360"/>
              <a:gd name="T21" fmla="*/ 136 h 290"/>
              <a:gd name="T22" fmla="*/ 425 w 1360"/>
              <a:gd name="T23" fmla="*/ 94 h 290"/>
              <a:gd name="T24" fmla="*/ 676 w 1360"/>
              <a:gd name="T25" fmla="*/ 36 h 290"/>
              <a:gd name="T26" fmla="*/ 784 w 1360"/>
              <a:gd name="T27" fmla="*/ 28 h 290"/>
              <a:gd name="T28" fmla="*/ 1118 w 1360"/>
              <a:gd name="T29" fmla="*/ 69 h 290"/>
              <a:gd name="T30" fmla="*/ 1168 w 1360"/>
              <a:gd name="T31" fmla="*/ 203 h 290"/>
              <a:gd name="T32" fmla="*/ 918 w 1360"/>
              <a:gd name="T33" fmla="*/ 236 h 290"/>
              <a:gd name="T34" fmla="*/ 901 w 1360"/>
              <a:gd name="T35" fmla="*/ 86 h 290"/>
              <a:gd name="T36" fmla="*/ 1101 w 1360"/>
              <a:gd name="T37" fmla="*/ 28 h 290"/>
              <a:gd name="T38" fmla="*/ 1360 w 1360"/>
              <a:gd name="T39" fmla="*/ 3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0" h="290">
                <a:moveTo>
                  <a:pt x="16" y="203"/>
                </a:moveTo>
                <a:cubicBezTo>
                  <a:pt x="77" y="162"/>
                  <a:pt x="0" y="212"/>
                  <a:pt x="75" y="170"/>
                </a:cubicBezTo>
                <a:cubicBezTo>
                  <a:pt x="148" y="129"/>
                  <a:pt x="48" y="180"/>
                  <a:pt x="125" y="128"/>
                </a:cubicBezTo>
                <a:cubicBezTo>
                  <a:pt x="129" y="125"/>
                  <a:pt x="171" y="112"/>
                  <a:pt x="175" y="111"/>
                </a:cubicBezTo>
                <a:cubicBezTo>
                  <a:pt x="257" y="55"/>
                  <a:pt x="362" y="34"/>
                  <a:pt x="459" y="19"/>
                </a:cubicBezTo>
                <a:cubicBezTo>
                  <a:pt x="506" y="22"/>
                  <a:pt x="554" y="22"/>
                  <a:pt x="601" y="28"/>
                </a:cubicBezTo>
                <a:cubicBezTo>
                  <a:pt x="618" y="30"/>
                  <a:pt x="651" y="44"/>
                  <a:pt x="651" y="44"/>
                </a:cubicBezTo>
                <a:cubicBezTo>
                  <a:pt x="661" y="74"/>
                  <a:pt x="668" y="105"/>
                  <a:pt x="676" y="136"/>
                </a:cubicBezTo>
                <a:cubicBezTo>
                  <a:pt x="656" y="228"/>
                  <a:pt x="590" y="233"/>
                  <a:pt x="509" y="253"/>
                </a:cubicBezTo>
                <a:cubicBezTo>
                  <a:pt x="434" y="246"/>
                  <a:pt x="417" y="248"/>
                  <a:pt x="358" y="220"/>
                </a:cubicBezTo>
                <a:cubicBezTo>
                  <a:pt x="352" y="200"/>
                  <a:pt x="329" y="160"/>
                  <a:pt x="350" y="136"/>
                </a:cubicBezTo>
                <a:cubicBezTo>
                  <a:pt x="385" y="95"/>
                  <a:pt x="391" y="111"/>
                  <a:pt x="425" y="94"/>
                </a:cubicBezTo>
                <a:cubicBezTo>
                  <a:pt x="492" y="61"/>
                  <a:pt x="599" y="44"/>
                  <a:pt x="676" y="36"/>
                </a:cubicBezTo>
                <a:cubicBezTo>
                  <a:pt x="712" y="32"/>
                  <a:pt x="748" y="31"/>
                  <a:pt x="784" y="28"/>
                </a:cubicBezTo>
                <a:cubicBezTo>
                  <a:pt x="902" y="7"/>
                  <a:pt x="1018" y="5"/>
                  <a:pt x="1118" y="69"/>
                </a:cubicBezTo>
                <a:cubicBezTo>
                  <a:pt x="1146" y="110"/>
                  <a:pt x="1153" y="156"/>
                  <a:pt x="1168" y="203"/>
                </a:cubicBezTo>
                <a:cubicBezTo>
                  <a:pt x="1140" y="290"/>
                  <a:pt x="954" y="238"/>
                  <a:pt x="918" y="236"/>
                </a:cubicBezTo>
                <a:cubicBezTo>
                  <a:pt x="868" y="204"/>
                  <a:pt x="847" y="131"/>
                  <a:pt x="901" y="86"/>
                </a:cubicBezTo>
                <a:cubicBezTo>
                  <a:pt x="940" y="53"/>
                  <a:pt x="1052" y="36"/>
                  <a:pt x="1101" y="28"/>
                </a:cubicBezTo>
                <a:cubicBezTo>
                  <a:pt x="1179" y="0"/>
                  <a:pt x="1275" y="36"/>
                  <a:pt x="1360" y="36"/>
                </a:cubicBezTo>
              </a:path>
            </a:pathLst>
          </a:custGeom>
          <a:noFill/>
          <a:ln w="28575" cmpd="sng">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4" name="Text Box 16"/>
          <p:cNvSpPr txBox="1">
            <a:spLocks noChangeArrowheads="1"/>
          </p:cNvSpPr>
          <p:nvPr/>
        </p:nvSpPr>
        <p:spPr bwMode="auto">
          <a:xfrm>
            <a:off x="6083300" y="3717925"/>
            <a:ext cx="27781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dirty="0">
                <a:effectLst/>
              </a:rPr>
              <a:t>乱流が </a:t>
            </a:r>
            <a:r>
              <a:rPr lang="en-US" altLang="ja-JP" sz="2000" dirty="0">
                <a:effectLst/>
              </a:rPr>
              <a:t>Alfv</a:t>
            </a:r>
            <a:r>
              <a:rPr lang="en-US" altLang="ja-JP" sz="2000" dirty="0">
                <a:effectLst/>
                <a:cs typeface="Tahoma" pitchFamily="34" charset="0"/>
              </a:rPr>
              <a:t>é</a:t>
            </a:r>
            <a:r>
              <a:rPr lang="en-US" altLang="ja-JP" sz="2000" dirty="0">
                <a:effectLst/>
              </a:rPr>
              <a:t>n </a:t>
            </a:r>
            <a:r>
              <a:rPr lang="ja-JP" altLang="en-US" sz="2000" dirty="0">
                <a:effectLst/>
              </a:rPr>
              <a:t>波を励起</a:t>
            </a:r>
          </a:p>
        </p:txBody>
      </p:sp>
      <p:sp>
        <p:nvSpPr>
          <p:cNvPr id="43025" name="Line 17"/>
          <p:cNvSpPr>
            <a:spLocks noChangeShapeType="1"/>
          </p:cNvSpPr>
          <p:nvPr/>
        </p:nvSpPr>
        <p:spPr bwMode="auto">
          <a:xfrm flipH="1">
            <a:off x="7092950" y="4508500"/>
            <a:ext cx="142875" cy="431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6" name="Freeform 18"/>
          <p:cNvSpPr>
            <a:spLocks/>
          </p:cNvSpPr>
          <p:nvPr/>
        </p:nvSpPr>
        <p:spPr bwMode="auto">
          <a:xfrm>
            <a:off x="4859338" y="5084763"/>
            <a:ext cx="2160587" cy="360362"/>
          </a:xfrm>
          <a:custGeom>
            <a:avLst/>
            <a:gdLst>
              <a:gd name="T0" fmla="*/ 0 w 1361"/>
              <a:gd name="T1" fmla="*/ 227 h 227"/>
              <a:gd name="T2" fmla="*/ 181 w 1361"/>
              <a:gd name="T3" fmla="*/ 0 h 227"/>
              <a:gd name="T4" fmla="*/ 363 w 1361"/>
              <a:gd name="T5" fmla="*/ 227 h 227"/>
              <a:gd name="T6" fmla="*/ 544 w 1361"/>
              <a:gd name="T7" fmla="*/ 0 h 227"/>
              <a:gd name="T8" fmla="*/ 726 w 1361"/>
              <a:gd name="T9" fmla="*/ 227 h 227"/>
              <a:gd name="T10" fmla="*/ 907 w 1361"/>
              <a:gd name="T11" fmla="*/ 0 h 227"/>
              <a:gd name="T12" fmla="*/ 1043 w 1361"/>
              <a:gd name="T13" fmla="*/ 227 h 227"/>
              <a:gd name="T14" fmla="*/ 1225 w 1361"/>
              <a:gd name="T15" fmla="*/ 0 h 227"/>
              <a:gd name="T16" fmla="*/ 1361 w 1361"/>
              <a:gd name="T1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1" h="227">
                <a:moveTo>
                  <a:pt x="0" y="227"/>
                </a:moveTo>
                <a:cubicBezTo>
                  <a:pt x="60" y="113"/>
                  <a:pt x="121" y="0"/>
                  <a:pt x="181" y="0"/>
                </a:cubicBezTo>
                <a:cubicBezTo>
                  <a:pt x="241" y="0"/>
                  <a:pt x="303" y="227"/>
                  <a:pt x="363" y="227"/>
                </a:cubicBezTo>
                <a:cubicBezTo>
                  <a:pt x="423" y="227"/>
                  <a:pt x="484" y="0"/>
                  <a:pt x="544" y="0"/>
                </a:cubicBezTo>
                <a:cubicBezTo>
                  <a:pt x="604" y="0"/>
                  <a:pt x="666" y="227"/>
                  <a:pt x="726" y="227"/>
                </a:cubicBezTo>
                <a:cubicBezTo>
                  <a:pt x="786" y="227"/>
                  <a:pt x="854" y="0"/>
                  <a:pt x="907" y="0"/>
                </a:cubicBezTo>
                <a:cubicBezTo>
                  <a:pt x="960" y="0"/>
                  <a:pt x="990" y="227"/>
                  <a:pt x="1043" y="227"/>
                </a:cubicBezTo>
                <a:cubicBezTo>
                  <a:pt x="1096" y="227"/>
                  <a:pt x="1172" y="0"/>
                  <a:pt x="1225" y="0"/>
                </a:cubicBezTo>
                <a:cubicBezTo>
                  <a:pt x="1278" y="0"/>
                  <a:pt x="1319" y="113"/>
                  <a:pt x="1361" y="227"/>
                </a:cubicBezTo>
              </a:path>
            </a:pathLst>
          </a:custGeom>
          <a:noFill/>
          <a:ln w="28575" cmpd="sng">
            <a:solidFill>
              <a:schemeClr val="fo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7" name="Line 19"/>
          <p:cNvSpPr>
            <a:spLocks noChangeShapeType="1"/>
          </p:cNvSpPr>
          <p:nvPr/>
        </p:nvSpPr>
        <p:spPr bwMode="auto">
          <a:xfrm>
            <a:off x="5218113" y="5011738"/>
            <a:ext cx="43338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8" name="Line 20"/>
          <p:cNvSpPr>
            <a:spLocks noChangeShapeType="1"/>
          </p:cNvSpPr>
          <p:nvPr/>
        </p:nvSpPr>
        <p:spPr bwMode="auto">
          <a:xfrm>
            <a:off x="5794375" y="5011738"/>
            <a:ext cx="43338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29" name="Line 21"/>
          <p:cNvSpPr>
            <a:spLocks noChangeShapeType="1"/>
          </p:cNvSpPr>
          <p:nvPr/>
        </p:nvSpPr>
        <p:spPr bwMode="auto">
          <a:xfrm>
            <a:off x="6370638" y="5011738"/>
            <a:ext cx="43338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30" name="Text Box 22"/>
          <p:cNvSpPr txBox="1">
            <a:spLocks noChangeArrowheads="1"/>
          </p:cNvSpPr>
          <p:nvPr/>
        </p:nvSpPr>
        <p:spPr bwMode="auto">
          <a:xfrm>
            <a:off x="4859338" y="5516563"/>
            <a:ext cx="27098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sz="2000" dirty="0">
                <a:effectLst/>
              </a:rPr>
              <a:t>Alfv</a:t>
            </a:r>
            <a:r>
              <a:rPr lang="en-US" altLang="ja-JP" sz="2000" dirty="0">
                <a:effectLst/>
                <a:cs typeface="Tahoma" pitchFamily="34" charset="0"/>
              </a:rPr>
              <a:t>é</a:t>
            </a:r>
            <a:r>
              <a:rPr lang="en-US" altLang="ja-JP" sz="2000" dirty="0">
                <a:effectLst/>
              </a:rPr>
              <a:t>n </a:t>
            </a:r>
            <a:r>
              <a:rPr lang="ja-JP" altLang="en-US" sz="2000" dirty="0">
                <a:effectLst/>
              </a:rPr>
              <a:t>波が共鳴散乱で</a:t>
            </a:r>
          </a:p>
          <a:p>
            <a:r>
              <a:rPr lang="ja-JP" altLang="en-US" sz="2000" dirty="0">
                <a:effectLst/>
              </a:rPr>
              <a:t>電子を加速</a:t>
            </a:r>
          </a:p>
        </p:txBody>
      </p:sp>
      <p:sp>
        <p:nvSpPr>
          <p:cNvPr id="43031" name="Line 23"/>
          <p:cNvSpPr>
            <a:spLocks noChangeShapeType="1"/>
          </p:cNvSpPr>
          <p:nvPr/>
        </p:nvSpPr>
        <p:spPr bwMode="auto">
          <a:xfrm flipH="1">
            <a:off x="4140200" y="5516563"/>
            <a:ext cx="503238" cy="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43034" name="AutoShape 26"/>
          <p:cNvSpPr>
            <a:spLocks noChangeArrowheads="1"/>
          </p:cNvSpPr>
          <p:nvPr/>
        </p:nvSpPr>
        <p:spPr bwMode="auto">
          <a:xfrm>
            <a:off x="2268538" y="4724400"/>
            <a:ext cx="914400" cy="914400"/>
          </a:xfrm>
          <a:prstGeom prst="irregularSeal1">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ja-JP" altLang="en-US"/>
          </a:p>
        </p:txBody>
      </p:sp>
      <p:sp>
        <p:nvSpPr>
          <p:cNvPr id="43035" name="Text Box 27"/>
          <p:cNvSpPr txBox="1">
            <a:spLocks noChangeArrowheads="1"/>
          </p:cNvSpPr>
          <p:nvPr/>
        </p:nvSpPr>
        <p:spPr bwMode="auto">
          <a:xfrm>
            <a:off x="1619250" y="5541429"/>
            <a:ext cx="23431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kumimoji="0" lang="ja-JP" altLang="en-US" sz="2000" dirty="0">
                <a:effectLst/>
              </a:rPr>
              <a:t>加速された粒子から</a:t>
            </a:r>
          </a:p>
          <a:p>
            <a:r>
              <a:rPr kumimoji="0" lang="ja-JP" altLang="en-US" sz="2000" dirty="0">
                <a:effectLst/>
              </a:rPr>
              <a:t>非熱的放射が出る</a:t>
            </a:r>
          </a:p>
        </p:txBody>
      </p:sp>
      <p:sp>
        <p:nvSpPr>
          <p:cNvPr id="43036" name="Text Box 28"/>
          <p:cNvSpPr txBox="1">
            <a:spLocks noChangeArrowheads="1"/>
          </p:cNvSpPr>
          <p:nvPr/>
        </p:nvSpPr>
        <p:spPr bwMode="auto">
          <a:xfrm>
            <a:off x="3348038" y="1979613"/>
            <a:ext cx="234632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dirty="0">
                <a:effectLst/>
              </a:rPr>
              <a:t>小さな銀河団が</a:t>
            </a:r>
          </a:p>
          <a:p>
            <a:r>
              <a:rPr lang="ja-JP" altLang="en-US" sz="2000" dirty="0">
                <a:effectLst/>
              </a:rPr>
              <a:t>大きな銀河団と衝突</a:t>
            </a:r>
          </a:p>
        </p:txBody>
      </p:sp>
      <p:sp>
        <p:nvSpPr>
          <p:cNvPr id="2" name="コンテンツ プレースホルダー 1"/>
          <p:cNvSpPr>
            <a:spLocks noGrp="1"/>
          </p:cNvSpPr>
          <p:nvPr>
            <p:ph idx="1"/>
          </p:nvPr>
        </p:nvSpPr>
        <p:spPr/>
        <p:txBody>
          <a:bodyPr/>
          <a:lstStyle/>
          <a:p>
            <a:pPr marL="342900" lvl="1" indent="-342900">
              <a:buFont typeface="Arial" pitchFamily="34" charset="0"/>
              <a:buChar char="•"/>
            </a:pPr>
            <a:r>
              <a:rPr kumimoji="1" lang="ja-JP" altLang="en-US" dirty="0" smtClean="0"/>
              <a:t>銀河団衝突で起きる </a:t>
            </a:r>
            <a:r>
              <a:rPr kumimoji="1" lang="en-US" altLang="ja-JP" dirty="0" smtClean="0"/>
              <a:t>(</a:t>
            </a:r>
            <a:r>
              <a:rPr lang="en-US" altLang="ja-JP" dirty="0"/>
              <a:t>Fujita, Takizawa, &amp; Sarazin 2003)</a:t>
            </a:r>
          </a:p>
          <a:p>
            <a:endParaRPr kumimoji="1" lang="ja-JP" altLang="en-US" dirty="0"/>
          </a:p>
        </p:txBody>
      </p:sp>
    </p:spTree>
    <p:extLst>
      <p:ext uri="{BB962C8B-B14F-4D97-AF65-F5344CB8AC3E}">
        <p14:creationId xmlns:p14="http://schemas.microsoft.com/office/powerpoint/2010/main" xmlns="" val="2137894776"/>
      </p:ext>
    </p:extLst>
  </p:cSld>
  <p:clrMapOvr>
    <a:masterClrMapping/>
  </p:clrMapOvr>
  <mc:AlternateContent xmlns:mc="http://schemas.openxmlformats.org/markup-compatibility/2006">
    <mc:Choice xmlns:p14="http://schemas.microsoft.com/office/powerpoint/2010/main" xmlns="" Requires="p14">
      <p:transition p14:dur="0">
        <p:sndAc>
          <p:stSnd>
            <p:snd r:embed="rId4" name="camera.wav"/>
          </p:stSnd>
        </p:sndAc>
      </p:transition>
    </mc:Choice>
    <mc:Fallback>
      <p:transition>
        <p:sndAc>
          <p:stSnd>
            <p:snd r:embed="rId3" name="camera.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陽子起源説</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陽子起源説を唱える人もいる</a:t>
            </a:r>
            <a:endParaRPr kumimoji="1" lang="en-US" altLang="ja-JP" dirty="0" smtClean="0"/>
          </a:p>
          <a:p>
            <a:endParaRPr kumimoji="1" lang="en-US" altLang="ja-JP" dirty="0" smtClean="0"/>
          </a:p>
          <a:p>
            <a:r>
              <a:rPr kumimoji="1" lang="ja-JP" altLang="en-US" dirty="0" smtClean="0"/>
              <a:t>銀河団衝突が終わると放射が消えるメカニズム </a:t>
            </a:r>
            <a:r>
              <a:rPr kumimoji="1" lang="en-US" altLang="ja-JP" dirty="0" smtClean="0"/>
              <a:t>(En</a:t>
            </a:r>
            <a:r>
              <a:rPr kumimoji="1" lang="el-GR" altLang="ja-JP" dirty="0" smtClean="0"/>
              <a:t>β</a:t>
            </a:r>
            <a:r>
              <a:rPr kumimoji="1" lang="en-US" altLang="ja-JP" dirty="0" err="1" smtClean="0"/>
              <a:t>lin</a:t>
            </a:r>
            <a:r>
              <a:rPr kumimoji="1" lang="en-US" altLang="ja-JP" dirty="0" smtClean="0"/>
              <a:t> et al. 2011)</a:t>
            </a:r>
          </a:p>
          <a:p>
            <a:pPr lvl="1"/>
            <a:r>
              <a:rPr lang="ja-JP" altLang="en-US" dirty="0"/>
              <a:t>銀河団衝突が起きると</a:t>
            </a:r>
            <a:r>
              <a:rPr lang="ja-JP" altLang="en-US" dirty="0" smtClean="0"/>
              <a:t>、乱流で宇宙線陽子が密度の高い銀河団中心部に運ばれ圧縮される</a:t>
            </a:r>
            <a:endParaRPr lang="en-US" altLang="ja-JP" dirty="0" smtClean="0"/>
          </a:p>
          <a:p>
            <a:pPr lvl="2"/>
            <a:r>
              <a:rPr kumimoji="1" lang="en-US" altLang="ja-JP" dirty="0" err="1" smtClean="0"/>
              <a:t>pp</a:t>
            </a:r>
            <a:r>
              <a:rPr kumimoji="1" lang="en-US" altLang="ja-JP" dirty="0" smtClean="0"/>
              <a:t>-interaction </a:t>
            </a:r>
            <a:r>
              <a:rPr lang="ja-JP" altLang="en-US" dirty="0"/>
              <a:t>が起き</a:t>
            </a:r>
            <a:r>
              <a:rPr lang="ja-JP" altLang="en-US" dirty="0" smtClean="0"/>
              <a:t>、電波放射が観測される</a:t>
            </a:r>
            <a:endParaRPr lang="en-US" altLang="ja-JP" dirty="0" smtClean="0"/>
          </a:p>
          <a:p>
            <a:pPr lvl="1"/>
            <a:r>
              <a:rPr kumimoji="1" lang="ja-JP" altLang="en-US" dirty="0" smtClean="0"/>
              <a:t>衝突後</a:t>
            </a:r>
            <a:r>
              <a:rPr lang="ja-JP" altLang="en-US" dirty="0" smtClean="0"/>
              <a:t>は乱流が収まる</a:t>
            </a:r>
            <a:endParaRPr kumimoji="1" lang="en-US" altLang="ja-JP" dirty="0" smtClean="0"/>
          </a:p>
          <a:p>
            <a:pPr lvl="2"/>
            <a:r>
              <a:rPr lang="en-US" altLang="ja-JP" dirty="0" smtClean="0"/>
              <a:t>streaming </a:t>
            </a:r>
            <a:r>
              <a:rPr lang="ja-JP" altLang="en-US" dirty="0"/>
              <a:t>で宇宙線は外側に去ってしまう</a:t>
            </a:r>
            <a:endParaRPr kumimoji="1" lang="en-US" altLang="ja-JP" dirty="0" smtClean="0"/>
          </a:p>
          <a:p>
            <a:pPr lvl="2"/>
            <a:r>
              <a:rPr kumimoji="1" lang="ja-JP" altLang="en-US" dirty="0" smtClean="0"/>
              <a:t>磁場も弱くなる</a:t>
            </a:r>
            <a:endParaRPr kumimoji="1" lang="en-US" altLang="ja-JP" dirty="0" smtClean="0"/>
          </a:p>
          <a:p>
            <a:pPr lvl="2"/>
            <a:r>
              <a:rPr lang="ja-JP" altLang="en-US" dirty="0"/>
              <a:t>電波放射が</a:t>
            </a:r>
            <a:r>
              <a:rPr lang="ja-JP" altLang="en-US" dirty="0" smtClean="0"/>
              <a:t>消える</a:t>
            </a:r>
            <a:endParaRPr kumimoji="1" lang="ja-JP" altLang="en-US" dirty="0"/>
          </a:p>
        </p:txBody>
      </p:sp>
    </p:spTree>
    <p:extLst>
      <p:ext uri="{BB962C8B-B14F-4D97-AF65-F5344CB8AC3E}">
        <p14:creationId xmlns:p14="http://schemas.microsoft.com/office/powerpoint/2010/main" xmlns="" val="210265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Mini-halo</a:t>
            </a:r>
            <a:endParaRPr kumimoji="1" lang="ja-JP" altLang="en-US" dirty="0"/>
          </a:p>
        </p:txBody>
      </p:sp>
      <p:sp>
        <p:nvSpPr>
          <p:cNvPr id="3" name="コンテンツ プレースホルダー 2"/>
          <p:cNvSpPr>
            <a:spLocks noGrp="1"/>
          </p:cNvSpPr>
          <p:nvPr>
            <p:ph idx="1"/>
          </p:nvPr>
        </p:nvSpPr>
        <p:spPr/>
        <p:txBody>
          <a:bodyPr/>
          <a:lstStyle/>
          <a:p>
            <a:r>
              <a:rPr lang="ja-JP" altLang="en-US" dirty="0"/>
              <a:t>加速メカニズムの研究は</a:t>
            </a:r>
            <a:r>
              <a:rPr lang="ja-JP" altLang="en-US" dirty="0" smtClean="0"/>
              <a:t>これから</a:t>
            </a:r>
            <a:endParaRPr lang="en-US" altLang="ja-JP" dirty="0" smtClean="0"/>
          </a:p>
          <a:p>
            <a:pPr lvl="1"/>
            <a:r>
              <a:rPr kumimoji="1" lang="en-US" altLang="ja-JP" dirty="0" err="1" smtClean="0"/>
              <a:t>Holo</a:t>
            </a:r>
            <a:r>
              <a:rPr kumimoji="1" lang="en-US" altLang="ja-JP" dirty="0" smtClean="0"/>
              <a:t> </a:t>
            </a:r>
            <a:r>
              <a:rPr kumimoji="1" lang="ja-JP" altLang="en-US" dirty="0" smtClean="0"/>
              <a:t>と同じく乱流？ </a:t>
            </a:r>
            <a:r>
              <a:rPr kumimoji="1" lang="en-US" altLang="ja-JP" dirty="0" smtClean="0"/>
              <a:t>(e.g. </a:t>
            </a:r>
            <a:r>
              <a:rPr kumimoji="1" lang="en-US" altLang="ja-JP" dirty="0" err="1" smtClean="0"/>
              <a:t>Murgia</a:t>
            </a:r>
            <a:r>
              <a:rPr kumimoji="1" lang="en-US" altLang="ja-JP" dirty="0" smtClean="0"/>
              <a:t> et al. 2009)</a:t>
            </a:r>
          </a:p>
          <a:p>
            <a:pPr lvl="1"/>
            <a:r>
              <a:rPr lang="en-US" altLang="ja-JP" dirty="0" smtClean="0"/>
              <a:t>AGN</a:t>
            </a:r>
            <a:r>
              <a:rPr lang="ja-JP" altLang="en-US" dirty="0" smtClean="0"/>
              <a:t>？ </a:t>
            </a:r>
            <a:r>
              <a:rPr lang="en-US" altLang="ja-JP" dirty="0" smtClean="0"/>
              <a:t>(Fujita et al. 2007; Fujita &amp; Ohira 2010)</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2711415"/>
            <a:ext cx="3468042" cy="3456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5796136" y="4293095"/>
            <a:ext cx="2517741" cy="646331"/>
          </a:xfrm>
          <a:prstGeom prst="rect">
            <a:avLst/>
          </a:prstGeom>
          <a:noFill/>
        </p:spPr>
        <p:txBody>
          <a:bodyPr wrap="none" rtlCol="0">
            <a:spAutoFit/>
          </a:bodyPr>
          <a:lstStyle/>
          <a:p>
            <a:r>
              <a:rPr lang="en-US" altLang="ja-JP" dirty="0" smtClean="0"/>
              <a:t>Perseus Cluster </a:t>
            </a:r>
            <a:r>
              <a:rPr lang="ja-JP" altLang="en-US" dirty="0" smtClean="0"/>
              <a:t>中心部</a:t>
            </a:r>
            <a:endParaRPr lang="en-US" altLang="ja-JP" dirty="0" smtClean="0"/>
          </a:p>
          <a:p>
            <a:r>
              <a:rPr kumimoji="1" lang="en-US" altLang="ja-JP" dirty="0" smtClean="0"/>
              <a:t>(Fabian et al. 2003)</a:t>
            </a:r>
            <a:endParaRPr kumimoji="1" lang="ja-JP" altLang="en-US" dirty="0"/>
          </a:p>
        </p:txBody>
      </p:sp>
    </p:spTree>
    <p:extLst>
      <p:ext uri="{BB962C8B-B14F-4D97-AF65-F5344CB8AC3E}">
        <p14:creationId xmlns:p14="http://schemas.microsoft.com/office/powerpoint/2010/main" xmlns="" val="1225945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3"/>
          <p:cNvSpPr>
            <a:spLocks noGrp="1"/>
          </p:cNvSpPr>
          <p:nvPr>
            <p:ph type="title"/>
          </p:nvPr>
        </p:nvSpPr>
        <p:spPr>
          <a:xfrm>
            <a:off x="684213" y="2781300"/>
            <a:ext cx="7772400" cy="1143000"/>
          </a:xfrm>
        </p:spPr>
        <p:txBody>
          <a:bodyPr/>
          <a:lstStyle/>
          <a:p>
            <a:r>
              <a:rPr lang="en-US" altLang="ja-JP" dirty="0"/>
              <a:t>CTA</a:t>
            </a:r>
            <a:r>
              <a:rPr lang="ja-JP" altLang="en-US" dirty="0" err="1"/>
              <a:t>での</a:t>
            </a:r>
            <a:r>
              <a:rPr lang="ja-JP" altLang="en-US" dirty="0"/>
              <a:t>展望</a:t>
            </a:r>
          </a:p>
        </p:txBody>
      </p:sp>
    </p:spTree>
    <p:extLst>
      <p:ext uri="{BB962C8B-B14F-4D97-AF65-F5344CB8AC3E}">
        <p14:creationId xmlns:p14="http://schemas.microsoft.com/office/powerpoint/2010/main" xmlns="" val="1683511612"/>
      </p:ext>
    </p:extLst>
  </p:cSld>
  <p:clrMapOvr>
    <a:masterClrMapping/>
  </p:clrMapOvr>
  <mc:AlternateContent xmlns:mc="http://schemas.openxmlformats.org/markup-compatibility/2006">
    <mc:Choice xmlns:p14="http://schemas.microsoft.com/office/powerpoint/2010/main" xmlns="" Requires="p14">
      <p:transition p14:dur="0">
        <p:sndAc>
          <p:stSnd>
            <p:snd r:embed="rId3" name="camera.wav"/>
          </p:stSnd>
        </p:sndAc>
      </p:transition>
    </mc:Choice>
    <mc:Fallback>
      <p:transition>
        <p:sndAc>
          <p:stSnd>
            <p:snd r:embed="rId2" name="camera.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理論予想</a:t>
            </a:r>
            <a:endParaRPr kumimoji="1" lang="ja-JP" altLang="en-US" dirty="0"/>
          </a:p>
        </p:txBody>
      </p:sp>
      <p:sp>
        <p:nvSpPr>
          <p:cNvPr id="4" name="コンテンツ プレースホルダー 3"/>
          <p:cNvSpPr>
            <a:spLocks noGrp="1"/>
          </p:cNvSpPr>
          <p:nvPr>
            <p:ph idx="1"/>
          </p:nvPr>
        </p:nvSpPr>
        <p:spPr/>
        <p:txBody>
          <a:bodyPr/>
          <a:lstStyle/>
          <a:p>
            <a:r>
              <a:rPr kumimoji="1" lang="ja-JP" altLang="en-US" dirty="0" smtClean="0"/>
              <a:t>乱流でガンマ線が出るほどの高エネルギーまで粒子を加速するのは難しい</a:t>
            </a:r>
            <a:endParaRPr kumimoji="1" lang="en-US" altLang="ja-JP" dirty="0" smtClean="0"/>
          </a:p>
          <a:p>
            <a:pPr lvl="1"/>
            <a:r>
              <a:rPr lang="ja-JP" altLang="en-US" dirty="0" smtClean="0"/>
              <a:t>構造形成（銀河団形成）衝撃波</a:t>
            </a:r>
            <a:r>
              <a:rPr lang="ja-JP" altLang="en-US" dirty="0"/>
              <a:t>による加速を</a:t>
            </a:r>
            <a:r>
              <a:rPr lang="ja-JP" altLang="en-US" dirty="0" smtClean="0"/>
              <a:t>考える</a:t>
            </a:r>
            <a:endParaRPr lang="en-US" altLang="ja-JP" dirty="0" smtClean="0"/>
          </a:p>
          <a:p>
            <a:pPr lvl="2"/>
            <a:r>
              <a:rPr lang="en-US" altLang="ja-JP" dirty="0" smtClean="0"/>
              <a:t>Totani &amp; Kitayama (2000), Fujita &amp; Sarazin (2001), Inoue et al. (2005), …</a:t>
            </a:r>
          </a:p>
          <a:p>
            <a:r>
              <a:rPr kumimoji="1" lang="ja-JP" altLang="en-US" dirty="0"/>
              <a:t>銀河団</a:t>
            </a:r>
            <a:r>
              <a:rPr kumimoji="1" lang="ja-JP" altLang="en-US" dirty="0" smtClean="0"/>
              <a:t>ならではの衝撃波の性質</a:t>
            </a:r>
            <a:endParaRPr kumimoji="1" lang="en-US" altLang="ja-JP" dirty="0" smtClean="0"/>
          </a:p>
          <a:p>
            <a:pPr lvl="1"/>
            <a:r>
              <a:rPr lang="en-US" altLang="ja-JP" dirty="0" smtClean="0">
                <a:solidFill>
                  <a:srgbClr val="FF0000"/>
                </a:solidFill>
              </a:rPr>
              <a:t>Mach </a:t>
            </a:r>
            <a:r>
              <a:rPr lang="ja-JP" altLang="en-US" dirty="0" smtClean="0">
                <a:solidFill>
                  <a:srgbClr val="FF0000"/>
                </a:solidFill>
              </a:rPr>
              <a:t>数が小さい</a:t>
            </a:r>
            <a:endParaRPr lang="en-US" altLang="ja-JP" dirty="0" smtClean="0">
              <a:solidFill>
                <a:srgbClr val="FF0000"/>
              </a:solidFill>
            </a:endParaRPr>
          </a:p>
          <a:p>
            <a:pPr lvl="2"/>
            <a:r>
              <a:rPr lang="en-US" altLang="ja-JP" dirty="0" smtClean="0"/>
              <a:t>M~1-4</a:t>
            </a:r>
          </a:p>
          <a:p>
            <a:pPr lvl="2"/>
            <a:r>
              <a:rPr kumimoji="1" lang="ja-JP" altLang="en-US" dirty="0"/>
              <a:t>銀河団ガスの温度が高い</a:t>
            </a:r>
            <a:r>
              <a:rPr kumimoji="1" lang="ja-JP" altLang="en-US" dirty="0" smtClean="0"/>
              <a:t>ため</a:t>
            </a:r>
            <a:endParaRPr kumimoji="1" lang="en-US" altLang="ja-JP" dirty="0" smtClean="0"/>
          </a:p>
          <a:p>
            <a:pPr lvl="1"/>
            <a:r>
              <a:rPr kumimoji="1" lang="ja-JP" altLang="en-US" dirty="0" smtClean="0"/>
              <a:t>温度が低い銀河団周辺部は </a:t>
            </a:r>
            <a:r>
              <a:rPr kumimoji="1" lang="en-US" altLang="ja-JP" dirty="0" smtClean="0"/>
              <a:t>Mach </a:t>
            </a:r>
            <a:r>
              <a:rPr kumimoji="1" lang="ja-JP" altLang="en-US" dirty="0" smtClean="0"/>
              <a:t>数は大きいが、寄与する銀河団ガスの量は少ない</a:t>
            </a:r>
            <a:endParaRPr kumimoji="1" lang="en-US" altLang="ja-JP" dirty="0" smtClean="0"/>
          </a:p>
          <a:p>
            <a:pPr lvl="1"/>
            <a:endParaRPr kumimoji="1" lang="ja-JP" altLang="en-US" dirty="0"/>
          </a:p>
        </p:txBody>
      </p:sp>
    </p:spTree>
    <p:extLst>
      <p:ext uri="{BB962C8B-B14F-4D97-AF65-F5344CB8AC3E}">
        <p14:creationId xmlns:p14="http://schemas.microsoft.com/office/powerpoint/2010/main" xmlns="" val="516143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Mach</a:t>
            </a:r>
            <a:r>
              <a:rPr lang="ja-JP" altLang="en-US" dirty="0"/>
              <a:t> </a:t>
            </a:r>
            <a:r>
              <a:rPr lang="ja-JP" altLang="en-US" dirty="0" smtClean="0"/>
              <a:t>数分布</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Cosmological </a:t>
            </a:r>
            <a:r>
              <a:rPr kumimoji="1" lang="en-US" altLang="ja-JP" dirty="0" err="1" smtClean="0"/>
              <a:t>simultion</a:t>
            </a:r>
            <a:r>
              <a:rPr kumimoji="1" lang="en-US" altLang="ja-JP" dirty="0" smtClean="0"/>
              <a:t> (</a:t>
            </a:r>
            <a:r>
              <a:rPr kumimoji="1" lang="en-US" altLang="ja-JP" dirty="0" err="1" smtClean="0"/>
              <a:t>Ryu</a:t>
            </a:r>
            <a:r>
              <a:rPr kumimoji="1" lang="en-US" altLang="ja-JP" dirty="0" smtClean="0"/>
              <a:t> et al. 2003)</a:t>
            </a:r>
          </a:p>
          <a:p>
            <a:pPr lvl="1"/>
            <a:r>
              <a:rPr lang="en-US" altLang="ja-JP" dirty="0"/>
              <a:t> Kinetic energy ﬂux per unit </a:t>
            </a:r>
            <a:r>
              <a:rPr lang="en-US" altLang="ja-JP" dirty="0" err="1"/>
              <a:t>comoving</a:t>
            </a:r>
            <a:r>
              <a:rPr lang="en-US" altLang="ja-JP" dirty="0"/>
              <a:t> volume</a:t>
            </a:r>
          </a:p>
          <a:p>
            <a:pPr lvl="1"/>
            <a:endParaRPr kumimoji="1" lang="ja-JP"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204862"/>
            <a:ext cx="4260197" cy="4108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4088" y="2924944"/>
            <a:ext cx="3107755" cy="2317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6300192" y="5445224"/>
            <a:ext cx="1569660" cy="369332"/>
          </a:xfrm>
          <a:prstGeom prst="rect">
            <a:avLst/>
          </a:prstGeom>
          <a:noFill/>
        </p:spPr>
        <p:txBody>
          <a:bodyPr wrap="none" rtlCol="0">
            <a:spAutoFit/>
          </a:bodyPr>
          <a:lstStyle/>
          <a:p>
            <a:r>
              <a:rPr kumimoji="1" lang="ja-JP" altLang="en-US" dirty="0" smtClean="0"/>
              <a:t>衝撃波の分布</a:t>
            </a:r>
            <a:endParaRPr kumimoji="1" lang="ja-JP" altLang="en-US" dirty="0"/>
          </a:p>
        </p:txBody>
      </p:sp>
    </p:spTree>
    <p:extLst>
      <p:ext uri="{BB962C8B-B14F-4D97-AF65-F5344CB8AC3E}">
        <p14:creationId xmlns:p14="http://schemas.microsoft.com/office/powerpoint/2010/main" xmlns="" val="37165596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Cosmological simulation</a:t>
            </a:r>
            <a:r>
              <a:rPr lang="ja-JP" altLang="en-US" dirty="0"/>
              <a:t> </a:t>
            </a:r>
            <a:r>
              <a:rPr lang="ja-JP" altLang="en-US" dirty="0" smtClean="0"/>
              <a:t>の例</a:t>
            </a:r>
            <a:endParaRPr kumimoji="1" lang="ja-JP" altLang="en-US" dirty="0"/>
          </a:p>
        </p:txBody>
      </p:sp>
      <p:sp>
        <p:nvSpPr>
          <p:cNvPr id="3" name="コンテンツ プレースホルダー 2"/>
          <p:cNvSpPr>
            <a:spLocks noGrp="1"/>
          </p:cNvSpPr>
          <p:nvPr>
            <p:ph idx="1"/>
          </p:nvPr>
        </p:nvSpPr>
        <p:spPr/>
        <p:txBody>
          <a:bodyPr/>
          <a:lstStyle/>
          <a:p>
            <a:r>
              <a:rPr lang="en-US" altLang="ja-JP" dirty="0"/>
              <a:t>Pinzke &amp; Pfrommer </a:t>
            </a:r>
            <a:r>
              <a:rPr lang="en-US" altLang="ja-JP" dirty="0" smtClean="0"/>
              <a:t>(2010)</a:t>
            </a:r>
          </a:p>
          <a:p>
            <a:r>
              <a:rPr lang="ja-JP" altLang="en-US" dirty="0" smtClean="0"/>
              <a:t>構造</a:t>
            </a:r>
            <a:r>
              <a:rPr lang="ja-JP" altLang="en-US" dirty="0"/>
              <a:t>形成</a:t>
            </a:r>
            <a:r>
              <a:rPr kumimoji="1" lang="ja-JP" altLang="en-US" dirty="0" smtClean="0"/>
              <a:t>衝撃波での粒子加速はモデルで与える</a:t>
            </a:r>
            <a:endParaRPr kumimoji="1" lang="en-US" altLang="ja-JP" dirty="0" smtClean="0"/>
          </a:p>
          <a:p>
            <a:pPr lvl="1"/>
            <a:r>
              <a:rPr lang="ja-JP" altLang="en-US" dirty="0"/>
              <a:t>電子</a:t>
            </a:r>
            <a:r>
              <a:rPr lang="ja-JP" altLang="en-US" dirty="0" smtClean="0"/>
              <a:t>、陽子</a:t>
            </a:r>
            <a:endParaRPr lang="en-US" altLang="ja-JP" dirty="0" smtClean="0"/>
          </a:p>
          <a:p>
            <a:pPr lvl="1"/>
            <a:r>
              <a:rPr lang="ja-JP" altLang="en-US" dirty="0"/>
              <a:t>加速効率は</a:t>
            </a:r>
            <a:r>
              <a:rPr lang="ja-JP" altLang="en-US" dirty="0" smtClean="0"/>
              <a:t>適当 </a:t>
            </a:r>
            <a:r>
              <a:rPr lang="en-US" altLang="ja-JP" dirty="0" smtClean="0"/>
              <a:t>(Pinzke </a:t>
            </a:r>
            <a:r>
              <a:rPr lang="en-US" altLang="ja-JP" dirty="0"/>
              <a:t>&amp; Pfrommer </a:t>
            </a:r>
            <a:r>
              <a:rPr lang="en-US" altLang="ja-JP" dirty="0" smtClean="0"/>
              <a:t>2010 </a:t>
            </a:r>
            <a:r>
              <a:rPr lang="ja-JP" altLang="en-US" dirty="0" smtClean="0"/>
              <a:t>は最大</a:t>
            </a:r>
            <a:r>
              <a:rPr lang="en-US" altLang="ja-JP" dirty="0" smtClean="0"/>
              <a:t>50%)</a:t>
            </a:r>
            <a:endParaRPr lang="en-US" altLang="ja-JP" dirty="0"/>
          </a:p>
          <a:p>
            <a:r>
              <a:rPr kumimoji="1" lang="ja-JP" altLang="en-US" dirty="0" smtClean="0"/>
              <a:t>構造</a:t>
            </a:r>
            <a:r>
              <a:rPr kumimoji="1" lang="ja-JP" altLang="en-US" dirty="0"/>
              <a:t>形成</a:t>
            </a:r>
            <a:r>
              <a:rPr kumimoji="1" lang="ja-JP" altLang="en-US" dirty="0" smtClean="0"/>
              <a:t>は小さい天体から大きい天体へ比較的秩序正しく行われる</a:t>
            </a:r>
            <a:endParaRPr kumimoji="1" lang="en-US" altLang="ja-JP" dirty="0" smtClean="0"/>
          </a:p>
          <a:p>
            <a:pPr lvl="1"/>
            <a:r>
              <a:rPr lang="ja-JP" altLang="en-US" dirty="0"/>
              <a:t>粒子加速も</a:t>
            </a:r>
            <a:r>
              <a:rPr lang="ja-JP" altLang="en-US" dirty="0" smtClean="0"/>
              <a:t>同様？</a:t>
            </a:r>
            <a:endParaRPr kumimoji="1" lang="en-US" altLang="ja-JP" dirty="0" smtClean="0"/>
          </a:p>
          <a:p>
            <a:r>
              <a:rPr lang="ja-JP" altLang="en-US" dirty="0" smtClean="0"/>
              <a:t>数値計算で多く</a:t>
            </a:r>
            <a:r>
              <a:rPr lang="ja-JP" altLang="en-US" dirty="0"/>
              <a:t>の銀河団に</a:t>
            </a:r>
            <a:r>
              <a:rPr lang="ja-JP" altLang="en-US" dirty="0" smtClean="0"/>
              <a:t>ついて粒子加速を計算し、経験則を導く </a:t>
            </a:r>
            <a:endParaRPr lang="en-US" altLang="ja-JP" dirty="0" smtClean="0"/>
          </a:p>
          <a:p>
            <a:pPr lvl="1"/>
            <a:r>
              <a:rPr kumimoji="1" lang="ja-JP" altLang="en-US" dirty="0" smtClean="0"/>
              <a:t>経験則を実際の銀河団にあてはめ（質量、</a:t>
            </a:r>
            <a:r>
              <a:rPr lang="ja-JP" altLang="en-US" dirty="0"/>
              <a:t>ガス分布など）</a:t>
            </a:r>
            <a:r>
              <a:rPr kumimoji="1" lang="ja-JP" altLang="en-US" dirty="0" smtClean="0"/>
              <a:t>ガンマ線放射を計算</a:t>
            </a:r>
            <a:endParaRPr kumimoji="1" lang="ja-JP" altLang="en-US" dirty="0"/>
          </a:p>
        </p:txBody>
      </p:sp>
    </p:spTree>
    <p:extLst>
      <p:ext uri="{BB962C8B-B14F-4D97-AF65-F5344CB8AC3E}">
        <p14:creationId xmlns:p14="http://schemas.microsoft.com/office/powerpoint/2010/main" xmlns="" val="246383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結果</a:t>
            </a:r>
            <a:endParaRPr kumimoji="1" lang="ja-JP" altLang="en-US" dirty="0"/>
          </a:p>
        </p:txBody>
      </p:sp>
      <p:sp>
        <p:nvSpPr>
          <p:cNvPr id="3" name="コンテンツ プレースホルダー 2"/>
          <p:cNvSpPr>
            <a:spLocks noGrp="1"/>
          </p:cNvSpPr>
          <p:nvPr>
            <p:ph idx="1"/>
          </p:nvPr>
        </p:nvSpPr>
        <p:spPr/>
        <p:txBody>
          <a:bodyPr/>
          <a:lstStyle/>
          <a:p>
            <a:r>
              <a:rPr lang="en-US" altLang="ja-JP" dirty="0"/>
              <a:t>Pinzke &amp; Pfrommer </a:t>
            </a:r>
            <a:r>
              <a:rPr lang="en-US" altLang="ja-JP" dirty="0" smtClean="0"/>
              <a:t>(2010)</a:t>
            </a:r>
            <a:r>
              <a:rPr lang="ja-JP" altLang="en-US" dirty="0" smtClean="0"/>
              <a:t> での予想</a:t>
            </a:r>
            <a:endParaRPr lang="en-US" altLang="ja-JP" dirty="0" smtClean="0"/>
          </a:p>
          <a:p>
            <a:pPr lvl="1"/>
            <a:r>
              <a:rPr kumimoji="1" lang="en-US" altLang="ja-JP" dirty="0" smtClean="0"/>
              <a:t>&gt; 100 MeV </a:t>
            </a:r>
            <a:r>
              <a:rPr kumimoji="1" lang="ja-JP" altLang="en-US" dirty="0" smtClean="0"/>
              <a:t>での </a:t>
            </a:r>
            <a:r>
              <a:rPr kumimoji="1" lang="en-US" altLang="ja-JP" dirty="0" smtClean="0"/>
              <a:t>flux</a:t>
            </a:r>
            <a:endParaRPr kumimoji="1" lang="ja-JP" alt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2204864"/>
            <a:ext cx="7366972"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6174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スペクトル</a:t>
            </a:r>
            <a:endParaRPr kumimoji="1" lang="ja-JP" altLang="en-US" dirty="0"/>
          </a:p>
        </p:txBody>
      </p:sp>
      <p:sp>
        <p:nvSpPr>
          <p:cNvPr id="3" name="コンテンツ プレースホルダー 2"/>
          <p:cNvSpPr>
            <a:spLocks noGrp="1"/>
          </p:cNvSpPr>
          <p:nvPr>
            <p:ph idx="1"/>
          </p:nvPr>
        </p:nvSpPr>
        <p:spPr>
          <a:xfrm>
            <a:off x="457200" y="5013176"/>
            <a:ext cx="8229600" cy="1296144"/>
          </a:xfrm>
        </p:spPr>
        <p:txBody>
          <a:bodyPr/>
          <a:lstStyle/>
          <a:p>
            <a:r>
              <a:rPr kumimoji="1" lang="ja-JP" altLang="en-US" dirty="0" smtClean="0"/>
              <a:t>中心部では </a:t>
            </a:r>
            <a:r>
              <a:rPr kumimoji="1" lang="en-US" altLang="ja-JP" dirty="0" smtClean="0"/>
              <a:t>pion </a:t>
            </a:r>
            <a:r>
              <a:rPr kumimoji="1" lang="en-US" altLang="ja-JP" smtClean="0"/>
              <a:t>decay γ-ray </a:t>
            </a:r>
            <a:r>
              <a:rPr kumimoji="1" lang="ja-JP" altLang="en-US" smtClean="0"/>
              <a:t>が</a:t>
            </a:r>
            <a:r>
              <a:rPr kumimoji="1" lang="ja-JP" altLang="en-US" dirty="0" smtClean="0"/>
              <a:t>主</a:t>
            </a:r>
            <a:endParaRPr kumimoji="1" lang="en-US" altLang="ja-JP" dirty="0" smtClean="0"/>
          </a:p>
          <a:p>
            <a:r>
              <a:rPr lang="ja-JP" altLang="en-US" dirty="0"/>
              <a:t>外周部で</a:t>
            </a:r>
            <a:r>
              <a:rPr lang="ja-JP" altLang="en-US" dirty="0" smtClean="0"/>
              <a:t>は </a:t>
            </a:r>
            <a:r>
              <a:rPr lang="en-US" altLang="ja-JP" dirty="0" smtClean="0"/>
              <a:t>primary electron </a:t>
            </a:r>
            <a:r>
              <a:rPr lang="ja-JP" altLang="en-US" dirty="0" smtClean="0"/>
              <a:t>による </a:t>
            </a:r>
            <a:r>
              <a:rPr lang="en-US" altLang="ja-JP" dirty="0" smtClean="0"/>
              <a:t>inverse Compton (</a:t>
            </a:r>
            <a:r>
              <a:rPr lang="en-US" altLang="ja-JP" dirty="0" err="1" smtClean="0"/>
              <a:t>pIC</a:t>
            </a:r>
            <a:r>
              <a:rPr lang="en-US" altLang="ja-JP" dirty="0" smtClean="0"/>
              <a:t>) </a:t>
            </a:r>
            <a:r>
              <a:rPr lang="ja-JP" altLang="en-US" dirty="0" smtClean="0"/>
              <a:t>も同程度に効く</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896264"/>
            <a:ext cx="7172244" cy="2750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2267744" y="1412776"/>
            <a:ext cx="4570482" cy="369332"/>
          </a:xfrm>
          <a:prstGeom prst="rect">
            <a:avLst/>
          </a:prstGeom>
          <a:noFill/>
        </p:spPr>
        <p:txBody>
          <a:bodyPr wrap="none" rtlCol="0">
            <a:spAutoFit/>
          </a:bodyPr>
          <a:lstStyle/>
          <a:p>
            <a:r>
              <a:rPr kumimoji="1" lang="ja-JP" altLang="en-US" dirty="0" smtClean="0"/>
              <a:t>中心部　　　　　　　　　　　　　外周部</a:t>
            </a:r>
            <a:endParaRPr kumimoji="1" lang="ja-JP" altLang="en-US" dirty="0"/>
          </a:p>
        </p:txBody>
      </p:sp>
      <p:sp>
        <p:nvSpPr>
          <p:cNvPr id="5" name="テキスト ボックス 4"/>
          <p:cNvSpPr txBox="1"/>
          <p:nvPr/>
        </p:nvSpPr>
        <p:spPr>
          <a:xfrm>
            <a:off x="1619672" y="2348880"/>
            <a:ext cx="1056700" cy="307777"/>
          </a:xfrm>
          <a:prstGeom prst="rect">
            <a:avLst/>
          </a:prstGeom>
          <a:noFill/>
        </p:spPr>
        <p:txBody>
          <a:bodyPr wrap="none" rtlCol="0">
            <a:spAutoFit/>
          </a:bodyPr>
          <a:lstStyle/>
          <a:p>
            <a:r>
              <a:rPr kumimoji="1" lang="en-US" altLang="ja-JP" sz="1400" dirty="0" smtClean="0">
                <a:solidFill>
                  <a:schemeClr val="bg2">
                    <a:lumMod val="50000"/>
                  </a:schemeClr>
                </a:solidFill>
              </a:rPr>
              <a:t>pion decay</a:t>
            </a:r>
            <a:endParaRPr kumimoji="1" lang="ja-JP" altLang="en-US" sz="1400" dirty="0">
              <a:solidFill>
                <a:schemeClr val="bg2">
                  <a:lumMod val="50000"/>
                </a:schemeClr>
              </a:solidFill>
            </a:endParaRPr>
          </a:p>
        </p:txBody>
      </p:sp>
      <p:sp>
        <p:nvSpPr>
          <p:cNvPr id="7" name="テキスト ボックス 6"/>
          <p:cNvSpPr txBox="1"/>
          <p:nvPr/>
        </p:nvSpPr>
        <p:spPr>
          <a:xfrm>
            <a:off x="6588224" y="2809057"/>
            <a:ext cx="1056700" cy="307777"/>
          </a:xfrm>
          <a:prstGeom prst="rect">
            <a:avLst/>
          </a:prstGeom>
          <a:noFill/>
        </p:spPr>
        <p:txBody>
          <a:bodyPr wrap="none" rtlCol="0">
            <a:spAutoFit/>
          </a:bodyPr>
          <a:lstStyle/>
          <a:p>
            <a:r>
              <a:rPr kumimoji="1" lang="en-US" altLang="ja-JP" sz="1400" dirty="0" smtClean="0">
                <a:solidFill>
                  <a:schemeClr val="bg2">
                    <a:lumMod val="50000"/>
                  </a:schemeClr>
                </a:solidFill>
              </a:rPr>
              <a:t>pion decay</a:t>
            </a:r>
            <a:endParaRPr kumimoji="1" lang="ja-JP" altLang="en-US" sz="1400" dirty="0">
              <a:solidFill>
                <a:schemeClr val="bg2">
                  <a:lumMod val="50000"/>
                </a:schemeClr>
              </a:solidFill>
            </a:endParaRPr>
          </a:p>
        </p:txBody>
      </p:sp>
      <p:sp>
        <p:nvSpPr>
          <p:cNvPr id="6" name="テキスト ボックス 5"/>
          <p:cNvSpPr txBox="1"/>
          <p:nvPr/>
        </p:nvSpPr>
        <p:spPr>
          <a:xfrm>
            <a:off x="1908213" y="3212976"/>
            <a:ext cx="479618" cy="307777"/>
          </a:xfrm>
          <a:prstGeom prst="rect">
            <a:avLst/>
          </a:prstGeom>
          <a:noFill/>
        </p:spPr>
        <p:txBody>
          <a:bodyPr wrap="none" rtlCol="0">
            <a:spAutoFit/>
          </a:bodyPr>
          <a:lstStyle/>
          <a:p>
            <a:r>
              <a:rPr kumimoji="1" lang="en-US" altLang="ja-JP" sz="1400" dirty="0" err="1" smtClean="0">
                <a:solidFill>
                  <a:srgbClr val="00B050"/>
                </a:solidFill>
              </a:rPr>
              <a:t>pIC</a:t>
            </a:r>
            <a:endParaRPr kumimoji="1" lang="ja-JP" altLang="en-US" sz="1400" dirty="0">
              <a:solidFill>
                <a:srgbClr val="00B050"/>
              </a:solidFill>
            </a:endParaRPr>
          </a:p>
        </p:txBody>
      </p:sp>
      <p:sp>
        <p:nvSpPr>
          <p:cNvPr id="9" name="テキスト ボックス 8"/>
          <p:cNvSpPr txBox="1"/>
          <p:nvPr/>
        </p:nvSpPr>
        <p:spPr>
          <a:xfrm>
            <a:off x="5076056" y="2501280"/>
            <a:ext cx="479618" cy="307777"/>
          </a:xfrm>
          <a:prstGeom prst="rect">
            <a:avLst/>
          </a:prstGeom>
          <a:noFill/>
        </p:spPr>
        <p:txBody>
          <a:bodyPr wrap="none" rtlCol="0">
            <a:spAutoFit/>
          </a:bodyPr>
          <a:lstStyle/>
          <a:p>
            <a:r>
              <a:rPr kumimoji="1" lang="en-US" altLang="ja-JP" sz="1400" dirty="0" err="1" smtClean="0">
                <a:solidFill>
                  <a:srgbClr val="00B050"/>
                </a:solidFill>
              </a:rPr>
              <a:t>pIC</a:t>
            </a:r>
            <a:endParaRPr kumimoji="1" lang="ja-JP" altLang="en-US" sz="1400" dirty="0">
              <a:solidFill>
                <a:srgbClr val="00B050"/>
              </a:solidFill>
            </a:endParaRPr>
          </a:p>
        </p:txBody>
      </p:sp>
    </p:spTree>
    <p:extLst>
      <p:ext uri="{BB962C8B-B14F-4D97-AF65-F5344CB8AC3E}">
        <p14:creationId xmlns:p14="http://schemas.microsoft.com/office/powerpoint/2010/main" xmlns="" val="20536010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3140968"/>
            <a:ext cx="8229600" cy="1600200"/>
          </a:xfrm>
        </p:spPr>
        <p:txBody>
          <a:bodyPr/>
          <a:lstStyle/>
          <a:p>
            <a:r>
              <a:rPr lang="ja-JP" altLang="en-US" dirty="0" smtClean="0"/>
              <a:t>銀河団ガスについて</a:t>
            </a:r>
            <a:r>
              <a:rPr lang="en-US" altLang="ja-JP" dirty="0"/>
              <a:t/>
            </a:r>
            <a:br>
              <a:rPr lang="en-US" altLang="ja-JP" dirty="0"/>
            </a:br>
            <a:endParaRPr kumimoji="1" lang="ja-JP" altLang="en-US" dirty="0"/>
          </a:p>
        </p:txBody>
      </p:sp>
    </p:spTree>
    <p:extLst>
      <p:ext uri="{BB962C8B-B14F-4D97-AF65-F5344CB8AC3E}">
        <p14:creationId xmlns:p14="http://schemas.microsoft.com/office/powerpoint/2010/main" xmlns="" val="2776257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スペクトルを決めるもの</a:t>
            </a:r>
            <a:endParaRPr kumimoji="1" lang="ja-JP" altLang="en-U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5776" y="1340768"/>
            <a:ext cx="4211960" cy="4995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5724128" y="2420888"/>
            <a:ext cx="891591" cy="369332"/>
          </a:xfrm>
          <a:prstGeom prst="rect">
            <a:avLst/>
          </a:prstGeom>
          <a:noFill/>
        </p:spPr>
        <p:txBody>
          <a:bodyPr wrap="none" rtlCol="0">
            <a:spAutoFit/>
          </a:bodyPr>
          <a:lstStyle/>
          <a:p>
            <a:r>
              <a:rPr kumimoji="1" lang="en-US" altLang="ja-JP" dirty="0" smtClean="0"/>
              <a:t>Escape</a:t>
            </a:r>
            <a:endParaRPr kumimoji="1" lang="ja-JP" altLang="en-US" dirty="0"/>
          </a:p>
        </p:txBody>
      </p:sp>
      <p:sp>
        <p:nvSpPr>
          <p:cNvPr id="5" name="テキスト ボックス 4"/>
          <p:cNvSpPr txBox="1"/>
          <p:nvPr/>
        </p:nvSpPr>
        <p:spPr>
          <a:xfrm>
            <a:off x="5624581" y="5373216"/>
            <a:ext cx="545342" cy="369332"/>
          </a:xfrm>
          <a:prstGeom prst="rect">
            <a:avLst/>
          </a:prstGeom>
          <a:noFill/>
        </p:spPr>
        <p:txBody>
          <a:bodyPr wrap="none" rtlCol="0">
            <a:spAutoFit/>
          </a:bodyPr>
          <a:lstStyle/>
          <a:p>
            <a:r>
              <a:rPr kumimoji="1" lang="en-US" altLang="ja-JP" dirty="0" smtClean="0">
                <a:solidFill>
                  <a:srgbClr val="FF0000"/>
                </a:solidFill>
              </a:rPr>
              <a:t>KN</a:t>
            </a:r>
            <a:endParaRPr kumimoji="1" lang="ja-JP" altLang="en-US" dirty="0">
              <a:solidFill>
                <a:srgbClr val="FF0000"/>
              </a:solidFill>
            </a:endParaRPr>
          </a:p>
        </p:txBody>
      </p:sp>
      <p:sp>
        <p:nvSpPr>
          <p:cNvPr id="6" name="テキスト ボックス 5"/>
          <p:cNvSpPr txBox="1"/>
          <p:nvPr/>
        </p:nvSpPr>
        <p:spPr>
          <a:xfrm>
            <a:off x="553071" y="2298224"/>
            <a:ext cx="2031325" cy="369332"/>
          </a:xfrm>
          <a:prstGeom prst="rect">
            <a:avLst/>
          </a:prstGeom>
          <a:noFill/>
        </p:spPr>
        <p:txBody>
          <a:bodyPr wrap="none" rtlCol="0">
            <a:spAutoFit/>
          </a:bodyPr>
          <a:lstStyle/>
          <a:p>
            <a:r>
              <a:rPr lang="ja-JP" altLang="en-US" dirty="0"/>
              <a:t>陽子のスペクトル</a:t>
            </a:r>
            <a:endParaRPr kumimoji="1" lang="ja-JP" altLang="en-US" dirty="0"/>
          </a:p>
        </p:txBody>
      </p:sp>
      <p:sp>
        <p:nvSpPr>
          <p:cNvPr id="7" name="テキスト ボックス 6"/>
          <p:cNvSpPr txBox="1"/>
          <p:nvPr/>
        </p:nvSpPr>
        <p:spPr>
          <a:xfrm>
            <a:off x="646045" y="4653136"/>
            <a:ext cx="1938351" cy="369332"/>
          </a:xfrm>
          <a:prstGeom prst="rect">
            <a:avLst/>
          </a:prstGeom>
          <a:noFill/>
        </p:spPr>
        <p:txBody>
          <a:bodyPr wrap="none" rtlCol="0">
            <a:spAutoFit/>
          </a:bodyPr>
          <a:lstStyle/>
          <a:p>
            <a:r>
              <a:rPr kumimoji="1" lang="en-US" altLang="ja-JP" dirty="0" smtClean="0"/>
              <a:t>γ</a:t>
            </a:r>
            <a:r>
              <a:rPr kumimoji="1" lang="ja-JP" altLang="en-US" dirty="0" smtClean="0"/>
              <a:t>線のスペクトル</a:t>
            </a:r>
            <a:endParaRPr kumimoji="1" lang="ja-JP" altLang="en-US" dirty="0"/>
          </a:p>
        </p:txBody>
      </p:sp>
      <p:sp>
        <p:nvSpPr>
          <p:cNvPr id="8" name="テキスト ボックス 7"/>
          <p:cNvSpPr txBox="1"/>
          <p:nvPr/>
        </p:nvSpPr>
        <p:spPr>
          <a:xfrm>
            <a:off x="4067944" y="5445224"/>
            <a:ext cx="938077" cy="369332"/>
          </a:xfrm>
          <a:prstGeom prst="rect">
            <a:avLst/>
          </a:prstGeom>
          <a:noFill/>
        </p:spPr>
        <p:txBody>
          <a:bodyPr wrap="none" rtlCol="0">
            <a:spAutoFit/>
          </a:bodyPr>
          <a:lstStyle/>
          <a:p>
            <a:r>
              <a:rPr lang="en-US" altLang="ja-JP" dirty="0" smtClean="0">
                <a:solidFill>
                  <a:srgbClr val="00B050"/>
                </a:solidFill>
              </a:rPr>
              <a:t>cooling</a:t>
            </a:r>
            <a:endParaRPr kumimoji="1" lang="ja-JP" altLang="en-US" dirty="0">
              <a:solidFill>
                <a:srgbClr val="00B050"/>
              </a:solidFill>
            </a:endParaRPr>
          </a:p>
        </p:txBody>
      </p:sp>
      <p:sp>
        <p:nvSpPr>
          <p:cNvPr id="9" name="テキスト ボックス 8"/>
          <p:cNvSpPr txBox="1"/>
          <p:nvPr/>
        </p:nvSpPr>
        <p:spPr>
          <a:xfrm>
            <a:off x="4328984" y="1628800"/>
            <a:ext cx="1571264" cy="523220"/>
          </a:xfrm>
          <a:prstGeom prst="rect">
            <a:avLst/>
          </a:prstGeom>
          <a:noFill/>
        </p:spPr>
        <p:txBody>
          <a:bodyPr wrap="none" rtlCol="0">
            <a:spAutoFit/>
          </a:bodyPr>
          <a:lstStyle/>
          <a:p>
            <a:r>
              <a:rPr kumimoji="1" lang="ja-JP" altLang="en-US" sz="1400" dirty="0" smtClean="0"/>
              <a:t>曲がり具合は </a:t>
            </a:r>
            <a:endParaRPr kumimoji="1" lang="en-US" altLang="ja-JP" sz="1400" dirty="0" smtClean="0"/>
          </a:p>
          <a:p>
            <a:r>
              <a:rPr kumimoji="1" lang="en-US" altLang="ja-JP" sz="1400" dirty="0" smtClean="0"/>
              <a:t>Mach </a:t>
            </a:r>
            <a:r>
              <a:rPr kumimoji="1" lang="ja-JP" altLang="en-US" sz="1400" dirty="0" smtClean="0"/>
              <a:t>数分布より</a:t>
            </a:r>
            <a:endParaRPr kumimoji="1" lang="ja-JP" altLang="en-US" sz="1400" dirty="0"/>
          </a:p>
        </p:txBody>
      </p:sp>
      <p:sp>
        <p:nvSpPr>
          <p:cNvPr id="10" name="テキスト ボックス 9"/>
          <p:cNvSpPr txBox="1"/>
          <p:nvPr/>
        </p:nvSpPr>
        <p:spPr>
          <a:xfrm>
            <a:off x="2670468" y="1196752"/>
            <a:ext cx="1239442" cy="523220"/>
          </a:xfrm>
          <a:prstGeom prst="rect">
            <a:avLst/>
          </a:prstGeom>
          <a:noFill/>
        </p:spPr>
        <p:txBody>
          <a:bodyPr wrap="none" rtlCol="0">
            <a:spAutoFit/>
          </a:bodyPr>
          <a:lstStyle/>
          <a:p>
            <a:r>
              <a:rPr kumimoji="1" lang="en-US" altLang="ja-JP" sz="1400" dirty="0" smtClean="0"/>
              <a:t>Coulomb</a:t>
            </a:r>
          </a:p>
          <a:p>
            <a:r>
              <a:rPr lang="en-US" altLang="ja-JP" sz="1400" dirty="0" smtClean="0"/>
              <a:t>hadronic loss</a:t>
            </a:r>
            <a:endParaRPr kumimoji="1" lang="ja-JP" altLang="en-US" sz="1400" dirty="0"/>
          </a:p>
        </p:txBody>
      </p:sp>
    </p:spTree>
    <p:extLst>
      <p:ext uri="{BB962C8B-B14F-4D97-AF65-F5344CB8AC3E}">
        <p14:creationId xmlns:p14="http://schemas.microsoft.com/office/powerpoint/2010/main" xmlns="" val="3913099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具体例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Coma, Perseus cluster</a:t>
            </a:r>
            <a:endParaRPr kumimoji="1" lang="ja-JP" alt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700808"/>
            <a:ext cx="7793351" cy="27363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正方形/長方形 3"/>
          <p:cNvSpPr/>
          <p:nvPr/>
        </p:nvSpPr>
        <p:spPr>
          <a:xfrm>
            <a:off x="5652120" y="1556792"/>
            <a:ext cx="1440160"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940152" y="1106160"/>
            <a:ext cx="646331" cy="369332"/>
          </a:xfrm>
          <a:prstGeom prst="rect">
            <a:avLst/>
          </a:prstGeom>
          <a:noFill/>
        </p:spPr>
        <p:txBody>
          <a:bodyPr wrap="none" rtlCol="0">
            <a:spAutoFit/>
          </a:bodyPr>
          <a:lstStyle/>
          <a:p>
            <a:r>
              <a:rPr lang="ja-JP" altLang="en-US" dirty="0">
                <a:solidFill>
                  <a:srgbClr val="FF0000"/>
                </a:solidFill>
              </a:rPr>
              <a:t>予想</a:t>
            </a:r>
            <a:endParaRPr kumimoji="1" lang="ja-JP" altLang="en-US" dirty="0">
              <a:solidFill>
                <a:srgbClr val="FF0000"/>
              </a:solidFill>
            </a:endParaRPr>
          </a:p>
        </p:txBody>
      </p:sp>
      <p:sp>
        <p:nvSpPr>
          <p:cNvPr id="8" name="テキスト ボックス 7"/>
          <p:cNvSpPr txBox="1"/>
          <p:nvPr/>
        </p:nvSpPr>
        <p:spPr>
          <a:xfrm>
            <a:off x="4644008" y="1331476"/>
            <a:ext cx="646331" cy="369332"/>
          </a:xfrm>
          <a:prstGeom prst="rect">
            <a:avLst/>
          </a:prstGeom>
          <a:noFill/>
        </p:spPr>
        <p:txBody>
          <a:bodyPr wrap="none" rtlCol="0">
            <a:spAutoFit/>
          </a:bodyPr>
          <a:lstStyle/>
          <a:p>
            <a:r>
              <a:rPr kumimoji="1" lang="ja-JP" altLang="en-US" dirty="0" smtClean="0"/>
              <a:t>上限</a:t>
            </a:r>
            <a:endParaRPr kumimoji="1" lang="ja-JP" altLang="en-US" dirty="0"/>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4641286"/>
            <a:ext cx="2607893" cy="2063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テキスト ボックス 8"/>
          <p:cNvSpPr txBox="1"/>
          <p:nvPr/>
        </p:nvSpPr>
        <p:spPr>
          <a:xfrm>
            <a:off x="3891717" y="5434528"/>
            <a:ext cx="1569660" cy="369332"/>
          </a:xfrm>
          <a:prstGeom prst="rect">
            <a:avLst/>
          </a:prstGeom>
          <a:noFill/>
        </p:spPr>
        <p:txBody>
          <a:bodyPr wrap="none" rtlCol="0">
            <a:spAutoFit/>
          </a:bodyPr>
          <a:lstStyle/>
          <a:p>
            <a:r>
              <a:rPr kumimoji="1" lang="ja-JP" altLang="en-US" dirty="0" smtClean="0"/>
              <a:t>表面輝度分布</a:t>
            </a:r>
            <a:endParaRPr kumimoji="1" lang="ja-JP" altLang="en-US" dirty="0"/>
          </a:p>
        </p:txBody>
      </p:sp>
      <p:sp>
        <p:nvSpPr>
          <p:cNvPr id="10" name="テキスト ボックス 9"/>
          <p:cNvSpPr txBox="1"/>
          <p:nvPr/>
        </p:nvSpPr>
        <p:spPr>
          <a:xfrm>
            <a:off x="1619672" y="6093296"/>
            <a:ext cx="1349024" cy="307777"/>
          </a:xfrm>
          <a:prstGeom prst="rect">
            <a:avLst/>
          </a:prstGeom>
          <a:noFill/>
        </p:spPr>
        <p:txBody>
          <a:bodyPr wrap="none" rtlCol="0">
            <a:spAutoFit/>
          </a:bodyPr>
          <a:lstStyle/>
          <a:p>
            <a:r>
              <a:rPr kumimoji="1" lang="en-US" altLang="ja-JP" sz="1400" dirty="0" smtClean="0"/>
              <a:t>1’                  10’</a:t>
            </a:r>
            <a:endParaRPr kumimoji="1" lang="ja-JP" altLang="en-US" sz="1400" dirty="0"/>
          </a:p>
        </p:txBody>
      </p:sp>
    </p:spTree>
    <p:extLst>
      <p:ext uri="{BB962C8B-B14F-4D97-AF65-F5344CB8AC3E}">
        <p14:creationId xmlns:p14="http://schemas.microsoft.com/office/powerpoint/2010/main" xmlns="" val="3414905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考慮すべきこと</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AGN</a:t>
            </a:r>
          </a:p>
          <a:p>
            <a:pPr lvl="1"/>
            <a:r>
              <a:rPr lang="ja-JP" altLang="en-US" dirty="0"/>
              <a:t>銀河団の中心に</a:t>
            </a:r>
            <a:r>
              <a:rPr lang="ja-JP" altLang="en-US" dirty="0" smtClean="0"/>
              <a:t>は</a:t>
            </a:r>
            <a:r>
              <a:rPr lang="en-US" altLang="ja-JP" dirty="0" smtClean="0"/>
              <a:t>AGN</a:t>
            </a:r>
            <a:r>
              <a:rPr lang="ja-JP" altLang="en-US" dirty="0" smtClean="0"/>
              <a:t>がある</a:t>
            </a:r>
            <a:endParaRPr lang="en-US" altLang="ja-JP" dirty="0" smtClean="0"/>
          </a:p>
          <a:p>
            <a:pPr lvl="2"/>
            <a:r>
              <a:rPr kumimoji="1" lang="ja-JP" altLang="en-US" dirty="0"/>
              <a:t>ガンマ線を放射</a:t>
            </a:r>
            <a:r>
              <a:rPr kumimoji="1" lang="ja-JP" altLang="en-US" dirty="0" smtClean="0"/>
              <a:t>する </a:t>
            </a:r>
            <a:r>
              <a:rPr kumimoji="1" lang="en-US" altLang="ja-JP" dirty="0" smtClean="0"/>
              <a:t>(Perseus cluster)</a:t>
            </a:r>
          </a:p>
          <a:p>
            <a:r>
              <a:rPr kumimoji="1" lang="en-US" altLang="ja-JP" dirty="0" smtClean="0"/>
              <a:t>Cool core </a:t>
            </a:r>
            <a:r>
              <a:rPr kumimoji="1" lang="ja-JP" altLang="en-US" dirty="0" smtClean="0"/>
              <a:t>の加熱</a:t>
            </a:r>
            <a:endParaRPr kumimoji="1" lang="en-US" altLang="ja-JP" dirty="0" smtClean="0"/>
          </a:p>
          <a:p>
            <a:pPr lvl="1"/>
            <a:r>
              <a:rPr lang="ja-JP" altLang="en-US" dirty="0"/>
              <a:t>宇宙線</a:t>
            </a:r>
            <a:r>
              <a:rPr lang="ja-JP" altLang="en-US" dirty="0" smtClean="0"/>
              <a:t>が加熱している</a:t>
            </a:r>
            <a:r>
              <a:rPr lang="ja-JP" altLang="en-US" dirty="0"/>
              <a:t>可能性が</a:t>
            </a:r>
            <a:r>
              <a:rPr lang="ja-JP" altLang="en-US" dirty="0" smtClean="0"/>
              <a:t>ある</a:t>
            </a:r>
            <a:endParaRPr lang="en-US" altLang="ja-JP" dirty="0" smtClean="0"/>
          </a:p>
          <a:p>
            <a:pPr lvl="2"/>
            <a:r>
              <a:rPr kumimoji="1" lang="ja-JP" altLang="en-US" dirty="0"/>
              <a:t>エネルギーが低い</a:t>
            </a:r>
            <a:r>
              <a:rPr kumimoji="1" lang="ja-JP" altLang="en-US" dirty="0" smtClean="0"/>
              <a:t>ので </a:t>
            </a:r>
            <a:r>
              <a:rPr kumimoji="1" lang="en-US" altLang="ja-JP" dirty="0" smtClean="0"/>
              <a:t>CTA </a:t>
            </a:r>
            <a:r>
              <a:rPr kumimoji="1" lang="ja-JP" altLang="en-US" dirty="0" smtClean="0"/>
              <a:t>の領域では効かない </a:t>
            </a:r>
            <a:r>
              <a:rPr kumimoji="1" lang="en-US" altLang="ja-JP" dirty="0" smtClean="0"/>
              <a:t>(Fujita &amp; Ohira 2011)</a:t>
            </a:r>
          </a:p>
          <a:p>
            <a:r>
              <a:rPr lang="ja-JP" altLang="en-US" dirty="0" smtClean="0"/>
              <a:t>ダークマター</a:t>
            </a:r>
            <a:endParaRPr lang="en-US" altLang="ja-JP" dirty="0" smtClean="0"/>
          </a:p>
          <a:p>
            <a:pPr lvl="1"/>
            <a:r>
              <a:rPr kumimoji="1" lang="en-US" altLang="ja-JP" dirty="0" smtClean="0"/>
              <a:t>annihilation </a:t>
            </a:r>
            <a:r>
              <a:rPr kumimoji="1" lang="ja-JP" altLang="en-US" dirty="0" smtClean="0"/>
              <a:t>でガンマ線？ </a:t>
            </a:r>
            <a:r>
              <a:rPr kumimoji="1" lang="en-US" altLang="ja-JP" dirty="0" smtClean="0"/>
              <a:t>(Totani 2004, Pinzke et al. 2011)</a:t>
            </a:r>
          </a:p>
          <a:p>
            <a:pPr lvl="1"/>
            <a:r>
              <a:rPr lang="ja-JP" altLang="en-US" dirty="0"/>
              <a:t>ダークマター</a:t>
            </a:r>
            <a:r>
              <a:rPr lang="ja-JP" altLang="en-US" dirty="0" smtClean="0"/>
              <a:t>の </a:t>
            </a:r>
            <a:r>
              <a:rPr lang="en-US" altLang="ja-JP" dirty="0" smtClean="0"/>
              <a:t>clump </a:t>
            </a:r>
            <a:r>
              <a:rPr lang="ja-JP" altLang="en-US" dirty="0" smtClean="0"/>
              <a:t>の分布に依存</a:t>
            </a:r>
            <a:endParaRPr lang="en-US" altLang="ja-JP" dirty="0" smtClean="0"/>
          </a:p>
          <a:p>
            <a:pPr lvl="2"/>
            <a:r>
              <a:rPr kumimoji="1" lang="ja-JP" altLang="en-US" dirty="0" smtClean="0"/>
              <a:t>ダークマターの性質にももちろん依存</a:t>
            </a:r>
            <a:endParaRPr kumimoji="1" lang="ja-JP" altLang="en-US" dirty="0"/>
          </a:p>
        </p:txBody>
      </p:sp>
    </p:spTree>
    <p:extLst>
      <p:ext uri="{BB962C8B-B14F-4D97-AF65-F5344CB8AC3E}">
        <p14:creationId xmlns:p14="http://schemas.microsoft.com/office/powerpoint/2010/main" xmlns="" val="12308293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Cool core </a:t>
            </a:r>
            <a:r>
              <a:rPr kumimoji="1" lang="ja-JP" altLang="en-US" dirty="0" smtClean="0"/>
              <a:t>からの放射</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Fujita &amp; Ohira (2011)</a:t>
            </a:r>
          </a:p>
          <a:p>
            <a:pPr lvl="1"/>
            <a:r>
              <a:rPr lang="ja-JP" altLang="en-US" dirty="0"/>
              <a:t>銀河団形成でできた宇宙線は入っていない</a:t>
            </a:r>
            <a:endParaRPr kumimoji="1" lang="ja-JP" alt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7704" y="2276872"/>
            <a:ext cx="5328592" cy="40010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33915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銀河団での宇宙線</a:t>
            </a:r>
            <a:endParaRPr kumimoji="1" lang="en-US" altLang="ja-JP" dirty="0" smtClean="0"/>
          </a:p>
          <a:p>
            <a:pPr lvl="1"/>
            <a:r>
              <a:rPr lang="ja-JP" altLang="en-US" dirty="0"/>
              <a:t>シンクロトロン電波放射が観測されて</a:t>
            </a:r>
            <a:r>
              <a:rPr lang="ja-JP" altLang="en-US" dirty="0" smtClean="0"/>
              <a:t>いる</a:t>
            </a:r>
            <a:endParaRPr lang="en-US" altLang="ja-JP" dirty="0" smtClean="0"/>
          </a:p>
          <a:p>
            <a:pPr lvl="2"/>
            <a:r>
              <a:rPr kumimoji="1" lang="ja-JP" altLang="en-US" dirty="0" smtClean="0"/>
              <a:t>宇宙線電子の存在</a:t>
            </a:r>
            <a:endParaRPr kumimoji="1" lang="en-US" altLang="ja-JP" dirty="0" smtClean="0"/>
          </a:p>
          <a:p>
            <a:pPr lvl="2"/>
            <a:r>
              <a:rPr lang="ja-JP" altLang="en-US" dirty="0" smtClean="0"/>
              <a:t>ガンマ線は未検出。陽子</a:t>
            </a:r>
            <a:r>
              <a:rPr lang="ja-JP" altLang="en-US" dirty="0"/>
              <a:t>の存在はよく</a:t>
            </a:r>
            <a:r>
              <a:rPr lang="ja-JP" altLang="en-US" dirty="0" smtClean="0"/>
              <a:t>分からない</a:t>
            </a:r>
            <a:endParaRPr lang="en-US" altLang="ja-JP" dirty="0" smtClean="0"/>
          </a:p>
          <a:p>
            <a:endParaRPr kumimoji="1" lang="en-US" altLang="ja-JP" dirty="0" smtClean="0"/>
          </a:p>
          <a:p>
            <a:r>
              <a:rPr kumimoji="1" lang="ja-JP" altLang="en-US" dirty="0" smtClean="0"/>
              <a:t>宇宙</a:t>
            </a:r>
            <a:r>
              <a:rPr kumimoji="1" lang="ja-JP" altLang="en-US" dirty="0"/>
              <a:t>線の</a:t>
            </a:r>
            <a:r>
              <a:rPr kumimoji="1" lang="ja-JP" altLang="en-US" dirty="0" smtClean="0"/>
              <a:t>加速</a:t>
            </a:r>
            <a:endParaRPr kumimoji="1" lang="en-US" altLang="ja-JP" dirty="0" smtClean="0"/>
          </a:p>
          <a:p>
            <a:pPr lvl="1"/>
            <a:r>
              <a:rPr lang="ja-JP" altLang="en-US" dirty="0"/>
              <a:t>衝撃波</a:t>
            </a:r>
            <a:r>
              <a:rPr lang="ja-JP" altLang="en-US" dirty="0" smtClean="0"/>
              <a:t>、乱流</a:t>
            </a:r>
            <a:endParaRPr lang="en-US" altLang="ja-JP" dirty="0" smtClean="0"/>
          </a:p>
          <a:p>
            <a:pPr lvl="1"/>
            <a:r>
              <a:rPr lang="ja-JP" altLang="en-US" dirty="0"/>
              <a:t>加速が終わる</a:t>
            </a:r>
            <a:r>
              <a:rPr lang="ja-JP" altLang="en-US" dirty="0" smtClean="0"/>
              <a:t>と電子はすぐ冷え、陽子は蓄積される</a:t>
            </a:r>
            <a:endParaRPr lang="en-US" altLang="ja-JP" dirty="0" smtClean="0"/>
          </a:p>
          <a:p>
            <a:pPr lvl="1"/>
            <a:endParaRPr kumimoji="1" lang="en-US" altLang="ja-JP" dirty="0"/>
          </a:p>
          <a:p>
            <a:r>
              <a:rPr lang="en-US" altLang="ja-JP" dirty="0" smtClean="0"/>
              <a:t>CTA</a:t>
            </a:r>
            <a:r>
              <a:rPr lang="ja-JP" altLang="en-US" dirty="0" smtClean="0"/>
              <a:t>による観測</a:t>
            </a:r>
            <a:endParaRPr lang="en-US" altLang="ja-JP" dirty="0" smtClean="0"/>
          </a:p>
          <a:p>
            <a:pPr lvl="1"/>
            <a:r>
              <a:rPr kumimoji="1" lang="ja-JP" altLang="en-US" dirty="0" smtClean="0"/>
              <a:t>構造形成衝撃波で加速された宇宙線からの放射について予想がされている</a:t>
            </a:r>
            <a:endParaRPr kumimoji="1" lang="ja-JP" altLang="en-US" dirty="0"/>
          </a:p>
        </p:txBody>
      </p:sp>
    </p:spTree>
    <p:extLst>
      <p:ext uri="{BB962C8B-B14F-4D97-AF65-F5344CB8AC3E}">
        <p14:creationId xmlns:p14="http://schemas.microsoft.com/office/powerpoint/2010/main" xmlns="" val="383459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smtClean="0"/>
              <a:t>銀河団のスケール</a:t>
            </a:r>
            <a:endParaRPr lang="en-US" altLang="ja-JP" smtClean="0"/>
          </a:p>
        </p:txBody>
      </p:sp>
      <p:sp>
        <p:nvSpPr>
          <p:cNvPr id="6147" name="Rectangle 3"/>
          <p:cNvSpPr>
            <a:spLocks noGrp="1" noChangeArrowheads="1"/>
          </p:cNvSpPr>
          <p:nvPr>
            <p:ph type="body" idx="1"/>
          </p:nvPr>
        </p:nvSpPr>
        <p:spPr>
          <a:xfrm>
            <a:off x="4191000" y="1676400"/>
            <a:ext cx="4267200" cy="4419600"/>
          </a:xfrm>
        </p:spPr>
        <p:txBody>
          <a:bodyPr/>
          <a:lstStyle/>
          <a:p>
            <a:pPr eaLnBrk="1" hangingPunct="1"/>
            <a:r>
              <a:rPr lang="ja-JP" altLang="en-US" dirty="0" smtClean="0"/>
              <a:t>銀河団</a:t>
            </a:r>
          </a:p>
          <a:p>
            <a:pPr lvl="1" eaLnBrk="1" hangingPunct="1"/>
            <a:r>
              <a:rPr lang="ja-JP" altLang="en-US" dirty="0" smtClean="0"/>
              <a:t>質量～10</a:t>
            </a:r>
            <a:r>
              <a:rPr lang="ja-JP" altLang="en-US" baseline="30000" dirty="0" smtClean="0"/>
              <a:t>13-15 </a:t>
            </a:r>
            <a:r>
              <a:rPr lang="en-US" altLang="ja-JP" i="1" dirty="0" smtClean="0"/>
              <a:t>M</a:t>
            </a:r>
            <a:r>
              <a:rPr lang="en-US" altLang="ja-JP" baseline="-25000" dirty="0" smtClean="0">
                <a:sym typeface="Wingdings" pitchFamily="2" charset="2"/>
              </a:rPr>
              <a:t></a:t>
            </a:r>
          </a:p>
          <a:p>
            <a:pPr lvl="1" eaLnBrk="1" hangingPunct="1"/>
            <a:r>
              <a:rPr lang="ja-JP" altLang="en-US" dirty="0" smtClean="0">
                <a:sym typeface="Wingdings" pitchFamily="2" charset="2"/>
              </a:rPr>
              <a:t>含まれる銀河数～10-1000</a:t>
            </a:r>
          </a:p>
          <a:p>
            <a:pPr lvl="1" eaLnBrk="1" hangingPunct="1"/>
            <a:r>
              <a:rPr lang="ja-JP" altLang="en-US" dirty="0" smtClean="0">
                <a:sym typeface="Wingdings" pitchFamily="2" charset="2"/>
              </a:rPr>
              <a:t>大きさ～</a:t>
            </a:r>
            <a:r>
              <a:rPr lang="en-US" altLang="ja-JP" dirty="0" err="1" smtClean="0">
                <a:sym typeface="Wingdings" pitchFamily="2" charset="2"/>
              </a:rPr>
              <a:t>Mpc</a:t>
            </a:r>
            <a:endParaRPr lang="en-US" altLang="ja-JP" dirty="0" smtClean="0">
              <a:sym typeface="Wingdings" pitchFamily="2" charset="2"/>
            </a:endParaRPr>
          </a:p>
          <a:p>
            <a:pPr eaLnBrk="1" hangingPunct="1"/>
            <a:r>
              <a:rPr lang="ja-JP" altLang="en-US" dirty="0" smtClean="0"/>
              <a:t>宇宙で最も大きな重力的に閉じた天体</a:t>
            </a:r>
          </a:p>
        </p:txBody>
      </p:sp>
      <p:pic>
        <p:nvPicPr>
          <p:cNvPr id="6148" name="Picture 4" descr="fg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1981200"/>
            <a:ext cx="319405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Text Box 5"/>
          <p:cNvSpPr txBox="1">
            <a:spLocks noChangeArrowheads="1"/>
          </p:cNvSpPr>
          <p:nvPr/>
        </p:nvSpPr>
        <p:spPr bwMode="auto">
          <a:xfrm>
            <a:off x="1508125" y="6211888"/>
            <a:ext cx="27701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ja-JP" altLang="ja-JP" sz="1800">
                <a:effectLst/>
                <a:latin typeface="Arial" charset="0"/>
              </a:rPr>
              <a:t>(</a:t>
            </a:r>
            <a:r>
              <a:rPr lang="en-US" altLang="ja-JP" sz="1800">
                <a:effectLst/>
                <a:latin typeface="Arial" charset="0"/>
              </a:rPr>
              <a:t>van Dokkum et al. </a:t>
            </a:r>
            <a:r>
              <a:rPr lang="ja-JP" altLang="en-US" sz="1800">
                <a:effectLst/>
              </a:rPr>
              <a:t>1998</a:t>
            </a:r>
            <a:r>
              <a:rPr lang="en-US" altLang="ja-JP" sz="1800">
                <a:effectLst/>
              </a:rPr>
              <a:t>)</a:t>
            </a:r>
            <a:r>
              <a:rPr lang="en-US" altLang="ja-JP">
                <a:effectLst/>
                <a:latin typeface="Arial" charset="0"/>
              </a:rPr>
              <a:t> </a:t>
            </a:r>
          </a:p>
        </p:txBody>
      </p:sp>
    </p:spTree>
    <p:extLst>
      <p:ext uri="{BB962C8B-B14F-4D97-AF65-F5344CB8AC3E}">
        <p14:creationId xmlns:p14="http://schemas.microsoft.com/office/powerpoint/2010/main" xmlns="" val="3388859610"/>
      </p:ext>
    </p:extLst>
  </p:cSld>
  <p:clrMapOvr>
    <a:masterClrMapping/>
  </p:clrMapOvr>
  <mc:AlternateContent xmlns:mc="http://schemas.openxmlformats.org/markup-compatibility/2006">
    <mc:Choice xmlns:p14="http://schemas.microsoft.com/office/powerpoint/2010/main" xmlns="" Requires="p14">
      <p:transition p14:dur="0">
        <p:sndAc>
          <p:stSnd>
            <p:snd r:embed="rId4" name="camera.wav"/>
          </p:stSnd>
        </p:sndAc>
      </p:transition>
    </mc:Choice>
    <mc:Fallback>
      <p:transition>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457200"/>
            <a:ext cx="7772400" cy="955675"/>
          </a:xfrm>
        </p:spPr>
        <p:txBody>
          <a:bodyPr/>
          <a:lstStyle/>
          <a:p>
            <a:pPr eaLnBrk="1" hangingPunct="1"/>
            <a:r>
              <a:rPr lang="ja-JP" altLang="en-US" smtClean="0"/>
              <a:t>銀河団を</a:t>
            </a:r>
            <a:r>
              <a:rPr lang="en-US" altLang="ja-JP" smtClean="0"/>
              <a:t>X</a:t>
            </a:r>
            <a:r>
              <a:rPr lang="ja-JP" altLang="en-US" smtClean="0"/>
              <a:t>線で見ると</a:t>
            </a:r>
            <a:endParaRPr lang="en-US" altLang="ja-JP" smtClean="0"/>
          </a:p>
        </p:txBody>
      </p:sp>
      <p:sp>
        <p:nvSpPr>
          <p:cNvPr id="9219" name="Rectangle 3"/>
          <p:cNvSpPr>
            <a:spLocks noGrp="1" noChangeArrowheads="1"/>
          </p:cNvSpPr>
          <p:nvPr>
            <p:ph type="body" idx="1"/>
          </p:nvPr>
        </p:nvSpPr>
        <p:spPr>
          <a:xfrm>
            <a:off x="827088" y="4652963"/>
            <a:ext cx="7777162" cy="1512887"/>
          </a:xfrm>
        </p:spPr>
        <p:txBody>
          <a:bodyPr>
            <a:normAutofit fontScale="92500"/>
          </a:bodyPr>
          <a:lstStyle/>
          <a:p>
            <a:pPr eaLnBrk="1" hangingPunct="1"/>
            <a:r>
              <a:rPr lang="ja-JP" altLang="en-US" sz="2800" dirty="0" smtClean="0"/>
              <a:t>銀河団は </a:t>
            </a:r>
            <a:r>
              <a:rPr lang="en-US" altLang="ja-JP" sz="2800" i="1" dirty="0" smtClean="0"/>
              <a:t>T</a:t>
            </a:r>
            <a:r>
              <a:rPr lang="ja-JP" altLang="en-US" sz="2800" dirty="0" smtClean="0"/>
              <a:t>～2-10 </a:t>
            </a:r>
            <a:r>
              <a:rPr lang="en-US" altLang="ja-JP" sz="2800" dirty="0" err="1" smtClean="0"/>
              <a:t>keV</a:t>
            </a:r>
            <a:r>
              <a:rPr lang="en-US" altLang="ja-JP" sz="2800" dirty="0" smtClean="0"/>
              <a:t> </a:t>
            </a:r>
            <a:r>
              <a:rPr lang="ja-JP" altLang="en-US" sz="2800" dirty="0" smtClean="0"/>
              <a:t>の高温ガスで満たされている(銀河団ガス; </a:t>
            </a:r>
            <a:r>
              <a:rPr lang="en-US" altLang="ja-JP" sz="2800" dirty="0" err="1" smtClean="0"/>
              <a:t>intracluster</a:t>
            </a:r>
            <a:r>
              <a:rPr lang="en-US" altLang="ja-JP" sz="2800" dirty="0" smtClean="0"/>
              <a:t> medium; ICM)</a:t>
            </a:r>
          </a:p>
          <a:p>
            <a:pPr eaLnBrk="1" hangingPunct="1"/>
            <a:r>
              <a:rPr lang="ja-JP" altLang="en-US" sz="2800" dirty="0" smtClean="0"/>
              <a:t>以前はあまり構造がないと思われていた</a:t>
            </a:r>
          </a:p>
        </p:txBody>
      </p:sp>
      <p:pic>
        <p:nvPicPr>
          <p:cNvPr id="7172" name="Picture 4" descr="無題2"/>
          <p:cNvPicPr>
            <a:picLocks noChangeAspect="1" noChangeArrowheads="1"/>
          </p:cNvPicPr>
          <p:nvPr/>
        </p:nvPicPr>
        <p:blipFill>
          <a:blip r:embed="rId3" cstate="print">
            <a:lum contrast="-2000"/>
            <a:extLst>
              <a:ext uri="{28A0092B-C50C-407E-A947-70E740481C1C}">
                <a14:useLocalDpi xmlns:a14="http://schemas.microsoft.com/office/drawing/2010/main" xmlns="" val="0"/>
              </a:ext>
            </a:extLst>
          </a:blip>
          <a:srcRect/>
          <a:stretch>
            <a:fillRect/>
          </a:stretch>
        </p:blipFill>
        <p:spPr bwMode="auto">
          <a:xfrm>
            <a:off x="1403350" y="1484313"/>
            <a:ext cx="4203700" cy="302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3" name="Text Box 5"/>
          <p:cNvSpPr txBox="1">
            <a:spLocks noChangeArrowheads="1"/>
          </p:cNvSpPr>
          <p:nvPr/>
        </p:nvSpPr>
        <p:spPr bwMode="auto">
          <a:xfrm>
            <a:off x="5867400" y="2492375"/>
            <a:ext cx="2346325" cy="118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a:effectLst/>
                <a:latin typeface="Arial" charset="0"/>
              </a:rPr>
              <a:t>Contours: X-ray</a:t>
            </a:r>
          </a:p>
          <a:p>
            <a:pPr eaLnBrk="1" hangingPunct="1"/>
            <a:r>
              <a:rPr lang="en-US" altLang="ja-JP">
                <a:effectLst/>
                <a:latin typeface="Arial" charset="0"/>
              </a:rPr>
              <a:t>(Nulsen et al.</a:t>
            </a:r>
          </a:p>
          <a:p>
            <a:pPr eaLnBrk="1" hangingPunct="1"/>
            <a:r>
              <a:rPr lang="en-US" altLang="ja-JP">
                <a:effectLst/>
                <a:latin typeface="Arial" charset="0"/>
              </a:rPr>
              <a:t> 1982)</a:t>
            </a:r>
          </a:p>
        </p:txBody>
      </p:sp>
    </p:spTree>
    <p:extLst>
      <p:ext uri="{BB962C8B-B14F-4D97-AF65-F5344CB8AC3E}">
        <p14:creationId xmlns:p14="http://schemas.microsoft.com/office/powerpoint/2010/main" xmlns="" val="27411142"/>
      </p:ext>
    </p:extLst>
  </p:cSld>
  <p:clrMapOvr>
    <a:masterClrMapping/>
  </p:clrMapOvr>
  <mc:AlternateContent xmlns:mc="http://schemas.openxmlformats.org/markup-compatibility/2006">
    <mc:Choice xmlns:p14="http://schemas.microsoft.com/office/powerpoint/2010/main" xmlns="" Requires="p14">
      <p:transition p14:dur="0">
        <p:sndAc>
          <p:stSnd>
            <p:snd r:embed="rId4" name="camera.wav"/>
          </p:stSnd>
        </p:sndAc>
      </p:transition>
    </mc:Choice>
    <mc:Fallback>
      <p:transition>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smtClean="0"/>
              <a:t>銀河団ガス (</a:t>
            </a:r>
            <a:r>
              <a:rPr lang="en-US" altLang="ja-JP" smtClean="0"/>
              <a:t>ICM)</a:t>
            </a:r>
          </a:p>
        </p:txBody>
      </p:sp>
      <p:sp>
        <p:nvSpPr>
          <p:cNvPr id="8195" name="Rectangle 3"/>
          <p:cNvSpPr>
            <a:spLocks noGrp="1" noChangeArrowheads="1"/>
          </p:cNvSpPr>
          <p:nvPr>
            <p:ph type="body" idx="1"/>
          </p:nvPr>
        </p:nvSpPr>
        <p:spPr>
          <a:xfrm>
            <a:off x="395288" y="1268760"/>
            <a:ext cx="8424862" cy="5328592"/>
          </a:xfrm>
        </p:spPr>
        <p:txBody>
          <a:bodyPr/>
          <a:lstStyle/>
          <a:p>
            <a:pPr eaLnBrk="1" hangingPunct="1">
              <a:lnSpc>
                <a:spcPct val="90000"/>
              </a:lnSpc>
            </a:pPr>
            <a:r>
              <a:rPr lang="ja-JP" altLang="en-US" dirty="0" smtClean="0"/>
              <a:t>質量</a:t>
            </a:r>
          </a:p>
          <a:p>
            <a:pPr lvl="1" eaLnBrk="1" hangingPunct="1">
              <a:lnSpc>
                <a:spcPct val="90000"/>
              </a:lnSpc>
            </a:pPr>
            <a:r>
              <a:rPr lang="en-US" altLang="ja-JP" dirty="0" smtClean="0"/>
              <a:t>4-10 </a:t>
            </a:r>
            <a:r>
              <a:rPr lang="ja-JP" altLang="en-US" dirty="0" smtClean="0"/>
              <a:t>× 銀河の総質量</a:t>
            </a:r>
          </a:p>
          <a:p>
            <a:pPr lvl="1" eaLnBrk="1" hangingPunct="1">
              <a:lnSpc>
                <a:spcPct val="90000"/>
              </a:lnSpc>
            </a:pPr>
            <a:r>
              <a:rPr lang="en-US" altLang="ja-JP" dirty="0" smtClean="0"/>
              <a:t>1/4 -1/10 </a:t>
            </a:r>
            <a:r>
              <a:rPr lang="ja-JP" altLang="en-US" dirty="0" smtClean="0"/>
              <a:t>× 銀河団のダークマターを含む全質量</a:t>
            </a:r>
          </a:p>
          <a:p>
            <a:pPr eaLnBrk="1" hangingPunct="1">
              <a:lnSpc>
                <a:spcPct val="90000"/>
              </a:lnSpc>
            </a:pPr>
            <a:r>
              <a:rPr lang="ja-JP" altLang="en-US" dirty="0" smtClean="0"/>
              <a:t>温度 (2-10 </a:t>
            </a:r>
            <a:r>
              <a:rPr lang="en-US" altLang="ja-JP" dirty="0" err="1" smtClean="0"/>
              <a:t>keV</a:t>
            </a:r>
            <a:r>
              <a:rPr lang="en-US" altLang="ja-JP" dirty="0" smtClean="0"/>
              <a:t>)</a:t>
            </a:r>
          </a:p>
          <a:p>
            <a:pPr lvl="1" eaLnBrk="1" hangingPunct="1">
              <a:lnSpc>
                <a:spcPct val="90000"/>
              </a:lnSpc>
            </a:pPr>
            <a:r>
              <a:rPr lang="ja-JP" altLang="en-US" dirty="0" smtClean="0"/>
              <a:t>重力ポテンシャルの深さ</a:t>
            </a:r>
          </a:p>
          <a:p>
            <a:pPr lvl="1" eaLnBrk="1" hangingPunct="1">
              <a:lnSpc>
                <a:spcPct val="90000"/>
              </a:lnSpc>
            </a:pPr>
            <a:r>
              <a:rPr lang="ja-JP" altLang="en-US" dirty="0" smtClean="0"/>
              <a:t>ガスはプラズマ状態</a:t>
            </a:r>
            <a:endParaRPr lang="en-US" altLang="ja-JP" dirty="0" smtClean="0"/>
          </a:p>
          <a:p>
            <a:pPr>
              <a:lnSpc>
                <a:spcPct val="90000"/>
              </a:lnSpc>
            </a:pPr>
            <a:r>
              <a:rPr lang="ja-JP" altLang="en-US" dirty="0" smtClean="0"/>
              <a:t>平均密度</a:t>
            </a:r>
            <a:endParaRPr lang="en-US" altLang="ja-JP" dirty="0" smtClean="0"/>
          </a:p>
          <a:p>
            <a:pPr lvl="1">
              <a:lnSpc>
                <a:spcPct val="90000"/>
              </a:lnSpc>
            </a:pPr>
            <a:r>
              <a:rPr lang="en-US" altLang="ja-JP" dirty="0" smtClean="0"/>
              <a:t>~10</a:t>
            </a:r>
            <a:r>
              <a:rPr lang="en-US" altLang="ja-JP" baseline="30000" dirty="0" smtClean="0"/>
              <a:t>-3</a:t>
            </a:r>
            <a:r>
              <a:rPr lang="en-US" altLang="ja-JP" dirty="0" smtClean="0"/>
              <a:t> cm</a:t>
            </a:r>
            <a:r>
              <a:rPr lang="en-US" altLang="ja-JP" baseline="30000" dirty="0" smtClean="0"/>
              <a:t>-3</a:t>
            </a:r>
          </a:p>
          <a:p>
            <a:pPr eaLnBrk="1" hangingPunct="1">
              <a:lnSpc>
                <a:spcPct val="90000"/>
              </a:lnSpc>
            </a:pPr>
            <a:r>
              <a:rPr lang="en-US" altLang="ja-JP" dirty="0" smtClean="0"/>
              <a:t>X</a:t>
            </a:r>
            <a:r>
              <a:rPr lang="ja-JP" altLang="en-US" dirty="0" smtClean="0"/>
              <a:t>線放射機構</a:t>
            </a:r>
          </a:p>
          <a:p>
            <a:pPr lvl="1" eaLnBrk="1" hangingPunct="1">
              <a:lnSpc>
                <a:spcPct val="90000"/>
              </a:lnSpc>
            </a:pPr>
            <a:r>
              <a:rPr lang="en-US" altLang="ja-JP" dirty="0" smtClean="0"/>
              <a:t>Bremsstrahlung </a:t>
            </a:r>
            <a:r>
              <a:rPr lang="ja-JP" altLang="en-US" dirty="0" smtClean="0"/>
              <a:t>（</a:t>
            </a:r>
            <a:r>
              <a:rPr lang="ja-JP" altLang="en-US" dirty="0"/>
              <a:t>熱的放射</a:t>
            </a:r>
            <a:r>
              <a:rPr lang="ja-JP" altLang="en-US" dirty="0" smtClean="0"/>
              <a:t>）</a:t>
            </a:r>
            <a:endParaRPr lang="en-US" altLang="ja-JP" dirty="0" smtClean="0"/>
          </a:p>
          <a:p>
            <a:pPr>
              <a:lnSpc>
                <a:spcPct val="90000"/>
              </a:lnSpc>
            </a:pPr>
            <a:r>
              <a:rPr lang="ja-JP" altLang="en-US" dirty="0" smtClean="0"/>
              <a:t>磁場</a:t>
            </a:r>
            <a:endParaRPr lang="en-US" altLang="ja-JP" dirty="0" smtClean="0"/>
          </a:p>
          <a:p>
            <a:pPr lvl="1">
              <a:lnSpc>
                <a:spcPct val="90000"/>
              </a:lnSpc>
            </a:pPr>
            <a:r>
              <a:rPr lang="ja-JP" altLang="en-US" dirty="0" smtClean="0"/>
              <a:t>ファラデー回転などから </a:t>
            </a:r>
            <a:r>
              <a:rPr lang="en-US" altLang="ja-JP" dirty="0" smtClean="0"/>
              <a:t>~1-30 </a:t>
            </a:r>
            <a:r>
              <a:rPr lang="en-US" altLang="ja-JP" dirty="0" err="1" smtClean="0"/>
              <a:t>μG</a:t>
            </a:r>
            <a:endParaRPr lang="en-US" altLang="ja-JP" dirty="0" smtClean="0"/>
          </a:p>
          <a:p>
            <a:pPr>
              <a:lnSpc>
                <a:spcPct val="90000"/>
              </a:lnSpc>
            </a:pPr>
            <a:r>
              <a:rPr lang="ja-JP" altLang="en-US" dirty="0">
                <a:solidFill>
                  <a:srgbClr val="FF0000"/>
                </a:solidFill>
              </a:rPr>
              <a:t>宇宙線</a:t>
            </a:r>
            <a:endParaRPr lang="ja-JP" altLang="en-US" dirty="0" smtClean="0">
              <a:solidFill>
                <a:srgbClr val="FF0000"/>
              </a:solidFill>
            </a:endParaRPr>
          </a:p>
        </p:txBody>
      </p:sp>
      <p:sp>
        <p:nvSpPr>
          <p:cNvPr id="10244" name="Freeform 4"/>
          <p:cNvSpPr>
            <a:spLocks/>
          </p:cNvSpPr>
          <p:nvPr/>
        </p:nvSpPr>
        <p:spPr bwMode="auto">
          <a:xfrm>
            <a:off x="5651500" y="3644900"/>
            <a:ext cx="1657350" cy="828675"/>
          </a:xfrm>
          <a:custGeom>
            <a:avLst/>
            <a:gdLst>
              <a:gd name="T0" fmla="*/ 0 w 1044"/>
              <a:gd name="T1" fmla="*/ 0 h 522"/>
              <a:gd name="T2" fmla="*/ 363 w 1044"/>
              <a:gd name="T3" fmla="*/ 408 h 522"/>
              <a:gd name="T4" fmla="*/ 726 w 1044"/>
              <a:gd name="T5" fmla="*/ 454 h 522"/>
              <a:gd name="T6" fmla="*/ 1044 w 1044"/>
              <a:gd name="T7" fmla="*/ 0 h 522"/>
            </a:gdLst>
            <a:ahLst/>
            <a:cxnLst>
              <a:cxn ang="0">
                <a:pos x="T0" y="T1"/>
              </a:cxn>
              <a:cxn ang="0">
                <a:pos x="T2" y="T3"/>
              </a:cxn>
              <a:cxn ang="0">
                <a:pos x="T4" y="T5"/>
              </a:cxn>
              <a:cxn ang="0">
                <a:pos x="T6" y="T7"/>
              </a:cxn>
            </a:cxnLst>
            <a:rect l="0" t="0" r="r" b="b"/>
            <a:pathLst>
              <a:path w="1044" h="522">
                <a:moveTo>
                  <a:pt x="0" y="0"/>
                </a:moveTo>
                <a:cubicBezTo>
                  <a:pt x="121" y="166"/>
                  <a:pt x="242" y="332"/>
                  <a:pt x="363" y="408"/>
                </a:cubicBezTo>
                <a:cubicBezTo>
                  <a:pt x="484" y="484"/>
                  <a:pt x="612" y="522"/>
                  <a:pt x="726" y="454"/>
                </a:cubicBezTo>
                <a:cubicBezTo>
                  <a:pt x="840" y="386"/>
                  <a:pt x="942" y="193"/>
                  <a:pt x="1044" y="0"/>
                </a:cubicBezTo>
              </a:path>
            </a:pathLst>
          </a:custGeom>
          <a:noFill/>
          <a:ln w="57150" cap="flat" cmpd="sng">
            <a:solidFill>
              <a:schemeClr val="tx2"/>
            </a:solidFill>
            <a:prstDash val="solid"/>
            <a:miter lim="800000"/>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defRPr/>
            </a:pPr>
            <a:endParaRPr lang="ja-JP" altLang="en-US"/>
          </a:p>
        </p:txBody>
      </p:sp>
      <p:sp>
        <p:nvSpPr>
          <p:cNvPr id="10245" name="Freeform 5"/>
          <p:cNvSpPr>
            <a:spLocks/>
          </p:cNvSpPr>
          <p:nvPr/>
        </p:nvSpPr>
        <p:spPr bwMode="auto">
          <a:xfrm>
            <a:off x="7019925" y="3429000"/>
            <a:ext cx="504825" cy="287338"/>
          </a:xfrm>
          <a:custGeom>
            <a:avLst/>
            <a:gdLst>
              <a:gd name="T0" fmla="*/ 318 w 318"/>
              <a:gd name="T1" fmla="*/ 0 h 181"/>
              <a:gd name="T2" fmla="*/ 91 w 318"/>
              <a:gd name="T3" fmla="*/ 45 h 181"/>
              <a:gd name="T4" fmla="*/ 0 w 318"/>
              <a:gd name="T5" fmla="*/ 181 h 181"/>
            </a:gdLst>
            <a:ahLst/>
            <a:cxnLst>
              <a:cxn ang="0">
                <a:pos x="T0" y="T1"/>
              </a:cxn>
              <a:cxn ang="0">
                <a:pos x="T2" y="T3"/>
              </a:cxn>
              <a:cxn ang="0">
                <a:pos x="T4" y="T5"/>
              </a:cxn>
            </a:cxnLst>
            <a:rect l="0" t="0" r="r" b="b"/>
            <a:pathLst>
              <a:path w="318" h="181">
                <a:moveTo>
                  <a:pt x="318" y="0"/>
                </a:moveTo>
                <a:cubicBezTo>
                  <a:pt x="231" y="7"/>
                  <a:pt x="144" y="15"/>
                  <a:pt x="91" y="45"/>
                </a:cubicBezTo>
                <a:cubicBezTo>
                  <a:pt x="38" y="75"/>
                  <a:pt x="19" y="128"/>
                  <a:pt x="0" y="181"/>
                </a:cubicBezTo>
              </a:path>
            </a:pathLst>
          </a:custGeom>
          <a:noFill/>
          <a:ln w="3810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defRPr/>
            </a:pPr>
            <a:endParaRPr lang="ja-JP" altLang="en-US"/>
          </a:p>
        </p:txBody>
      </p:sp>
      <p:sp>
        <p:nvSpPr>
          <p:cNvPr id="10246" name="Freeform 6"/>
          <p:cNvSpPr>
            <a:spLocks/>
          </p:cNvSpPr>
          <p:nvPr/>
        </p:nvSpPr>
        <p:spPr bwMode="auto">
          <a:xfrm>
            <a:off x="5364163" y="3500438"/>
            <a:ext cx="647700" cy="288925"/>
          </a:xfrm>
          <a:custGeom>
            <a:avLst/>
            <a:gdLst>
              <a:gd name="T0" fmla="*/ 0 w 408"/>
              <a:gd name="T1" fmla="*/ 0 h 182"/>
              <a:gd name="T2" fmla="*/ 317 w 408"/>
              <a:gd name="T3" fmla="*/ 46 h 182"/>
              <a:gd name="T4" fmla="*/ 408 w 408"/>
              <a:gd name="T5" fmla="*/ 182 h 182"/>
            </a:gdLst>
            <a:ahLst/>
            <a:cxnLst>
              <a:cxn ang="0">
                <a:pos x="T0" y="T1"/>
              </a:cxn>
              <a:cxn ang="0">
                <a:pos x="T2" y="T3"/>
              </a:cxn>
              <a:cxn ang="0">
                <a:pos x="T4" y="T5"/>
              </a:cxn>
            </a:cxnLst>
            <a:rect l="0" t="0" r="r" b="b"/>
            <a:pathLst>
              <a:path w="408" h="182">
                <a:moveTo>
                  <a:pt x="0" y="0"/>
                </a:moveTo>
                <a:cubicBezTo>
                  <a:pt x="124" y="8"/>
                  <a:pt x="249" y="16"/>
                  <a:pt x="317" y="46"/>
                </a:cubicBezTo>
                <a:cubicBezTo>
                  <a:pt x="385" y="76"/>
                  <a:pt x="396" y="129"/>
                  <a:pt x="408" y="182"/>
                </a:cubicBezTo>
              </a:path>
            </a:pathLst>
          </a:custGeom>
          <a:noFill/>
          <a:ln w="38100" cap="flat" cmpd="sng">
            <a:solidFill>
              <a:schemeClr val="tx1"/>
            </a:solidFill>
            <a:prstDash val="solid"/>
            <a:miter lim="800000"/>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a:defRPr/>
            </a:pPr>
            <a:endParaRPr lang="ja-JP" altLang="en-US"/>
          </a:p>
        </p:txBody>
      </p:sp>
      <p:sp>
        <p:nvSpPr>
          <p:cNvPr id="10247" name="Text Box 7"/>
          <p:cNvSpPr txBox="1">
            <a:spLocks noChangeArrowheads="1"/>
          </p:cNvSpPr>
          <p:nvPr/>
        </p:nvSpPr>
        <p:spPr bwMode="auto">
          <a:xfrm>
            <a:off x="7596188" y="3357563"/>
            <a:ext cx="73977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ja-JP" altLang="en-US">
                <a:effectLst>
                  <a:outerShdw blurRad="38100" dist="38100" dir="2700000" algn="tl">
                    <a:srgbClr val="C0C0C0"/>
                  </a:outerShdw>
                </a:effectLst>
              </a:rPr>
              <a:t>ガス</a:t>
            </a:r>
          </a:p>
        </p:txBody>
      </p:sp>
      <p:sp>
        <p:nvSpPr>
          <p:cNvPr id="10248" name="Text Box 8"/>
          <p:cNvSpPr txBox="1">
            <a:spLocks noChangeArrowheads="1"/>
          </p:cNvSpPr>
          <p:nvPr/>
        </p:nvSpPr>
        <p:spPr bwMode="auto">
          <a:xfrm>
            <a:off x="7072313" y="3860800"/>
            <a:ext cx="18335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defRPr/>
            </a:pPr>
            <a:r>
              <a:rPr lang="ja-JP" altLang="en-US">
                <a:solidFill>
                  <a:schemeClr val="tx2"/>
                </a:solidFill>
                <a:effectLst>
                  <a:outerShdw blurRad="38100" dist="38100" dir="2700000" algn="tl">
                    <a:srgbClr val="C0C0C0"/>
                  </a:outerShdw>
                </a:effectLst>
              </a:rPr>
              <a:t>ポテンシャル</a:t>
            </a:r>
          </a:p>
        </p:txBody>
      </p:sp>
    </p:spTree>
    <p:extLst>
      <p:ext uri="{BB962C8B-B14F-4D97-AF65-F5344CB8AC3E}">
        <p14:creationId xmlns:p14="http://schemas.microsoft.com/office/powerpoint/2010/main" xmlns="" val="2813202118"/>
      </p:ext>
    </p:extLst>
  </p:cSld>
  <p:clrMapOvr>
    <a:masterClrMapping/>
  </p:clrMapOvr>
  <mc:AlternateContent xmlns:mc="http://schemas.openxmlformats.org/markup-compatibility/2006">
    <mc:Choice xmlns:p14="http://schemas.microsoft.com/office/powerpoint/2010/main" xmlns="" Requires="p14">
      <p:transition p14:dur="0">
        <p:sndAc>
          <p:stSnd>
            <p:snd r:embed="rId3" name="camera.wav"/>
          </p:stSnd>
        </p:sndAc>
      </p:transition>
    </mc:Choice>
    <mc:Fallback>
      <p:transition>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708920"/>
            <a:ext cx="8229600" cy="1600200"/>
          </a:xfrm>
        </p:spPr>
        <p:txBody>
          <a:bodyPr/>
          <a:lstStyle/>
          <a:p>
            <a:r>
              <a:rPr lang="ja-JP" altLang="en-US" dirty="0" smtClean="0"/>
              <a:t>銀河団からの非熱的放射の観測</a:t>
            </a:r>
            <a:endParaRPr kumimoji="1" lang="ja-JP" altLang="en-US" dirty="0"/>
          </a:p>
        </p:txBody>
      </p:sp>
    </p:spTree>
    <p:extLst>
      <p:ext uri="{BB962C8B-B14F-4D97-AF65-F5344CB8AC3E}">
        <p14:creationId xmlns:p14="http://schemas.microsoft.com/office/powerpoint/2010/main" xmlns="" val="3101533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ja-JP" dirty="0" smtClean="0"/>
              <a:t>Cool Core</a:t>
            </a:r>
            <a:endParaRPr lang="ja-JP" altLang="en-US" dirty="0"/>
          </a:p>
        </p:txBody>
      </p:sp>
      <p:sp>
        <p:nvSpPr>
          <p:cNvPr id="28675" name="Rectangle 3"/>
          <p:cNvSpPr>
            <a:spLocks noGrp="1" noChangeArrowheads="1"/>
          </p:cNvSpPr>
          <p:nvPr>
            <p:ph idx="1"/>
          </p:nvPr>
        </p:nvSpPr>
        <p:spPr>
          <a:xfrm>
            <a:off x="3851920" y="1196752"/>
            <a:ext cx="5040560" cy="5472608"/>
          </a:xfrm>
        </p:spPr>
        <p:txBody>
          <a:bodyPr/>
          <a:lstStyle/>
          <a:p>
            <a:r>
              <a:rPr lang="ja-JP" altLang="en-US" dirty="0"/>
              <a:t>銀河団ガスの冷却</a:t>
            </a:r>
            <a:r>
              <a:rPr lang="ja-JP" altLang="en-US" dirty="0" smtClean="0"/>
              <a:t>時間</a:t>
            </a:r>
            <a:endParaRPr lang="en-US" altLang="ja-JP" dirty="0"/>
          </a:p>
          <a:p>
            <a:pPr lvl="1"/>
            <a:r>
              <a:rPr lang="ja-JP" altLang="en-US" dirty="0" smtClean="0"/>
              <a:t>コア </a:t>
            </a:r>
            <a:r>
              <a:rPr lang="en-US" altLang="ja-JP" dirty="0" smtClean="0"/>
              <a:t>(</a:t>
            </a:r>
            <a:r>
              <a:rPr lang="en-US" altLang="ja-JP" dirty="0" smtClean="0">
                <a:sym typeface="Mathematica3"/>
              </a:rPr>
              <a:t>100 kpc) </a:t>
            </a:r>
            <a:r>
              <a:rPr lang="ja-JP" altLang="en-US" dirty="0" smtClean="0"/>
              <a:t>では宇宙年齢以下、その外は宇宙年齢以上</a:t>
            </a:r>
            <a:endParaRPr lang="en-US" altLang="ja-JP" dirty="0" smtClean="0"/>
          </a:p>
          <a:p>
            <a:r>
              <a:rPr lang="ja-JP" altLang="en-US" dirty="0"/>
              <a:t>コアは冷えるはずだ</a:t>
            </a:r>
            <a:r>
              <a:rPr lang="ja-JP" altLang="en-US" dirty="0" smtClean="0"/>
              <a:t>があまり温度が下がっていない</a:t>
            </a:r>
            <a:endParaRPr lang="en-US" altLang="ja-JP" dirty="0" smtClean="0"/>
          </a:p>
          <a:p>
            <a:pPr lvl="1"/>
            <a:r>
              <a:rPr lang="ja-JP" altLang="en-US" dirty="0" smtClean="0"/>
              <a:t>何ら</a:t>
            </a:r>
            <a:r>
              <a:rPr lang="ja-JP" altLang="en-US" dirty="0"/>
              <a:t>か</a:t>
            </a:r>
            <a:r>
              <a:rPr lang="ja-JP" altLang="en-US" dirty="0" smtClean="0"/>
              <a:t>の加熱源がある</a:t>
            </a:r>
            <a:endParaRPr lang="en-US" altLang="ja-JP" dirty="0" smtClean="0"/>
          </a:p>
          <a:p>
            <a:pPr lvl="1"/>
            <a:r>
              <a:rPr lang="en-US" altLang="ja-JP" dirty="0">
                <a:solidFill>
                  <a:srgbClr val="FF0000"/>
                </a:solidFill>
              </a:rPr>
              <a:t>c</a:t>
            </a:r>
            <a:r>
              <a:rPr lang="en-US" altLang="ja-JP" dirty="0" smtClean="0">
                <a:solidFill>
                  <a:srgbClr val="FF0000"/>
                </a:solidFill>
              </a:rPr>
              <a:t>ool core</a:t>
            </a:r>
          </a:p>
          <a:p>
            <a:r>
              <a:rPr lang="en-US" altLang="ja-JP" dirty="0" smtClean="0"/>
              <a:t>Cool core </a:t>
            </a:r>
            <a:r>
              <a:rPr lang="ja-JP" altLang="en-US" dirty="0" smtClean="0"/>
              <a:t>は銀河団衝突があると破壊される</a:t>
            </a:r>
            <a:endParaRPr lang="en-US" altLang="ja-JP" dirty="0" smtClean="0"/>
          </a:p>
          <a:p>
            <a:pPr lvl="1"/>
            <a:r>
              <a:rPr lang="en-US" altLang="ja-JP" dirty="0" smtClean="0"/>
              <a:t>cool-core cluster (CC)</a:t>
            </a:r>
          </a:p>
          <a:p>
            <a:pPr lvl="2"/>
            <a:r>
              <a:rPr lang="ja-JP" altLang="en-US" dirty="0" smtClean="0">
                <a:sym typeface="Mathematica1"/>
              </a:rPr>
              <a:t> </a:t>
            </a:r>
            <a:r>
              <a:rPr lang="ja-JP" altLang="en-US" dirty="0" smtClean="0"/>
              <a:t>非衝突銀河団</a:t>
            </a:r>
            <a:endParaRPr lang="en-US" altLang="ja-JP" dirty="0" smtClean="0"/>
          </a:p>
          <a:p>
            <a:pPr lvl="1"/>
            <a:r>
              <a:rPr lang="en-US" altLang="ja-JP" dirty="0" smtClean="0"/>
              <a:t>non-cool-core cluster (NCC)</a:t>
            </a:r>
          </a:p>
          <a:p>
            <a:pPr lvl="2"/>
            <a:r>
              <a:rPr lang="ja-JP" altLang="en-US" dirty="0" smtClean="0">
                <a:sym typeface="Mathematica1"/>
              </a:rPr>
              <a:t> </a:t>
            </a:r>
            <a:r>
              <a:rPr lang="ja-JP" altLang="en-US" dirty="0" smtClean="0"/>
              <a:t>衝突</a:t>
            </a:r>
            <a:r>
              <a:rPr lang="ja-JP" altLang="en-US" dirty="0"/>
              <a:t>銀河団</a:t>
            </a:r>
            <a:endParaRPr lang="en-US" altLang="ja-JP" dirty="0"/>
          </a:p>
        </p:txBody>
      </p:sp>
      <p:sp>
        <p:nvSpPr>
          <p:cNvPr id="28676" name="Oval 4"/>
          <p:cNvSpPr>
            <a:spLocks noChangeArrowheads="1"/>
          </p:cNvSpPr>
          <p:nvPr/>
        </p:nvSpPr>
        <p:spPr bwMode="auto">
          <a:xfrm>
            <a:off x="268919" y="1925082"/>
            <a:ext cx="3168650" cy="3168650"/>
          </a:xfrm>
          <a:prstGeom prst="ellipse">
            <a:avLst/>
          </a:prstGeom>
          <a:solidFill>
            <a:schemeClr val="accent1">
              <a:lumMod val="20000"/>
              <a:lumOff val="80000"/>
            </a:schemeClr>
          </a:solidFill>
          <a:ln w="9525">
            <a:solidFill>
              <a:schemeClr val="tx1"/>
            </a:solidFill>
            <a:round/>
            <a:headEnd/>
            <a:tailEnd/>
          </a:ln>
          <a:effectLst/>
        </p:spPr>
        <p:txBody>
          <a:bodyPr wrap="none" anchor="ctr"/>
          <a:lstStyle/>
          <a:p>
            <a:pPr algn="ctr"/>
            <a:endParaRPr lang="ja-JP" altLang="en-US"/>
          </a:p>
        </p:txBody>
      </p:sp>
      <p:sp>
        <p:nvSpPr>
          <p:cNvPr id="28677" name="Oval 5"/>
          <p:cNvSpPr>
            <a:spLocks noChangeArrowheads="1"/>
          </p:cNvSpPr>
          <p:nvPr/>
        </p:nvSpPr>
        <p:spPr bwMode="auto">
          <a:xfrm>
            <a:off x="1419856" y="3077607"/>
            <a:ext cx="865188" cy="865187"/>
          </a:xfrm>
          <a:prstGeom prst="ellipse">
            <a:avLst/>
          </a:prstGeom>
          <a:solidFill>
            <a:schemeClr val="accent1">
              <a:lumMod val="40000"/>
              <a:lumOff val="60000"/>
            </a:schemeClr>
          </a:solidFill>
          <a:ln w="9525">
            <a:solidFill>
              <a:schemeClr val="tx1"/>
            </a:solidFill>
            <a:round/>
            <a:headEnd/>
            <a:tailEnd/>
          </a:ln>
          <a:effectLst/>
        </p:spPr>
        <p:txBody>
          <a:bodyPr wrap="none" anchor="ctr"/>
          <a:lstStyle/>
          <a:p>
            <a:pPr algn="ctr"/>
            <a:r>
              <a:rPr lang="ja-JP" altLang="en-US" dirty="0"/>
              <a:t>コア</a:t>
            </a:r>
          </a:p>
          <a:p>
            <a:pPr algn="ctr"/>
            <a:r>
              <a:rPr lang="ja-JP" altLang="en-US" dirty="0">
                <a:solidFill>
                  <a:srgbClr val="00B050"/>
                </a:solidFill>
              </a:rPr>
              <a:t>冷える</a:t>
            </a:r>
          </a:p>
        </p:txBody>
      </p:sp>
      <p:sp>
        <p:nvSpPr>
          <p:cNvPr id="28681" name="Text Box 9"/>
          <p:cNvSpPr txBox="1">
            <a:spLocks noChangeArrowheads="1"/>
          </p:cNvSpPr>
          <p:nvPr/>
        </p:nvSpPr>
        <p:spPr bwMode="auto">
          <a:xfrm>
            <a:off x="1132519" y="2271157"/>
            <a:ext cx="10985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dirty="0"/>
              <a:t>外周領域</a:t>
            </a:r>
          </a:p>
          <a:p>
            <a:r>
              <a:rPr lang="ja-JP" altLang="en-US" dirty="0">
                <a:solidFill>
                  <a:srgbClr val="0070C0"/>
                </a:solidFill>
              </a:rPr>
              <a:t>冷えない</a:t>
            </a:r>
          </a:p>
        </p:txBody>
      </p:sp>
      <p:sp>
        <p:nvSpPr>
          <p:cNvPr id="28682" name="Line 10"/>
          <p:cNvSpPr>
            <a:spLocks noChangeShapeType="1"/>
          </p:cNvSpPr>
          <p:nvPr/>
        </p:nvSpPr>
        <p:spPr bwMode="auto">
          <a:xfrm>
            <a:off x="772156" y="3509407"/>
            <a:ext cx="504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8683" name="Line 11"/>
          <p:cNvSpPr>
            <a:spLocks noChangeShapeType="1"/>
          </p:cNvSpPr>
          <p:nvPr/>
        </p:nvSpPr>
        <p:spPr bwMode="auto">
          <a:xfrm flipH="1">
            <a:off x="2212019" y="2788682"/>
            <a:ext cx="360362"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8684" name="Line 12"/>
          <p:cNvSpPr>
            <a:spLocks noChangeShapeType="1"/>
          </p:cNvSpPr>
          <p:nvPr/>
        </p:nvSpPr>
        <p:spPr bwMode="auto">
          <a:xfrm flipH="1" flipV="1">
            <a:off x="2069144" y="4012644"/>
            <a:ext cx="2159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ja-JP" altLang="en-US"/>
          </a:p>
        </p:txBody>
      </p:sp>
      <p:sp>
        <p:nvSpPr>
          <p:cNvPr id="28685" name="Text Box 13"/>
          <p:cNvSpPr txBox="1">
            <a:spLocks noChangeArrowheads="1"/>
          </p:cNvSpPr>
          <p:nvPr/>
        </p:nvSpPr>
        <p:spPr bwMode="auto">
          <a:xfrm>
            <a:off x="1132519" y="4444444"/>
            <a:ext cx="167385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ja-JP" dirty="0"/>
              <a:t>Cooling </a:t>
            </a:r>
            <a:r>
              <a:rPr lang="en-US" altLang="ja-JP" dirty="0" smtClean="0"/>
              <a:t>Flow?</a:t>
            </a:r>
            <a:endParaRPr lang="en-US" altLang="ja-JP" dirty="0"/>
          </a:p>
        </p:txBody>
      </p:sp>
      <p:sp>
        <p:nvSpPr>
          <p:cNvPr id="28686" name="Text Box 14"/>
          <p:cNvSpPr txBox="1">
            <a:spLocks noChangeArrowheads="1"/>
          </p:cNvSpPr>
          <p:nvPr/>
        </p:nvSpPr>
        <p:spPr bwMode="auto">
          <a:xfrm>
            <a:off x="1492881" y="5414407"/>
            <a:ext cx="946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ja-JP" altLang="en-US" sz="2000"/>
              <a:t>銀河団</a:t>
            </a:r>
          </a:p>
        </p:txBody>
      </p:sp>
    </p:spTree>
    <p:extLst>
      <p:ext uri="{BB962C8B-B14F-4D97-AF65-F5344CB8AC3E}">
        <p14:creationId xmlns:p14="http://schemas.microsoft.com/office/powerpoint/2010/main" xmlns="" val="534582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非熱的電波放射</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銀河団</a:t>
            </a:r>
            <a:r>
              <a:rPr lang="ja-JP" altLang="en-US" dirty="0"/>
              <a:t>ガス</a:t>
            </a:r>
            <a:r>
              <a:rPr kumimoji="1" lang="ja-JP" altLang="en-US" dirty="0" smtClean="0"/>
              <a:t>からは広がった電波放射が見つかることがある</a:t>
            </a:r>
            <a:endParaRPr kumimoji="1" lang="en-US" altLang="ja-JP" dirty="0" smtClean="0"/>
          </a:p>
          <a:p>
            <a:pPr lvl="1"/>
            <a:r>
              <a:rPr kumimoji="1" lang="ja-JP" altLang="en-US" dirty="0" smtClean="0"/>
              <a:t>一部の銀河団のみ（</a:t>
            </a:r>
            <a:r>
              <a:rPr lang="en-US" altLang="ja-JP" dirty="0" smtClean="0"/>
              <a:t>~10-20%)</a:t>
            </a:r>
          </a:p>
          <a:p>
            <a:r>
              <a:rPr kumimoji="1" lang="en-US" altLang="ja-JP" dirty="0"/>
              <a:t>3</a:t>
            </a:r>
            <a:r>
              <a:rPr kumimoji="1" lang="ja-JP" altLang="en-US" dirty="0"/>
              <a:t>種類に分類</a:t>
            </a:r>
            <a:r>
              <a:rPr kumimoji="1" lang="ja-JP" altLang="en-US" dirty="0" smtClean="0"/>
              <a:t>される</a:t>
            </a:r>
            <a:endParaRPr kumimoji="1" lang="en-US" altLang="ja-JP" dirty="0" smtClean="0"/>
          </a:p>
          <a:p>
            <a:pPr lvl="1"/>
            <a:r>
              <a:rPr lang="en-US" altLang="ja-JP" dirty="0" smtClean="0"/>
              <a:t>Halo</a:t>
            </a:r>
          </a:p>
          <a:p>
            <a:pPr lvl="2"/>
            <a:r>
              <a:rPr kumimoji="1" lang="ja-JP" altLang="en-US" dirty="0" smtClean="0"/>
              <a:t>大きさ </a:t>
            </a:r>
            <a:r>
              <a:rPr kumimoji="1" lang="en-US" altLang="ja-JP" dirty="0" smtClean="0"/>
              <a:t>~</a:t>
            </a:r>
            <a:r>
              <a:rPr kumimoji="1" lang="en-US" altLang="ja-JP" dirty="0" err="1" smtClean="0"/>
              <a:t>Mpc</a:t>
            </a:r>
            <a:endParaRPr kumimoji="1" lang="en-US" altLang="ja-JP" dirty="0" smtClean="0"/>
          </a:p>
          <a:p>
            <a:pPr lvl="2"/>
            <a:r>
              <a:rPr lang="en-US" altLang="ja-JP" dirty="0" smtClean="0"/>
              <a:t>non-cool-core cluster </a:t>
            </a:r>
            <a:r>
              <a:rPr lang="ja-JP" altLang="en-US" dirty="0" smtClean="0"/>
              <a:t>の</a:t>
            </a:r>
            <a:r>
              <a:rPr lang="ja-JP" altLang="en-US" dirty="0"/>
              <a:t>中心部に</a:t>
            </a:r>
            <a:r>
              <a:rPr lang="ja-JP" altLang="en-US" dirty="0" smtClean="0"/>
              <a:t>みられる、偏光は弱い</a:t>
            </a:r>
            <a:endParaRPr lang="en-US" altLang="ja-JP" dirty="0" smtClean="0"/>
          </a:p>
          <a:p>
            <a:pPr lvl="1"/>
            <a:r>
              <a:rPr lang="en-US" altLang="ja-JP" dirty="0" smtClean="0"/>
              <a:t>Relic</a:t>
            </a:r>
          </a:p>
          <a:p>
            <a:pPr lvl="2"/>
            <a:r>
              <a:rPr kumimoji="1" lang="ja-JP" altLang="en-US" dirty="0" smtClean="0"/>
              <a:t>大きさ </a:t>
            </a:r>
            <a:r>
              <a:rPr lang="en-US" altLang="ja-JP" dirty="0" smtClean="0"/>
              <a:t>~</a:t>
            </a:r>
            <a:r>
              <a:rPr lang="en-US" altLang="ja-JP" dirty="0" err="1" smtClean="0"/>
              <a:t>Mpc</a:t>
            </a:r>
            <a:endParaRPr lang="en-US" altLang="ja-JP" dirty="0" smtClean="0"/>
          </a:p>
          <a:p>
            <a:pPr lvl="2"/>
            <a:r>
              <a:rPr lang="en-US" altLang="ja-JP" dirty="0" smtClean="0"/>
              <a:t>cluster</a:t>
            </a:r>
            <a:r>
              <a:rPr lang="ja-JP" altLang="en-US" dirty="0" smtClean="0"/>
              <a:t> </a:t>
            </a:r>
            <a:r>
              <a:rPr kumimoji="1" lang="ja-JP" altLang="en-US" dirty="0" smtClean="0"/>
              <a:t>の</a:t>
            </a:r>
            <a:r>
              <a:rPr kumimoji="1" lang="ja-JP" altLang="en-US" dirty="0"/>
              <a:t>周辺部に</a:t>
            </a:r>
            <a:r>
              <a:rPr kumimoji="1" lang="ja-JP" altLang="en-US" dirty="0" smtClean="0"/>
              <a:t>みられる、偏光が強い</a:t>
            </a:r>
            <a:endParaRPr lang="en-US" altLang="ja-JP" dirty="0" smtClean="0"/>
          </a:p>
          <a:p>
            <a:pPr lvl="1"/>
            <a:r>
              <a:rPr kumimoji="1" lang="en-US" altLang="ja-JP" dirty="0" smtClean="0"/>
              <a:t>Mini-halo</a:t>
            </a:r>
          </a:p>
          <a:p>
            <a:pPr lvl="2"/>
            <a:r>
              <a:rPr lang="ja-JP" altLang="en-US" dirty="0" smtClean="0"/>
              <a:t>大きさ </a:t>
            </a:r>
            <a:r>
              <a:rPr lang="en-US" altLang="ja-JP" dirty="0" smtClean="0"/>
              <a:t>~</a:t>
            </a:r>
            <a:r>
              <a:rPr lang="ja-JP" altLang="en-US" dirty="0" smtClean="0"/>
              <a:t>数</a:t>
            </a:r>
            <a:r>
              <a:rPr lang="en-US" altLang="ja-JP" dirty="0" smtClean="0"/>
              <a:t>100 kpc</a:t>
            </a:r>
          </a:p>
          <a:p>
            <a:pPr lvl="2"/>
            <a:r>
              <a:rPr kumimoji="1" lang="en-US" altLang="ja-JP" dirty="0" smtClean="0"/>
              <a:t>cool-core cluster </a:t>
            </a:r>
            <a:r>
              <a:rPr kumimoji="1" lang="ja-JP" altLang="en-US" dirty="0" smtClean="0"/>
              <a:t>の中心部にみられる、数は少ない</a:t>
            </a:r>
            <a:endParaRPr kumimoji="1" lang="ja-JP" altLang="en-US" dirty="0"/>
          </a:p>
        </p:txBody>
      </p:sp>
    </p:spTree>
    <p:extLst>
      <p:ext uri="{BB962C8B-B14F-4D97-AF65-F5344CB8AC3E}">
        <p14:creationId xmlns:p14="http://schemas.microsoft.com/office/powerpoint/2010/main" xmlns="" val="38253651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グゼクティブ">
  <a:themeElements>
    <a:clrScheme name="エグゼクティブ">
      <a:dk1>
        <a:sysClr val="windowText" lastClr="FFFFFF"/>
      </a:dk1>
      <a:lt1>
        <a:sysClr val="window" lastClr="000000"/>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エグゼクティブ">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エグゼクティブ">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FFFFFF"/>
      </a:dk1>
      <a:lt1>
        <a:sysClr val="window" lastClr="00000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1252</TotalTime>
  <Words>1546</Words>
  <Application>Microsoft Office PowerPoint</Application>
  <PresentationFormat>画面に合わせる (4:3)</PresentationFormat>
  <Paragraphs>279</Paragraphs>
  <Slides>34</Slides>
  <Notes>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34</vt:i4>
      </vt:variant>
    </vt:vector>
  </HeadingPairs>
  <TitlesOfParts>
    <vt:vector size="48" baseType="lpstr">
      <vt:lpstr>Arial</vt:lpstr>
      <vt:lpstr>ＭＳ Ｐゴシック</vt:lpstr>
      <vt:lpstr>Palatino Linotype</vt:lpstr>
      <vt:lpstr>HGｺﾞｼｯｸM</vt:lpstr>
      <vt:lpstr>Century Gothic</vt:lpstr>
      <vt:lpstr>HGS明朝E</vt:lpstr>
      <vt:lpstr>Courier New</vt:lpstr>
      <vt:lpstr>Wingdings</vt:lpstr>
      <vt:lpstr>Times New Roman</vt:lpstr>
      <vt:lpstr>Mathematica3</vt:lpstr>
      <vt:lpstr>Mathematica1</vt:lpstr>
      <vt:lpstr>Tahoma</vt:lpstr>
      <vt:lpstr>Calibri</vt:lpstr>
      <vt:lpstr>エグゼクティブ</vt:lpstr>
      <vt:lpstr>銀河団の非熱的放射とCTA</vt:lpstr>
      <vt:lpstr>内容</vt:lpstr>
      <vt:lpstr>銀河団ガスについて </vt:lpstr>
      <vt:lpstr>銀河団のスケール</vt:lpstr>
      <vt:lpstr>銀河団をX線で見ると</vt:lpstr>
      <vt:lpstr>銀河団ガス (ICM)</vt:lpstr>
      <vt:lpstr>銀河団からの非熱的放射の観測</vt:lpstr>
      <vt:lpstr>Cool Core</vt:lpstr>
      <vt:lpstr>非熱的電波放射</vt:lpstr>
      <vt:lpstr>非熱的電波放射</vt:lpstr>
      <vt:lpstr>相関関係</vt:lpstr>
      <vt:lpstr>硬X線放射</vt:lpstr>
      <vt:lpstr>ガンマ線</vt:lpstr>
      <vt:lpstr>電子か陽子か？　 加速メカニズムは？ </vt:lpstr>
      <vt:lpstr>銀河団での宇宙線粒子</vt:lpstr>
      <vt:lpstr>銀河団での宇宙線粒子</vt:lpstr>
      <vt:lpstr>電子か陽子か？</vt:lpstr>
      <vt:lpstr>非熱的電波放射</vt:lpstr>
      <vt:lpstr>Relic</vt:lpstr>
      <vt:lpstr>Halo</vt:lpstr>
      <vt:lpstr>乱流加速</vt:lpstr>
      <vt:lpstr>陽子起源説</vt:lpstr>
      <vt:lpstr>Mini-halo</vt:lpstr>
      <vt:lpstr>CTAでの展望</vt:lpstr>
      <vt:lpstr>理論予想</vt:lpstr>
      <vt:lpstr>Mach 数分布</vt:lpstr>
      <vt:lpstr>Cosmological simulation の例</vt:lpstr>
      <vt:lpstr>結果</vt:lpstr>
      <vt:lpstr>スペクトル</vt:lpstr>
      <vt:lpstr>スペクトルを決めるもの</vt:lpstr>
      <vt:lpstr>具体例</vt:lpstr>
      <vt:lpstr>考慮すべきこと</vt:lpstr>
      <vt:lpstr>Cool core からの放射</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銀河団の非熱的放射とCTA</dc:title>
  <dc:creator>fujita</dc:creator>
  <cp:lastModifiedBy>fujita</cp:lastModifiedBy>
  <cp:revision>109</cp:revision>
  <dcterms:created xsi:type="dcterms:W3CDTF">2011-09-14T20:28:07Z</dcterms:created>
  <dcterms:modified xsi:type="dcterms:W3CDTF">2011-09-29T08:58:54Z</dcterms:modified>
</cp:coreProperties>
</file>