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"/>
  </p:notesMasterIdLst>
  <p:sldIdLst>
    <p:sldId id="258" r:id="rId2"/>
    <p:sldId id="259" r:id="rId3"/>
    <p:sldId id="291" r:id="rId4"/>
    <p:sldId id="292" r:id="rId5"/>
  </p:sldIdLst>
  <p:sldSz cx="9906000" cy="6858000" type="A4"/>
  <p:notesSz cx="6858000" cy="9144000"/>
  <p:defaultTextStyle>
    <a:defPPr>
      <a:defRPr lang="ja-JP"/>
    </a:defPPr>
    <a:lvl1pPr marL="0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47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520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694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866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041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214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388" algn="l" defTabSz="457173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D7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9" autoAdjust="0"/>
    <p:restoredTop sz="96031" autoAdjust="0"/>
  </p:normalViewPr>
  <p:slideViewPr>
    <p:cSldViewPr snapToGrid="0" snapToObjects="1">
      <p:cViewPr>
        <p:scale>
          <a:sx n="100" d="100"/>
          <a:sy n="100" d="100"/>
        </p:scale>
        <p:origin x="-736" y="-2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C6D84-E17E-664C-AD41-C685E0EC1008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866C9-3C87-AE44-8BE8-0ED0CC3A0A7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2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2" y="274639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1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1" y="1535115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7" indent="0">
              <a:buNone/>
              <a:defRPr sz="1800" b="1"/>
            </a:lvl3pPr>
            <a:lvl4pPr marL="1371520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6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4" indent="0">
              <a:buNone/>
              <a:defRPr sz="1600" b="1"/>
            </a:lvl8pPr>
            <a:lvl9pPr marL="3657388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1" y="2174877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1" y="1535115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7" indent="0">
              <a:buNone/>
              <a:defRPr sz="1800" b="1"/>
            </a:lvl3pPr>
            <a:lvl4pPr marL="1371520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6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4" indent="0">
              <a:buNone/>
              <a:defRPr sz="1600" b="1"/>
            </a:lvl8pPr>
            <a:lvl9pPr marL="3657388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1" y="2174877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3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20" indent="0">
              <a:buNone/>
              <a:defRPr sz="900"/>
            </a:lvl4pPr>
            <a:lvl5pPr marL="1828694" indent="0">
              <a:buNone/>
              <a:defRPr sz="900"/>
            </a:lvl5pPr>
            <a:lvl6pPr marL="2285866" indent="0">
              <a:buNone/>
              <a:defRPr sz="900"/>
            </a:lvl6pPr>
            <a:lvl7pPr marL="2743041" indent="0">
              <a:buNone/>
              <a:defRPr sz="900"/>
            </a:lvl7pPr>
            <a:lvl8pPr marL="3200214" indent="0">
              <a:buNone/>
              <a:defRPr sz="900"/>
            </a:lvl8pPr>
            <a:lvl9pPr marL="3657388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400"/>
            </a:lvl3pPr>
            <a:lvl4pPr marL="1371520" indent="0">
              <a:buNone/>
              <a:defRPr sz="2000"/>
            </a:lvl4pPr>
            <a:lvl5pPr marL="1828694" indent="0">
              <a:buNone/>
              <a:defRPr sz="2000"/>
            </a:lvl5pPr>
            <a:lvl6pPr marL="2285866" indent="0">
              <a:buNone/>
              <a:defRPr sz="2000"/>
            </a:lvl6pPr>
            <a:lvl7pPr marL="2743041" indent="0">
              <a:buNone/>
              <a:defRPr sz="2000"/>
            </a:lvl7pPr>
            <a:lvl8pPr marL="3200214" indent="0">
              <a:buNone/>
              <a:defRPr sz="2000"/>
            </a:lvl8pPr>
            <a:lvl9pPr marL="3657388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20" indent="0">
              <a:buNone/>
              <a:defRPr sz="900"/>
            </a:lvl4pPr>
            <a:lvl5pPr marL="1828694" indent="0">
              <a:buNone/>
              <a:defRPr sz="900"/>
            </a:lvl5pPr>
            <a:lvl6pPr marL="2285866" indent="0">
              <a:buNone/>
              <a:defRPr sz="900"/>
            </a:lvl6pPr>
            <a:lvl7pPr marL="2743041" indent="0">
              <a:buNone/>
              <a:defRPr sz="900"/>
            </a:lvl7pPr>
            <a:lvl8pPr marL="3200214" indent="0">
              <a:buNone/>
              <a:defRPr sz="900"/>
            </a:lvl8pPr>
            <a:lvl9pPr marL="3657388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95300" y="274640"/>
            <a:ext cx="8915400" cy="1143000"/>
          </a:xfrm>
          <a:prstGeom prst="rect">
            <a:avLst/>
          </a:prstGeom>
        </p:spPr>
        <p:txBody>
          <a:bodyPr vert="horz" lIns="91436" tIns="45717" rIns="91436" bIns="45717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36" tIns="45717" rIns="91436" bIns="45717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E9FF-CD88-ED48-80C7-CD1A69F415CA}" type="datetimeFigureOut">
              <a:rPr lang="ja-JP" altLang="en-US" smtClean="0"/>
              <a:pPr/>
              <a:t>11.9.29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2" y="6356351"/>
            <a:ext cx="3136900" cy="365125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36" tIns="45717" rIns="91436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FAFE4-5B33-F64D-BC88-DD5620A7FAD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73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0" indent="-342880" algn="l" defTabSz="457173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8" indent="-285733" algn="l" defTabSz="457173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457173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457173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0" indent="-228587" algn="l" defTabSz="457173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4" indent="-228587" algn="l" defTabSz="45717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8" indent="-228587" algn="l" defTabSz="45717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45717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7" algn="l" defTabSz="45717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0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4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8" algn="l" defTabSz="45717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wmf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w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3.wm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ta_aspera_image"/>
          <p:cNvPicPr>
            <a:picLocks noChangeAspect="1" noChangeArrowheads="1"/>
          </p:cNvPicPr>
          <p:nvPr/>
        </p:nvPicPr>
        <p:blipFill>
          <a:blip r:embed="rId2">
            <a:lum/>
          </a:blip>
          <a:srcRect l="2657" t="44291" r="5758"/>
          <a:stretch>
            <a:fillRect/>
          </a:stretch>
        </p:blipFill>
        <p:spPr bwMode="auto">
          <a:xfrm>
            <a:off x="118253" y="4341678"/>
            <a:ext cx="6067236" cy="241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76200" dir="2700000">
              <a:srgbClr val="000000">
                <a:alpha val="43000"/>
              </a:srgbClr>
            </a:outerShdw>
          </a:effectLst>
        </p:spPr>
      </p:pic>
      <p:sp>
        <p:nvSpPr>
          <p:cNvPr id="16" name="テキスト ボックス 15"/>
          <p:cNvSpPr txBox="1"/>
          <p:nvPr/>
        </p:nvSpPr>
        <p:spPr>
          <a:xfrm>
            <a:off x="62685" y="1750249"/>
            <a:ext cx="6135005" cy="984879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2900" b="1" dirty="0" smtClean="0">
                <a:solidFill>
                  <a:srgbClr val="FFFFFF"/>
                </a:solidFill>
                <a:latin typeface="Helvetica"/>
                <a:ea typeface="ＭＳ ゴシック"/>
                <a:cs typeface="Helvetica"/>
              </a:rPr>
              <a:t>Cherenkov Telescope Array</a:t>
            </a:r>
          </a:p>
          <a:p>
            <a:r>
              <a:rPr lang="ja-JP" altLang="en-US" sz="2900" b="1" dirty="0" smtClean="0">
                <a:solidFill>
                  <a:srgbClr val="FFFFFF"/>
                </a:solidFill>
                <a:latin typeface="Helvetica"/>
                <a:ea typeface="ＭＳ ゴシック"/>
                <a:cs typeface="Helvetica"/>
              </a:rPr>
              <a:t>超高エネルギー宇宙ガンマ</a:t>
            </a:r>
            <a:r>
              <a:rPr lang="ja-JP" altLang="en-US" sz="2900" b="1" dirty="0" smtClean="0">
                <a:solidFill>
                  <a:srgbClr val="FFFFFF"/>
                </a:solidFill>
                <a:latin typeface="Helvetica"/>
                <a:ea typeface="ＭＳ ゴシック"/>
                <a:cs typeface="Helvetica"/>
              </a:rPr>
              <a:t>線</a:t>
            </a:r>
            <a:r>
              <a:rPr lang="ja-JP" altLang="en-US" sz="2900" b="1" dirty="0" smtClean="0">
                <a:solidFill>
                  <a:srgbClr val="FFFFFF"/>
                </a:solidFill>
                <a:latin typeface="Helvetica"/>
                <a:ea typeface="ＭＳ ゴシック"/>
                <a:cs typeface="Helvetica"/>
              </a:rPr>
              <a:t>天文台</a:t>
            </a:r>
            <a:endParaRPr lang="en-US" altLang="ja-JP" sz="2900" b="1" dirty="0" smtClean="0">
              <a:solidFill>
                <a:srgbClr val="FFFFFF"/>
              </a:solidFill>
              <a:latin typeface="Helvetica"/>
              <a:ea typeface="ＭＳ ゴシック"/>
              <a:cs typeface="Helvetic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3652" y="2354409"/>
            <a:ext cx="247521" cy="307777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pPr>
              <a:buFont typeface="Arial"/>
              <a:buChar char="•"/>
            </a:pPr>
            <a:endParaRPr lang="en-US" altLang="ja-JP" sz="1400" dirty="0" smtClean="0"/>
          </a:p>
        </p:txBody>
      </p:sp>
      <p:sp>
        <p:nvSpPr>
          <p:cNvPr id="24" name="角丸四角形 23"/>
          <p:cNvSpPr/>
          <p:nvPr/>
        </p:nvSpPr>
        <p:spPr>
          <a:xfrm>
            <a:off x="143651" y="2676596"/>
            <a:ext cx="5509804" cy="1605198"/>
          </a:xfrm>
          <a:prstGeom prst="round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endParaRPr lang="en-US" altLang="ja-JP" sz="120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chemeClr val="tx1"/>
                </a:solidFill>
              </a:rPr>
              <a:t>宇宙線の起源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chemeClr val="tx1"/>
                </a:solidFill>
              </a:rPr>
              <a:t>銀河系内、系外の高エネルギー天体の研究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chemeClr val="tx1"/>
                </a:solidFill>
              </a:rPr>
              <a:t>赤外・可視背景放射（宇宙の星形成史）の研究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rgbClr val="1F497D"/>
                </a:solidFill>
              </a:rPr>
              <a:t>暗黒物質対消滅からのガンマ線の探索</a:t>
            </a:r>
            <a:endParaRPr lang="en-US" altLang="ja-JP" dirty="0" smtClean="0">
              <a:solidFill>
                <a:srgbClr val="1F497D"/>
              </a:solidFill>
            </a:endParaRPr>
          </a:p>
          <a:p>
            <a:pPr>
              <a:buFont typeface="Arial"/>
              <a:buChar char="•"/>
            </a:pPr>
            <a:r>
              <a:rPr lang="ja-JP" altLang="en-US" dirty="0" smtClean="0">
                <a:solidFill>
                  <a:srgbClr val="1F497D"/>
                </a:solidFill>
              </a:rPr>
              <a:t>相対論（量子重力理論）の高精度検証</a:t>
            </a:r>
            <a:endParaRPr lang="en-US" altLang="ja-JP" dirty="0" smtClean="0">
              <a:solidFill>
                <a:srgbClr val="1F497D"/>
              </a:solidFill>
            </a:endParaRPr>
          </a:p>
        </p:txBody>
      </p:sp>
      <p:grpSp>
        <p:nvGrpSpPr>
          <p:cNvPr id="38" name="図形グループ 37"/>
          <p:cNvGrpSpPr/>
          <p:nvPr/>
        </p:nvGrpSpPr>
        <p:grpSpPr>
          <a:xfrm>
            <a:off x="-13757" y="0"/>
            <a:ext cx="9919759" cy="1664732"/>
            <a:chOff x="-12700" y="0"/>
            <a:chExt cx="9156700" cy="1664732"/>
          </a:xfrm>
        </p:grpSpPr>
        <p:sp>
          <p:nvSpPr>
            <p:cNvPr id="11" name="正方形/長方形 10"/>
            <p:cNvSpPr/>
            <p:nvPr/>
          </p:nvSpPr>
          <p:spPr>
            <a:xfrm>
              <a:off x="0" y="0"/>
              <a:ext cx="9144000" cy="165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380" y="72733"/>
              <a:ext cx="1574887" cy="1578267"/>
            </a:xfrm>
            <a:prstGeom prst="rect">
              <a:avLst/>
            </a:prstGeom>
          </p:spPr>
        </p:pic>
        <p:grpSp>
          <p:nvGrpSpPr>
            <p:cNvPr id="2" name="図形グループ 4"/>
            <p:cNvGrpSpPr/>
            <p:nvPr/>
          </p:nvGrpSpPr>
          <p:grpSpPr>
            <a:xfrm>
              <a:off x="-12700" y="0"/>
              <a:ext cx="9156700" cy="1651000"/>
              <a:chOff x="-12700" y="2154526"/>
              <a:chExt cx="7563445" cy="1299866"/>
            </a:xfrm>
          </p:grpSpPr>
          <p:pic>
            <p:nvPicPr>
              <p:cNvPr id="6" name="Picture 4" descr="hypernova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055125" y="2154526"/>
                <a:ext cx="1495620" cy="12998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5"/>
              <a:srcRect r="10441"/>
              <a:stretch>
                <a:fillRect/>
              </a:stretch>
            </p:blipFill>
            <p:spPr>
              <a:xfrm>
                <a:off x="4558694" y="2154526"/>
                <a:ext cx="1564685" cy="1299866"/>
              </a:xfrm>
              <a:prstGeom prst="rect">
                <a:avLst/>
              </a:prstGeom>
            </p:spPr>
          </p:pic>
          <p:pic>
            <p:nvPicPr>
              <p:cNvPr id="8" name="Picture 2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508299" y="2223006"/>
                <a:ext cx="1667868" cy="123138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</p:pic>
          <p:pic>
            <p:nvPicPr>
              <p:cNvPr id="9" name="Picture 9"/>
              <p:cNvPicPr>
                <a:picLocks noChangeAspect="1" noChangeArrowheads="1"/>
              </p:cNvPicPr>
              <p:nvPr/>
            </p:nvPicPr>
            <p:blipFill>
              <a:blip r:embed="rId7"/>
              <a:srcRect l="7561" t="5513" r="14175" b="15750"/>
              <a:stretch>
                <a:fillRect/>
              </a:stretch>
            </p:blipFill>
            <p:spPr bwMode="auto">
              <a:xfrm>
                <a:off x="-12700" y="2223006"/>
                <a:ext cx="1640174" cy="12313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9" name="テキスト ボックス 18"/>
            <p:cNvSpPr txBox="1"/>
            <p:nvPr/>
          </p:nvSpPr>
          <p:spPr>
            <a:xfrm>
              <a:off x="409455" y="1295400"/>
              <a:ext cx="1235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超新星残骸</a:t>
              </a:r>
              <a:endParaRPr kumimoji="1" lang="ja-JP" alt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838523" y="1281668"/>
              <a:ext cx="1235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活動銀河核</a:t>
              </a:r>
              <a:endParaRPr kumimoji="1" lang="ja-JP" alt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341410" y="1281668"/>
              <a:ext cx="809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銀河団</a:t>
              </a:r>
              <a:endParaRPr kumimoji="1" lang="ja-JP" alt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552218" y="1281668"/>
              <a:ext cx="809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連星系</a:t>
              </a:r>
              <a:endParaRPr kumimoji="1" lang="ja-JP" alt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339225" y="1295400"/>
              <a:ext cx="1704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ガンマ線バースト</a:t>
              </a:r>
              <a:endParaRPr kumimoji="1" lang="ja-JP" altLang="en-US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-12700" y="86465"/>
              <a:ext cx="1640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chemeClr val="bg1">
                      <a:lumMod val="95000"/>
                    </a:schemeClr>
                  </a:solidFill>
                </a:rPr>
                <a:t>観測天体</a:t>
              </a:r>
              <a:endParaRPr lang="ja-JP" alt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26" name="Picture 12" descr="cosmicray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86596" y="2206605"/>
            <a:ext cx="1473354" cy="135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5431" y="5483316"/>
            <a:ext cx="2317043" cy="9686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10" descr="ghoriz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68564" y="3873610"/>
            <a:ext cx="1311657" cy="11344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9" name="テキスト ボックス 28"/>
          <p:cNvSpPr txBox="1"/>
          <p:nvPr/>
        </p:nvSpPr>
        <p:spPr>
          <a:xfrm>
            <a:off x="6333487" y="3523914"/>
            <a:ext cx="1415772" cy="33855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ja-JP" altLang="en-US" sz="1600" dirty="0" smtClean="0"/>
              <a:t>宇宙線の起源</a:t>
            </a:r>
            <a:endParaRPr lang="ja-JP" altLang="en-US" sz="16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236784" y="6454037"/>
            <a:ext cx="1620957" cy="33855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ja-JP" altLang="en-US" sz="1600" dirty="0" smtClean="0"/>
              <a:t>暗黒物質の探索</a:t>
            </a:r>
            <a:endParaRPr lang="ja-JP" altLang="en-US" sz="16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323980" y="5055780"/>
            <a:ext cx="1723545" cy="338550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ja-JP" altLang="en-US" sz="1600" dirty="0" smtClean="0"/>
              <a:t>宇宙論・星形成史</a:t>
            </a:r>
            <a:endParaRPr lang="ja-JP" altLang="en-US" sz="1600" dirty="0"/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47263" y="2217746"/>
            <a:ext cx="1604735" cy="135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テキスト ボックス 32"/>
          <p:cNvSpPr txBox="1"/>
          <p:nvPr/>
        </p:nvSpPr>
        <p:spPr>
          <a:xfrm>
            <a:off x="7944438" y="3535054"/>
            <a:ext cx="1774845" cy="338554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ja-JP" altLang="en-US" sz="1600" dirty="0" smtClean="0"/>
              <a:t>高エネルギー天体</a:t>
            </a:r>
            <a:endParaRPr lang="ja-JP" altLang="en-US" sz="1600" dirty="0"/>
          </a:p>
        </p:txBody>
      </p:sp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63605" y="3873608"/>
            <a:ext cx="1633869" cy="10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テキスト ボックス 34"/>
          <p:cNvSpPr txBox="1"/>
          <p:nvPr/>
        </p:nvSpPr>
        <p:spPr>
          <a:xfrm>
            <a:off x="8268423" y="5065952"/>
            <a:ext cx="1210580" cy="338548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ja-JP" altLang="en-US" sz="1600" dirty="0" smtClean="0"/>
              <a:t>時空の構造</a:t>
            </a:r>
            <a:endParaRPr lang="ja-JP" altLang="en-US" sz="16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271651" y="1761007"/>
            <a:ext cx="1325603" cy="461665"/>
          </a:xfrm>
          <a:prstGeom prst="rect">
            <a:avLst/>
          </a:prstGeom>
          <a:noFill/>
        </p:spPr>
        <p:txBody>
          <a:bodyPr wrap="none" lIns="91436" tIns="45717" rIns="91436" bIns="45717" rtlCol="0">
            <a:spAutoFit/>
          </a:bodyPr>
          <a:lstStyle/>
          <a:p>
            <a:r>
              <a:rPr lang="ja-JP" altLang="en-US" sz="2400" dirty="0" smtClean="0"/>
              <a:t>狙う物理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98721" y="66102"/>
            <a:ext cx="5507629" cy="461659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</a:rPr>
              <a:t>CTA </a:t>
            </a:r>
            <a:r>
              <a:rPr lang="ja-JP" altLang="en-US" sz="2400" dirty="0" smtClean="0">
                <a:solidFill>
                  <a:srgbClr val="FFFFFF"/>
                </a:solidFill>
              </a:rPr>
              <a:t>計画（チェレンコフ望遠鏡アレイ計画）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6394" y="687305"/>
            <a:ext cx="4459234" cy="830991"/>
          </a:xfrm>
          <a:prstGeom prst="rect">
            <a:avLst/>
          </a:prstGeom>
          <a:noFill/>
        </p:spPr>
        <p:txBody>
          <a:bodyPr wrap="square" lIns="91436" tIns="45717" rIns="91436" bIns="45717" rtlCol="0">
            <a:spAutoFit/>
          </a:bodyPr>
          <a:lstStyle/>
          <a:p>
            <a:r>
              <a:rPr kumimoji="1" lang="ja-JP" altLang="en-US" sz="1600" dirty="0" smtClean="0"/>
              <a:t>全天観測装置</a:t>
            </a:r>
            <a:r>
              <a:rPr lang="ja-JP" altLang="en-US" sz="1600" dirty="0" smtClean="0"/>
              <a:t>（南北に２ステーション</a:t>
            </a:r>
            <a:r>
              <a:rPr kumimoji="1" lang="ja-JP" altLang="en-US" sz="1600" dirty="0" smtClean="0"/>
              <a:t>）</a:t>
            </a:r>
            <a:endParaRPr kumimoji="1" lang="en-US" altLang="ja-JP" sz="1600" dirty="0" smtClean="0"/>
          </a:p>
          <a:p>
            <a:r>
              <a:rPr lang="ja-JP" altLang="en-US" sz="1600" dirty="0" smtClean="0"/>
              <a:t>　　</a:t>
            </a:r>
            <a:r>
              <a:rPr lang="ja-JP" altLang="en-US" sz="1400" dirty="0" smtClean="0"/>
              <a:t>北候補：カナリー諸島／メキシコ</a:t>
            </a:r>
            <a:endParaRPr lang="en-US" altLang="ja-JP" sz="1400" dirty="0" smtClean="0"/>
          </a:p>
          <a:p>
            <a:r>
              <a:rPr lang="ja-JP" altLang="en-US" sz="1400" dirty="0" smtClean="0"/>
              <a:t>　　南候補：ナミビア／アルゼンチン／チリ</a:t>
            </a:r>
            <a:endParaRPr lang="ja-JP" altLang="en-US" sz="1400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541619" y="1304367"/>
            <a:ext cx="4459234" cy="2524140"/>
            <a:chOff x="376519" y="2066367"/>
            <a:chExt cx="4459234" cy="2524140"/>
          </a:xfrm>
        </p:grpSpPr>
        <p:pic>
          <p:nvPicPr>
            <p:cNvPr id="4" name="Picture 4" descr="erde_satellite_projection"/>
            <p:cNvPicPr>
              <a:picLocks noChangeAspect="1" noChangeArrowheads="1"/>
            </p:cNvPicPr>
            <p:nvPr/>
          </p:nvPicPr>
          <p:blipFill>
            <a:blip r:embed="rId2"/>
            <a:srcRect t="-8098" b="2812"/>
            <a:stretch>
              <a:fillRect/>
            </a:stretch>
          </p:blipFill>
          <p:spPr bwMode="auto">
            <a:xfrm>
              <a:off x="376519" y="2066367"/>
              <a:ext cx="4459234" cy="2524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円/楕円 5"/>
            <p:cNvSpPr/>
            <p:nvPr/>
          </p:nvSpPr>
          <p:spPr>
            <a:xfrm>
              <a:off x="1128185" y="2940052"/>
              <a:ext cx="1430867" cy="2667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6" tIns="45717" rIns="91436" bIns="45717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1678519" y="3613150"/>
              <a:ext cx="1389592" cy="2667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6" tIns="45717" rIns="91436" bIns="45717"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281749" y="4033770"/>
            <a:ext cx="6036503" cy="2659130"/>
            <a:chOff x="129349" y="4786243"/>
            <a:chExt cx="5050099" cy="1985093"/>
          </a:xfrm>
        </p:grpSpPr>
        <p:pic>
          <p:nvPicPr>
            <p:cNvPr id="2" name="Picture 4" descr="cta_aspera_image"/>
            <p:cNvPicPr>
              <a:picLocks noChangeAspect="1" noChangeArrowheads="1"/>
            </p:cNvPicPr>
            <p:nvPr/>
          </p:nvPicPr>
          <p:blipFill>
            <a:blip r:embed="rId3">
              <a:lum/>
            </a:blip>
            <a:srcRect l="2657" t="37795" r="5758" b="7087"/>
            <a:stretch>
              <a:fillRect/>
            </a:stretch>
          </p:blipFill>
          <p:spPr bwMode="auto">
            <a:xfrm>
              <a:off x="129349" y="4786243"/>
              <a:ext cx="5050099" cy="1985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正方形/長方形 8"/>
            <p:cNvSpPr/>
            <p:nvPr/>
          </p:nvSpPr>
          <p:spPr>
            <a:xfrm>
              <a:off x="385210" y="4786243"/>
              <a:ext cx="1384291" cy="687457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6" tIns="45717" rIns="91436" bIns="45717" rtlCol="0" anchor="ctr"/>
            <a:lstStyle/>
            <a:p>
              <a:pPr algn="ctr"/>
              <a:r>
                <a:rPr lang="en-US" altLang="ja-JP" sz="1400" dirty="0" smtClean="0"/>
                <a:t>23m </a:t>
              </a:r>
              <a:r>
                <a:rPr lang="ja-JP" altLang="en-US" sz="1400" dirty="0" smtClean="0"/>
                <a:t>口径</a:t>
              </a:r>
              <a:endParaRPr lang="en-US" altLang="ja-JP" sz="1400" dirty="0" smtClean="0"/>
            </a:p>
            <a:p>
              <a:pPr algn="ctr"/>
              <a:r>
                <a:rPr lang="ja-JP" altLang="en-US" sz="1400" dirty="0" smtClean="0"/>
                <a:t>望遠鏡</a:t>
              </a:r>
              <a:r>
                <a:rPr lang="en-US" altLang="ja-JP" sz="1400" dirty="0" smtClean="0"/>
                <a:t> </a:t>
              </a:r>
              <a:r>
                <a:rPr lang="ja-JP" altLang="en-US" sz="1400" dirty="0" smtClean="0"/>
                <a:t>４台</a:t>
              </a:r>
              <a:endParaRPr lang="en-US" altLang="ja-JP" sz="1400" dirty="0" smtClean="0"/>
            </a:p>
            <a:p>
              <a:pPr algn="ctr"/>
              <a:r>
                <a:rPr lang="en-US" altLang="ja-JP" sz="1400" dirty="0" smtClean="0"/>
                <a:t>10GeV-1TeV</a:t>
              </a:r>
              <a:endParaRPr lang="ja-JP" altLang="en-US" sz="1400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060161" y="4786245"/>
              <a:ext cx="1384291" cy="687456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6" tIns="45717" rIns="91436" bIns="45717" rtlCol="0" anchor="ctr"/>
            <a:lstStyle/>
            <a:p>
              <a:pPr algn="ctr"/>
              <a:r>
                <a:rPr lang="en-US" altLang="ja-JP" sz="1400" dirty="0" smtClean="0"/>
                <a:t>12m </a:t>
              </a:r>
              <a:r>
                <a:rPr lang="ja-JP" altLang="en-US" sz="1400" dirty="0" smtClean="0"/>
                <a:t>口径</a:t>
              </a:r>
              <a:endParaRPr lang="en-US" altLang="ja-JP" sz="1400" dirty="0" smtClean="0"/>
            </a:p>
            <a:p>
              <a:pPr algn="ctr"/>
              <a:r>
                <a:rPr lang="ja-JP" altLang="en-US" sz="1400" dirty="0" smtClean="0"/>
                <a:t>望遠鏡</a:t>
              </a:r>
              <a:r>
                <a:rPr lang="en-US" altLang="ja-JP" sz="1400" dirty="0" smtClean="0"/>
                <a:t> 23</a:t>
              </a:r>
              <a:r>
                <a:rPr lang="ja-JP" altLang="en-US" sz="1400" dirty="0" smtClean="0"/>
                <a:t>台</a:t>
              </a:r>
              <a:endParaRPr lang="en-US" altLang="ja-JP" sz="1400" dirty="0" smtClean="0"/>
            </a:p>
            <a:p>
              <a:pPr algn="ctr"/>
              <a:r>
                <a:rPr lang="en-US" altLang="ja-JP" sz="1400" dirty="0" smtClean="0"/>
                <a:t>100GeV-10TeV</a:t>
              </a:r>
              <a:endParaRPr lang="ja-JP" altLang="en-US" sz="1400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764710" y="4786245"/>
              <a:ext cx="1384291" cy="687456"/>
            </a:xfrm>
            <a:prstGeom prst="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6" tIns="45717" rIns="91436" bIns="45717" rtlCol="0" anchor="ctr"/>
            <a:lstStyle/>
            <a:p>
              <a:pPr algn="ctr"/>
              <a:r>
                <a:rPr lang="en-US" altLang="ja-JP" sz="1400" dirty="0" smtClean="0"/>
                <a:t>6m </a:t>
              </a:r>
              <a:r>
                <a:rPr lang="ja-JP" altLang="en-US" sz="1400" dirty="0" smtClean="0"/>
                <a:t>口径</a:t>
              </a:r>
              <a:endParaRPr lang="en-US" altLang="ja-JP" sz="1400" dirty="0" smtClean="0"/>
            </a:p>
            <a:p>
              <a:pPr algn="ctr"/>
              <a:r>
                <a:rPr lang="ja-JP" altLang="en-US" sz="1400" dirty="0" smtClean="0"/>
                <a:t>望遠鏡</a:t>
              </a:r>
              <a:r>
                <a:rPr lang="en-US" altLang="ja-JP" sz="1400" dirty="0" smtClean="0"/>
                <a:t> 32</a:t>
              </a:r>
              <a:r>
                <a:rPr lang="ja-JP" altLang="en-US" sz="1400" dirty="0" smtClean="0"/>
                <a:t>台</a:t>
              </a:r>
              <a:endParaRPr lang="en-US" altLang="ja-JP" sz="1400" dirty="0" smtClean="0"/>
            </a:p>
            <a:p>
              <a:pPr algn="ctr"/>
              <a:r>
                <a:rPr lang="en-US" altLang="ja-JP" sz="1400" dirty="0" smtClean="0"/>
                <a:t>1TeV-100TeV</a:t>
              </a:r>
              <a:endParaRPr lang="ja-JP" altLang="en-US" sz="1400" dirty="0"/>
            </a:p>
          </p:txBody>
        </p:sp>
      </p:grpSp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18378" y="2842629"/>
            <a:ext cx="2274853" cy="1584844"/>
          </a:xfrm>
          <a:prstGeom prst="rect">
            <a:avLst/>
          </a:prstGeom>
          <a:noFill/>
          <a:ln/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112" y="139750"/>
            <a:ext cx="2974741" cy="225303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617" y="2842629"/>
            <a:ext cx="1542389" cy="1584841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412" y="4851400"/>
            <a:ext cx="1458884" cy="154305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6916" y="4856976"/>
            <a:ext cx="1542389" cy="1536740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7161412" y="2305052"/>
            <a:ext cx="205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MPI 23m </a:t>
            </a:r>
            <a:r>
              <a:rPr lang="en-US" altLang="ja-JP" dirty="0" smtClean="0"/>
              <a:t>LST design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501012" y="43434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DESY 12m MST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356600" y="433857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 12m MST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794500" y="63373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DC SST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356600" y="6350000"/>
            <a:ext cx="8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UK SST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98721" y="66102"/>
            <a:ext cx="5507629" cy="461659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lIns="91436" tIns="45717" rIns="91436" bIns="45717" rtlCol="0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</a:rPr>
              <a:t>CTA </a:t>
            </a:r>
            <a:r>
              <a:rPr lang="ja-JP" altLang="en-US" sz="2400" dirty="0" smtClean="0">
                <a:solidFill>
                  <a:srgbClr val="FFFFFF"/>
                </a:solidFill>
              </a:rPr>
              <a:t>計画（チェレンコフ望遠鏡アレイ計画）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pic>
        <p:nvPicPr>
          <p:cNvPr id="12" name="図 1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720" y="1162921"/>
            <a:ext cx="4538380" cy="365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46" y="1235705"/>
            <a:ext cx="4599558" cy="357759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6" name="テキスト ボックス 15"/>
          <p:cNvSpPr txBox="1"/>
          <p:nvPr/>
        </p:nvSpPr>
        <p:spPr>
          <a:xfrm>
            <a:off x="389786" y="596900"/>
            <a:ext cx="2375144" cy="638804"/>
          </a:xfrm>
          <a:prstGeom prst="rect">
            <a:avLst/>
          </a:prstGeom>
          <a:noFill/>
        </p:spPr>
        <p:txBody>
          <a:bodyPr wrap="none" lIns="83986" tIns="41993" rIns="83986" bIns="41993" rtlCol="0">
            <a:spAutoFit/>
          </a:bodyPr>
          <a:lstStyle/>
          <a:p>
            <a:r>
              <a:rPr kumimoji="1" lang="ja-JP" altLang="en-US" dirty="0" smtClean="0"/>
              <a:t>従来より一桁高い感度</a:t>
            </a:r>
            <a:endParaRPr kumimoji="1" lang="en-US" altLang="ja-JP" dirty="0" smtClean="0"/>
          </a:p>
          <a:p>
            <a:r>
              <a:rPr lang="ja-JP" altLang="en-US" dirty="0" smtClean="0"/>
              <a:t>広いエネルギー領域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64025" y="593792"/>
            <a:ext cx="4201065" cy="638804"/>
          </a:xfrm>
          <a:prstGeom prst="rect">
            <a:avLst/>
          </a:prstGeom>
          <a:noFill/>
        </p:spPr>
        <p:txBody>
          <a:bodyPr wrap="none" lIns="83986" tIns="41993" rIns="83986" bIns="41993" rtlCol="0">
            <a:spAutoFit/>
          </a:bodyPr>
          <a:lstStyle/>
          <a:p>
            <a:r>
              <a:rPr kumimoji="1" lang="en-US" altLang="ja-JP" dirty="0" smtClean="0"/>
              <a:t>1000</a:t>
            </a:r>
            <a:r>
              <a:rPr kumimoji="1" lang="ja-JP" altLang="en-US" dirty="0" smtClean="0"/>
              <a:t>を超えるガンマ線源が</a:t>
            </a:r>
            <a:endParaRPr kumimoji="1" lang="en-US" altLang="ja-JP" dirty="0" smtClean="0"/>
          </a:p>
          <a:p>
            <a:r>
              <a:rPr kumimoji="1" lang="ja-JP" altLang="en-US" dirty="0" smtClean="0"/>
              <a:t>銀河系内・</a:t>
            </a:r>
            <a:r>
              <a:rPr lang="ja-JP" altLang="en-US" dirty="0" smtClean="0"/>
              <a:t>系外</a:t>
            </a:r>
            <a:r>
              <a:rPr kumimoji="1" lang="ja-JP" altLang="en-US" dirty="0" smtClean="0"/>
              <a:t>に発見されると予想される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70" y="4953001"/>
            <a:ext cx="9701005" cy="15367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2" name="テキスト ボックス 21"/>
          <p:cNvSpPr txBox="1"/>
          <p:nvPr/>
        </p:nvSpPr>
        <p:spPr>
          <a:xfrm>
            <a:off x="3022586" y="6488668"/>
            <a:ext cx="435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Simulation </a:t>
            </a:r>
            <a:r>
              <a:rPr lang="ja-JP" altLang="en-US" dirty="0" smtClean="0"/>
              <a:t>銀河面スキャン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HESS</a:t>
            </a:r>
            <a:r>
              <a:rPr lang="en-US" altLang="ja-JP" dirty="0" smtClean="0"/>
              <a:t>  and </a:t>
            </a:r>
            <a:r>
              <a:rPr kumimoji="1" lang="en-US" altLang="ja-JP" dirty="0" smtClean="0"/>
              <a:t>CTA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マルチメッセンジャ宇宙物理学と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CTA </a:t>
            </a:r>
            <a:r>
              <a:rPr lang="ja-JP" altLang="en-US" dirty="0" smtClean="0"/>
              <a:t>計画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95300" y="1600203"/>
            <a:ext cx="8915400" cy="4864097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CTA </a:t>
            </a:r>
            <a:r>
              <a:rPr lang="ja-JP" altLang="en-US" dirty="0" smtClean="0"/>
              <a:t>は花開いた</a:t>
            </a:r>
            <a:r>
              <a:rPr lang="en-US" altLang="ja-JP" dirty="0" smtClean="0"/>
              <a:t> VHE Gamma Ray Astronomy </a:t>
            </a:r>
            <a:r>
              <a:rPr lang="ja-JP" altLang="en-US" dirty="0" smtClean="0"/>
              <a:t>を飛躍的におしすすめるもの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日米欧を中心とする国際協力で準備研究が進行中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宇宙線物理のなかでは</a:t>
            </a:r>
            <a:r>
              <a:rPr lang="en-US" altLang="ja-JP" dirty="0" smtClean="0"/>
              <a:t>CTA </a:t>
            </a:r>
            <a:r>
              <a:rPr lang="ja-JP" altLang="en-US" dirty="0" smtClean="0"/>
              <a:t>は大型の計画である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コミュニティーのサポート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明確なサイエンス（ドライビングフォース）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サイエンスの明確化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多くの約束された</a:t>
            </a:r>
            <a:r>
              <a:rPr lang="en-US" altLang="ja-JP" dirty="0" smtClean="0"/>
              <a:t> CTA </a:t>
            </a:r>
            <a:r>
              <a:rPr lang="ja-JP" altLang="en-US" dirty="0" smtClean="0"/>
              <a:t>のサイエンス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多波長・多粒子天文学と</a:t>
            </a:r>
            <a:r>
              <a:rPr lang="en-US" altLang="ja-JP" smtClean="0"/>
              <a:t> CTA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予期しない発見（想定外のサイエンスを想定する）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440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15118</TotalTime>
  <Words>277</Words>
  <Application>Microsoft Macintosh PowerPoint</Application>
  <PresentationFormat>A4 210x297 mm</PresentationFormat>
  <Paragraphs>56</Paragraphs>
  <Slides>4</Slides>
  <Notes>0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テーマ</vt:lpstr>
      <vt:lpstr>スライド 1</vt:lpstr>
      <vt:lpstr>スライド 2</vt:lpstr>
      <vt:lpstr>スライド 3</vt:lpstr>
      <vt:lpstr>マルチメッセンジャ宇宙物理学と CTA 計画</vt:lpstr>
    </vt:vector>
  </TitlesOfParts>
  <Company>Max-Planck-Institute for Physics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Teshima Masahiro</dc:creator>
  <cp:lastModifiedBy>Teshima Masahiro</cp:lastModifiedBy>
  <cp:revision>74</cp:revision>
  <cp:lastPrinted>2011-06-11T02:19:43Z</cp:lastPrinted>
  <dcterms:created xsi:type="dcterms:W3CDTF">2011-09-29T02:29:48Z</dcterms:created>
  <dcterms:modified xsi:type="dcterms:W3CDTF">2011-09-29T02:42:28Z</dcterms:modified>
</cp:coreProperties>
</file>