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notesSlides/notesSlide3.xml" ContentType="application/vnd.openxmlformats-officedocument.presentationml.notesSlide+xml"/>
  <Override PartName="/ppt/embeddings/Microsoft___1.bin" ContentType="application/vnd.openxmlformats-officedocument.oleObject"/>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Default Extension="pict" ContentType="image/pict"/>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embeddings/Microsoft___2.bin" ContentType="application/vnd.openxmlformats-officedocument.oleObject"/>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Default Extension="vml" ContentType="application/vnd.openxmlformats-officedocument.vmlDrawing"/>
  <Override PartName="/ppt/slides/slide17.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1"/>
  </p:notesMasterIdLst>
  <p:sldIdLst>
    <p:sldId id="256" r:id="rId2"/>
    <p:sldId id="263" r:id="rId3"/>
    <p:sldId id="274" r:id="rId4"/>
    <p:sldId id="275" r:id="rId5"/>
    <p:sldId id="276" r:id="rId6"/>
    <p:sldId id="277" r:id="rId7"/>
    <p:sldId id="278" r:id="rId8"/>
    <p:sldId id="279" r:id="rId9"/>
    <p:sldId id="282" r:id="rId10"/>
    <p:sldId id="280" r:id="rId11"/>
    <p:sldId id="283" r:id="rId12"/>
    <p:sldId id="285" r:id="rId13"/>
    <p:sldId id="272" r:id="rId14"/>
    <p:sldId id="287" r:id="rId15"/>
    <p:sldId id="273" r:id="rId16"/>
    <p:sldId id="286" r:id="rId17"/>
    <p:sldId id="268" r:id="rId18"/>
    <p:sldId id="261" r:id="rId19"/>
    <p:sldId id="288" r:id="rId20"/>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92" d="100"/>
          <a:sy n="92" d="100"/>
        </p:scale>
        <p:origin x="-656" y="-12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6C9449-7F00-B340-A24D-04106D0A1A27}" type="datetimeFigureOut">
              <a:rPr lang="ja-JP" altLang="en-US" smtClean="0"/>
              <a:pPr/>
              <a:t>11.9.29</a:t>
            </a:fld>
            <a:endParaRPr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4D5FC7-2AD4-714B-95DF-329E0A80120F}" type="slidenum">
              <a:rPr lang="ja-JP" altLang="en-US" smtClean="0"/>
              <a:pPr/>
              <a:t>‹#›</a:t>
            </a:fld>
            <a:endParaRPr lang="ja-JP" alt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スライド番号プレースホルダ 3"/>
          <p:cNvSpPr>
            <a:spLocks noGrp="1"/>
          </p:cNvSpPr>
          <p:nvPr>
            <p:ph type="sldNum" sz="quarter" idx="10"/>
          </p:nvPr>
        </p:nvSpPr>
        <p:spPr/>
        <p:txBody>
          <a:bodyPr/>
          <a:lstStyle/>
          <a:p>
            <a:fld id="{D54D5FC7-2AD4-714B-95DF-329E0A80120F}" type="slidenum">
              <a:rPr lang="ja-JP" altLang="en-US" smtClean="0"/>
              <a:pPr/>
              <a:t>13</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スライド番号プレースホルダ 3"/>
          <p:cNvSpPr>
            <a:spLocks noGrp="1"/>
          </p:cNvSpPr>
          <p:nvPr>
            <p:ph type="sldNum" sz="quarter" idx="10"/>
          </p:nvPr>
        </p:nvSpPr>
        <p:spPr/>
        <p:txBody>
          <a:bodyPr/>
          <a:lstStyle/>
          <a:p>
            <a:fld id="{D54D5FC7-2AD4-714B-95DF-329E0A80120F}" type="slidenum">
              <a:rPr lang="ja-JP" altLang="en-US" smtClean="0"/>
              <a:pPr/>
              <a:t>14</a:t>
            </a:fld>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スライド番号プレースホルダ 3"/>
          <p:cNvSpPr>
            <a:spLocks noGrp="1"/>
          </p:cNvSpPr>
          <p:nvPr>
            <p:ph type="sldNum" sz="quarter" idx="10"/>
          </p:nvPr>
        </p:nvSpPr>
        <p:spPr/>
        <p:txBody>
          <a:bodyPr/>
          <a:lstStyle/>
          <a:p>
            <a:fld id="{D54D5FC7-2AD4-714B-95DF-329E0A80120F}" type="slidenum">
              <a:rPr lang="ja-JP" altLang="en-US" smtClean="0"/>
              <a:pPr/>
              <a:t>15</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p>
            <a:fld id="{B2BD389D-5C93-424A-B6F9-3C4B4380CF1A}" type="datetimeFigureOut">
              <a:rPr lang="ja-JP" altLang="en-US" smtClean="0"/>
              <a:pPr/>
              <a:t>11.9.29</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91561874-DB2F-404C-AAE8-878548544898}" type="slidenum">
              <a:rPr lang="ja-JP" altLang="en-US" smtClean="0"/>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p>
            <a:fld id="{B2BD389D-5C93-424A-B6F9-3C4B4380CF1A}" type="datetimeFigureOut">
              <a:rPr lang="ja-JP" altLang="en-US" smtClean="0"/>
              <a:pPr/>
              <a:t>11.9.29</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91561874-DB2F-404C-AAE8-878548544898}" type="slidenum">
              <a:rPr lang="ja-JP" altLang="en-US" smtClean="0"/>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p>
            <a:fld id="{B2BD389D-5C93-424A-B6F9-3C4B4380CF1A}" type="datetimeFigureOut">
              <a:rPr lang="ja-JP" altLang="en-US" smtClean="0"/>
              <a:pPr/>
              <a:t>11.9.29</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91561874-DB2F-404C-AAE8-878548544898}" type="slidenum">
              <a:rPr lang="ja-JP" altLang="en-US" smtClean="0"/>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p>
            <a:fld id="{B2BD389D-5C93-424A-B6F9-3C4B4380CF1A}" type="datetimeFigureOut">
              <a:rPr lang="ja-JP" altLang="en-US" smtClean="0"/>
              <a:pPr/>
              <a:t>11.9.29</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91561874-DB2F-404C-AAE8-878548544898}" type="slidenum">
              <a:rPr lang="ja-JP" altLang="en-US" smtClean="0"/>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p>
            <a:fld id="{B2BD389D-5C93-424A-B6F9-3C4B4380CF1A}" type="datetimeFigureOut">
              <a:rPr lang="ja-JP" altLang="en-US" smtClean="0"/>
              <a:pPr/>
              <a:t>11.9.29</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91561874-DB2F-404C-AAE8-878548544898}" type="slidenum">
              <a:rPr lang="ja-JP" altLang="en-US" smtClean="0"/>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p>
            <a:fld id="{B2BD389D-5C93-424A-B6F9-3C4B4380CF1A}" type="datetimeFigureOut">
              <a:rPr lang="ja-JP" altLang="en-US" smtClean="0"/>
              <a:pPr/>
              <a:t>11.9.29</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91561874-DB2F-404C-AAE8-878548544898}" type="slidenum">
              <a:rPr lang="ja-JP" altLang="en-US" smtClean="0"/>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p>
            <a:fld id="{B2BD389D-5C93-424A-B6F9-3C4B4380CF1A}" type="datetimeFigureOut">
              <a:rPr lang="ja-JP" altLang="en-US" smtClean="0"/>
              <a:pPr/>
              <a:t>11.9.29</a:t>
            </a:fld>
            <a:endParaRPr lang="ja-JP" altLang="en-US"/>
          </a:p>
        </p:txBody>
      </p:sp>
      <p:sp>
        <p:nvSpPr>
          <p:cNvPr id="8" name="フッター プレースホルダ 7"/>
          <p:cNvSpPr>
            <a:spLocks noGrp="1"/>
          </p:cNvSpPr>
          <p:nvPr>
            <p:ph type="ftr" sz="quarter" idx="11"/>
          </p:nvPr>
        </p:nvSpPr>
        <p:spPr/>
        <p:txBody>
          <a:bodyPr/>
          <a:lstStyle/>
          <a:p>
            <a:endParaRPr lang="ja-JP" altLang="en-US"/>
          </a:p>
        </p:txBody>
      </p:sp>
      <p:sp>
        <p:nvSpPr>
          <p:cNvPr id="9" name="スライド番号プレースホルダ 8"/>
          <p:cNvSpPr>
            <a:spLocks noGrp="1"/>
          </p:cNvSpPr>
          <p:nvPr>
            <p:ph type="sldNum" sz="quarter" idx="12"/>
          </p:nvPr>
        </p:nvSpPr>
        <p:spPr/>
        <p:txBody>
          <a:bodyPr/>
          <a:lstStyle/>
          <a:p>
            <a:fld id="{91561874-DB2F-404C-AAE8-878548544898}" type="slidenum">
              <a:rPr lang="ja-JP" altLang="en-US" smtClean="0"/>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p>
            <a:fld id="{B2BD389D-5C93-424A-B6F9-3C4B4380CF1A}" type="datetimeFigureOut">
              <a:rPr lang="ja-JP" altLang="en-US" smtClean="0"/>
              <a:pPr/>
              <a:t>11.9.29</a:t>
            </a:fld>
            <a:endParaRPr lang="ja-JP" altLang="en-US"/>
          </a:p>
        </p:txBody>
      </p:sp>
      <p:sp>
        <p:nvSpPr>
          <p:cNvPr id="4" name="フッター プレースホルダ 3"/>
          <p:cNvSpPr>
            <a:spLocks noGrp="1"/>
          </p:cNvSpPr>
          <p:nvPr>
            <p:ph type="ftr" sz="quarter" idx="11"/>
          </p:nvPr>
        </p:nvSpPr>
        <p:spPr/>
        <p:txBody>
          <a:bodyPr/>
          <a:lstStyle/>
          <a:p>
            <a:endParaRPr lang="ja-JP" altLang="en-US"/>
          </a:p>
        </p:txBody>
      </p:sp>
      <p:sp>
        <p:nvSpPr>
          <p:cNvPr id="5" name="スライド番号プレースホルダ 4"/>
          <p:cNvSpPr>
            <a:spLocks noGrp="1"/>
          </p:cNvSpPr>
          <p:nvPr>
            <p:ph type="sldNum" sz="quarter" idx="12"/>
          </p:nvPr>
        </p:nvSpPr>
        <p:spPr/>
        <p:txBody>
          <a:bodyPr/>
          <a:lstStyle/>
          <a:p>
            <a:fld id="{91561874-DB2F-404C-AAE8-878548544898}" type="slidenum">
              <a:rPr lang="ja-JP" altLang="en-US" smtClean="0"/>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B2BD389D-5C93-424A-B6F9-3C4B4380CF1A}" type="datetimeFigureOut">
              <a:rPr lang="ja-JP" altLang="en-US" smtClean="0"/>
              <a:pPr/>
              <a:t>11.9.29</a:t>
            </a:fld>
            <a:endParaRPr lang="ja-JP" altLang="en-US"/>
          </a:p>
        </p:txBody>
      </p:sp>
      <p:sp>
        <p:nvSpPr>
          <p:cNvPr id="3" name="フッター プレースホルダ 2"/>
          <p:cNvSpPr>
            <a:spLocks noGrp="1"/>
          </p:cNvSpPr>
          <p:nvPr>
            <p:ph type="ftr" sz="quarter" idx="11"/>
          </p:nvPr>
        </p:nvSpPr>
        <p:spPr/>
        <p:txBody>
          <a:bodyPr/>
          <a:lstStyle/>
          <a:p>
            <a:endParaRPr lang="ja-JP" altLang="en-US"/>
          </a:p>
        </p:txBody>
      </p:sp>
      <p:sp>
        <p:nvSpPr>
          <p:cNvPr id="4" name="スライド番号プレースホルダ 3"/>
          <p:cNvSpPr>
            <a:spLocks noGrp="1"/>
          </p:cNvSpPr>
          <p:nvPr>
            <p:ph type="sldNum" sz="quarter" idx="12"/>
          </p:nvPr>
        </p:nvSpPr>
        <p:spPr/>
        <p:txBody>
          <a:bodyPr/>
          <a:lstStyle/>
          <a:p>
            <a:fld id="{91561874-DB2F-404C-AAE8-878548544898}" type="slidenum">
              <a:rPr lang="ja-JP" altLang="en-US" smtClean="0"/>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p>
            <a:fld id="{B2BD389D-5C93-424A-B6F9-3C4B4380CF1A}" type="datetimeFigureOut">
              <a:rPr lang="ja-JP" altLang="en-US" smtClean="0"/>
              <a:pPr/>
              <a:t>11.9.29</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91561874-DB2F-404C-AAE8-878548544898}" type="slidenum">
              <a:rPr lang="ja-JP" altLang="en-US" smtClean="0"/>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p>
            <a:fld id="{B2BD389D-5C93-424A-B6F9-3C4B4380CF1A}" type="datetimeFigureOut">
              <a:rPr lang="ja-JP" altLang="en-US" smtClean="0"/>
              <a:pPr/>
              <a:t>11.9.29</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91561874-DB2F-404C-AAE8-878548544898}" type="slidenum">
              <a:rPr lang="ja-JP" altLang="en-US" smtClean="0"/>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BD389D-5C93-424A-B6F9-3C4B4380CF1A}" type="datetimeFigureOut">
              <a:rPr lang="ja-JP" altLang="en-US" smtClean="0"/>
              <a:pPr/>
              <a:t>11.9.29</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561874-DB2F-404C-AAE8-878548544898}" type="slidenum">
              <a:rPr lang="ja-JP" altLang="en-US" smtClean="0"/>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Microsoft___1.bin"/><Relationship Id="rId4" Type="http://schemas.openxmlformats.org/officeDocument/2006/relationships/image" Target="../media/image15.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24.png"/><Relationship Id="rId9" Type="http://schemas.openxmlformats.org/officeDocument/2006/relationships/image" Target="../media/image25.png"/><Relationship Id="rId10"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oleObject" Target="../embeddings/Microsoft___2.bin"/><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32.png"/><Relationship Id="rId8" Type="http://schemas.openxmlformats.org/officeDocument/2006/relationships/image" Target="../media/image33.png"/><Relationship Id="rId9" Type="http://schemas.openxmlformats.org/officeDocument/2006/relationships/image" Target="../media/image34.png"/><Relationship Id="rId10" Type="http://schemas.openxmlformats.org/officeDocument/2006/relationships/image" Target="../media/image35.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36.png"/><Relationship Id="rId5"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 Id="rId3"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hyperlink" Target="file://localhost/Users/inouety/Desktop/%E4%BA%95%E4%B8%8A%E7%A0%94%E7%A9%B6%E6%89%80/STP3D/S3D5.mov" TargetMode="External"/><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正方形/長方形 2"/>
          <p:cNvSpPr/>
          <p:nvPr/>
        </p:nvSpPr>
        <p:spPr>
          <a:xfrm>
            <a:off x="0" y="838200"/>
            <a:ext cx="9144000" cy="3048000"/>
          </a:xfrm>
          <a:prstGeom prst="rect">
            <a:avLst/>
          </a:prstGeom>
          <a:gradFill flip="none" rotWithShape="1">
            <a:gsLst>
              <a:gs pos="0">
                <a:schemeClr val="accent3">
                  <a:lumMod val="75000"/>
                </a:schemeClr>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228600" y="1425575"/>
            <a:ext cx="8686800" cy="1470025"/>
          </a:xfrm>
        </p:spPr>
        <p:txBody>
          <a:bodyPr>
            <a:normAutofit/>
          </a:bodyPr>
          <a:lstStyle/>
          <a:p>
            <a:r>
              <a:rPr lang="ja-JP" altLang="en-US" sz="4000" dirty="0" smtClean="0"/>
              <a:t>若い超新星残骸の衝撃波</a:t>
            </a:r>
            <a:r>
              <a:rPr lang="en-US" altLang="ja-JP" sz="4000" dirty="0" smtClean="0"/>
              <a:t>-</a:t>
            </a:r>
            <a:r>
              <a:rPr lang="ja-JP" altLang="en-US" sz="4000" dirty="0" smtClean="0"/>
              <a:t>分子雲</a:t>
            </a:r>
            <a:r>
              <a:rPr lang="en-US" altLang="ja-JP" sz="4000" dirty="0" smtClean="0"/>
              <a:t/>
            </a:r>
            <a:br>
              <a:rPr lang="en-US" altLang="ja-JP" sz="4000" dirty="0" smtClean="0"/>
            </a:br>
            <a:r>
              <a:rPr lang="ja-JP" altLang="en-US" sz="4000" dirty="0" smtClean="0"/>
              <a:t>相互作用モデルと</a:t>
            </a:r>
            <a:r>
              <a:rPr lang="en-US" altLang="ja-JP" sz="4000" dirty="0" smtClean="0"/>
              <a:t>CTA</a:t>
            </a:r>
            <a:r>
              <a:rPr lang="ja-JP" altLang="en-US" sz="4000" dirty="0" smtClean="0"/>
              <a:t>に向けた予言</a:t>
            </a:r>
            <a:endParaRPr lang="ja-JP" altLang="en-US" sz="4000" dirty="0"/>
          </a:p>
        </p:txBody>
      </p:sp>
      <p:sp>
        <p:nvSpPr>
          <p:cNvPr id="4" name="テキスト ボックス 3"/>
          <p:cNvSpPr txBox="1"/>
          <p:nvPr/>
        </p:nvSpPr>
        <p:spPr>
          <a:xfrm>
            <a:off x="1143000" y="4343400"/>
            <a:ext cx="6934200" cy="1200329"/>
          </a:xfrm>
          <a:prstGeom prst="rect">
            <a:avLst/>
          </a:prstGeom>
          <a:noFill/>
        </p:spPr>
        <p:txBody>
          <a:bodyPr wrap="square" rtlCol="0">
            <a:spAutoFit/>
          </a:bodyPr>
          <a:lstStyle/>
          <a:p>
            <a:pPr algn="ctr"/>
            <a:r>
              <a:rPr kumimoji="1" lang="ja-JP" altLang="en-US" sz="3600" dirty="0" smtClean="0"/>
              <a:t>青山学院大学</a:t>
            </a:r>
            <a:r>
              <a:rPr kumimoji="1" lang="en-US" altLang="ja-JP" sz="3600" dirty="0" smtClean="0"/>
              <a:t> </a:t>
            </a:r>
            <a:r>
              <a:rPr kumimoji="1" lang="ja-JP" altLang="en-US" sz="3600" dirty="0" smtClean="0"/>
              <a:t>理工学部</a:t>
            </a:r>
            <a:endParaRPr kumimoji="1" lang="en-US" altLang="ja-JP" sz="3600" dirty="0" smtClean="0"/>
          </a:p>
          <a:p>
            <a:pPr algn="ctr"/>
            <a:r>
              <a:rPr lang="ja-JP" altLang="en-US" sz="3600" dirty="0" smtClean="0"/>
              <a:t>井上剛志</a:t>
            </a:r>
            <a:endParaRPr kumimoji="1" lang="ja-JP" altLang="en-US" sz="3600" dirty="0"/>
          </a:p>
        </p:txBody>
      </p:sp>
      <p:sp>
        <p:nvSpPr>
          <p:cNvPr id="5" name="テキスト ボックス 4"/>
          <p:cNvSpPr txBox="1"/>
          <p:nvPr/>
        </p:nvSpPr>
        <p:spPr>
          <a:xfrm>
            <a:off x="3733800" y="3276600"/>
            <a:ext cx="5334000" cy="400110"/>
          </a:xfrm>
          <a:prstGeom prst="rect">
            <a:avLst/>
          </a:prstGeom>
          <a:noFill/>
        </p:spPr>
        <p:txBody>
          <a:bodyPr wrap="square" rtlCol="0">
            <a:spAutoFit/>
          </a:bodyPr>
          <a:lstStyle/>
          <a:p>
            <a:r>
              <a:rPr kumimoji="1" lang="en-US" altLang="ja-JP" sz="2000" dirty="0" smtClean="0"/>
              <a:t>TI, Yamazaki, </a:t>
            </a:r>
            <a:r>
              <a:rPr kumimoji="1" lang="en-US" altLang="ja-JP" sz="2000" dirty="0" err="1" smtClean="0"/>
              <a:t>Inutsuka</a:t>
            </a:r>
            <a:r>
              <a:rPr kumimoji="1" lang="en-US" altLang="ja-JP" sz="2000" dirty="0" smtClean="0"/>
              <a:t>, &amp; Fukui 2011, </a:t>
            </a:r>
            <a:r>
              <a:rPr kumimoji="1" lang="en-US" altLang="ja-JP" sz="2000" dirty="0" err="1" smtClean="0"/>
              <a:t>ApJ</a:t>
            </a:r>
            <a:r>
              <a:rPr kumimoji="1" lang="en-US" altLang="ja-JP" sz="2000" dirty="0" smtClean="0"/>
              <a:t> in press.</a:t>
            </a:r>
            <a:endParaRPr kumimoji="1" lang="ja-JP" altLang="en-US" sz="2000" dirty="0"/>
          </a:p>
        </p:txBody>
      </p:sp>
      <p:sp>
        <p:nvSpPr>
          <p:cNvPr id="8" name="テキスト ボックス 7"/>
          <p:cNvSpPr txBox="1"/>
          <p:nvPr/>
        </p:nvSpPr>
        <p:spPr>
          <a:xfrm>
            <a:off x="1295400" y="5791200"/>
            <a:ext cx="6934200" cy="830997"/>
          </a:xfrm>
          <a:prstGeom prst="rect">
            <a:avLst/>
          </a:prstGeom>
          <a:noFill/>
        </p:spPr>
        <p:txBody>
          <a:bodyPr wrap="square" rtlCol="0">
            <a:spAutoFit/>
          </a:bodyPr>
          <a:lstStyle/>
          <a:p>
            <a:pPr algn="ctr"/>
            <a:r>
              <a:rPr lang="ja-JP" altLang="en-US" sz="2400" dirty="0" smtClean="0"/>
              <a:t>共同研究者：山崎了（青学）、犬塚修一郎（名大）、</a:t>
            </a:r>
            <a:endParaRPr lang="en-US" altLang="ja-JP" sz="2400" dirty="0" smtClean="0"/>
          </a:p>
          <a:p>
            <a:pPr algn="ctr"/>
            <a:r>
              <a:rPr lang="ja-JP" altLang="ja-JP" sz="2400" dirty="0" smtClean="0"/>
              <a:t>　</a:t>
            </a:r>
            <a:r>
              <a:rPr lang="ja-JP" altLang="en-US" sz="2400" dirty="0" smtClean="0"/>
              <a:t>　　　　　　　福井康雄（名大）、佐野栄俊（名大）</a:t>
            </a:r>
            <a:endParaRPr kumimoji="1" lang="ja-JP" alt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76200"/>
            <a:ext cx="9144000" cy="1143000"/>
          </a:xfrm>
        </p:spPr>
        <p:txBody>
          <a:bodyPr>
            <a:normAutofit/>
          </a:bodyPr>
          <a:lstStyle/>
          <a:p>
            <a:r>
              <a:rPr lang="ja-JP" altLang="en-US" sz="3600" dirty="0" smtClean="0"/>
              <a:t>放射はどうなる？：</a:t>
            </a:r>
            <a:r>
              <a:rPr lang="en-US" altLang="ja-JP" sz="3600" dirty="0" smtClean="0"/>
              <a:t>X</a:t>
            </a:r>
            <a:r>
              <a:rPr lang="ja-JP" altLang="en-US" sz="3600" dirty="0" smtClean="0"/>
              <a:t>線短時間変動と輝線放射</a:t>
            </a:r>
            <a:endParaRPr lang="ja-JP" altLang="en-US" sz="3600" dirty="0"/>
          </a:p>
        </p:txBody>
      </p:sp>
      <p:sp>
        <p:nvSpPr>
          <p:cNvPr id="4" name="テキスト ボックス 3"/>
          <p:cNvSpPr txBox="1"/>
          <p:nvPr/>
        </p:nvSpPr>
        <p:spPr>
          <a:xfrm>
            <a:off x="152400" y="914400"/>
            <a:ext cx="8610600" cy="369332"/>
          </a:xfrm>
          <a:prstGeom prst="rect">
            <a:avLst/>
          </a:prstGeom>
          <a:noFill/>
        </p:spPr>
        <p:txBody>
          <a:bodyPr wrap="square" rtlCol="0">
            <a:spAutoFit/>
          </a:bodyPr>
          <a:lstStyle/>
          <a:p>
            <a:pPr>
              <a:buClr>
                <a:schemeClr val="bg2">
                  <a:lumMod val="50000"/>
                </a:schemeClr>
              </a:buClr>
              <a:buFont typeface="Wingdings" charset="2"/>
              <a:buChar char="n"/>
            </a:pPr>
            <a:r>
              <a:rPr lang="en-US" altLang="ja-JP" dirty="0" smtClean="0">
                <a:latin typeface="+mj-lt"/>
              </a:rPr>
              <a:t> Uchiyama+07 </a:t>
            </a:r>
            <a:r>
              <a:rPr lang="ja-JP" altLang="en-US" dirty="0" smtClean="0">
                <a:latin typeface="+mj-lt"/>
              </a:rPr>
              <a:t>で発見された</a:t>
            </a:r>
            <a:r>
              <a:rPr lang="en-US" altLang="ja-JP" dirty="0" smtClean="0">
                <a:latin typeface="+mj-lt"/>
              </a:rPr>
              <a:t> X</a:t>
            </a:r>
            <a:r>
              <a:rPr lang="ja-JP" altLang="en-US" dirty="0" smtClean="0">
                <a:latin typeface="+mj-lt"/>
              </a:rPr>
              <a:t>線の短時間変動を非常によく再現できる</a:t>
            </a:r>
            <a:endParaRPr kumimoji="1" lang="ja-JP" altLang="en-US" dirty="0">
              <a:latin typeface="+mj-lt"/>
            </a:endParaRPr>
          </a:p>
        </p:txBody>
      </p:sp>
      <p:sp>
        <p:nvSpPr>
          <p:cNvPr id="5" name="テキスト ボックス 4"/>
          <p:cNvSpPr txBox="1"/>
          <p:nvPr/>
        </p:nvSpPr>
        <p:spPr>
          <a:xfrm>
            <a:off x="381000" y="1295400"/>
            <a:ext cx="4876800" cy="369332"/>
          </a:xfrm>
          <a:prstGeom prst="rect">
            <a:avLst/>
          </a:prstGeom>
          <a:noFill/>
        </p:spPr>
        <p:txBody>
          <a:bodyPr wrap="square" rtlCol="0">
            <a:spAutoFit/>
          </a:bodyPr>
          <a:lstStyle/>
          <a:p>
            <a:pPr>
              <a:buClr>
                <a:schemeClr val="bg2">
                  <a:lumMod val="25000"/>
                </a:schemeClr>
              </a:buClr>
              <a:buFont typeface="Wingdings" charset="2"/>
              <a:buChar char="l"/>
            </a:pPr>
            <a:r>
              <a:rPr kumimoji="1" lang="en-US" altLang="ja-JP" dirty="0" smtClean="0"/>
              <a:t> 1</a:t>
            </a:r>
            <a:r>
              <a:rPr kumimoji="1" lang="ja-JP" altLang="en-US" dirty="0" smtClean="0"/>
              <a:t>年</a:t>
            </a:r>
            <a:r>
              <a:rPr lang="ja-JP" altLang="en-US" dirty="0" smtClean="0"/>
              <a:t>での減光＆増光</a:t>
            </a:r>
            <a:r>
              <a:rPr lang="en-US" altLang="ja-JP" dirty="0" smtClean="0"/>
              <a:t> </a:t>
            </a:r>
            <a:r>
              <a:rPr lang="ja-JP" altLang="en-US" dirty="0" smtClean="0">
                <a:sym typeface="Wingdings"/>
              </a:rPr>
              <a:t></a:t>
            </a:r>
            <a:r>
              <a:rPr lang="en-US" altLang="ja-JP" dirty="0" smtClean="0">
                <a:sym typeface="Wingdings"/>
              </a:rPr>
              <a:t> </a:t>
            </a:r>
            <a:r>
              <a:rPr lang="en-US" altLang="ja-JP" dirty="0" smtClean="0">
                <a:latin typeface="Times New Roman"/>
                <a:cs typeface="Times New Roman"/>
                <a:sym typeface="Wingdings"/>
              </a:rPr>
              <a:t>B ~ 1mG</a:t>
            </a:r>
            <a:endParaRPr kumimoji="1" lang="ja-JP" altLang="en-US" dirty="0">
              <a:latin typeface="Times New Roman"/>
              <a:cs typeface="Times New Roman"/>
            </a:endParaRPr>
          </a:p>
        </p:txBody>
      </p:sp>
      <p:sp>
        <p:nvSpPr>
          <p:cNvPr id="6" name="テキスト ボックス 5"/>
          <p:cNvSpPr txBox="1"/>
          <p:nvPr/>
        </p:nvSpPr>
        <p:spPr>
          <a:xfrm>
            <a:off x="381000" y="2819400"/>
            <a:ext cx="4419600" cy="369332"/>
          </a:xfrm>
          <a:prstGeom prst="rect">
            <a:avLst/>
          </a:prstGeom>
          <a:noFill/>
        </p:spPr>
        <p:txBody>
          <a:bodyPr wrap="square" rtlCol="0">
            <a:spAutoFit/>
          </a:bodyPr>
          <a:lstStyle/>
          <a:p>
            <a:pPr>
              <a:buClr>
                <a:schemeClr val="bg2">
                  <a:lumMod val="25000"/>
                </a:schemeClr>
              </a:buClr>
              <a:buFont typeface="Wingdings" charset="2"/>
              <a:buChar char="l"/>
            </a:pPr>
            <a:r>
              <a:rPr kumimoji="1" lang="en-US" altLang="ja-JP" dirty="0" smtClean="0"/>
              <a:t> </a:t>
            </a:r>
            <a:r>
              <a:rPr lang="ja-JP" altLang="en-US" dirty="0" smtClean="0"/>
              <a:t>変動領域のサイズ</a:t>
            </a:r>
            <a:r>
              <a:rPr lang="en-US" altLang="ja-JP" dirty="0" smtClean="0"/>
              <a:t> </a:t>
            </a:r>
            <a:r>
              <a:rPr lang="en-US" altLang="ja-JP" dirty="0" smtClean="0">
                <a:latin typeface="Times New Roman"/>
                <a:cs typeface="Times New Roman"/>
              </a:rPr>
              <a:t>~ 0.05 pc (</a:t>
            </a:r>
            <a:r>
              <a:rPr lang="en-US" altLang="ja-JP" i="1" dirty="0" smtClean="0">
                <a:latin typeface="Times New Roman"/>
                <a:cs typeface="Times New Roman"/>
              </a:rPr>
              <a:t>D</a:t>
            </a:r>
            <a:r>
              <a:rPr lang="en-US" altLang="ja-JP" dirty="0" smtClean="0">
                <a:latin typeface="Times New Roman"/>
                <a:cs typeface="Times New Roman"/>
              </a:rPr>
              <a:t>~1kpc).</a:t>
            </a:r>
            <a:endParaRPr kumimoji="1" lang="ja-JP" altLang="en-US" dirty="0">
              <a:latin typeface="Times New Roman"/>
              <a:cs typeface="Times New Roman"/>
            </a:endParaRPr>
          </a:p>
        </p:txBody>
      </p:sp>
      <p:sp>
        <p:nvSpPr>
          <p:cNvPr id="7" name="テキスト ボックス 6"/>
          <p:cNvSpPr txBox="1"/>
          <p:nvPr/>
        </p:nvSpPr>
        <p:spPr>
          <a:xfrm>
            <a:off x="609600" y="1676400"/>
            <a:ext cx="5562600" cy="369332"/>
          </a:xfrm>
          <a:prstGeom prst="rect">
            <a:avLst/>
          </a:prstGeom>
          <a:noFill/>
        </p:spPr>
        <p:txBody>
          <a:bodyPr wrap="square" rtlCol="0">
            <a:spAutoFit/>
          </a:bodyPr>
          <a:lstStyle/>
          <a:p>
            <a:r>
              <a:rPr lang="ja-JP" altLang="en-US" dirty="0" smtClean="0"/>
              <a:t>減光：</a:t>
            </a:r>
            <a:r>
              <a:rPr kumimoji="1" lang="en-US" altLang="ja-JP" dirty="0" smtClean="0"/>
              <a:t> cloud </a:t>
            </a:r>
            <a:r>
              <a:rPr kumimoji="1" lang="ja-JP" altLang="en-US" dirty="0" smtClean="0"/>
              <a:t>の表面遷移層での磁場増幅（</a:t>
            </a:r>
            <a:r>
              <a:rPr lang="en-US" altLang="ja-JP" i="1" dirty="0" err="1" smtClean="0">
                <a:latin typeface="Times New Roman"/>
                <a:cs typeface="Times New Roman"/>
                <a:sym typeface="Wingdings"/>
              </a:rPr>
              <a:t>B</a:t>
            </a:r>
            <a:r>
              <a:rPr lang="en-US" altLang="ja-JP" baseline="-25000" dirty="0" err="1" smtClean="0">
                <a:latin typeface="Times New Roman"/>
                <a:cs typeface="Times New Roman"/>
                <a:sym typeface="Wingdings"/>
              </a:rPr>
              <a:t>max</a:t>
            </a:r>
            <a:r>
              <a:rPr lang="en-US" altLang="ja-JP" dirty="0" smtClean="0">
                <a:latin typeface="Times New Roman"/>
                <a:cs typeface="Times New Roman"/>
                <a:sym typeface="Wingdings"/>
              </a:rPr>
              <a:t>~ 1mG</a:t>
            </a:r>
            <a:r>
              <a:rPr kumimoji="1" lang="ja-JP" altLang="en-US" dirty="0" smtClean="0"/>
              <a:t>）</a:t>
            </a:r>
            <a:endParaRPr kumimoji="1" lang="ja-JP" altLang="en-US" dirty="0"/>
          </a:p>
        </p:txBody>
      </p:sp>
      <p:sp>
        <p:nvSpPr>
          <p:cNvPr id="8" name="テキスト ボックス 7"/>
          <p:cNvSpPr txBox="1"/>
          <p:nvPr/>
        </p:nvSpPr>
        <p:spPr>
          <a:xfrm>
            <a:off x="609600" y="2069068"/>
            <a:ext cx="5562600" cy="646331"/>
          </a:xfrm>
          <a:prstGeom prst="rect">
            <a:avLst/>
          </a:prstGeom>
          <a:noFill/>
        </p:spPr>
        <p:txBody>
          <a:bodyPr wrap="square" rtlCol="0">
            <a:spAutoFit/>
          </a:bodyPr>
          <a:lstStyle/>
          <a:p>
            <a:r>
              <a:rPr lang="ja-JP" altLang="en-US" dirty="0" smtClean="0"/>
              <a:t>増光：</a:t>
            </a:r>
            <a:r>
              <a:rPr lang="en-US" altLang="ja-JP" dirty="0" smtClean="0"/>
              <a:t> Shock-cloud interaction </a:t>
            </a:r>
            <a:r>
              <a:rPr lang="ja-JP" altLang="en-US" dirty="0" smtClean="0"/>
              <a:t>で発生する反射衝撃波</a:t>
            </a:r>
            <a:endParaRPr lang="en-US" altLang="ja-JP" dirty="0" smtClean="0"/>
          </a:p>
          <a:p>
            <a:r>
              <a:rPr lang="ja-JP" altLang="ja-JP" dirty="0" smtClean="0"/>
              <a:t>　</a:t>
            </a:r>
            <a:r>
              <a:rPr lang="ja-JP" altLang="en-US" dirty="0" smtClean="0"/>
              <a:t>　　　での粒子加速で説明可</a:t>
            </a:r>
            <a:r>
              <a:rPr lang="en-US" altLang="ja-JP" dirty="0" smtClean="0"/>
              <a:t>(TI+10, 11)</a:t>
            </a:r>
            <a:endParaRPr kumimoji="1" lang="ja-JP" altLang="en-US" dirty="0"/>
          </a:p>
        </p:txBody>
      </p:sp>
      <p:sp>
        <p:nvSpPr>
          <p:cNvPr id="9" name="テキスト ボックス 8"/>
          <p:cNvSpPr txBox="1"/>
          <p:nvPr/>
        </p:nvSpPr>
        <p:spPr>
          <a:xfrm>
            <a:off x="685800" y="3239869"/>
            <a:ext cx="5867400" cy="646331"/>
          </a:xfrm>
          <a:prstGeom prst="rect">
            <a:avLst/>
          </a:prstGeom>
          <a:noFill/>
        </p:spPr>
        <p:txBody>
          <a:bodyPr wrap="square" rtlCol="0">
            <a:spAutoFit/>
          </a:bodyPr>
          <a:lstStyle/>
          <a:p>
            <a:r>
              <a:rPr lang="ja-JP" altLang="en-US" dirty="0" smtClean="0"/>
              <a:t>磁場増幅領域のスケール</a:t>
            </a:r>
            <a:endParaRPr lang="en-US" altLang="ja-JP" dirty="0" smtClean="0"/>
          </a:p>
          <a:p>
            <a:r>
              <a:rPr lang="en-US" altLang="ja-JP" dirty="0" smtClean="0">
                <a:latin typeface="Times New Roman"/>
                <a:cs typeface="Times New Roman"/>
              </a:rPr>
              <a:t>  ~</a:t>
            </a:r>
            <a:r>
              <a:rPr lang="en-US" altLang="ja-JP" dirty="0" smtClean="0"/>
              <a:t>  cloud </a:t>
            </a:r>
            <a:r>
              <a:rPr lang="ja-JP" altLang="en-US" dirty="0" smtClean="0"/>
              <a:t>の表面遷移層のスケール（</a:t>
            </a:r>
            <a:r>
              <a:rPr lang="en-US" altLang="ja-JP" dirty="0" smtClean="0"/>
              <a:t>Field length</a:t>
            </a:r>
            <a:r>
              <a:rPr lang="ja-JP" altLang="en-US" dirty="0" smtClean="0"/>
              <a:t>）</a:t>
            </a:r>
            <a:endParaRPr kumimoji="1" lang="ja-JP" altLang="en-US" dirty="0"/>
          </a:p>
        </p:txBody>
      </p:sp>
      <p:sp>
        <p:nvSpPr>
          <p:cNvPr id="10" name="TextBox 56"/>
          <p:cNvSpPr txBox="1"/>
          <p:nvPr/>
        </p:nvSpPr>
        <p:spPr>
          <a:xfrm>
            <a:off x="914400" y="4001869"/>
            <a:ext cx="2971800" cy="369332"/>
          </a:xfrm>
          <a:prstGeom prst="rect">
            <a:avLst/>
          </a:prstGeom>
          <a:noFill/>
        </p:spPr>
        <p:txBody>
          <a:bodyPr wrap="square" rtlCol="0">
            <a:spAutoFit/>
          </a:bodyPr>
          <a:lstStyle/>
          <a:p>
            <a:r>
              <a:rPr lang="en-US" altLang="ja-JP" i="1" dirty="0" err="1" smtClean="0">
                <a:latin typeface="Times New Roman"/>
                <a:cs typeface="Times New Roman"/>
              </a:rPr>
              <a:t>l</a:t>
            </a:r>
            <a:r>
              <a:rPr kumimoji="1" lang="en-US" altLang="ja-JP" i="1" baseline="-25000" dirty="0" err="1" smtClean="0">
                <a:latin typeface="Times New Roman"/>
                <a:cs typeface="Times New Roman"/>
              </a:rPr>
              <a:t>tr</a:t>
            </a:r>
            <a:r>
              <a:rPr kumimoji="1" lang="en-US" altLang="ja-JP" dirty="0" smtClean="0">
                <a:latin typeface="Times New Roman"/>
                <a:cs typeface="Times New Roman"/>
              </a:rPr>
              <a:t> ~          ~ 0.05 </a:t>
            </a:r>
            <a:r>
              <a:rPr kumimoji="1" lang="en-US" altLang="ja-JP" dirty="0" smtClean="0">
                <a:latin typeface="+mj-lt"/>
                <a:cs typeface="Times New Roman"/>
              </a:rPr>
              <a:t>pc</a:t>
            </a:r>
            <a:r>
              <a:rPr lang="en-US" altLang="ja-JP" dirty="0" smtClean="0">
                <a:latin typeface="+mj-lt"/>
                <a:cs typeface="Times New Roman"/>
              </a:rPr>
              <a:t> </a:t>
            </a:r>
            <a:r>
              <a:rPr kumimoji="1" lang="en-US" altLang="ja-JP" dirty="0" smtClean="0">
                <a:latin typeface="+mj-lt"/>
                <a:cs typeface="Times New Roman"/>
              </a:rPr>
              <a:t>(TI+06).</a:t>
            </a:r>
            <a:endParaRPr kumimoji="1" lang="ja-JP" altLang="en-US" dirty="0"/>
          </a:p>
        </p:txBody>
      </p:sp>
      <p:graphicFrame>
        <p:nvGraphicFramePr>
          <p:cNvPr id="11" name="Object 2"/>
          <p:cNvGraphicFramePr>
            <a:graphicFrameLocks noChangeAspect="1"/>
          </p:cNvGraphicFramePr>
          <p:nvPr/>
        </p:nvGraphicFramePr>
        <p:xfrm>
          <a:off x="1336927" y="3922931"/>
          <a:ext cx="541337" cy="635000"/>
        </p:xfrm>
        <a:graphic>
          <a:graphicData uri="http://schemas.openxmlformats.org/presentationml/2006/ole">
            <p:oleObj spid="_x0000_s57346" name="数式" r:id="rId3" imgW="381000" imgH="444500" progId="Equation.3">
              <p:embed/>
            </p:oleObj>
          </a:graphicData>
        </a:graphic>
      </p:graphicFrame>
      <p:sp>
        <p:nvSpPr>
          <p:cNvPr id="12" name="テキスト ボックス 11"/>
          <p:cNvSpPr txBox="1"/>
          <p:nvPr/>
        </p:nvSpPr>
        <p:spPr>
          <a:xfrm>
            <a:off x="3657600" y="3846731"/>
            <a:ext cx="3505200" cy="369332"/>
          </a:xfrm>
          <a:prstGeom prst="rect">
            <a:avLst/>
          </a:prstGeom>
          <a:noFill/>
        </p:spPr>
        <p:txBody>
          <a:bodyPr wrap="square" rtlCol="0">
            <a:spAutoFit/>
          </a:bodyPr>
          <a:lstStyle/>
          <a:p>
            <a:r>
              <a:rPr kumimoji="1" lang="en-US" altLang="ja-JP" i="1" dirty="0" smtClean="0">
                <a:latin typeface="Times New Roman"/>
                <a:cs typeface="Times New Roman"/>
              </a:rPr>
              <a:t>L</a:t>
            </a:r>
            <a:r>
              <a:rPr kumimoji="1" lang="en-US" altLang="ja-JP" dirty="0" smtClean="0"/>
              <a:t> : cooling rate par unit mass.</a:t>
            </a:r>
            <a:endParaRPr kumimoji="1" lang="ja-JP" altLang="en-US" dirty="0"/>
          </a:p>
        </p:txBody>
      </p:sp>
      <p:sp>
        <p:nvSpPr>
          <p:cNvPr id="13" name="テキスト ボックス 12"/>
          <p:cNvSpPr txBox="1"/>
          <p:nvPr/>
        </p:nvSpPr>
        <p:spPr>
          <a:xfrm>
            <a:off x="3657600" y="4202668"/>
            <a:ext cx="3505200" cy="369332"/>
          </a:xfrm>
          <a:prstGeom prst="rect">
            <a:avLst/>
          </a:prstGeom>
          <a:noFill/>
        </p:spPr>
        <p:txBody>
          <a:bodyPr wrap="square" rtlCol="0">
            <a:spAutoFit/>
          </a:bodyPr>
          <a:lstStyle/>
          <a:p>
            <a:r>
              <a:rPr lang="en-US" altLang="ja-JP" i="1" dirty="0" smtClean="0">
                <a:latin typeface="Symbol" charset="2"/>
                <a:cs typeface="Symbol" charset="2"/>
              </a:rPr>
              <a:t>k</a:t>
            </a:r>
            <a:r>
              <a:rPr kumimoji="1" lang="en-US" altLang="ja-JP" dirty="0" smtClean="0"/>
              <a:t> : </a:t>
            </a:r>
            <a:r>
              <a:rPr lang="en-US" altLang="ja-JP" dirty="0" smtClean="0"/>
              <a:t>thermal conductivity.</a:t>
            </a:r>
            <a:endParaRPr kumimoji="1" lang="ja-JP" altLang="en-US" dirty="0"/>
          </a:p>
        </p:txBody>
      </p:sp>
      <p:pic>
        <p:nvPicPr>
          <p:cNvPr id="14" name="図 13" descr="スクリーンショット（2011-08-20 19.51.54）.png"/>
          <p:cNvPicPr>
            <a:picLocks noChangeAspect="1"/>
          </p:cNvPicPr>
          <p:nvPr/>
        </p:nvPicPr>
        <p:blipFill>
          <a:blip r:embed="rId4"/>
          <a:stretch>
            <a:fillRect/>
          </a:stretch>
        </p:blipFill>
        <p:spPr>
          <a:xfrm>
            <a:off x="1657680" y="4005250"/>
            <a:ext cx="179197" cy="205105"/>
          </a:xfrm>
          <a:prstGeom prst="rect">
            <a:avLst/>
          </a:prstGeom>
        </p:spPr>
      </p:pic>
      <p:pic>
        <p:nvPicPr>
          <p:cNvPr id="15" name="図 14" descr="スクリーンショット（2011-08-20 19.51.54）.png"/>
          <p:cNvPicPr>
            <a:picLocks noChangeAspect="1"/>
          </p:cNvPicPr>
          <p:nvPr/>
        </p:nvPicPr>
        <p:blipFill>
          <a:blip r:embed="rId4"/>
          <a:stretch>
            <a:fillRect/>
          </a:stretch>
        </p:blipFill>
        <p:spPr>
          <a:xfrm>
            <a:off x="3707003" y="3959794"/>
            <a:ext cx="179197" cy="205105"/>
          </a:xfrm>
          <a:prstGeom prst="rect">
            <a:avLst/>
          </a:prstGeom>
        </p:spPr>
      </p:pic>
      <p:sp>
        <p:nvSpPr>
          <p:cNvPr id="16" name="テキスト ボックス 15"/>
          <p:cNvSpPr txBox="1"/>
          <p:nvPr/>
        </p:nvSpPr>
        <p:spPr>
          <a:xfrm>
            <a:off x="152400" y="4659868"/>
            <a:ext cx="8610600" cy="369332"/>
          </a:xfrm>
          <a:prstGeom prst="rect">
            <a:avLst/>
          </a:prstGeom>
          <a:noFill/>
        </p:spPr>
        <p:txBody>
          <a:bodyPr wrap="square" rtlCol="0">
            <a:spAutoFit/>
          </a:bodyPr>
          <a:lstStyle/>
          <a:p>
            <a:pPr>
              <a:buClr>
                <a:schemeClr val="bg2">
                  <a:lumMod val="50000"/>
                </a:schemeClr>
              </a:buClr>
              <a:buFont typeface="Wingdings" charset="2"/>
              <a:buChar char="n"/>
            </a:pPr>
            <a:r>
              <a:rPr lang="en-US" altLang="ja-JP" dirty="0" smtClean="0">
                <a:latin typeface="+mj-lt"/>
              </a:rPr>
              <a:t> X</a:t>
            </a:r>
            <a:r>
              <a:rPr lang="ja-JP" altLang="en-US" dirty="0" smtClean="0">
                <a:latin typeface="+mj-lt"/>
              </a:rPr>
              <a:t>線輝線放射</a:t>
            </a:r>
            <a:endParaRPr kumimoji="1" lang="ja-JP" altLang="en-US" dirty="0">
              <a:latin typeface="+mj-lt"/>
            </a:endParaRPr>
          </a:p>
        </p:txBody>
      </p:sp>
      <p:sp>
        <p:nvSpPr>
          <p:cNvPr id="17" name="テキスト ボックス 16"/>
          <p:cNvSpPr txBox="1"/>
          <p:nvPr/>
        </p:nvSpPr>
        <p:spPr>
          <a:xfrm>
            <a:off x="381000" y="5029200"/>
            <a:ext cx="8001000" cy="369332"/>
          </a:xfrm>
          <a:prstGeom prst="rect">
            <a:avLst/>
          </a:prstGeom>
          <a:noFill/>
        </p:spPr>
        <p:txBody>
          <a:bodyPr wrap="square" rtlCol="0">
            <a:spAutoFit/>
          </a:bodyPr>
          <a:lstStyle/>
          <a:p>
            <a:pPr>
              <a:buClr>
                <a:schemeClr val="bg2">
                  <a:lumMod val="25000"/>
                </a:schemeClr>
              </a:buClr>
              <a:buFont typeface="Wingdings" charset="2"/>
              <a:buChar char="l"/>
            </a:pPr>
            <a:r>
              <a:rPr kumimoji="1" lang="en-US" altLang="ja-JP" dirty="0" smtClean="0"/>
              <a:t> RXJ1713 </a:t>
            </a:r>
            <a:r>
              <a:rPr lang="ja-JP" altLang="en-US" dirty="0" smtClean="0"/>
              <a:t>からの</a:t>
            </a:r>
            <a:r>
              <a:rPr lang="en-US" altLang="ja-JP" dirty="0" smtClean="0"/>
              <a:t>X</a:t>
            </a:r>
            <a:r>
              <a:rPr lang="ja-JP" altLang="en-US" dirty="0" smtClean="0"/>
              <a:t>線輝線放射は</a:t>
            </a:r>
            <a:r>
              <a:rPr lang="en-US" altLang="ja-JP" dirty="0" smtClean="0"/>
              <a:t> synchrotron </a:t>
            </a:r>
            <a:r>
              <a:rPr lang="ja-JP" altLang="en-US" dirty="0" smtClean="0"/>
              <a:t>に隠れて見えない（</a:t>
            </a:r>
            <a:r>
              <a:rPr lang="en-US" altLang="ja-JP" dirty="0" smtClean="0"/>
              <a:t>Takahashi+08</a:t>
            </a:r>
            <a:r>
              <a:rPr lang="ja-JP" altLang="en-US" dirty="0" smtClean="0"/>
              <a:t>）</a:t>
            </a:r>
            <a:endParaRPr kumimoji="1" lang="ja-JP" altLang="en-US" dirty="0">
              <a:latin typeface="Times New Roman"/>
              <a:cs typeface="Times New Roman"/>
            </a:endParaRPr>
          </a:p>
        </p:txBody>
      </p:sp>
      <p:sp>
        <p:nvSpPr>
          <p:cNvPr id="18" name="テキスト ボックス 17"/>
          <p:cNvSpPr txBox="1"/>
          <p:nvPr/>
        </p:nvSpPr>
        <p:spPr>
          <a:xfrm>
            <a:off x="762000" y="5410200"/>
            <a:ext cx="8534400" cy="369332"/>
          </a:xfrm>
          <a:prstGeom prst="rect">
            <a:avLst/>
          </a:prstGeom>
          <a:noFill/>
        </p:spPr>
        <p:txBody>
          <a:bodyPr wrap="square" rtlCol="0">
            <a:spAutoFit/>
          </a:bodyPr>
          <a:lstStyle/>
          <a:p>
            <a:pPr>
              <a:buClr>
                <a:schemeClr val="bg2">
                  <a:lumMod val="25000"/>
                </a:schemeClr>
              </a:buClr>
            </a:pPr>
            <a:r>
              <a:rPr lang="ja-JP" altLang="en-US" dirty="0" smtClean="0"/>
              <a:t>密度の上限：</a:t>
            </a:r>
            <a:r>
              <a:rPr lang="en-US" altLang="ja-JP" dirty="0" smtClean="0"/>
              <a:t> </a:t>
            </a:r>
            <a:r>
              <a:rPr lang="en-US" altLang="ja-JP" dirty="0" err="1" smtClean="0">
                <a:latin typeface="Times New Roman"/>
                <a:cs typeface="Times New Roman"/>
              </a:rPr>
              <a:t>n</a:t>
            </a:r>
            <a:r>
              <a:rPr lang="en-US" altLang="ja-JP" dirty="0" smtClean="0">
                <a:latin typeface="Times New Roman"/>
                <a:cs typeface="Times New Roman"/>
              </a:rPr>
              <a:t> ~ 0.01-2 cm</a:t>
            </a:r>
            <a:r>
              <a:rPr lang="en-US" altLang="ja-JP" baseline="30000" dirty="0" smtClean="0">
                <a:latin typeface="Times New Roman"/>
                <a:cs typeface="Times New Roman"/>
              </a:rPr>
              <a:t>-3</a:t>
            </a:r>
            <a:r>
              <a:rPr lang="en-US" altLang="ja-JP" dirty="0" smtClean="0">
                <a:latin typeface="Times New Roman"/>
                <a:cs typeface="Times New Roman"/>
              </a:rPr>
              <a:t> </a:t>
            </a:r>
            <a:r>
              <a:rPr lang="en-US" altLang="ja-JP" dirty="0" smtClean="0"/>
              <a:t>(</a:t>
            </a:r>
            <a:r>
              <a:rPr lang="ja-JP" altLang="en-US" dirty="0" smtClean="0"/>
              <a:t>電子温度に依存</a:t>
            </a:r>
            <a:r>
              <a:rPr lang="en-US" altLang="ja-JP" dirty="0" smtClean="0"/>
              <a:t>) </a:t>
            </a:r>
            <a:r>
              <a:rPr lang="ja-JP" altLang="en-US" dirty="0" smtClean="0">
                <a:sym typeface="Wingdings"/>
              </a:rPr>
              <a:t></a:t>
            </a:r>
            <a:r>
              <a:rPr lang="en-US" altLang="ja-JP" dirty="0" smtClean="0">
                <a:sym typeface="Wingdings"/>
              </a:rPr>
              <a:t> cloud </a:t>
            </a:r>
            <a:r>
              <a:rPr lang="ja-JP" altLang="en-US" dirty="0" smtClean="0">
                <a:sym typeface="Wingdings"/>
              </a:rPr>
              <a:t>（</a:t>
            </a:r>
            <a:r>
              <a:rPr lang="en-US" altLang="ja-JP" dirty="0" err="1" smtClean="0">
                <a:latin typeface="Times New Roman"/>
                <a:cs typeface="Times New Roman"/>
              </a:rPr>
              <a:t>n</a:t>
            </a:r>
            <a:r>
              <a:rPr lang="en-US" altLang="ja-JP" dirty="0" smtClean="0">
                <a:latin typeface="Times New Roman"/>
                <a:cs typeface="Times New Roman"/>
              </a:rPr>
              <a:t> &gt;10 cm</a:t>
            </a:r>
            <a:r>
              <a:rPr lang="en-US" altLang="ja-JP" baseline="30000" dirty="0" smtClean="0">
                <a:latin typeface="Times New Roman"/>
                <a:cs typeface="Times New Roman"/>
              </a:rPr>
              <a:t>-3</a:t>
            </a:r>
            <a:r>
              <a:rPr lang="ja-JP" altLang="en-US" dirty="0" smtClean="0">
                <a:sym typeface="Wingdings"/>
              </a:rPr>
              <a:t>）がいると</a:t>
            </a:r>
            <a:r>
              <a:rPr lang="en-US" altLang="ja-JP" dirty="0" smtClean="0">
                <a:sym typeface="Wingdings"/>
              </a:rPr>
              <a:t> out</a:t>
            </a:r>
            <a:r>
              <a:rPr lang="ja-JP" altLang="en-US" dirty="0" smtClean="0">
                <a:sym typeface="Wingdings"/>
              </a:rPr>
              <a:t>？</a:t>
            </a:r>
            <a:endParaRPr kumimoji="1" lang="ja-JP" altLang="en-US" dirty="0">
              <a:latin typeface="Times New Roman"/>
              <a:cs typeface="Times New Roman"/>
            </a:endParaRPr>
          </a:p>
        </p:txBody>
      </p:sp>
      <p:sp>
        <p:nvSpPr>
          <p:cNvPr id="19" name="テキスト ボックス 18"/>
          <p:cNvSpPr txBox="1"/>
          <p:nvPr/>
        </p:nvSpPr>
        <p:spPr>
          <a:xfrm>
            <a:off x="381000" y="5802868"/>
            <a:ext cx="8763000" cy="369332"/>
          </a:xfrm>
          <a:prstGeom prst="rect">
            <a:avLst/>
          </a:prstGeom>
          <a:noFill/>
        </p:spPr>
        <p:txBody>
          <a:bodyPr wrap="square" rtlCol="0">
            <a:spAutoFit/>
          </a:bodyPr>
          <a:lstStyle/>
          <a:p>
            <a:pPr>
              <a:buClr>
                <a:schemeClr val="bg2">
                  <a:lumMod val="25000"/>
                </a:schemeClr>
              </a:buClr>
              <a:buFont typeface="Wingdings" charset="2"/>
              <a:buChar char="l"/>
            </a:pPr>
            <a:r>
              <a:rPr kumimoji="1" lang="en-US" altLang="ja-JP" dirty="0" smtClean="0"/>
              <a:t> Cloud </a:t>
            </a:r>
            <a:r>
              <a:rPr lang="ja-JP" altLang="en-US" dirty="0" smtClean="0"/>
              <a:t>中では衝撃波は減速</a:t>
            </a:r>
            <a:r>
              <a:rPr lang="en-US" altLang="ja-JP" dirty="0" smtClean="0"/>
              <a:t> </a:t>
            </a:r>
            <a:r>
              <a:rPr lang="ja-JP" altLang="en-US" dirty="0" smtClean="0">
                <a:sym typeface="Wingdings"/>
              </a:rPr>
              <a:t></a:t>
            </a:r>
            <a:r>
              <a:rPr lang="en-US" altLang="ja-JP" dirty="0" smtClean="0">
                <a:sym typeface="Wingdings"/>
              </a:rPr>
              <a:t> </a:t>
            </a:r>
            <a:r>
              <a:rPr lang="ja-JP" altLang="en-US" dirty="0" smtClean="0">
                <a:sym typeface="Wingdings"/>
              </a:rPr>
              <a:t>低温度</a:t>
            </a:r>
            <a:r>
              <a:rPr lang="en-US" altLang="ja-JP" dirty="0" smtClean="0">
                <a:sym typeface="Wingdings"/>
              </a:rPr>
              <a:t> </a:t>
            </a:r>
            <a:r>
              <a:rPr lang="ja-JP" altLang="en-US" dirty="0" smtClean="0">
                <a:sym typeface="Wingdings"/>
              </a:rPr>
              <a:t></a:t>
            </a:r>
            <a:r>
              <a:rPr lang="en-US" altLang="ja-JP" dirty="0" smtClean="0">
                <a:sym typeface="Wingdings"/>
              </a:rPr>
              <a:t> </a:t>
            </a:r>
            <a:r>
              <a:rPr lang="ja-JP" altLang="en-US" dirty="0" smtClean="0">
                <a:sym typeface="Wingdings"/>
              </a:rPr>
              <a:t>輝線励起できないから</a:t>
            </a:r>
            <a:r>
              <a:rPr lang="en-US" altLang="ja-JP" dirty="0" smtClean="0">
                <a:sym typeface="Wingdings"/>
              </a:rPr>
              <a:t> OK</a:t>
            </a:r>
            <a:endParaRPr lang="en-US" altLang="ja-JP" sz="1400" dirty="0" smtClean="0">
              <a:sym typeface="Wingdings"/>
            </a:endParaRPr>
          </a:p>
        </p:txBody>
      </p:sp>
      <p:sp>
        <p:nvSpPr>
          <p:cNvPr id="20" name="テキスト ボックス 19"/>
          <p:cNvSpPr txBox="1"/>
          <p:nvPr/>
        </p:nvSpPr>
        <p:spPr>
          <a:xfrm>
            <a:off x="775805" y="6142450"/>
            <a:ext cx="6400800" cy="369332"/>
          </a:xfrm>
          <a:prstGeom prst="rect">
            <a:avLst/>
          </a:prstGeom>
          <a:noFill/>
        </p:spPr>
        <p:txBody>
          <a:bodyPr wrap="square" rtlCol="0">
            <a:spAutoFit/>
          </a:bodyPr>
          <a:lstStyle/>
          <a:p>
            <a:r>
              <a:rPr lang="en-US" altLang="ja-JP" i="1" dirty="0" err="1" smtClean="0">
                <a:latin typeface="Times New Roman"/>
                <a:cs typeface="Times New Roman"/>
              </a:rPr>
              <a:t>k</a:t>
            </a:r>
            <a:r>
              <a:rPr lang="en-US" altLang="ja-JP" baseline="-25000" dirty="0" err="1" smtClean="0">
                <a:latin typeface="Times New Roman"/>
                <a:cs typeface="Times New Roman"/>
              </a:rPr>
              <a:t>B</a:t>
            </a:r>
            <a:r>
              <a:rPr lang="en-US" altLang="ja-JP" i="1" dirty="0" err="1" smtClean="0">
                <a:latin typeface="Times New Roman"/>
                <a:cs typeface="Times New Roman"/>
              </a:rPr>
              <a:t>T</a:t>
            </a:r>
            <a:r>
              <a:rPr lang="en-US" altLang="ja-JP" dirty="0" smtClean="0">
                <a:latin typeface="Times New Roman"/>
                <a:cs typeface="Times New Roman"/>
              </a:rPr>
              <a:t> &lt; 0.01 </a:t>
            </a:r>
            <a:r>
              <a:rPr lang="en-US" altLang="ja-JP" dirty="0" err="1" smtClean="0">
                <a:latin typeface="Times New Roman"/>
                <a:cs typeface="Times New Roman"/>
              </a:rPr>
              <a:t>keV</a:t>
            </a:r>
            <a:r>
              <a:rPr lang="en-US" altLang="ja-JP" dirty="0" smtClean="0">
                <a:latin typeface="Times New Roman"/>
                <a:cs typeface="Times New Roman"/>
              </a:rPr>
              <a:t> ( </a:t>
            </a:r>
            <a:r>
              <a:rPr lang="en-US" altLang="ja-JP" dirty="0" err="1" smtClean="0">
                <a:latin typeface="Times New Roman"/>
                <a:cs typeface="Times New Roman"/>
              </a:rPr>
              <a:t>v</a:t>
            </a:r>
            <a:r>
              <a:rPr lang="en-US" altLang="ja-JP" baseline="-25000" dirty="0" err="1" smtClean="0">
                <a:latin typeface="Times New Roman"/>
                <a:cs typeface="Times New Roman"/>
              </a:rPr>
              <a:t>sh,d</a:t>
            </a:r>
            <a:r>
              <a:rPr lang="en-US" altLang="ja-JP" dirty="0" smtClean="0">
                <a:latin typeface="Times New Roman"/>
                <a:cs typeface="Times New Roman"/>
              </a:rPr>
              <a:t> / 3000 km/</a:t>
            </a:r>
            <a:r>
              <a:rPr lang="en-US" altLang="ja-JP" dirty="0" err="1" smtClean="0">
                <a:latin typeface="Times New Roman"/>
                <a:cs typeface="Times New Roman"/>
              </a:rPr>
              <a:t>s</a:t>
            </a:r>
            <a:r>
              <a:rPr lang="en-US" altLang="ja-JP" dirty="0" smtClean="0">
                <a:latin typeface="Times New Roman"/>
                <a:cs typeface="Times New Roman"/>
              </a:rPr>
              <a:t> )</a:t>
            </a:r>
            <a:r>
              <a:rPr lang="en-US" altLang="ja-JP" baseline="30000" dirty="0" smtClean="0">
                <a:latin typeface="Times New Roman"/>
                <a:cs typeface="Times New Roman"/>
              </a:rPr>
              <a:t>2</a:t>
            </a:r>
            <a:r>
              <a:rPr lang="en-US" altLang="ja-JP" dirty="0" smtClean="0">
                <a:latin typeface="Times New Roman"/>
                <a:cs typeface="Times New Roman"/>
              </a:rPr>
              <a:t> (</a:t>
            </a:r>
            <a:r>
              <a:rPr lang="en-US" altLang="ja-JP" dirty="0" err="1" smtClean="0">
                <a:latin typeface="Times New Roman"/>
                <a:cs typeface="Times New Roman"/>
              </a:rPr>
              <a:t>n</a:t>
            </a:r>
            <a:r>
              <a:rPr lang="en-US" altLang="ja-JP" baseline="-25000" dirty="0" err="1" smtClean="0">
                <a:latin typeface="Times New Roman"/>
                <a:cs typeface="Times New Roman"/>
              </a:rPr>
              <a:t>d</a:t>
            </a:r>
            <a:r>
              <a:rPr lang="en-US" altLang="ja-JP" dirty="0" smtClean="0">
                <a:latin typeface="Times New Roman"/>
                <a:cs typeface="Times New Roman"/>
              </a:rPr>
              <a:t>/0.1 cm</a:t>
            </a:r>
            <a:r>
              <a:rPr lang="en-US" altLang="ja-JP" baseline="30000" dirty="0" smtClean="0">
                <a:latin typeface="Times New Roman"/>
                <a:cs typeface="Times New Roman"/>
              </a:rPr>
              <a:t>-3</a:t>
            </a:r>
            <a:r>
              <a:rPr lang="en-US" altLang="ja-JP" dirty="0" smtClean="0">
                <a:latin typeface="Times New Roman"/>
                <a:cs typeface="Times New Roman"/>
              </a:rPr>
              <a:t>) (n</a:t>
            </a:r>
            <a:r>
              <a:rPr lang="en-US" altLang="ja-JP" baseline="-25000" dirty="0" smtClean="0">
                <a:latin typeface="Times New Roman"/>
                <a:cs typeface="Times New Roman"/>
              </a:rPr>
              <a:t>c</a:t>
            </a:r>
            <a:r>
              <a:rPr lang="en-US" altLang="ja-JP" dirty="0" smtClean="0">
                <a:latin typeface="Times New Roman"/>
                <a:cs typeface="Times New Roman"/>
              </a:rPr>
              <a:t>/100 cm</a:t>
            </a:r>
            <a:r>
              <a:rPr lang="en-US" altLang="ja-JP" baseline="30000" dirty="0" smtClean="0">
                <a:latin typeface="Times New Roman"/>
                <a:cs typeface="Times New Roman"/>
              </a:rPr>
              <a:t>-3</a:t>
            </a:r>
            <a:r>
              <a:rPr lang="en-US" altLang="ja-JP" dirty="0" smtClean="0">
                <a:latin typeface="Times New Roman"/>
                <a:cs typeface="Times New Roman"/>
              </a:rPr>
              <a:t>)</a:t>
            </a:r>
            <a:r>
              <a:rPr lang="en-US" altLang="ja-JP" baseline="30000" dirty="0" smtClean="0">
                <a:latin typeface="Times New Roman"/>
                <a:cs typeface="Times New Roman"/>
              </a:rPr>
              <a:t> -1</a:t>
            </a:r>
            <a:endParaRPr lang="ja-JP" altLang="en-US" dirty="0" smtClean="0"/>
          </a:p>
        </p:txBody>
      </p:sp>
      <p:sp>
        <p:nvSpPr>
          <p:cNvPr id="21" name="テキスト ボックス 20"/>
          <p:cNvSpPr txBox="1"/>
          <p:nvPr/>
        </p:nvSpPr>
        <p:spPr>
          <a:xfrm>
            <a:off x="5791200" y="6477000"/>
            <a:ext cx="3352800" cy="369332"/>
          </a:xfrm>
          <a:prstGeom prst="rect">
            <a:avLst/>
          </a:prstGeom>
          <a:noFill/>
        </p:spPr>
        <p:txBody>
          <a:bodyPr wrap="square" rtlCol="0">
            <a:spAutoFit/>
          </a:bodyPr>
          <a:lstStyle/>
          <a:p>
            <a:r>
              <a:rPr kumimoji="1" lang="en-US" altLang="ja-JP" dirty="0" err="1" smtClean="0"/>
              <a:t>Zirakashvii</a:t>
            </a:r>
            <a:r>
              <a:rPr kumimoji="1" lang="en-US" altLang="ja-JP" dirty="0" smtClean="0"/>
              <a:t> &amp; </a:t>
            </a:r>
            <a:r>
              <a:rPr kumimoji="1" lang="en-US" altLang="ja-JP" dirty="0" err="1" smtClean="0"/>
              <a:t>Aharonian</a:t>
            </a:r>
            <a:r>
              <a:rPr kumimoji="1" lang="en-US" altLang="ja-JP" dirty="0" smtClean="0"/>
              <a:t> 10, </a:t>
            </a:r>
            <a:r>
              <a:rPr lang="en-US" altLang="ja-JP" dirty="0" smtClean="0"/>
              <a:t>TI+11</a:t>
            </a:r>
            <a:endParaRPr kumimoji="1" lang="ja-JP" altLang="en-US" dirty="0"/>
          </a:p>
        </p:txBody>
      </p:sp>
      <p:grpSp>
        <p:nvGrpSpPr>
          <p:cNvPr id="45" name="図形グループ 44"/>
          <p:cNvGrpSpPr>
            <a:grpSpLocks noChangeAspect="1"/>
          </p:cNvGrpSpPr>
          <p:nvPr/>
        </p:nvGrpSpPr>
        <p:grpSpPr>
          <a:xfrm>
            <a:off x="6629400" y="1215771"/>
            <a:ext cx="2240756" cy="3737229"/>
            <a:chOff x="6155155" y="838200"/>
            <a:chExt cx="2800945" cy="4671536"/>
          </a:xfrm>
        </p:grpSpPr>
        <p:sp>
          <p:nvSpPr>
            <p:cNvPr id="22" name="円/楕円 21"/>
            <p:cNvSpPr/>
            <p:nvPr/>
          </p:nvSpPr>
          <p:spPr>
            <a:xfrm>
              <a:off x="6688555" y="2070100"/>
              <a:ext cx="1612900" cy="1168400"/>
            </a:xfrm>
            <a:prstGeom prst="ellipse">
              <a:avLst/>
            </a:prstGeom>
            <a:solidFill>
              <a:schemeClr val="accent5">
                <a:lumMod val="60000"/>
                <a:lumOff val="40000"/>
              </a:schemeClr>
            </a:solidFill>
            <a:ln w="38100">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3" name="TextBox 89"/>
            <p:cNvSpPr txBox="1"/>
            <p:nvPr/>
          </p:nvSpPr>
          <p:spPr>
            <a:xfrm rot="5400000">
              <a:off x="7578239" y="4324975"/>
              <a:ext cx="2030968" cy="338554"/>
            </a:xfrm>
            <a:prstGeom prst="rect">
              <a:avLst/>
            </a:prstGeom>
            <a:noFill/>
          </p:spPr>
          <p:txBody>
            <a:bodyPr wrap="square" rtlCol="0">
              <a:spAutoFit/>
            </a:bodyPr>
            <a:lstStyle/>
            <a:p>
              <a:r>
                <a:rPr lang="en-US" altLang="ja-JP" sz="1600" dirty="0" smtClean="0"/>
                <a:t>Forward Shock</a:t>
              </a:r>
              <a:endParaRPr kumimoji="1" lang="ja-JP" altLang="en-US" sz="1600" dirty="0"/>
            </a:p>
          </p:txBody>
        </p:sp>
        <p:sp>
          <p:nvSpPr>
            <p:cNvPr id="25" name="TextBox 93"/>
            <p:cNvSpPr txBox="1"/>
            <p:nvPr/>
          </p:nvSpPr>
          <p:spPr>
            <a:xfrm>
              <a:off x="7010400" y="2413000"/>
              <a:ext cx="990600" cy="369332"/>
            </a:xfrm>
            <a:prstGeom prst="rect">
              <a:avLst/>
            </a:prstGeom>
            <a:noFill/>
          </p:spPr>
          <p:txBody>
            <a:bodyPr wrap="square" rtlCol="0">
              <a:spAutoFit/>
            </a:bodyPr>
            <a:lstStyle/>
            <a:p>
              <a:r>
                <a:rPr lang="en-US" altLang="ja-JP" dirty="0" smtClean="0"/>
                <a:t>C</a:t>
              </a:r>
              <a:r>
                <a:rPr kumimoji="1" lang="en-US" altLang="ja-JP" dirty="0" smtClean="0"/>
                <a:t>loud</a:t>
              </a:r>
              <a:endParaRPr kumimoji="1" lang="ja-JP" altLang="en-US" dirty="0"/>
            </a:p>
          </p:txBody>
        </p:sp>
        <p:sp>
          <p:nvSpPr>
            <p:cNvPr id="26" name="フリーフォーム 25"/>
            <p:cNvSpPr/>
            <p:nvPr/>
          </p:nvSpPr>
          <p:spPr>
            <a:xfrm>
              <a:off x="6155155" y="1600200"/>
              <a:ext cx="965200" cy="1117600"/>
            </a:xfrm>
            <a:custGeom>
              <a:avLst/>
              <a:gdLst>
                <a:gd name="connsiteX0" fmla="*/ 965200 w 965200"/>
                <a:gd name="connsiteY0" fmla="*/ 0 h 952500"/>
                <a:gd name="connsiteX1" fmla="*/ 355600 w 965200"/>
                <a:gd name="connsiteY1" fmla="*/ 241300 h 952500"/>
                <a:gd name="connsiteX2" fmla="*/ 76200 w 965200"/>
                <a:gd name="connsiteY2" fmla="*/ 635000 h 952500"/>
                <a:gd name="connsiteX3" fmla="*/ 0 w 965200"/>
                <a:gd name="connsiteY3" fmla="*/ 952500 h 952500"/>
              </a:gdLst>
              <a:ahLst/>
              <a:cxnLst>
                <a:cxn ang="0">
                  <a:pos x="connsiteX0" y="connsiteY0"/>
                </a:cxn>
                <a:cxn ang="0">
                  <a:pos x="connsiteX1" y="connsiteY1"/>
                </a:cxn>
                <a:cxn ang="0">
                  <a:pos x="connsiteX2" y="connsiteY2"/>
                </a:cxn>
                <a:cxn ang="0">
                  <a:pos x="connsiteX3" y="connsiteY3"/>
                </a:cxn>
              </a:cxnLst>
              <a:rect l="l" t="t" r="r" b="b"/>
              <a:pathLst>
                <a:path w="965200" h="952500">
                  <a:moveTo>
                    <a:pt x="965200" y="0"/>
                  </a:moveTo>
                  <a:cubicBezTo>
                    <a:pt x="734483" y="67733"/>
                    <a:pt x="503767" y="135467"/>
                    <a:pt x="355600" y="241300"/>
                  </a:cubicBezTo>
                  <a:cubicBezTo>
                    <a:pt x="207433" y="347133"/>
                    <a:pt x="135467" y="516467"/>
                    <a:pt x="76200" y="635000"/>
                  </a:cubicBezTo>
                  <a:cubicBezTo>
                    <a:pt x="16933" y="753533"/>
                    <a:pt x="8466" y="853016"/>
                    <a:pt x="0" y="952500"/>
                  </a:cubicBezTo>
                </a:path>
              </a:pathLst>
            </a:cu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7" name="フリーフォーム 26"/>
            <p:cNvSpPr/>
            <p:nvPr/>
          </p:nvSpPr>
          <p:spPr>
            <a:xfrm flipV="1">
              <a:off x="6155155" y="2692400"/>
              <a:ext cx="965200" cy="1193800"/>
            </a:xfrm>
            <a:custGeom>
              <a:avLst/>
              <a:gdLst>
                <a:gd name="connsiteX0" fmla="*/ 965200 w 965200"/>
                <a:gd name="connsiteY0" fmla="*/ 0 h 952500"/>
                <a:gd name="connsiteX1" fmla="*/ 355600 w 965200"/>
                <a:gd name="connsiteY1" fmla="*/ 241300 h 952500"/>
                <a:gd name="connsiteX2" fmla="*/ 76200 w 965200"/>
                <a:gd name="connsiteY2" fmla="*/ 635000 h 952500"/>
                <a:gd name="connsiteX3" fmla="*/ 0 w 965200"/>
                <a:gd name="connsiteY3" fmla="*/ 952500 h 952500"/>
              </a:gdLst>
              <a:ahLst/>
              <a:cxnLst>
                <a:cxn ang="0">
                  <a:pos x="connsiteX0" y="connsiteY0"/>
                </a:cxn>
                <a:cxn ang="0">
                  <a:pos x="connsiteX1" y="connsiteY1"/>
                </a:cxn>
                <a:cxn ang="0">
                  <a:pos x="connsiteX2" y="connsiteY2"/>
                </a:cxn>
                <a:cxn ang="0">
                  <a:pos x="connsiteX3" y="connsiteY3"/>
                </a:cxn>
              </a:cxnLst>
              <a:rect l="l" t="t" r="r" b="b"/>
              <a:pathLst>
                <a:path w="965200" h="952500">
                  <a:moveTo>
                    <a:pt x="965200" y="0"/>
                  </a:moveTo>
                  <a:cubicBezTo>
                    <a:pt x="734483" y="67733"/>
                    <a:pt x="503767" y="135467"/>
                    <a:pt x="355600" y="241300"/>
                  </a:cubicBezTo>
                  <a:cubicBezTo>
                    <a:pt x="207433" y="347133"/>
                    <a:pt x="135467" y="516467"/>
                    <a:pt x="76200" y="635000"/>
                  </a:cubicBezTo>
                  <a:cubicBezTo>
                    <a:pt x="16933" y="753533"/>
                    <a:pt x="8466" y="853016"/>
                    <a:pt x="0" y="952500"/>
                  </a:cubicBezTo>
                </a:path>
              </a:pathLst>
            </a:cu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8" name="フリーフォーム 27"/>
            <p:cNvSpPr/>
            <p:nvPr/>
          </p:nvSpPr>
          <p:spPr>
            <a:xfrm>
              <a:off x="7315200" y="838200"/>
              <a:ext cx="1524000" cy="1816100"/>
            </a:xfrm>
            <a:custGeom>
              <a:avLst/>
              <a:gdLst>
                <a:gd name="connsiteX0" fmla="*/ 1524000 w 1524000"/>
                <a:gd name="connsiteY0" fmla="*/ 0 h 1816100"/>
                <a:gd name="connsiteX1" fmla="*/ 1219200 w 1524000"/>
                <a:gd name="connsiteY1" fmla="*/ 1079500 h 1816100"/>
                <a:gd name="connsiteX2" fmla="*/ 215900 w 1524000"/>
                <a:gd name="connsiteY2" fmla="*/ 1435100 h 1816100"/>
                <a:gd name="connsiteX3" fmla="*/ 0 w 1524000"/>
                <a:gd name="connsiteY3" fmla="*/ 1816100 h 1816100"/>
              </a:gdLst>
              <a:ahLst/>
              <a:cxnLst>
                <a:cxn ang="0">
                  <a:pos x="connsiteX0" y="connsiteY0"/>
                </a:cxn>
                <a:cxn ang="0">
                  <a:pos x="connsiteX1" y="connsiteY1"/>
                </a:cxn>
                <a:cxn ang="0">
                  <a:pos x="connsiteX2" y="connsiteY2"/>
                </a:cxn>
                <a:cxn ang="0">
                  <a:pos x="connsiteX3" y="connsiteY3"/>
                </a:cxn>
              </a:cxnLst>
              <a:rect l="l" t="t" r="r" b="b"/>
              <a:pathLst>
                <a:path w="1524000" h="1816100">
                  <a:moveTo>
                    <a:pt x="1524000" y="0"/>
                  </a:moveTo>
                  <a:cubicBezTo>
                    <a:pt x="1480608" y="420158"/>
                    <a:pt x="1437217" y="840317"/>
                    <a:pt x="1219200" y="1079500"/>
                  </a:cubicBezTo>
                  <a:cubicBezTo>
                    <a:pt x="1001183" y="1318683"/>
                    <a:pt x="419100" y="1312333"/>
                    <a:pt x="215900" y="1435100"/>
                  </a:cubicBezTo>
                  <a:cubicBezTo>
                    <a:pt x="12700" y="1557867"/>
                    <a:pt x="0" y="1816100"/>
                    <a:pt x="0" y="1816100"/>
                  </a:cubicBezTo>
                </a:path>
              </a:pathLst>
            </a:cu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9" name="フリーフォーム 28"/>
            <p:cNvSpPr/>
            <p:nvPr/>
          </p:nvSpPr>
          <p:spPr>
            <a:xfrm flipV="1">
              <a:off x="7315200" y="2655332"/>
              <a:ext cx="1524000" cy="1688068"/>
            </a:xfrm>
            <a:custGeom>
              <a:avLst/>
              <a:gdLst>
                <a:gd name="connsiteX0" fmla="*/ 1524000 w 1524000"/>
                <a:gd name="connsiteY0" fmla="*/ 0 h 1816100"/>
                <a:gd name="connsiteX1" fmla="*/ 1219200 w 1524000"/>
                <a:gd name="connsiteY1" fmla="*/ 1079500 h 1816100"/>
                <a:gd name="connsiteX2" fmla="*/ 215900 w 1524000"/>
                <a:gd name="connsiteY2" fmla="*/ 1435100 h 1816100"/>
                <a:gd name="connsiteX3" fmla="*/ 0 w 1524000"/>
                <a:gd name="connsiteY3" fmla="*/ 1816100 h 1816100"/>
              </a:gdLst>
              <a:ahLst/>
              <a:cxnLst>
                <a:cxn ang="0">
                  <a:pos x="connsiteX0" y="connsiteY0"/>
                </a:cxn>
                <a:cxn ang="0">
                  <a:pos x="connsiteX1" y="connsiteY1"/>
                </a:cxn>
                <a:cxn ang="0">
                  <a:pos x="connsiteX2" y="connsiteY2"/>
                </a:cxn>
                <a:cxn ang="0">
                  <a:pos x="connsiteX3" y="connsiteY3"/>
                </a:cxn>
              </a:cxnLst>
              <a:rect l="l" t="t" r="r" b="b"/>
              <a:pathLst>
                <a:path w="1524000" h="1816100">
                  <a:moveTo>
                    <a:pt x="1524000" y="0"/>
                  </a:moveTo>
                  <a:cubicBezTo>
                    <a:pt x="1480608" y="420158"/>
                    <a:pt x="1437217" y="840317"/>
                    <a:pt x="1219200" y="1079500"/>
                  </a:cubicBezTo>
                  <a:cubicBezTo>
                    <a:pt x="1001183" y="1318683"/>
                    <a:pt x="419100" y="1312333"/>
                    <a:pt x="215900" y="1435100"/>
                  </a:cubicBezTo>
                  <a:cubicBezTo>
                    <a:pt x="12700" y="1557867"/>
                    <a:pt x="0" y="1816100"/>
                    <a:pt x="0" y="1816100"/>
                  </a:cubicBezTo>
                </a:path>
              </a:pathLst>
            </a:cu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30" name="円/楕円 29"/>
            <p:cNvSpPr/>
            <p:nvPr/>
          </p:nvSpPr>
          <p:spPr>
            <a:xfrm rot="20212052">
              <a:off x="6663830" y="2105256"/>
              <a:ext cx="801776" cy="174235"/>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1" name="円/楕円 30"/>
            <p:cNvSpPr/>
            <p:nvPr/>
          </p:nvSpPr>
          <p:spPr>
            <a:xfrm rot="1254929">
              <a:off x="6737339" y="3006541"/>
              <a:ext cx="801776" cy="174235"/>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7899400" y="2360136"/>
              <a:ext cx="1056700" cy="369332"/>
            </a:xfrm>
            <a:prstGeom prst="rect">
              <a:avLst/>
            </a:prstGeom>
            <a:noFill/>
          </p:spPr>
          <p:txBody>
            <a:bodyPr wrap="none" rtlCol="0">
              <a:spAutoFit/>
            </a:bodyPr>
            <a:lstStyle/>
            <a:p>
              <a:r>
                <a:rPr kumimoji="1" lang="en-US" altLang="ja-JP" dirty="0" smtClean="0">
                  <a:latin typeface="Times New Roman"/>
                  <a:cs typeface="Times New Roman"/>
                </a:rPr>
                <a:t>B ~ 1mG</a:t>
              </a:r>
              <a:endParaRPr kumimoji="1" lang="ja-JP" altLang="en-US" dirty="0">
                <a:latin typeface="Times New Roman"/>
                <a:cs typeface="Times New Roman"/>
              </a:endParaRPr>
            </a:p>
          </p:txBody>
        </p:sp>
        <p:cxnSp>
          <p:nvCxnSpPr>
            <p:cNvPr id="33" name="直線矢印コネクタ 32"/>
            <p:cNvCxnSpPr/>
            <p:nvPr/>
          </p:nvCxnSpPr>
          <p:spPr>
            <a:xfrm rot="10800000">
              <a:off x="7281445" y="2259568"/>
              <a:ext cx="643355" cy="1534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直線矢印コネクタ 33"/>
            <p:cNvCxnSpPr/>
            <p:nvPr/>
          </p:nvCxnSpPr>
          <p:spPr>
            <a:xfrm rot="10800000" flipV="1">
              <a:off x="7323887" y="2717799"/>
              <a:ext cx="600913" cy="3037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35" name="図形グループ 34"/>
            <p:cNvGrpSpPr/>
            <p:nvPr/>
          </p:nvGrpSpPr>
          <p:grpSpPr>
            <a:xfrm>
              <a:off x="6439575" y="3554968"/>
              <a:ext cx="1637625" cy="1320800"/>
              <a:chOff x="4114800" y="5232400"/>
              <a:chExt cx="1637625" cy="1320800"/>
            </a:xfrm>
          </p:grpSpPr>
          <p:grpSp>
            <p:nvGrpSpPr>
              <p:cNvPr id="36" name="図形グループ 56"/>
              <p:cNvGrpSpPr/>
              <p:nvPr/>
            </p:nvGrpSpPr>
            <p:grpSpPr>
              <a:xfrm>
                <a:off x="4114800" y="5232400"/>
                <a:ext cx="1637625" cy="1320800"/>
                <a:chOff x="6439575" y="5029200"/>
                <a:chExt cx="1637625" cy="1320800"/>
              </a:xfrm>
            </p:grpSpPr>
            <p:grpSp>
              <p:nvGrpSpPr>
                <p:cNvPr id="38" name="図形グループ 46"/>
                <p:cNvGrpSpPr/>
                <p:nvPr/>
              </p:nvGrpSpPr>
              <p:grpSpPr>
                <a:xfrm>
                  <a:off x="6439575" y="5181600"/>
                  <a:ext cx="1637625" cy="1168400"/>
                  <a:chOff x="3480475" y="4611132"/>
                  <a:chExt cx="1637625" cy="1168400"/>
                </a:xfrm>
              </p:grpSpPr>
              <p:sp>
                <p:nvSpPr>
                  <p:cNvPr id="41" name="円/楕円 40"/>
                  <p:cNvSpPr/>
                  <p:nvPr/>
                </p:nvSpPr>
                <p:spPr>
                  <a:xfrm>
                    <a:off x="3505200" y="4611132"/>
                    <a:ext cx="1612900" cy="1168400"/>
                  </a:xfrm>
                  <a:prstGeom prst="ellipse">
                    <a:avLst/>
                  </a:prstGeom>
                  <a:solidFill>
                    <a:schemeClr val="accent5">
                      <a:lumMod val="60000"/>
                      <a:lumOff val="40000"/>
                    </a:schemeClr>
                  </a:solidFill>
                  <a:ln w="38100">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3" name="円/楕円 42"/>
                  <p:cNvSpPr/>
                  <p:nvPr/>
                </p:nvSpPr>
                <p:spPr>
                  <a:xfrm rot="20212052">
                    <a:off x="3480475" y="4646288"/>
                    <a:ext cx="801776" cy="174235"/>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4" name="円/楕円 43"/>
                  <p:cNvSpPr/>
                  <p:nvPr/>
                </p:nvSpPr>
                <p:spPr>
                  <a:xfrm rot="1254929">
                    <a:off x="3553984" y="5547573"/>
                    <a:ext cx="801776" cy="174235"/>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39" name="星 5 38"/>
                <p:cNvSpPr/>
                <p:nvPr/>
              </p:nvSpPr>
              <p:spPr>
                <a:xfrm>
                  <a:off x="6553200" y="5105400"/>
                  <a:ext cx="250974" cy="273887"/>
                </a:xfrm>
                <a:prstGeom prst="star5">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0" name="星 5 39"/>
                <p:cNvSpPr/>
                <p:nvPr/>
              </p:nvSpPr>
              <p:spPr>
                <a:xfrm>
                  <a:off x="6835626" y="5029200"/>
                  <a:ext cx="250974" cy="273887"/>
                </a:xfrm>
                <a:prstGeom prst="star5">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37" name="星 5 36"/>
              <p:cNvSpPr/>
              <p:nvPr/>
            </p:nvSpPr>
            <p:spPr>
              <a:xfrm>
                <a:off x="4397226" y="5364913"/>
                <a:ext cx="250974" cy="273887"/>
              </a:xfrm>
              <a:prstGeom prst="star5">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24" name="TextBox 91"/>
            <p:cNvSpPr txBox="1"/>
            <p:nvPr/>
          </p:nvSpPr>
          <p:spPr>
            <a:xfrm>
              <a:off x="6250405" y="1318736"/>
              <a:ext cx="1524000" cy="423192"/>
            </a:xfrm>
            <a:prstGeom prst="rect">
              <a:avLst/>
            </a:prstGeom>
            <a:noFill/>
          </p:spPr>
          <p:txBody>
            <a:bodyPr wrap="square" rtlCol="0">
              <a:spAutoFit/>
            </a:bodyPr>
            <a:lstStyle/>
            <a:p>
              <a:r>
                <a:rPr lang="ja-JP" altLang="en-US" sz="1600" dirty="0" smtClean="0"/>
                <a:t>反射衝撃波</a:t>
              </a:r>
              <a:endParaRPr lang="en-US" altLang="ja-JP" sz="1600" dirty="0" smtClean="0"/>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6200"/>
            <a:ext cx="8229600" cy="1143000"/>
          </a:xfrm>
        </p:spPr>
        <p:txBody>
          <a:bodyPr>
            <a:normAutofit fontScale="90000"/>
          </a:bodyPr>
          <a:lstStyle/>
          <a:p>
            <a:r>
              <a:rPr lang="ja-JP" altLang="en-US" dirty="0" smtClean="0"/>
              <a:t>放射はどうなる？：ガンマ線スペクトル</a:t>
            </a:r>
            <a:endParaRPr lang="ja-JP" altLang="en-US" dirty="0"/>
          </a:p>
        </p:txBody>
      </p:sp>
      <p:sp>
        <p:nvSpPr>
          <p:cNvPr id="4" name="テキスト ボックス 3"/>
          <p:cNvSpPr txBox="1"/>
          <p:nvPr/>
        </p:nvSpPr>
        <p:spPr>
          <a:xfrm>
            <a:off x="304800" y="1002268"/>
            <a:ext cx="8610600" cy="400110"/>
          </a:xfrm>
          <a:prstGeom prst="rect">
            <a:avLst/>
          </a:prstGeom>
          <a:noFill/>
        </p:spPr>
        <p:txBody>
          <a:bodyPr wrap="square" rtlCol="0">
            <a:spAutoFit/>
          </a:bodyPr>
          <a:lstStyle/>
          <a:p>
            <a:pPr>
              <a:buClr>
                <a:schemeClr val="bg2">
                  <a:lumMod val="50000"/>
                </a:schemeClr>
              </a:buClr>
              <a:buFont typeface="Wingdings" charset="2"/>
              <a:buChar char="n"/>
            </a:pPr>
            <a:r>
              <a:rPr lang="en-US" altLang="ja-JP" dirty="0" smtClean="0">
                <a:latin typeface="+mj-lt"/>
              </a:rPr>
              <a:t> Fermi </a:t>
            </a:r>
            <a:r>
              <a:rPr lang="ja-JP" altLang="en-US" dirty="0" smtClean="0">
                <a:latin typeface="+mj-lt"/>
              </a:rPr>
              <a:t>衛星による</a:t>
            </a:r>
            <a:r>
              <a:rPr lang="en-US" altLang="ja-JP" dirty="0" smtClean="0">
                <a:latin typeface="+mj-lt"/>
              </a:rPr>
              <a:t>RXJ1713</a:t>
            </a:r>
            <a:r>
              <a:rPr lang="ja-JP" altLang="en-US" dirty="0" smtClean="0">
                <a:latin typeface="+mj-lt"/>
              </a:rPr>
              <a:t>のガンマ線スペクトル（</a:t>
            </a:r>
            <a:r>
              <a:rPr lang="en-US" altLang="ja-JP" dirty="0" smtClean="0">
                <a:latin typeface="+mj-lt"/>
              </a:rPr>
              <a:t>Abdo+11</a:t>
            </a:r>
            <a:r>
              <a:rPr lang="ja-JP" altLang="en-US" dirty="0" smtClean="0">
                <a:latin typeface="+mj-lt"/>
              </a:rPr>
              <a:t>）</a:t>
            </a:r>
            <a:r>
              <a:rPr lang="en-US" altLang="ja-JP" dirty="0" smtClean="0">
                <a:latin typeface="+mj-lt"/>
              </a:rPr>
              <a:t>:   </a:t>
            </a:r>
            <a:r>
              <a:rPr lang="en-US" altLang="ja-JP" sz="2000" i="1" dirty="0" err="1" smtClean="0">
                <a:latin typeface="Times New Roman"/>
                <a:cs typeface="Times New Roman"/>
              </a:rPr>
              <a:t>v</a:t>
            </a:r>
            <a:r>
              <a:rPr lang="en-US" altLang="ja-JP" sz="2000" i="1" dirty="0" smtClean="0">
                <a:latin typeface="Times New Roman"/>
                <a:cs typeface="Times New Roman"/>
              </a:rPr>
              <a:t> Fv</a:t>
            </a:r>
            <a:r>
              <a:rPr lang="en-US" altLang="ja-JP" sz="2000" dirty="0" smtClean="0">
                <a:latin typeface="Times New Roman"/>
                <a:cs typeface="Times New Roman"/>
              </a:rPr>
              <a:t> ~ </a:t>
            </a:r>
            <a:r>
              <a:rPr lang="en-US" altLang="ja-JP" sz="2000" i="1" dirty="0" err="1" smtClean="0">
                <a:latin typeface="Times New Roman"/>
                <a:cs typeface="Times New Roman"/>
              </a:rPr>
              <a:t>v</a:t>
            </a:r>
            <a:r>
              <a:rPr lang="en-US" altLang="ja-JP" sz="2000" i="1" dirty="0" smtClean="0">
                <a:latin typeface="Times New Roman"/>
                <a:cs typeface="Times New Roman"/>
              </a:rPr>
              <a:t> </a:t>
            </a:r>
            <a:r>
              <a:rPr lang="en-US" altLang="ja-JP" sz="2000" baseline="30000" dirty="0" smtClean="0">
                <a:latin typeface="Times New Roman"/>
                <a:cs typeface="Times New Roman"/>
              </a:rPr>
              <a:t>0.5</a:t>
            </a:r>
            <a:r>
              <a:rPr lang="en-US" altLang="ja-JP" sz="2000" dirty="0" smtClean="0">
                <a:latin typeface="Times New Roman"/>
                <a:cs typeface="Times New Roman"/>
              </a:rPr>
              <a:t>  </a:t>
            </a:r>
            <a:r>
              <a:rPr lang="en-US" altLang="ja-JP" dirty="0" smtClean="0">
                <a:latin typeface="Times New Roman"/>
                <a:cs typeface="Times New Roman"/>
              </a:rPr>
              <a:t>@1-10 </a:t>
            </a:r>
            <a:r>
              <a:rPr lang="en-US" altLang="ja-JP" dirty="0" err="1" smtClean="0">
                <a:latin typeface="Times New Roman"/>
                <a:cs typeface="Times New Roman"/>
              </a:rPr>
              <a:t>GeV</a:t>
            </a:r>
            <a:endParaRPr lang="en-US" altLang="ja-JP" dirty="0" smtClean="0">
              <a:latin typeface="Times New Roman"/>
              <a:cs typeface="Times New Roman"/>
            </a:endParaRPr>
          </a:p>
        </p:txBody>
      </p:sp>
      <p:sp>
        <p:nvSpPr>
          <p:cNvPr id="5" name="テキスト ボックス 4"/>
          <p:cNvSpPr txBox="1"/>
          <p:nvPr/>
        </p:nvSpPr>
        <p:spPr>
          <a:xfrm>
            <a:off x="5105400" y="1551612"/>
            <a:ext cx="3733800" cy="369332"/>
          </a:xfrm>
          <a:prstGeom prst="rect">
            <a:avLst/>
          </a:prstGeom>
          <a:noFill/>
        </p:spPr>
        <p:txBody>
          <a:bodyPr wrap="square" rtlCol="0">
            <a:spAutoFit/>
          </a:bodyPr>
          <a:lstStyle/>
          <a:p>
            <a:r>
              <a:rPr kumimoji="1" lang="ja-JP" altLang="en-US" dirty="0" smtClean="0">
                <a:sym typeface="Wingdings"/>
              </a:rPr>
              <a:t></a:t>
            </a:r>
            <a:r>
              <a:rPr kumimoji="1" lang="en-US" altLang="ja-JP" dirty="0" smtClean="0">
                <a:sym typeface="Wingdings"/>
              </a:rPr>
              <a:t> </a:t>
            </a:r>
            <a:r>
              <a:rPr kumimoji="1" lang="ja-JP" altLang="en-US" dirty="0" smtClean="0">
                <a:sym typeface="Wingdings"/>
              </a:rPr>
              <a:t>ガンマ</a:t>
            </a:r>
            <a:r>
              <a:rPr lang="ja-JP" altLang="en-US" dirty="0" smtClean="0">
                <a:sym typeface="Wingdings"/>
              </a:rPr>
              <a:t>線</a:t>
            </a:r>
            <a:r>
              <a:rPr kumimoji="1" lang="ja-JP" altLang="en-US" dirty="0" smtClean="0">
                <a:sym typeface="Wingdings"/>
              </a:rPr>
              <a:t>は電子起源で決定か？</a:t>
            </a:r>
            <a:endParaRPr kumimoji="1" lang="ja-JP" altLang="en-US" dirty="0"/>
          </a:p>
        </p:txBody>
      </p:sp>
      <p:sp>
        <p:nvSpPr>
          <p:cNvPr id="6" name="テキスト ボックス 5"/>
          <p:cNvSpPr txBox="1"/>
          <p:nvPr/>
        </p:nvSpPr>
        <p:spPr>
          <a:xfrm>
            <a:off x="533400" y="1570450"/>
            <a:ext cx="3810000" cy="369332"/>
          </a:xfrm>
          <a:prstGeom prst="rect">
            <a:avLst/>
          </a:prstGeom>
          <a:noFill/>
        </p:spPr>
        <p:txBody>
          <a:bodyPr wrap="square" rtlCol="0">
            <a:spAutoFit/>
          </a:bodyPr>
          <a:lstStyle/>
          <a:p>
            <a:r>
              <a:rPr lang="en-US" altLang="ja-JP" dirty="0" smtClean="0"/>
              <a:t>1-zone </a:t>
            </a:r>
            <a:r>
              <a:rPr lang="ja-JP" altLang="en-US" dirty="0" smtClean="0"/>
              <a:t>モデルだと</a:t>
            </a:r>
            <a:endParaRPr kumimoji="1" lang="ja-JP" altLang="en-US" dirty="0"/>
          </a:p>
        </p:txBody>
      </p:sp>
      <p:sp>
        <p:nvSpPr>
          <p:cNvPr id="7" name="テキスト ボックス 6"/>
          <p:cNvSpPr txBox="1"/>
          <p:nvPr/>
        </p:nvSpPr>
        <p:spPr>
          <a:xfrm>
            <a:off x="2514600" y="1371600"/>
            <a:ext cx="2819400" cy="369332"/>
          </a:xfrm>
          <a:prstGeom prst="rect">
            <a:avLst/>
          </a:prstGeom>
          <a:noFill/>
        </p:spPr>
        <p:txBody>
          <a:bodyPr wrap="square" rtlCol="0">
            <a:spAutoFit/>
          </a:bodyPr>
          <a:lstStyle/>
          <a:p>
            <a:r>
              <a:rPr kumimoji="1" lang="en-US" altLang="ja-JP" dirty="0" smtClean="0">
                <a:latin typeface="Symbol" charset="2"/>
                <a:cs typeface="Symbol" charset="2"/>
              </a:rPr>
              <a:t>p</a:t>
            </a:r>
            <a:r>
              <a:rPr kumimoji="1" lang="en-US" altLang="ja-JP" baseline="30000" dirty="0" smtClean="0"/>
              <a:t>0</a:t>
            </a:r>
            <a:r>
              <a:rPr kumimoji="1" lang="en-US" altLang="ja-JP" dirty="0" smtClean="0"/>
              <a:t> decay </a:t>
            </a:r>
            <a:r>
              <a:rPr lang="en-US" altLang="ja-JP" sz="1600" dirty="0" smtClean="0"/>
              <a:t>:   </a:t>
            </a:r>
            <a:r>
              <a:rPr lang="en-US" altLang="ja-JP" i="1" dirty="0" err="1" smtClean="0">
                <a:latin typeface="Times New Roman"/>
                <a:cs typeface="Times New Roman"/>
              </a:rPr>
              <a:t>v</a:t>
            </a:r>
            <a:r>
              <a:rPr lang="en-US" altLang="ja-JP" i="1" dirty="0" smtClean="0">
                <a:latin typeface="Times New Roman"/>
                <a:cs typeface="Times New Roman"/>
              </a:rPr>
              <a:t> Fv</a:t>
            </a:r>
            <a:r>
              <a:rPr lang="en-US" altLang="ja-JP" dirty="0" smtClean="0">
                <a:latin typeface="Times New Roman"/>
                <a:cs typeface="Times New Roman"/>
              </a:rPr>
              <a:t> ~ </a:t>
            </a:r>
            <a:r>
              <a:rPr lang="en-US" altLang="ja-JP" i="1" dirty="0" err="1" smtClean="0">
                <a:latin typeface="Times New Roman"/>
                <a:cs typeface="Times New Roman"/>
              </a:rPr>
              <a:t>v</a:t>
            </a:r>
            <a:r>
              <a:rPr lang="en-US" altLang="ja-JP" i="1" dirty="0" smtClean="0">
                <a:latin typeface="Times New Roman"/>
                <a:cs typeface="Times New Roman"/>
              </a:rPr>
              <a:t> </a:t>
            </a:r>
            <a:r>
              <a:rPr lang="en-US" altLang="ja-JP" baseline="30000" dirty="0" smtClean="0">
                <a:latin typeface="Times New Roman"/>
                <a:cs typeface="Times New Roman"/>
              </a:rPr>
              <a:t>0</a:t>
            </a:r>
            <a:r>
              <a:rPr lang="en-US" altLang="ja-JP" i="1" dirty="0" smtClean="0">
                <a:latin typeface="Times New Roman"/>
                <a:cs typeface="Times New Roman"/>
              </a:rPr>
              <a:t>.</a:t>
            </a:r>
            <a:endParaRPr kumimoji="1" lang="ja-JP" altLang="en-US" dirty="0"/>
          </a:p>
        </p:txBody>
      </p:sp>
      <p:sp>
        <p:nvSpPr>
          <p:cNvPr id="8" name="テキスト ボックス 7"/>
          <p:cNvSpPr txBox="1"/>
          <p:nvPr/>
        </p:nvSpPr>
        <p:spPr>
          <a:xfrm>
            <a:off x="2438400" y="1722850"/>
            <a:ext cx="2819400" cy="369332"/>
          </a:xfrm>
          <a:prstGeom prst="rect">
            <a:avLst/>
          </a:prstGeom>
          <a:noFill/>
        </p:spPr>
        <p:txBody>
          <a:bodyPr wrap="square" rtlCol="0">
            <a:spAutoFit/>
          </a:bodyPr>
          <a:lstStyle/>
          <a:p>
            <a:r>
              <a:rPr lang="ja-JP" altLang="en-US" dirty="0" smtClean="0"/>
              <a:t>逆コンプトン</a:t>
            </a:r>
            <a:r>
              <a:rPr kumimoji="1" lang="en-US" altLang="ja-JP" dirty="0" smtClean="0"/>
              <a:t> </a:t>
            </a:r>
            <a:r>
              <a:rPr lang="en-US" altLang="ja-JP" sz="1600" dirty="0" smtClean="0"/>
              <a:t>:   </a:t>
            </a:r>
            <a:r>
              <a:rPr lang="en-US" altLang="ja-JP" i="1" dirty="0" err="1" smtClean="0">
                <a:latin typeface="Times New Roman"/>
                <a:cs typeface="Times New Roman"/>
              </a:rPr>
              <a:t>v</a:t>
            </a:r>
            <a:r>
              <a:rPr lang="en-US" altLang="ja-JP" i="1" dirty="0" smtClean="0">
                <a:latin typeface="Times New Roman"/>
                <a:cs typeface="Times New Roman"/>
              </a:rPr>
              <a:t> Fv</a:t>
            </a:r>
            <a:r>
              <a:rPr lang="en-US" altLang="ja-JP" dirty="0" smtClean="0">
                <a:latin typeface="Times New Roman"/>
                <a:cs typeface="Times New Roman"/>
              </a:rPr>
              <a:t> ~ </a:t>
            </a:r>
            <a:r>
              <a:rPr lang="en-US" altLang="ja-JP" i="1" dirty="0" err="1" smtClean="0">
                <a:latin typeface="Times New Roman"/>
                <a:cs typeface="Times New Roman"/>
              </a:rPr>
              <a:t>v</a:t>
            </a:r>
            <a:r>
              <a:rPr lang="en-US" altLang="ja-JP" i="1" dirty="0" smtClean="0">
                <a:latin typeface="Times New Roman"/>
                <a:cs typeface="Times New Roman"/>
              </a:rPr>
              <a:t> </a:t>
            </a:r>
            <a:r>
              <a:rPr lang="en-US" altLang="ja-JP" baseline="30000" dirty="0" smtClean="0">
                <a:latin typeface="Times New Roman"/>
                <a:cs typeface="Times New Roman"/>
              </a:rPr>
              <a:t>0.5</a:t>
            </a:r>
            <a:r>
              <a:rPr lang="en-US" altLang="ja-JP" i="1" dirty="0" smtClean="0">
                <a:latin typeface="Times New Roman"/>
                <a:cs typeface="Times New Roman"/>
              </a:rPr>
              <a:t>.</a:t>
            </a:r>
            <a:endParaRPr kumimoji="1" lang="ja-JP" altLang="en-US" dirty="0"/>
          </a:p>
        </p:txBody>
      </p:sp>
      <p:sp>
        <p:nvSpPr>
          <p:cNvPr id="9" name="テキスト ボックス 8"/>
          <p:cNvSpPr txBox="1"/>
          <p:nvPr/>
        </p:nvSpPr>
        <p:spPr>
          <a:xfrm>
            <a:off x="304800" y="2133600"/>
            <a:ext cx="8610600" cy="369332"/>
          </a:xfrm>
          <a:prstGeom prst="rect">
            <a:avLst/>
          </a:prstGeom>
          <a:noFill/>
        </p:spPr>
        <p:txBody>
          <a:bodyPr wrap="square" rtlCol="0">
            <a:spAutoFit/>
          </a:bodyPr>
          <a:lstStyle/>
          <a:p>
            <a:pPr>
              <a:buClr>
                <a:schemeClr val="bg2">
                  <a:lumMod val="50000"/>
                </a:schemeClr>
              </a:buClr>
              <a:buFont typeface="Wingdings" charset="2"/>
              <a:buChar char="n"/>
            </a:pPr>
            <a:r>
              <a:rPr lang="en-US" altLang="ja-JP" dirty="0" smtClean="0">
                <a:latin typeface="+mj-lt"/>
              </a:rPr>
              <a:t> Shock-cloud interaction </a:t>
            </a:r>
            <a:r>
              <a:rPr lang="ja-JP" altLang="en-US" dirty="0" smtClean="0">
                <a:latin typeface="+mj-lt"/>
              </a:rPr>
              <a:t>の場合（</a:t>
            </a:r>
            <a:r>
              <a:rPr lang="en-US" altLang="ja-JP" dirty="0" smtClean="0">
                <a:latin typeface="+mj-lt"/>
              </a:rPr>
              <a:t>TI+11</a:t>
            </a:r>
            <a:r>
              <a:rPr lang="ja-JP" altLang="en-US" dirty="0" smtClean="0">
                <a:latin typeface="+mj-lt"/>
              </a:rPr>
              <a:t>）</a:t>
            </a:r>
            <a:endParaRPr lang="en-US" altLang="ja-JP" dirty="0" smtClean="0">
              <a:latin typeface="Times New Roman"/>
              <a:cs typeface="Times New Roman"/>
            </a:endParaRPr>
          </a:p>
        </p:txBody>
      </p:sp>
      <p:sp>
        <p:nvSpPr>
          <p:cNvPr id="10" name="テキスト ボックス 9"/>
          <p:cNvSpPr txBox="1"/>
          <p:nvPr/>
        </p:nvSpPr>
        <p:spPr>
          <a:xfrm>
            <a:off x="457200" y="2537936"/>
            <a:ext cx="8534400" cy="369332"/>
          </a:xfrm>
          <a:prstGeom prst="rect">
            <a:avLst/>
          </a:prstGeom>
          <a:noFill/>
        </p:spPr>
        <p:txBody>
          <a:bodyPr wrap="square" rtlCol="0">
            <a:spAutoFit/>
          </a:bodyPr>
          <a:lstStyle/>
          <a:p>
            <a:pPr>
              <a:buClr>
                <a:schemeClr val="bg2">
                  <a:lumMod val="25000"/>
                </a:schemeClr>
              </a:buClr>
              <a:buFont typeface="Wingdings" charset="2"/>
              <a:buChar char="l"/>
            </a:pPr>
            <a:r>
              <a:rPr kumimoji="1" lang="en-US" altLang="ja-JP" dirty="0" smtClean="0"/>
              <a:t> cloud </a:t>
            </a:r>
            <a:r>
              <a:rPr kumimoji="1" lang="ja-JP" altLang="en-US" dirty="0" smtClean="0"/>
              <a:t>とぶつかると衝撃波は減速</a:t>
            </a:r>
            <a:r>
              <a:rPr kumimoji="1" lang="en-US" altLang="ja-JP" dirty="0" smtClean="0"/>
              <a:t> </a:t>
            </a:r>
            <a:r>
              <a:rPr kumimoji="1" lang="ja-JP" altLang="en-US" dirty="0" smtClean="0">
                <a:sym typeface="Wingdings"/>
              </a:rPr>
              <a:t></a:t>
            </a:r>
            <a:r>
              <a:rPr lang="ja-JP" altLang="ja-JP" dirty="0" smtClean="0">
                <a:sym typeface="Wingdings"/>
              </a:rPr>
              <a:t>　</a:t>
            </a:r>
            <a:r>
              <a:rPr lang="en-US" altLang="ja-JP" dirty="0" smtClean="0">
                <a:sym typeface="Wingdings"/>
              </a:rPr>
              <a:t>cloud </a:t>
            </a:r>
            <a:r>
              <a:rPr lang="ja-JP" altLang="en-US" dirty="0" smtClean="0">
                <a:sym typeface="Wingdings"/>
              </a:rPr>
              <a:t>中では粒子は加速されない</a:t>
            </a:r>
            <a:endParaRPr kumimoji="1" lang="ja-JP" altLang="en-US" dirty="0"/>
          </a:p>
        </p:txBody>
      </p:sp>
      <p:sp>
        <p:nvSpPr>
          <p:cNvPr id="11" name="テキスト ボックス 10"/>
          <p:cNvSpPr txBox="1"/>
          <p:nvPr/>
        </p:nvSpPr>
        <p:spPr>
          <a:xfrm>
            <a:off x="457200" y="2907268"/>
            <a:ext cx="8534400" cy="369332"/>
          </a:xfrm>
          <a:prstGeom prst="rect">
            <a:avLst/>
          </a:prstGeom>
          <a:noFill/>
        </p:spPr>
        <p:txBody>
          <a:bodyPr wrap="square" rtlCol="0">
            <a:spAutoFit/>
          </a:bodyPr>
          <a:lstStyle/>
          <a:p>
            <a:pPr>
              <a:buClr>
                <a:schemeClr val="bg2">
                  <a:lumMod val="25000"/>
                </a:schemeClr>
              </a:buClr>
              <a:buFont typeface="Wingdings" charset="2"/>
              <a:buChar char="l"/>
            </a:pPr>
            <a:r>
              <a:rPr kumimoji="1" lang="en-US" altLang="ja-JP" dirty="0" smtClean="0"/>
              <a:t> diffuse gas </a:t>
            </a:r>
            <a:r>
              <a:rPr kumimoji="1" lang="ja-JP" altLang="en-US" dirty="0" smtClean="0"/>
              <a:t>で加速された粒子が</a:t>
            </a:r>
            <a:r>
              <a:rPr kumimoji="1" lang="en-US" altLang="ja-JP" dirty="0" smtClean="0"/>
              <a:t> cloud </a:t>
            </a:r>
            <a:r>
              <a:rPr kumimoji="1" lang="ja-JP" altLang="en-US" dirty="0" smtClean="0"/>
              <a:t>に拡散浸透して</a:t>
            </a:r>
            <a:r>
              <a:rPr kumimoji="1" lang="en-US" altLang="ja-JP" dirty="0" smtClean="0"/>
              <a:t> </a:t>
            </a:r>
            <a:r>
              <a:rPr kumimoji="1" lang="en-US" altLang="ja-JP" dirty="0" smtClean="0">
                <a:latin typeface="Symbol" charset="2"/>
                <a:cs typeface="Symbol" charset="2"/>
              </a:rPr>
              <a:t>p</a:t>
            </a:r>
            <a:r>
              <a:rPr kumimoji="1" lang="en-US" altLang="ja-JP" baseline="30000" dirty="0" smtClean="0"/>
              <a:t>0</a:t>
            </a:r>
            <a:r>
              <a:rPr lang="ja-JP" altLang="en-US" dirty="0" smtClean="0"/>
              <a:t>生成</a:t>
            </a:r>
            <a:r>
              <a:rPr lang="en-US" altLang="ja-JP" dirty="0" smtClean="0"/>
              <a:t> </a:t>
            </a:r>
            <a:r>
              <a:rPr kumimoji="1" lang="en-US" altLang="ja-JP" dirty="0" smtClean="0"/>
              <a:t>&amp; </a:t>
            </a:r>
            <a:r>
              <a:rPr kumimoji="1" lang="ja-JP" altLang="en-US" dirty="0" smtClean="0"/>
              <a:t>ガンマ線放射</a:t>
            </a:r>
            <a:endParaRPr kumimoji="1" lang="ja-JP" altLang="en-US" dirty="0"/>
          </a:p>
        </p:txBody>
      </p:sp>
      <p:sp>
        <p:nvSpPr>
          <p:cNvPr id="12" name="テキスト ボックス 11"/>
          <p:cNvSpPr txBox="1"/>
          <p:nvPr/>
        </p:nvSpPr>
        <p:spPr>
          <a:xfrm>
            <a:off x="457200" y="3316490"/>
            <a:ext cx="8534400" cy="369332"/>
          </a:xfrm>
          <a:prstGeom prst="rect">
            <a:avLst/>
          </a:prstGeom>
          <a:noFill/>
        </p:spPr>
        <p:txBody>
          <a:bodyPr wrap="square" rtlCol="0">
            <a:spAutoFit/>
          </a:bodyPr>
          <a:lstStyle/>
          <a:p>
            <a:pPr>
              <a:buClr>
                <a:schemeClr val="bg2">
                  <a:lumMod val="25000"/>
                </a:schemeClr>
              </a:buClr>
              <a:buFont typeface="Wingdings" charset="2"/>
              <a:buChar char="l"/>
            </a:pPr>
            <a:r>
              <a:rPr kumimoji="1" lang="en-US" altLang="ja-JP" dirty="0" smtClean="0"/>
              <a:t> </a:t>
            </a:r>
            <a:r>
              <a:rPr kumimoji="1" lang="ja-JP" altLang="en-US" dirty="0" smtClean="0"/>
              <a:t>加速粒子の浸透長：</a:t>
            </a:r>
            <a:endParaRPr kumimoji="1" lang="ja-JP" altLang="en-US" dirty="0"/>
          </a:p>
        </p:txBody>
      </p:sp>
      <p:pic>
        <p:nvPicPr>
          <p:cNvPr id="13" name="図 12" descr="スクリーンショット（2011-04-03 22.23.33）.png"/>
          <p:cNvPicPr>
            <a:picLocks noChangeAspect="1"/>
          </p:cNvPicPr>
          <p:nvPr/>
        </p:nvPicPr>
        <p:blipFill>
          <a:blip r:embed="rId2"/>
          <a:stretch>
            <a:fillRect/>
          </a:stretch>
        </p:blipFill>
        <p:spPr>
          <a:xfrm>
            <a:off x="990600" y="3733800"/>
            <a:ext cx="6172200" cy="1146572"/>
          </a:xfrm>
          <a:prstGeom prst="rect">
            <a:avLst/>
          </a:prstGeom>
        </p:spPr>
      </p:pic>
      <p:pic>
        <p:nvPicPr>
          <p:cNvPr id="14" name="図 13" descr="スクリーンショット（2011-04-03 22.25.29）.png"/>
          <p:cNvPicPr>
            <a:picLocks noChangeAspect="1"/>
          </p:cNvPicPr>
          <p:nvPr/>
        </p:nvPicPr>
        <p:blipFill>
          <a:blip r:embed="rId3"/>
          <a:stretch>
            <a:fillRect/>
          </a:stretch>
        </p:blipFill>
        <p:spPr>
          <a:xfrm>
            <a:off x="2762956" y="3307096"/>
            <a:ext cx="3878262" cy="426704"/>
          </a:xfrm>
          <a:prstGeom prst="rect">
            <a:avLst/>
          </a:prstGeom>
        </p:spPr>
      </p:pic>
      <p:sp>
        <p:nvSpPr>
          <p:cNvPr id="23" name="テキスト ボックス 22"/>
          <p:cNvSpPr txBox="1"/>
          <p:nvPr/>
        </p:nvSpPr>
        <p:spPr>
          <a:xfrm>
            <a:off x="1066800" y="5227022"/>
            <a:ext cx="7620000" cy="369332"/>
          </a:xfrm>
          <a:prstGeom prst="rect">
            <a:avLst/>
          </a:prstGeom>
          <a:noFill/>
        </p:spPr>
        <p:txBody>
          <a:bodyPr wrap="square" rtlCol="0">
            <a:spAutoFit/>
          </a:bodyPr>
          <a:lstStyle/>
          <a:p>
            <a:r>
              <a:rPr kumimoji="1" lang="ja-JP" altLang="en-US" dirty="0" smtClean="0">
                <a:sym typeface="Wingdings"/>
              </a:rPr>
              <a:t></a:t>
            </a:r>
            <a:r>
              <a:rPr kumimoji="1" lang="en-US" altLang="ja-JP" dirty="0" smtClean="0">
                <a:sym typeface="Wingdings"/>
              </a:rPr>
              <a:t> </a:t>
            </a:r>
            <a:r>
              <a:rPr kumimoji="1" lang="en-US" altLang="ja-JP" dirty="0" smtClean="0"/>
              <a:t>Target mass ∝</a:t>
            </a:r>
            <a:r>
              <a:rPr kumimoji="1" lang="en-US" altLang="ja-JP" dirty="0" smtClean="0">
                <a:latin typeface="Times New Roman"/>
                <a:cs typeface="Times New Roman"/>
              </a:rPr>
              <a:t> </a:t>
            </a:r>
            <a:r>
              <a:rPr kumimoji="1" lang="en-US" altLang="ja-JP" i="1" dirty="0" err="1" smtClean="0">
                <a:latin typeface="Times New Roman"/>
                <a:cs typeface="Times New Roman"/>
              </a:rPr>
              <a:t>l</a:t>
            </a:r>
            <a:r>
              <a:rPr kumimoji="1" lang="en-US" altLang="ja-JP" baseline="-25000" dirty="0" err="1" smtClean="0">
                <a:latin typeface="Times New Roman"/>
                <a:cs typeface="Times New Roman"/>
              </a:rPr>
              <a:t>dif</a:t>
            </a:r>
            <a:r>
              <a:rPr kumimoji="1" lang="en-US" altLang="ja-JP" dirty="0" smtClean="0">
                <a:latin typeface="Times New Roman"/>
                <a:cs typeface="Times New Roman"/>
              </a:rPr>
              <a:t> ∝ E</a:t>
            </a:r>
            <a:r>
              <a:rPr kumimoji="1" lang="en-US" altLang="ja-JP" baseline="30000" dirty="0" smtClean="0">
                <a:latin typeface="Times New Roman"/>
                <a:cs typeface="Times New Roman"/>
              </a:rPr>
              <a:t>0.5</a:t>
            </a:r>
            <a:r>
              <a:rPr kumimoji="1" lang="en-US" altLang="ja-JP" dirty="0" smtClean="0">
                <a:latin typeface="Times New Roman"/>
                <a:cs typeface="Times New Roman"/>
              </a:rPr>
              <a:t> (for both </a:t>
            </a:r>
            <a:r>
              <a:rPr kumimoji="1" lang="ja-JP" altLang="en-US" dirty="0" smtClean="0">
                <a:latin typeface="Times New Roman"/>
                <a:cs typeface="Times New Roman"/>
              </a:rPr>
              <a:t>分子雲コア</a:t>
            </a:r>
            <a:r>
              <a:rPr kumimoji="1" lang="en-US" altLang="ja-JP" dirty="0" smtClean="0">
                <a:latin typeface="Times New Roman"/>
                <a:cs typeface="Times New Roman"/>
              </a:rPr>
              <a:t>&amp;</a:t>
            </a:r>
            <a:r>
              <a:rPr kumimoji="1" lang="ja-JP" altLang="en-US" dirty="0" smtClean="0">
                <a:latin typeface="Times New Roman"/>
                <a:cs typeface="Times New Roman"/>
              </a:rPr>
              <a:t>分子雲クランプ</a:t>
            </a:r>
            <a:r>
              <a:rPr kumimoji="1" lang="en-US" altLang="ja-JP" dirty="0" smtClean="0">
                <a:latin typeface="Times New Roman"/>
                <a:cs typeface="Times New Roman"/>
              </a:rPr>
              <a:t>)</a:t>
            </a:r>
            <a:endParaRPr kumimoji="1" lang="ja-JP" altLang="en-US" dirty="0">
              <a:latin typeface="Times New Roman"/>
              <a:cs typeface="Times New Roman"/>
            </a:endParaRPr>
          </a:p>
        </p:txBody>
      </p:sp>
      <p:sp>
        <p:nvSpPr>
          <p:cNvPr id="24" name="テキスト ボックス 23"/>
          <p:cNvSpPr txBox="1"/>
          <p:nvPr/>
        </p:nvSpPr>
        <p:spPr>
          <a:xfrm>
            <a:off x="1066800" y="5619690"/>
            <a:ext cx="5029200" cy="400110"/>
          </a:xfrm>
          <a:prstGeom prst="rect">
            <a:avLst/>
          </a:prstGeom>
          <a:noFill/>
        </p:spPr>
        <p:txBody>
          <a:bodyPr wrap="square" rtlCol="0">
            <a:spAutoFit/>
          </a:bodyPr>
          <a:lstStyle/>
          <a:p>
            <a:r>
              <a:rPr kumimoji="1" lang="ja-JP" altLang="en-US" dirty="0" smtClean="0">
                <a:sym typeface="Wingdings"/>
              </a:rPr>
              <a:t></a:t>
            </a:r>
            <a:r>
              <a:rPr kumimoji="1" lang="en-US" altLang="ja-JP" dirty="0" smtClean="0">
                <a:sym typeface="Wingdings"/>
              </a:rPr>
              <a:t> </a:t>
            </a:r>
            <a:r>
              <a:rPr lang="en-US" altLang="ja-JP" sz="2000" i="1" dirty="0" err="1" smtClean="0">
                <a:latin typeface="Times New Roman"/>
                <a:cs typeface="Times New Roman"/>
              </a:rPr>
              <a:t>v</a:t>
            </a:r>
            <a:r>
              <a:rPr lang="en-US" altLang="ja-JP" sz="2000" i="1" dirty="0" smtClean="0">
                <a:latin typeface="Times New Roman"/>
                <a:cs typeface="Times New Roman"/>
              </a:rPr>
              <a:t> Fv</a:t>
            </a:r>
            <a:r>
              <a:rPr lang="en-US" altLang="ja-JP" sz="2000" dirty="0" smtClean="0">
                <a:latin typeface="Times New Roman"/>
                <a:cs typeface="Times New Roman"/>
              </a:rPr>
              <a:t> ~ </a:t>
            </a:r>
            <a:r>
              <a:rPr lang="en-US" altLang="ja-JP" sz="2000" i="1" dirty="0" err="1" smtClean="0">
                <a:latin typeface="Times New Roman"/>
                <a:cs typeface="Times New Roman"/>
              </a:rPr>
              <a:t>v</a:t>
            </a:r>
            <a:r>
              <a:rPr lang="en-US" altLang="ja-JP" sz="2000" i="1" dirty="0" smtClean="0">
                <a:latin typeface="Times New Roman"/>
                <a:cs typeface="Times New Roman"/>
              </a:rPr>
              <a:t> </a:t>
            </a:r>
            <a:r>
              <a:rPr lang="en-US" altLang="ja-JP" sz="2000" baseline="30000" dirty="0" smtClean="0">
                <a:latin typeface="Times New Roman"/>
                <a:cs typeface="Times New Roman"/>
              </a:rPr>
              <a:t>0+0.5</a:t>
            </a:r>
            <a:r>
              <a:rPr lang="en-US" altLang="ja-JP" sz="2000" dirty="0" smtClean="0">
                <a:latin typeface="Times New Roman"/>
                <a:cs typeface="Times New Roman"/>
              </a:rPr>
              <a:t> </a:t>
            </a:r>
            <a:endParaRPr kumimoji="1" lang="ja-JP" altLang="en-US" sz="2000" dirty="0">
              <a:latin typeface="Times New Roman"/>
              <a:cs typeface="Times New Roman"/>
            </a:endParaRPr>
          </a:p>
        </p:txBody>
      </p:sp>
      <p:sp>
        <p:nvSpPr>
          <p:cNvPr id="25" name="テキスト ボックス 24"/>
          <p:cNvSpPr txBox="1"/>
          <p:nvPr/>
        </p:nvSpPr>
        <p:spPr>
          <a:xfrm>
            <a:off x="1295400" y="6107668"/>
            <a:ext cx="7086600" cy="369332"/>
          </a:xfrm>
          <a:prstGeom prst="rect">
            <a:avLst/>
          </a:prstGeom>
          <a:noFill/>
        </p:spPr>
        <p:txBody>
          <a:bodyPr wrap="square" rtlCol="0">
            <a:spAutoFit/>
          </a:bodyPr>
          <a:lstStyle/>
          <a:p>
            <a:r>
              <a:rPr lang="ja-JP" altLang="en-US" dirty="0" smtClean="0">
                <a:solidFill>
                  <a:srgbClr val="FF0000"/>
                </a:solidFill>
              </a:rPr>
              <a:t>恐らくスペクトルだけでは陽子起源が電子起源か判別は難しい</a:t>
            </a:r>
            <a:endParaRPr kumimoji="1" lang="ja-JP" altLang="en-US" dirty="0">
              <a:solidFill>
                <a:srgbClr val="FF0000"/>
              </a:solidFill>
            </a:endParaRPr>
          </a:p>
        </p:txBody>
      </p:sp>
      <p:sp>
        <p:nvSpPr>
          <p:cNvPr id="26" name="テキスト ボックス 25"/>
          <p:cNvSpPr txBox="1"/>
          <p:nvPr/>
        </p:nvSpPr>
        <p:spPr>
          <a:xfrm>
            <a:off x="1447800" y="4842933"/>
            <a:ext cx="5029200" cy="369332"/>
          </a:xfrm>
          <a:prstGeom prst="rect">
            <a:avLst/>
          </a:prstGeom>
          <a:noFill/>
        </p:spPr>
        <p:txBody>
          <a:bodyPr wrap="square" rtlCol="0">
            <a:spAutoFit/>
          </a:bodyPr>
          <a:lstStyle/>
          <a:p>
            <a:r>
              <a:rPr lang="ja-JP" altLang="en-US" dirty="0" smtClean="0"/>
              <a:t>＊</a:t>
            </a:r>
            <a:r>
              <a:rPr kumimoji="1" lang="ja-JP" altLang="en-US" dirty="0" smtClean="0"/>
              <a:t>衝撃波に掃かれた</a:t>
            </a:r>
            <a:r>
              <a:rPr kumimoji="1" lang="en-US" altLang="ja-JP" dirty="0" smtClean="0"/>
              <a:t>cloud</a:t>
            </a:r>
            <a:r>
              <a:rPr lang="ja-JP" altLang="en-US" dirty="0" smtClean="0"/>
              <a:t>は磁気乱流状態（</a:t>
            </a:r>
            <a:r>
              <a:rPr lang="en-US" altLang="ja-JP" i="1" dirty="0" smtClean="0">
                <a:latin typeface="Symbol" charset="2"/>
                <a:cs typeface="Symbol" charset="2"/>
              </a:rPr>
              <a:t>h</a:t>
            </a:r>
            <a:r>
              <a:rPr lang="en-US" altLang="ja-JP" dirty="0" smtClean="0">
                <a:latin typeface="Times New Roman"/>
                <a:cs typeface="Times New Roman"/>
              </a:rPr>
              <a:t>~1</a:t>
            </a:r>
            <a:r>
              <a:rPr lang="ja-JP" altLang="en-US" dirty="0" smtClean="0"/>
              <a:t>）</a:t>
            </a:r>
            <a:endParaRPr kumimoji="1" lang="ja-JP" altLang="en-US" dirty="0"/>
          </a:p>
        </p:txBody>
      </p:sp>
      <p:sp>
        <p:nvSpPr>
          <p:cNvPr id="18" name="テキスト ボックス 17"/>
          <p:cNvSpPr txBox="1"/>
          <p:nvPr/>
        </p:nvSpPr>
        <p:spPr>
          <a:xfrm>
            <a:off x="5077790" y="4017624"/>
            <a:ext cx="685800" cy="369332"/>
          </a:xfrm>
          <a:prstGeom prst="rect">
            <a:avLst/>
          </a:prstGeom>
          <a:noFill/>
        </p:spPr>
        <p:txBody>
          <a:bodyPr wrap="square" rtlCol="0">
            <a:spAutoFit/>
          </a:bodyPr>
          <a:lstStyle/>
          <a:p>
            <a:r>
              <a:rPr lang="en-US" altLang="ja-JP" dirty="0" smtClean="0"/>
              <a:t>-</a:t>
            </a:r>
            <a:endParaRPr kumimoji="1" lang="ja-JP"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6200"/>
            <a:ext cx="8229600" cy="1143000"/>
          </a:xfrm>
        </p:spPr>
        <p:txBody>
          <a:bodyPr>
            <a:normAutofit fontScale="90000"/>
          </a:bodyPr>
          <a:lstStyle/>
          <a:p>
            <a:r>
              <a:rPr lang="ja-JP" altLang="en-US" dirty="0" smtClean="0"/>
              <a:t>放射はどうなる？：ガンマ線スペクトル</a:t>
            </a:r>
            <a:endParaRPr lang="ja-JP" altLang="en-US" dirty="0"/>
          </a:p>
        </p:txBody>
      </p:sp>
      <p:sp>
        <p:nvSpPr>
          <p:cNvPr id="19" name="テキスト ボックス 18"/>
          <p:cNvSpPr txBox="1"/>
          <p:nvPr/>
        </p:nvSpPr>
        <p:spPr>
          <a:xfrm>
            <a:off x="304800" y="1002268"/>
            <a:ext cx="8610600" cy="369332"/>
          </a:xfrm>
          <a:prstGeom prst="rect">
            <a:avLst/>
          </a:prstGeom>
          <a:noFill/>
        </p:spPr>
        <p:txBody>
          <a:bodyPr wrap="square" rtlCol="0">
            <a:spAutoFit/>
          </a:bodyPr>
          <a:lstStyle/>
          <a:p>
            <a:pPr>
              <a:buClr>
                <a:schemeClr val="bg2">
                  <a:lumMod val="50000"/>
                </a:schemeClr>
              </a:buClr>
              <a:buFont typeface="Wingdings" charset="2"/>
              <a:buChar char="n"/>
            </a:pPr>
            <a:r>
              <a:rPr lang="en-US" altLang="ja-JP" dirty="0" smtClean="0">
                <a:latin typeface="+mj-lt"/>
              </a:rPr>
              <a:t> RXJ1713</a:t>
            </a:r>
            <a:r>
              <a:rPr lang="ja-JP" altLang="en-US" dirty="0" smtClean="0">
                <a:latin typeface="+mj-lt"/>
              </a:rPr>
              <a:t>近傍の</a:t>
            </a:r>
            <a:r>
              <a:rPr lang="en-US" altLang="ja-JP" dirty="0" smtClean="0">
                <a:latin typeface="+mj-lt"/>
              </a:rPr>
              <a:t> cloud </a:t>
            </a:r>
            <a:r>
              <a:rPr lang="ja-JP" altLang="en-US" dirty="0" smtClean="0">
                <a:latin typeface="+mj-lt"/>
              </a:rPr>
              <a:t>の観測（</a:t>
            </a:r>
            <a:r>
              <a:rPr lang="en-US" altLang="ja-JP" dirty="0" smtClean="0">
                <a:latin typeface="+mj-lt"/>
              </a:rPr>
              <a:t>Fukui+11 submitted</a:t>
            </a:r>
            <a:r>
              <a:rPr lang="ja-JP" altLang="en-US" dirty="0" smtClean="0">
                <a:latin typeface="+mj-lt"/>
              </a:rPr>
              <a:t>）</a:t>
            </a:r>
            <a:endParaRPr lang="en-US" altLang="ja-JP" dirty="0" smtClean="0">
              <a:latin typeface="Times New Roman"/>
              <a:cs typeface="Times New Roman"/>
            </a:endParaRPr>
          </a:p>
        </p:txBody>
      </p:sp>
      <p:pic>
        <p:nvPicPr>
          <p:cNvPr id="21" name="図 20" descr="スクリーンショット（2011-09-28 19.53.33）.png"/>
          <p:cNvPicPr>
            <a:picLocks noChangeAspect="1"/>
          </p:cNvPicPr>
          <p:nvPr/>
        </p:nvPicPr>
        <p:blipFill>
          <a:blip r:embed="rId2"/>
          <a:stretch>
            <a:fillRect/>
          </a:stretch>
        </p:blipFill>
        <p:spPr>
          <a:xfrm>
            <a:off x="584200" y="2286282"/>
            <a:ext cx="7721600" cy="3276318"/>
          </a:xfrm>
          <a:prstGeom prst="rect">
            <a:avLst/>
          </a:prstGeom>
        </p:spPr>
      </p:pic>
      <p:sp>
        <p:nvSpPr>
          <p:cNvPr id="22" name="テキスト ボックス 21"/>
          <p:cNvSpPr txBox="1"/>
          <p:nvPr/>
        </p:nvSpPr>
        <p:spPr>
          <a:xfrm>
            <a:off x="533400" y="1394936"/>
            <a:ext cx="7239000" cy="369332"/>
          </a:xfrm>
          <a:prstGeom prst="rect">
            <a:avLst/>
          </a:prstGeom>
          <a:noFill/>
        </p:spPr>
        <p:txBody>
          <a:bodyPr wrap="square" rtlCol="0">
            <a:spAutoFit/>
          </a:bodyPr>
          <a:lstStyle/>
          <a:p>
            <a:pPr>
              <a:buClr>
                <a:schemeClr val="bg2">
                  <a:lumMod val="25000"/>
                </a:schemeClr>
              </a:buClr>
              <a:buFont typeface="Wingdings" charset="2"/>
              <a:buChar char="l"/>
            </a:pPr>
            <a:r>
              <a:rPr lang="en-US" altLang="ja-JP" dirty="0" smtClean="0"/>
              <a:t> </a:t>
            </a:r>
            <a:r>
              <a:rPr kumimoji="1" lang="en-US" altLang="ja-JP" dirty="0" smtClean="0"/>
              <a:t>CO(</a:t>
            </a:r>
            <a:r>
              <a:rPr lang="ja-JP" altLang="en-US" dirty="0" smtClean="0"/>
              <a:t>分子雲</a:t>
            </a:r>
            <a:r>
              <a:rPr kumimoji="1" lang="en-US" altLang="ja-JP" dirty="0" smtClean="0"/>
              <a:t>)+ HI</a:t>
            </a:r>
            <a:r>
              <a:rPr kumimoji="1" lang="ja-JP" altLang="en-US" dirty="0" smtClean="0"/>
              <a:t>（中性水素雲）の</a:t>
            </a:r>
            <a:r>
              <a:rPr lang="ja-JP" altLang="en-US" dirty="0" smtClean="0"/>
              <a:t>柱密度</a:t>
            </a:r>
            <a:r>
              <a:rPr kumimoji="1" lang="ja-JP" altLang="en-US" dirty="0" smtClean="0"/>
              <a:t>分布</a:t>
            </a:r>
            <a:r>
              <a:rPr kumimoji="1" lang="en-US" altLang="ja-JP" dirty="0" smtClean="0"/>
              <a:t> </a:t>
            </a:r>
            <a:r>
              <a:rPr kumimoji="1" lang="en-US" altLang="ja-JP" dirty="0" smtClean="0">
                <a:latin typeface="Times New Roman"/>
                <a:cs typeface="Times New Roman"/>
              </a:rPr>
              <a:t>~</a:t>
            </a:r>
            <a:r>
              <a:rPr kumimoji="1" lang="en-US" altLang="ja-JP" dirty="0" smtClean="0"/>
              <a:t> </a:t>
            </a:r>
            <a:r>
              <a:rPr kumimoji="1" lang="ja-JP" altLang="en-US" dirty="0" smtClean="0"/>
              <a:t>ガンマ線分布</a:t>
            </a:r>
            <a:endParaRPr kumimoji="1" lang="ja-JP" altLang="en-US" dirty="0"/>
          </a:p>
        </p:txBody>
      </p:sp>
      <p:sp>
        <p:nvSpPr>
          <p:cNvPr id="27" name="テキスト ボックス 26"/>
          <p:cNvSpPr txBox="1"/>
          <p:nvPr/>
        </p:nvSpPr>
        <p:spPr>
          <a:xfrm>
            <a:off x="762000" y="1764268"/>
            <a:ext cx="5867400" cy="369332"/>
          </a:xfrm>
          <a:prstGeom prst="rect">
            <a:avLst/>
          </a:prstGeom>
          <a:noFill/>
        </p:spPr>
        <p:txBody>
          <a:bodyPr wrap="square" rtlCol="0">
            <a:spAutoFit/>
          </a:bodyPr>
          <a:lstStyle/>
          <a:p>
            <a:r>
              <a:rPr kumimoji="1" lang="ja-JP" altLang="en-US" dirty="0" smtClean="0">
                <a:sym typeface="Wingdings"/>
              </a:rPr>
              <a:t></a:t>
            </a:r>
            <a:r>
              <a:rPr kumimoji="1" lang="en-US" altLang="ja-JP" dirty="0" smtClean="0">
                <a:sym typeface="Wingdings"/>
              </a:rPr>
              <a:t> </a:t>
            </a:r>
            <a:r>
              <a:rPr kumimoji="1" lang="ja-JP" altLang="en-US" dirty="0" smtClean="0">
                <a:sym typeface="Wingdings"/>
              </a:rPr>
              <a:t>陽子起源モデルも十分にもっともらしい</a:t>
            </a:r>
            <a:endParaRPr kumimoji="1" lang="ja-JP" altLang="en-US" dirty="0"/>
          </a:p>
        </p:txBody>
      </p:sp>
      <p:sp>
        <p:nvSpPr>
          <p:cNvPr id="28" name="テキスト ボックス 27"/>
          <p:cNvSpPr txBox="1"/>
          <p:nvPr/>
        </p:nvSpPr>
        <p:spPr>
          <a:xfrm>
            <a:off x="1143000" y="5650468"/>
            <a:ext cx="2286000" cy="369332"/>
          </a:xfrm>
          <a:prstGeom prst="rect">
            <a:avLst/>
          </a:prstGeom>
          <a:noFill/>
        </p:spPr>
        <p:txBody>
          <a:bodyPr wrap="square" rtlCol="0">
            <a:spAutoFit/>
          </a:bodyPr>
          <a:lstStyle/>
          <a:p>
            <a:r>
              <a:rPr kumimoji="1" lang="en-US" altLang="ja-JP" dirty="0" smtClean="0"/>
              <a:t>Color: </a:t>
            </a:r>
            <a:r>
              <a:rPr kumimoji="1" lang="en-US" altLang="ja-JP" i="1" dirty="0" smtClean="0">
                <a:latin typeface="Times New Roman"/>
                <a:cs typeface="Times New Roman"/>
              </a:rPr>
              <a:t>N</a:t>
            </a:r>
            <a:r>
              <a:rPr kumimoji="1" lang="en-US" altLang="ja-JP" baseline="-25000" dirty="0" smtClean="0">
                <a:latin typeface="Times New Roman"/>
                <a:cs typeface="Times New Roman"/>
              </a:rPr>
              <a:t>p</a:t>
            </a:r>
            <a:r>
              <a:rPr kumimoji="1" lang="en-US" altLang="ja-JP" dirty="0" smtClean="0">
                <a:latin typeface="Times New Roman"/>
                <a:cs typeface="Times New Roman"/>
              </a:rPr>
              <a:t>(H2+HI)</a:t>
            </a:r>
            <a:endParaRPr kumimoji="1" lang="ja-JP" altLang="en-US" dirty="0"/>
          </a:p>
        </p:txBody>
      </p:sp>
      <p:sp>
        <p:nvSpPr>
          <p:cNvPr id="29" name="テキスト ボックス 28"/>
          <p:cNvSpPr txBox="1"/>
          <p:nvPr/>
        </p:nvSpPr>
        <p:spPr>
          <a:xfrm>
            <a:off x="1143000" y="6031468"/>
            <a:ext cx="2590800" cy="369332"/>
          </a:xfrm>
          <a:prstGeom prst="rect">
            <a:avLst/>
          </a:prstGeom>
          <a:noFill/>
        </p:spPr>
        <p:txBody>
          <a:bodyPr wrap="square" rtlCol="0">
            <a:spAutoFit/>
          </a:bodyPr>
          <a:lstStyle/>
          <a:p>
            <a:r>
              <a:rPr lang="en-US" altLang="ja-JP" dirty="0" smtClean="0"/>
              <a:t>Contour</a:t>
            </a:r>
            <a:r>
              <a:rPr kumimoji="1" lang="en-US" altLang="ja-JP" dirty="0" smtClean="0"/>
              <a:t>: </a:t>
            </a:r>
            <a:r>
              <a:rPr lang="en-US" altLang="ja-JP" dirty="0" err="1" smtClean="0">
                <a:latin typeface="Times New Roman"/>
                <a:cs typeface="Times New Roman"/>
              </a:rPr>
              <a:t>TeV</a:t>
            </a:r>
            <a:r>
              <a:rPr lang="en-US" altLang="ja-JP" i="1" dirty="0" smtClean="0">
                <a:latin typeface="Times New Roman"/>
                <a:cs typeface="Times New Roman"/>
              </a:rPr>
              <a:t> </a:t>
            </a:r>
            <a:r>
              <a:rPr lang="en-US" altLang="ja-JP" i="1" dirty="0" err="1" smtClean="0">
                <a:latin typeface="Symbol" charset="2"/>
                <a:cs typeface="Symbol" charset="2"/>
              </a:rPr>
              <a:t>g</a:t>
            </a:r>
            <a:r>
              <a:rPr lang="en-US" altLang="ja-JP" i="1" dirty="0" smtClean="0">
                <a:latin typeface="Symbol" charset="2"/>
                <a:cs typeface="Symbol" charset="2"/>
              </a:rPr>
              <a:t> </a:t>
            </a:r>
            <a:r>
              <a:rPr lang="en-US" altLang="ja-JP" dirty="0" smtClean="0"/>
              <a:t>(H.E.S.S.)</a:t>
            </a:r>
            <a:endParaRPr kumimoji="1" lang="ja-JP" altLang="en-US" dirty="0">
              <a:latin typeface="Symbol" charset="2"/>
              <a:cs typeface="Symbol" charset="2"/>
            </a:endParaRPr>
          </a:p>
        </p:txBody>
      </p:sp>
      <p:sp>
        <p:nvSpPr>
          <p:cNvPr id="30" name="テキスト ボックス 29"/>
          <p:cNvSpPr txBox="1"/>
          <p:nvPr/>
        </p:nvSpPr>
        <p:spPr>
          <a:xfrm>
            <a:off x="5029200" y="5638800"/>
            <a:ext cx="3505200" cy="923330"/>
          </a:xfrm>
          <a:prstGeom prst="rect">
            <a:avLst/>
          </a:prstGeom>
          <a:noFill/>
        </p:spPr>
        <p:txBody>
          <a:bodyPr wrap="square" rtlCol="0">
            <a:spAutoFit/>
          </a:bodyPr>
          <a:lstStyle/>
          <a:p>
            <a:r>
              <a:rPr kumimoji="1" lang="en-US" altLang="ja-JP" dirty="0" err="1" smtClean="0"/>
              <a:t>Azimuthal</a:t>
            </a:r>
            <a:r>
              <a:rPr kumimoji="1" lang="en-US" altLang="ja-JP" dirty="0" smtClean="0"/>
              <a:t> distribution of </a:t>
            </a:r>
          </a:p>
          <a:p>
            <a:r>
              <a:rPr lang="en-US" altLang="ja-JP" dirty="0" err="1" smtClean="0">
                <a:latin typeface="Times New Roman"/>
                <a:cs typeface="Times New Roman"/>
              </a:rPr>
              <a:t>TeV</a:t>
            </a:r>
            <a:r>
              <a:rPr lang="en-US" altLang="ja-JP" i="1" dirty="0" smtClean="0">
                <a:latin typeface="Times New Roman"/>
                <a:cs typeface="Times New Roman"/>
              </a:rPr>
              <a:t> </a:t>
            </a:r>
            <a:r>
              <a:rPr lang="en-US" altLang="ja-JP" i="1" dirty="0" err="1" smtClean="0">
                <a:latin typeface="Symbol" charset="2"/>
                <a:cs typeface="Symbol" charset="2"/>
              </a:rPr>
              <a:t>g</a:t>
            </a:r>
            <a:r>
              <a:rPr kumimoji="1" lang="en-US" altLang="ja-JP" dirty="0" smtClean="0"/>
              <a:t>, </a:t>
            </a:r>
            <a:r>
              <a:rPr lang="en-US" altLang="ja-JP" i="1" dirty="0" smtClean="0">
                <a:latin typeface="Times New Roman"/>
                <a:cs typeface="Times New Roman"/>
              </a:rPr>
              <a:t>N</a:t>
            </a:r>
            <a:r>
              <a:rPr lang="en-US" altLang="ja-JP" baseline="-25000" dirty="0" smtClean="0">
                <a:latin typeface="Times New Roman"/>
                <a:cs typeface="Times New Roman"/>
              </a:rPr>
              <a:t>p</a:t>
            </a:r>
            <a:r>
              <a:rPr lang="en-US" altLang="ja-JP" dirty="0" smtClean="0">
                <a:latin typeface="Times New Roman"/>
                <a:cs typeface="Times New Roman"/>
              </a:rPr>
              <a:t>(H2)</a:t>
            </a:r>
            <a:r>
              <a:rPr kumimoji="1" lang="en-US" altLang="ja-JP" dirty="0" smtClean="0"/>
              <a:t>,</a:t>
            </a:r>
            <a:r>
              <a:rPr lang="en-US" altLang="ja-JP" i="1" dirty="0" smtClean="0">
                <a:latin typeface="Times New Roman"/>
                <a:cs typeface="Times New Roman"/>
              </a:rPr>
              <a:t> </a:t>
            </a:r>
            <a:r>
              <a:rPr lang="en-US" altLang="ja-JP" i="1" dirty="0" err="1" smtClean="0">
                <a:latin typeface="Times New Roman"/>
                <a:cs typeface="Times New Roman"/>
              </a:rPr>
              <a:t>N</a:t>
            </a:r>
            <a:r>
              <a:rPr lang="en-US" altLang="ja-JP" baseline="-25000" dirty="0" err="1" smtClean="0">
                <a:latin typeface="Times New Roman"/>
                <a:cs typeface="Times New Roman"/>
              </a:rPr>
              <a:t>p</a:t>
            </a:r>
            <a:r>
              <a:rPr lang="en-US" altLang="ja-JP" dirty="0" err="1" smtClean="0">
                <a:latin typeface="Times New Roman"/>
                <a:cs typeface="Times New Roman"/>
              </a:rPr>
              <a:t>(HI</a:t>
            </a:r>
            <a:r>
              <a:rPr lang="en-US" altLang="ja-JP" dirty="0" smtClean="0">
                <a:latin typeface="Times New Roman"/>
                <a:cs typeface="Times New Roman"/>
              </a:rPr>
              <a:t>),</a:t>
            </a:r>
            <a:r>
              <a:rPr lang="en-US" altLang="ja-JP" i="1" dirty="0" smtClean="0">
                <a:latin typeface="Times New Roman"/>
                <a:cs typeface="Times New Roman"/>
              </a:rPr>
              <a:t> N</a:t>
            </a:r>
            <a:r>
              <a:rPr lang="en-US" altLang="ja-JP" baseline="-25000" dirty="0" smtClean="0">
                <a:latin typeface="Times New Roman"/>
                <a:cs typeface="Times New Roman"/>
              </a:rPr>
              <a:t>p</a:t>
            </a:r>
            <a:r>
              <a:rPr lang="en-US" altLang="ja-JP" dirty="0" smtClean="0">
                <a:latin typeface="Times New Roman"/>
                <a:cs typeface="Times New Roman"/>
              </a:rPr>
              <a:t>(H2+HI)</a:t>
            </a:r>
            <a:endParaRPr lang="ja-JP" altLang="en-US" dirty="0" smtClean="0"/>
          </a:p>
          <a:p>
            <a:endParaRPr lang="ja-JP" altLang="en-US"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52400"/>
            <a:ext cx="8229600" cy="1143000"/>
          </a:xfrm>
        </p:spPr>
        <p:txBody>
          <a:bodyPr>
            <a:normAutofit/>
          </a:bodyPr>
          <a:lstStyle/>
          <a:p>
            <a:r>
              <a:rPr lang="ja-JP" altLang="en-US" sz="4000" dirty="0" smtClean="0"/>
              <a:t>空間非一様性</a:t>
            </a:r>
            <a:r>
              <a:rPr lang="en-US" altLang="ja-JP" sz="4000" dirty="0" smtClean="0"/>
              <a:t>(CO vs. X)</a:t>
            </a:r>
            <a:endParaRPr lang="ja-JP" altLang="en-US" sz="4000" dirty="0"/>
          </a:p>
        </p:txBody>
      </p:sp>
      <p:sp>
        <p:nvSpPr>
          <p:cNvPr id="4" name="テキスト ボックス 3"/>
          <p:cNvSpPr txBox="1"/>
          <p:nvPr/>
        </p:nvSpPr>
        <p:spPr>
          <a:xfrm>
            <a:off x="304800" y="849868"/>
            <a:ext cx="8534400" cy="369332"/>
          </a:xfrm>
          <a:prstGeom prst="rect">
            <a:avLst/>
          </a:prstGeom>
          <a:noFill/>
        </p:spPr>
        <p:txBody>
          <a:bodyPr wrap="square" rtlCol="0">
            <a:spAutoFit/>
          </a:bodyPr>
          <a:lstStyle/>
          <a:p>
            <a:pPr>
              <a:buClr>
                <a:schemeClr val="bg2">
                  <a:lumMod val="50000"/>
                </a:schemeClr>
              </a:buClr>
              <a:buFont typeface="Wingdings" charset="2"/>
              <a:buChar char="n"/>
            </a:pPr>
            <a:r>
              <a:rPr kumimoji="1" lang="en-US" altLang="ja-JP" dirty="0" smtClean="0"/>
              <a:t> </a:t>
            </a:r>
            <a:r>
              <a:rPr lang="en-US" altLang="ja-JP" dirty="0" smtClean="0"/>
              <a:t>Shock-cloud interaction </a:t>
            </a:r>
            <a:r>
              <a:rPr lang="ja-JP" altLang="en-US" dirty="0" smtClean="0"/>
              <a:t>の予言</a:t>
            </a:r>
            <a:endParaRPr kumimoji="1" lang="ja-JP" altLang="en-US" dirty="0"/>
          </a:p>
        </p:txBody>
      </p:sp>
      <p:sp>
        <p:nvSpPr>
          <p:cNvPr id="5" name="テキスト ボックス 4"/>
          <p:cNvSpPr txBox="1"/>
          <p:nvPr/>
        </p:nvSpPr>
        <p:spPr>
          <a:xfrm>
            <a:off x="533400" y="1230868"/>
            <a:ext cx="8534400" cy="369332"/>
          </a:xfrm>
          <a:prstGeom prst="rect">
            <a:avLst/>
          </a:prstGeom>
          <a:noFill/>
        </p:spPr>
        <p:txBody>
          <a:bodyPr wrap="square" rtlCol="0">
            <a:spAutoFit/>
          </a:bodyPr>
          <a:lstStyle/>
          <a:p>
            <a:pPr>
              <a:buClr>
                <a:schemeClr val="bg2">
                  <a:lumMod val="25000"/>
                </a:schemeClr>
              </a:buClr>
              <a:buFont typeface="Wingdings" charset="2"/>
              <a:buChar char="l"/>
            </a:pPr>
            <a:r>
              <a:rPr kumimoji="1" lang="en-US" altLang="ja-JP" dirty="0" smtClean="0"/>
              <a:t> cloud </a:t>
            </a:r>
            <a:r>
              <a:rPr kumimoji="1" lang="ja-JP" altLang="en-US" dirty="0" smtClean="0"/>
              <a:t>近傍で磁場増幅</a:t>
            </a:r>
            <a:r>
              <a:rPr kumimoji="1" lang="en-US" altLang="ja-JP" dirty="0" smtClean="0"/>
              <a:t> </a:t>
            </a:r>
            <a:r>
              <a:rPr kumimoji="1" lang="ja-JP" altLang="en-US" dirty="0" smtClean="0">
                <a:sym typeface="Wingdings"/>
              </a:rPr>
              <a:t></a:t>
            </a:r>
            <a:r>
              <a:rPr kumimoji="1" lang="en-US" altLang="ja-JP" dirty="0" smtClean="0">
                <a:sym typeface="Wingdings"/>
              </a:rPr>
              <a:t> synchrotron </a:t>
            </a:r>
            <a:r>
              <a:rPr kumimoji="1" lang="ja-JP" altLang="en-US" dirty="0" smtClean="0">
                <a:sym typeface="Wingdings"/>
              </a:rPr>
              <a:t>の増光（</a:t>
            </a:r>
            <a:r>
              <a:rPr lang="en-US" altLang="ja-JP" i="1" dirty="0" err="1" smtClean="0">
                <a:latin typeface="Times New Roman"/>
                <a:cs typeface="Times New Roman"/>
              </a:rPr>
              <a:t>I</a:t>
            </a:r>
            <a:r>
              <a:rPr lang="en-US" altLang="ja-JP" baseline="-25000" dirty="0" err="1" smtClean="0">
                <a:latin typeface="Times New Roman"/>
                <a:cs typeface="Times New Roman"/>
              </a:rPr>
              <a:t>syn</a:t>
            </a:r>
            <a:r>
              <a:rPr lang="en-US" altLang="ja-JP" i="1" dirty="0" smtClean="0">
                <a:latin typeface="Times New Roman"/>
                <a:cs typeface="Times New Roman"/>
              </a:rPr>
              <a:t>∝ B</a:t>
            </a:r>
            <a:r>
              <a:rPr lang="en-US" altLang="ja-JP" i="1" baseline="30000" dirty="0" smtClean="0">
                <a:latin typeface="Times New Roman"/>
                <a:cs typeface="Times New Roman"/>
              </a:rPr>
              <a:t>1.5 </a:t>
            </a:r>
            <a:r>
              <a:rPr lang="en-US" altLang="ja-JP" dirty="0" smtClean="0">
                <a:cs typeface="Times New Roman"/>
              </a:rPr>
              <a:t>for DSA</a:t>
            </a:r>
            <a:r>
              <a:rPr kumimoji="1" lang="ja-JP" altLang="en-US" dirty="0" smtClean="0">
                <a:sym typeface="Wingdings"/>
              </a:rPr>
              <a:t>）</a:t>
            </a:r>
            <a:endParaRPr kumimoji="1" lang="ja-JP" altLang="en-US" dirty="0">
              <a:latin typeface="Times New Roman"/>
              <a:cs typeface="Times New Roman"/>
            </a:endParaRPr>
          </a:p>
        </p:txBody>
      </p:sp>
      <p:sp>
        <p:nvSpPr>
          <p:cNvPr id="6" name="テキスト ボックス 5"/>
          <p:cNvSpPr txBox="1"/>
          <p:nvPr/>
        </p:nvSpPr>
        <p:spPr>
          <a:xfrm>
            <a:off x="762000" y="1611868"/>
            <a:ext cx="8305800" cy="369332"/>
          </a:xfrm>
          <a:prstGeom prst="rect">
            <a:avLst/>
          </a:prstGeom>
          <a:noFill/>
        </p:spPr>
        <p:txBody>
          <a:bodyPr wrap="square" rtlCol="0">
            <a:spAutoFit/>
          </a:bodyPr>
          <a:lstStyle/>
          <a:p>
            <a:r>
              <a:rPr lang="ja-JP" altLang="en-US" dirty="0" smtClean="0">
                <a:sym typeface="Wingdings"/>
              </a:rPr>
              <a:t></a:t>
            </a:r>
            <a:r>
              <a:rPr lang="en-US" altLang="ja-JP" dirty="0" smtClean="0">
                <a:sym typeface="Wingdings"/>
              </a:rPr>
              <a:t> </a:t>
            </a:r>
            <a:r>
              <a:rPr lang="en-US" altLang="ja-JP" dirty="0" smtClean="0"/>
              <a:t>CO emission </a:t>
            </a:r>
            <a:r>
              <a:rPr lang="ja-JP" altLang="en-US" dirty="0" smtClean="0"/>
              <a:t>と</a:t>
            </a:r>
            <a:r>
              <a:rPr lang="en-US" altLang="ja-JP" dirty="0" smtClean="0"/>
              <a:t> synchrotron X </a:t>
            </a:r>
            <a:r>
              <a:rPr lang="ja-JP" altLang="en-US" dirty="0" smtClean="0"/>
              <a:t>は大域的に</a:t>
            </a:r>
            <a:r>
              <a:rPr lang="en-US" altLang="ja-JP" dirty="0" smtClean="0"/>
              <a:t>(</a:t>
            </a:r>
            <a:r>
              <a:rPr lang="en-US" altLang="ja-JP" dirty="0" smtClean="0">
                <a:latin typeface="Times New Roman"/>
                <a:cs typeface="Times New Roman"/>
              </a:rPr>
              <a:t>~</a:t>
            </a:r>
            <a:r>
              <a:rPr lang="en-US" altLang="ja-JP" dirty="0" smtClean="0"/>
              <a:t>1 pc </a:t>
            </a:r>
            <a:r>
              <a:rPr lang="ja-JP" altLang="en-US" dirty="0" smtClean="0"/>
              <a:t>スケールで</a:t>
            </a:r>
            <a:r>
              <a:rPr lang="en-US" altLang="ja-JP" dirty="0" smtClean="0"/>
              <a:t>)</a:t>
            </a:r>
            <a:r>
              <a:rPr lang="ja-JP" altLang="en-US" dirty="0" smtClean="0"/>
              <a:t>空間相関</a:t>
            </a:r>
            <a:endParaRPr kumimoji="1" lang="ja-JP" altLang="en-US" dirty="0"/>
          </a:p>
        </p:txBody>
      </p:sp>
      <p:sp>
        <p:nvSpPr>
          <p:cNvPr id="7" name="テキスト ボックス 6"/>
          <p:cNvSpPr txBox="1"/>
          <p:nvPr/>
        </p:nvSpPr>
        <p:spPr>
          <a:xfrm>
            <a:off x="533400" y="1981200"/>
            <a:ext cx="8534400" cy="369332"/>
          </a:xfrm>
          <a:prstGeom prst="rect">
            <a:avLst/>
          </a:prstGeom>
          <a:noFill/>
        </p:spPr>
        <p:txBody>
          <a:bodyPr wrap="square" rtlCol="0">
            <a:spAutoFit/>
          </a:bodyPr>
          <a:lstStyle/>
          <a:p>
            <a:pPr>
              <a:buClr>
                <a:schemeClr val="bg2">
                  <a:lumMod val="25000"/>
                </a:schemeClr>
              </a:buClr>
              <a:buFont typeface="Wingdings" charset="2"/>
              <a:buChar char="l"/>
            </a:pPr>
            <a:r>
              <a:rPr kumimoji="1" lang="en-US" altLang="ja-JP" dirty="0" smtClean="0"/>
              <a:t> </a:t>
            </a:r>
            <a:r>
              <a:rPr kumimoji="1" lang="ja-JP" altLang="en-US" dirty="0" smtClean="0"/>
              <a:t>磁場増幅</a:t>
            </a:r>
            <a:r>
              <a:rPr lang="ja-JP" altLang="en-US" dirty="0" smtClean="0"/>
              <a:t>は</a:t>
            </a:r>
            <a:r>
              <a:rPr lang="en-US" altLang="ja-JP" dirty="0" smtClean="0"/>
              <a:t> cloud </a:t>
            </a:r>
            <a:r>
              <a:rPr lang="ja-JP" altLang="en-US" dirty="0" smtClean="0"/>
              <a:t>の“内部”ではなく“周囲”で発生</a:t>
            </a:r>
            <a:endParaRPr lang="en-US" altLang="ja-JP" dirty="0" smtClean="0"/>
          </a:p>
        </p:txBody>
      </p:sp>
      <p:sp>
        <p:nvSpPr>
          <p:cNvPr id="8" name="テキスト ボックス 7"/>
          <p:cNvSpPr txBox="1"/>
          <p:nvPr/>
        </p:nvSpPr>
        <p:spPr>
          <a:xfrm>
            <a:off x="762000" y="2299806"/>
            <a:ext cx="7848600" cy="369332"/>
          </a:xfrm>
          <a:prstGeom prst="rect">
            <a:avLst/>
          </a:prstGeom>
          <a:noFill/>
        </p:spPr>
        <p:txBody>
          <a:bodyPr wrap="square" rtlCol="0">
            <a:spAutoFit/>
          </a:bodyPr>
          <a:lstStyle/>
          <a:p>
            <a:pPr>
              <a:buFont typeface="Wingdings" charset="2"/>
              <a:buChar char="à"/>
            </a:pPr>
            <a:r>
              <a:rPr lang="en-US" altLang="ja-JP" dirty="0" smtClean="0">
                <a:sym typeface="Wingdings"/>
              </a:rPr>
              <a:t>CO </a:t>
            </a:r>
            <a:r>
              <a:rPr lang="ja-JP" altLang="en-US" dirty="0" smtClean="0"/>
              <a:t>と</a:t>
            </a:r>
            <a:r>
              <a:rPr lang="en-US" altLang="ja-JP" dirty="0" smtClean="0"/>
              <a:t> synchrotron X </a:t>
            </a:r>
            <a:r>
              <a:rPr lang="ja-JP" altLang="en-US" dirty="0" smtClean="0"/>
              <a:t>は局所的に</a:t>
            </a:r>
            <a:r>
              <a:rPr lang="en-US" altLang="ja-JP" dirty="0" smtClean="0"/>
              <a:t>(</a:t>
            </a:r>
            <a:r>
              <a:rPr lang="en-US" altLang="ja-JP" dirty="0" smtClean="0">
                <a:latin typeface="Times New Roman"/>
                <a:cs typeface="Times New Roman"/>
              </a:rPr>
              <a:t>&lt; </a:t>
            </a:r>
            <a:r>
              <a:rPr lang="en-US" altLang="ja-JP" dirty="0" smtClean="0"/>
              <a:t>1 pc </a:t>
            </a:r>
            <a:r>
              <a:rPr lang="ja-JP" altLang="en-US" dirty="0" smtClean="0"/>
              <a:t>スケール</a:t>
            </a:r>
            <a:r>
              <a:rPr lang="en-US" altLang="ja-JP" dirty="0" smtClean="0"/>
              <a:t>)</a:t>
            </a:r>
            <a:r>
              <a:rPr lang="ja-JP" altLang="en-US" dirty="0" smtClean="0"/>
              <a:t>で反相関</a:t>
            </a:r>
            <a:endParaRPr kumimoji="1" lang="ja-JP" altLang="en-US" dirty="0"/>
          </a:p>
        </p:txBody>
      </p:sp>
      <p:pic>
        <p:nvPicPr>
          <p:cNvPr id="15" name="図 14" descr="スクリーンショット（2011-05-26 14.15.03）.png"/>
          <p:cNvPicPr>
            <a:picLocks noChangeAspect="1"/>
          </p:cNvPicPr>
          <p:nvPr/>
        </p:nvPicPr>
        <p:blipFill>
          <a:blip r:embed="rId3"/>
          <a:stretch>
            <a:fillRect/>
          </a:stretch>
        </p:blipFill>
        <p:spPr>
          <a:xfrm>
            <a:off x="685800" y="2819400"/>
            <a:ext cx="4800600" cy="3942698"/>
          </a:xfrm>
          <a:prstGeom prst="rect">
            <a:avLst/>
          </a:prstGeom>
        </p:spPr>
      </p:pic>
      <p:sp>
        <p:nvSpPr>
          <p:cNvPr id="16" name="テキスト ボックス 15"/>
          <p:cNvSpPr txBox="1"/>
          <p:nvPr/>
        </p:nvSpPr>
        <p:spPr>
          <a:xfrm>
            <a:off x="5486400" y="3212068"/>
            <a:ext cx="3657600" cy="369332"/>
          </a:xfrm>
          <a:prstGeom prst="rect">
            <a:avLst/>
          </a:prstGeom>
          <a:noFill/>
        </p:spPr>
        <p:txBody>
          <a:bodyPr wrap="square" rtlCol="0">
            <a:spAutoFit/>
          </a:bodyPr>
          <a:lstStyle/>
          <a:p>
            <a:r>
              <a:rPr kumimoji="1" lang="en-US" altLang="ja-JP" dirty="0" err="1" smtClean="0"/>
              <a:t>Contour(</a:t>
            </a:r>
            <a:r>
              <a:rPr lang="en-US" altLang="ja-JP" i="1" dirty="0" err="1" smtClean="0"/>
              <a:t>NANTEN</a:t>
            </a:r>
            <a:r>
              <a:rPr kumimoji="1" lang="en-US" altLang="ja-JP" dirty="0" smtClean="0"/>
              <a:t>): CO line emission</a:t>
            </a:r>
            <a:endParaRPr kumimoji="1" lang="ja-JP" altLang="en-US" dirty="0"/>
          </a:p>
        </p:txBody>
      </p:sp>
      <p:sp>
        <p:nvSpPr>
          <p:cNvPr id="17" name="テキスト ボックス 16"/>
          <p:cNvSpPr txBox="1"/>
          <p:nvPr/>
        </p:nvSpPr>
        <p:spPr>
          <a:xfrm>
            <a:off x="5486400" y="3620869"/>
            <a:ext cx="2971800" cy="646331"/>
          </a:xfrm>
          <a:prstGeom prst="rect">
            <a:avLst/>
          </a:prstGeom>
          <a:noFill/>
        </p:spPr>
        <p:txBody>
          <a:bodyPr wrap="square" rtlCol="0">
            <a:spAutoFit/>
          </a:bodyPr>
          <a:lstStyle/>
          <a:p>
            <a:r>
              <a:rPr lang="en-US" altLang="ja-JP" dirty="0" err="1" smtClean="0"/>
              <a:t>Color(</a:t>
            </a:r>
            <a:r>
              <a:rPr lang="en-US" altLang="ja-JP" i="1" dirty="0" err="1" smtClean="0"/>
              <a:t>Suzaku</a:t>
            </a:r>
            <a:r>
              <a:rPr lang="en-US" altLang="ja-JP" dirty="0" smtClean="0"/>
              <a:t>)</a:t>
            </a:r>
            <a:r>
              <a:rPr kumimoji="1" lang="en-US" altLang="ja-JP" dirty="0" smtClean="0"/>
              <a:t>: </a:t>
            </a:r>
          </a:p>
          <a:p>
            <a:r>
              <a:rPr lang="en-US" altLang="ja-JP" dirty="0" smtClean="0"/>
              <a:t>       </a:t>
            </a:r>
            <a:r>
              <a:rPr kumimoji="1" lang="en-US" altLang="ja-JP" dirty="0" smtClean="0"/>
              <a:t>X-ray emission (1-5 </a:t>
            </a:r>
            <a:r>
              <a:rPr kumimoji="1" lang="en-US" altLang="ja-JP" dirty="0" err="1" smtClean="0"/>
              <a:t>keV</a:t>
            </a:r>
            <a:r>
              <a:rPr kumimoji="1" lang="en-US" altLang="ja-JP" dirty="0" smtClean="0"/>
              <a:t>)</a:t>
            </a:r>
            <a:endParaRPr kumimoji="1" lang="ja-JP" altLang="en-US" dirty="0"/>
          </a:p>
        </p:txBody>
      </p:sp>
      <p:sp>
        <p:nvSpPr>
          <p:cNvPr id="11" name="テキスト ボックス 10"/>
          <p:cNvSpPr txBox="1"/>
          <p:nvPr/>
        </p:nvSpPr>
        <p:spPr>
          <a:xfrm>
            <a:off x="2514600" y="5867400"/>
            <a:ext cx="2133600" cy="381000"/>
          </a:xfrm>
          <a:prstGeom prst="rect">
            <a:avLst/>
          </a:prstGeom>
          <a:noFill/>
        </p:spPr>
        <p:txBody>
          <a:bodyPr wrap="square" rtlCol="0">
            <a:spAutoFit/>
          </a:bodyPr>
          <a:lstStyle/>
          <a:p>
            <a:r>
              <a:rPr lang="en-US" altLang="ja-JP" dirty="0" smtClean="0">
                <a:solidFill>
                  <a:srgbClr val="FFFFFF"/>
                </a:solidFill>
              </a:rPr>
              <a:t>Sano+11 in progress</a:t>
            </a:r>
            <a:endParaRPr kumimoji="1" lang="ja-JP" altLang="en-US" dirty="0">
              <a:solidFill>
                <a:srgbClr val="FFFFFF"/>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52400"/>
            <a:ext cx="8229600" cy="1143000"/>
          </a:xfrm>
        </p:spPr>
        <p:txBody>
          <a:bodyPr>
            <a:normAutofit/>
          </a:bodyPr>
          <a:lstStyle/>
          <a:p>
            <a:r>
              <a:rPr lang="ja-JP" altLang="en-US" sz="4000" dirty="0" smtClean="0"/>
              <a:t>空間非一様性</a:t>
            </a:r>
            <a:r>
              <a:rPr lang="en-US" altLang="ja-JP" sz="4000" dirty="0" smtClean="0"/>
              <a:t>(CO vs. X)</a:t>
            </a:r>
            <a:endParaRPr lang="ja-JP" altLang="en-US" sz="4000" dirty="0"/>
          </a:p>
        </p:txBody>
      </p:sp>
      <p:sp>
        <p:nvSpPr>
          <p:cNvPr id="4" name="テキスト ボックス 3"/>
          <p:cNvSpPr txBox="1"/>
          <p:nvPr/>
        </p:nvSpPr>
        <p:spPr>
          <a:xfrm>
            <a:off x="304800" y="849868"/>
            <a:ext cx="8534400" cy="369332"/>
          </a:xfrm>
          <a:prstGeom prst="rect">
            <a:avLst/>
          </a:prstGeom>
          <a:noFill/>
        </p:spPr>
        <p:txBody>
          <a:bodyPr wrap="square" rtlCol="0">
            <a:spAutoFit/>
          </a:bodyPr>
          <a:lstStyle/>
          <a:p>
            <a:pPr>
              <a:buClr>
                <a:schemeClr val="bg2">
                  <a:lumMod val="50000"/>
                </a:schemeClr>
              </a:buClr>
              <a:buFont typeface="Wingdings" charset="2"/>
              <a:buChar char="n"/>
            </a:pPr>
            <a:r>
              <a:rPr kumimoji="1" lang="en-US" altLang="ja-JP" dirty="0" smtClean="0"/>
              <a:t> </a:t>
            </a:r>
            <a:r>
              <a:rPr lang="en-US" altLang="ja-JP" dirty="0" smtClean="0"/>
              <a:t>Shock-cloud interaction </a:t>
            </a:r>
            <a:r>
              <a:rPr lang="ja-JP" altLang="en-US" dirty="0" smtClean="0"/>
              <a:t>の予言</a:t>
            </a:r>
            <a:endParaRPr kumimoji="1" lang="ja-JP" altLang="en-US" dirty="0"/>
          </a:p>
        </p:txBody>
      </p:sp>
      <p:sp>
        <p:nvSpPr>
          <p:cNvPr id="5" name="テキスト ボックス 4"/>
          <p:cNvSpPr txBox="1"/>
          <p:nvPr/>
        </p:nvSpPr>
        <p:spPr>
          <a:xfrm>
            <a:off x="533400" y="1230868"/>
            <a:ext cx="8534400" cy="369332"/>
          </a:xfrm>
          <a:prstGeom prst="rect">
            <a:avLst/>
          </a:prstGeom>
          <a:noFill/>
        </p:spPr>
        <p:txBody>
          <a:bodyPr wrap="square" rtlCol="0">
            <a:spAutoFit/>
          </a:bodyPr>
          <a:lstStyle/>
          <a:p>
            <a:pPr>
              <a:buClr>
                <a:schemeClr val="bg2">
                  <a:lumMod val="25000"/>
                </a:schemeClr>
              </a:buClr>
              <a:buFont typeface="Wingdings" charset="2"/>
              <a:buChar char="l"/>
            </a:pPr>
            <a:r>
              <a:rPr kumimoji="1" lang="en-US" altLang="ja-JP" dirty="0" smtClean="0"/>
              <a:t> cloud </a:t>
            </a:r>
            <a:r>
              <a:rPr kumimoji="1" lang="ja-JP" altLang="en-US" dirty="0" smtClean="0"/>
              <a:t>近傍で磁場増幅</a:t>
            </a:r>
            <a:r>
              <a:rPr kumimoji="1" lang="en-US" altLang="ja-JP" dirty="0" smtClean="0"/>
              <a:t> </a:t>
            </a:r>
            <a:r>
              <a:rPr kumimoji="1" lang="ja-JP" altLang="en-US" dirty="0" smtClean="0">
                <a:sym typeface="Wingdings"/>
              </a:rPr>
              <a:t></a:t>
            </a:r>
            <a:r>
              <a:rPr kumimoji="1" lang="en-US" altLang="ja-JP" dirty="0" smtClean="0">
                <a:sym typeface="Wingdings"/>
              </a:rPr>
              <a:t> synchrotron </a:t>
            </a:r>
            <a:r>
              <a:rPr kumimoji="1" lang="ja-JP" altLang="en-US" dirty="0" smtClean="0">
                <a:sym typeface="Wingdings"/>
              </a:rPr>
              <a:t>の増光（</a:t>
            </a:r>
            <a:r>
              <a:rPr lang="en-US" altLang="ja-JP" i="1" dirty="0" err="1" smtClean="0">
                <a:latin typeface="Times New Roman"/>
                <a:cs typeface="Times New Roman"/>
              </a:rPr>
              <a:t>I</a:t>
            </a:r>
            <a:r>
              <a:rPr lang="en-US" altLang="ja-JP" baseline="-25000" dirty="0" err="1" smtClean="0">
                <a:latin typeface="Times New Roman"/>
                <a:cs typeface="Times New Roman"/>
              </a:rPr>
              <a:t>syn</a:t>
            </a:r>
            <a:r>
              <a:rPr lang="en-US" altLang="ja-JP" i="1" dirty="0" smtClean="0">
                <a:latin typeface="Times New Roman"/>
                <a:cs typeface="Times New Roman"/>
              </a:rPr>
              <a:t>∝ B</a:t>
            </a:r>
            <a:r>
              <a:rPr lang="en-US" altLang="ja-JP" i="1" baseline="30000" dirty="0" smtClean="0">
                <a:latin typeface="Times New Roman"/>
                <a:cs typeface="Times New Roman"/>
              </a:rPr>
              <a:t>1.5 </a:t>
            </a:r>
            <a:r>
              <a:rPr lang="en-US" altLang="ja-JP" dirty="0" smtClean="0">
                <a:cs typeface="Times New Roman"/>
              </a:rPr>
              <a:t>for DSA</a:t>
            </a:r>
            <a:r>
              <a:rPr kumimoji="1" lang="ja-JP" altLang="en-US" dirty="0" smtClean="0">
                <a:sym typeface="Wingdings"/>
              </a:rPr>
              <a:t>）</a:t>
            </a:r>
            <a:endParaRPr kumimoji="1" lang="ja-JP" altLang="en-US" dirty="0">
              <a:latin typeface="Times New Roman"/>
              <a:cs typeface="Times New Roman"/>
            </a:endParaRPr>
          </a:p>
        </p:txBody>
      </p:sp>
      <p:sp>
        <p:nvSpPr>
          <p:cNvPr id="6" name="テキスト ボックス 5"/>
          <p:cNvSpPr txBox="1"/>
          <p:nvPr/>
        </p:nvSpPr>
        <p:spPr>
          <a:xfrm>
            <a:off x="762000" y="1611868"/>
            <a:ext cx="8305800" cy="369332"/>
          </a:xfrm>
          <a:prstGeom prst="rect">
            <a:avLst/>
          </a:prstGeom>
          <a:noFill/>
        </p:spPr>
        <p:txBody>
          <a:bodyPr wrap="square" rtlCol="0">
            <a:spAutoFit/>
          </a:bodyPr>
          <a:lstStyle/>
          <a:p>
            <a:r>
              <a:rPr lang="ja-JP" altLang="en-US" dirty="0" smtClean="0">
                <a:sym typeface="Wingdings"/>
              </a:rPr>
              <a:t></a:t>
            </a:r>
            <a:r>
              <a:rPr lang="en-US" altLang="ja-JP" dirty="0" smtClean="0">
                <a:sym typeface="Wingdings"/>
              </a:rPr>
              <a:t> </a:t>
            </a:r>
            <a:r>
              <a:rPr lang="en-US" altLang="ja-JP" dirty="0" smtClean="0"/>
              <a:t>CO emission </a:t>
            </a:r>
            <a:r>
              <a:rPr lang="ja-JP" altLang="en-US" dirty="0" smtClean="0"/>
              <a:t>と</a:t>
            </a:r>
            <a:r>
              <a:rPr lang="en-US" altLang="ja-JP" dirty="0" smtClean="0"/>
              <a:t> synchrotron X </a:t>
            </a:r>
            <a:r>
              <a:rPr lang="ja-JP" altLang="en-US" dirty="0" smtClean="0"/>
              <a:t>は大域的に</a:t>
            </a:r>
            <a:r>
              <a:rPr lang="en-US" altLang="ja-JP" dirty="0" smtClean="0"/>
              <a:t>(</a:t>
            </a:r>
            <a:r>
              <a:rPr lang="en-US" altLang="ja-JP" dirty="0" smtClean="0">
                <a:latin typeface="Times New Roman"/>
                <a:cs typeface="Times New Roman"/>
              </a:rPr>
              <a:t>~</a:t>
            </a:r>
            <a:r>
              <a:rPr lang="en-US" altLang="ja-JP" dirty="0" smtClean="0"/>
              <a:t>1 pc </a:t>
            </a:r>
            <a:r>
              <a:rPr lang="ja-JP" altLang="en-US" dirty="0" smtClean="0"/>
              <a:t>スケールで</a:t>
            </a:r>
            <a:r>
              <a:rPr lang="en-US" altLang="ja-JP" dirty="0" smtClean="0"/>
              <a:t>)</a:t>
            </a:r>
            <a:r>
              <a:rPr lang="ja-JP" altLang="en-US" dirty="0" smtClean="0"/>
              <a:t>空間相関</a:t>
            </a:r>
            <a:endParaRPr kumimoji="1" lang="ja-JP" altLang="en-US" dirty="0"/>
          </a:p>
        </p:txBody>
      </p:sp>
      <p:sp>
        <p:nvSpPr>
          <p:cNvPr id="7" name="テキスト ボックス 6"/>
          <p:cNvSpPr txBox="1"/>
          <p:nvPr/>
        </p:nvSpPr>
        <p:spPr>
          <a:xfrm>
            <a:off x="533400" y="1981200"/>
            <a:ext cx="8534400" cy="369332"/>
          </a:xfrm>
          <a:prstGeom prst="rect">
            <a:avLst/>
          </a:prstGeom>
          <a:noFill/>
        </p:spPr>
        <p:txBody>
          <a:bodyPr wrap="square" rtlCol="0">
            <a:spAutoFit/>
          </a:bodyPr>
          <a:lstStyle/>
          <a:p>
            <a:pPr>
              <a:buClr>
                <a:schemeClr val="bg2">
                  <a:lumMod val="25000"/>
                </a:schemeClr>
              </a:buClr>
              <a:buFont typeface="Wingdings" charset="2"/>
              <a:buChar char="l"/>
            </a:pPr>
            <a:r>
              <a:rPr kumimoji="1" lang="en-US" altLang="ja-JP" dirty="0" smtClean="0"/>
              <a:t> </a:t>
            </a:r>
            <a:r>
              <a:rPr kumimoji="1" lang="ja-JP" altLang="en-US" dirty="0" smtClean="0"/>
              <a:t>磁場増幅</a:t>
            </a:r>
            <a:r>
              <a:rPr lang="ja-JP" altLang="en-US" dirty="0" smtClean="0"/>
              <a:t>は</a:t>
            </a:r>
            <a:r>
              <a:rPr lang="en-US" altLang="ja-JP" dirty="0" smtClean="0"/>
              <a:t> cloud </a:t>
            </a:r>
            <a:r>
              <a:rPr lang="ja-JP" altLang="en-US" dirty="0" smtClean="0"/>
              <a:t>の“内部”ではなく“周囲”で発生</a:t>
            </a:r>
            <a:endParaRPr lang="en-US" altLang="ja-JP" dirty="0" smtClean="0"/>
          </a:p>
        </p:txBody>
      </p:sp>
      <p:sp>
        <p:nvSpPr>
          <p:cNvPr id="8" name="テキスト ボックス 7"/>
          <p:cNvSpPr txBox="1"/>
          <p:nvPr/>
        </p:nvSpPr>
        <p:spPr>
          <a:xfrm>
            <a:off x="762000" y="2299806"/>
            <a:ext cx="7848600" cy="369332"/>
          </a:xfrm>
          <a:prstGeom prst="rect">
            <a:avLst/>
          </a:prstGeom>
          <a:noFill/>
        </p:spPr>
        <p:txBody>
          <a:bodyPr wrap="square" rtlCol="0">
            <a:spAutoFit/>
          </a:bodyPr>
          <a:lstStyle/>
          <a:p>
            <a:pPr>
              <a:buFont typeface="Wingdings" charset="2"/>
              <a:buChar char="à"/>
            </a:pPr>
            <a:r>
              <a:rPr lang="en-US" altLang="ja-JP" dirty="0" smtClean="0">
                <a:sym typeface="Wingdings"/>
              </a:rPr>
              <a:t>CO </a:t>
            </a:r>
            <a:r>
              <a:rPr lang="ja-JP" altLang="en-US" dirty="0" smtClean="0"/>
              <a:t>と</a:t>
            </a:r>
            <a:r>
              <a:rPr lang="en-US" altLang="ja-JP" dirty="0" smtClean="0"/>
              <a:t> synchrotron X </a:t>
            </a:r>
            <a:r>
              <a:rPr lang="ja-JP" altLang="en-US" dirty="0" smtClean="0"/>
              <a:t>は局所的に</a:t>
            </a:r>
            <a:r>
              <a:rPr lang="en-US" altLang="ja-JP" dirty="0" smtClean="0"/>
              <a:t>(</a:t>
            </a:r>
            <a:r>
              <a:rPr lang="en-US" altLang="ja-JP" dirty="0" smtClean="0">
                <a:latin typeface="Times New Roman"/>
                <a:cs typeface="Times New Roman"/>
              </a:rPr>
              <a:t>&lt; </a:t>
            </a:r>
            <a:r>
              <a:rPr lang="en-US" altLang="ja-JP" dirty="0" smtClean="0"/>
              <a:t>1 pc </a:t>
            </a:r>
            <a:r>
              <a:rPr lang="ja-JP" altLang="en-US" dirty="0" smtClean="0"/>
              <a:t>スケール</a:t>
            </a:r>
            <a:r>
              <a:rPr lang="en-US" altLang="ja-JP" dirty="0" smtClean="0"/>
              <a:t>)</a:t>
            </a:r>
            <a:r>
              <a:rPr lang="ja-JP" altLang="en-US" dirty="0" smtClean="0"/>
              <a:t>で反相関</a:t>
            </a:r>
            <a:endParaRPr kumimoji="1" lang="ja-JP" altLang="en-US" dirty="0"/>
          </a:p>
        </p:txBody>
      </p:sp>
      <p:pic>
        <p:nvPicPr>
          <p:cNvPr id="15" name="図 14" descr="スクリーンショット（2011-05-26 14.15.03）.png"/>
          <p:cNvPicPr>
            <a:picLocks noChangeAspect="1"/>
          </p:cNvPicPr>
          <p:nvPr/>
        </p:nvPicPr>
        <p:blipFill>
          <a:blip r:embed="rId3"/>
          <a:stretch>
            <a:fillRect/>
          </a:stretch>
        </p:blipFill>
        <p:spPr>
          <a:xfrm>
            <a:off x="685800" y="2819400"/>
            <a:ext cx="4800600" cy="3942698"/>
          </a:xfrm>
          <a:prstGeom prst="rect">
            <a:avLst/>
          </a:prstGeom>
        </p:spPr>
      </p:pic>
      <p:sp>
        <p:nvSpPr>
          <p:cNvPr id="16" name="テキスト ボックス 15"/>
          <p:cNvSpPr txBox="1"/>
          <p:nvPr/>
        </p:nvSpPr>
        <p:spPr>
          <a:xfrm>
            <a:off x="5486400" y="3212068"/>
            <a:ext cx="3657600" cy="369332"/>
          </a:xfrm>
          <a:prstGeom prst="rect">
            <a:avLst/>
          </a:prstGeom>
          <a:noFill/>
        </p:spPr>
        <p:txBody>
          <a:bodyPr wrap="square" rtlCol="0">
            <a:spAutoFit/>
          </a:bodyPr>
          <a:lstStyle/>
          <a:p>
            <a:r>
              <a:rPr kumimoji="1" lang="en-US" altLang="ja-JP" dirty="0" err="1" smtClean="0"/>
              <a:t>Contour(</a:t>
            </a:r>
            <a:r>
              <a:rPr lang="en-US" altLang="ja-JP" i="1" dirty="0" err="1" smtClean="0"/>
              <a:t>NANTEN</a:t>
            </a:r>
            <a:r>
              <a:rPr kumimoji="1" lang="en-US" altLang="ja-JP" dirty="0" smtClean="0"/>
              <a:t>): CO line emission</a:t>
            </a:r>
            <a:endParaRPr kumimoji="1" lang="ja-JP" altLang="en-US" dirty="0"/>
          </a:p>
        </p:txBody>
      </p:sp>
      <p:sp>
        <p:nvSpPr>
          <p:cNvPr id="17" name="テキスト ボックス 16"/>
          <p:cNvSpPr txBox="1"/>
          <p:nvPr/>
        </p:nvSpPr>
        <p:spPr>
          <a:xfrm>
            <a:off x="5486400" y="3620869"/>
            <a:ext cx="2971800" cy="646331"/>
          </a:xfrm>
          <a:prstGeom prst="rect">
            <a:avLst/>
          </a:prstGeom>
          <a:noFill/>
        </p:spPr>
        <p:txBody>
          <a:bodyPr wrap="square" rtlCol="0">
            <a:spAutoFit/>
          </a:bodyPr>
          <a:lstStyle/>
          <a:p>
            <a:r>
              <a:rPr lang="en-US" altLang="ja-JP" dirty="0" err="1" smtClean="0"/>
              <a:t>Color(</a:t>
            </a:r>
            <a:r>
              <a:rPr lang="en-US" altLang="ja-JP" i="1" dirty="0" err="1" smtClean="0"/>
              <a:t>Suzaku</a:t>
            </a:r>
            <a:r>
              <a:rPr lang="en-US" altLang="ja-JP" dirty="0" smtClean="0"/>
              <a:t>)</a:t>
            </a:r>
            <a:r>
              <a:rPr kumimoji="1" lang="en-US" altLang="ja-JP" dirty="0" smtClean="0"/>
              <a:t>: </a:t>
            </a:r>
          </a:p>
          <a:p>
            <a:r>
              <a:rPr lang="en-US" altLang="ja-JP" dirty="0" smtClean="0"/>
              <a:t>       </a:t>
            </a:r>
            <a:r>
              <a:rPr kumimoji="1" lang="en-US" altLang="ja-JP" dirty="0" smtClean="0"/>
              <a:t>X-ray emission (1-5 </a:t>
            </a:r>
            <a:r>
              <a:rPr kumimoji="1" lang="en-US" altLang="ja-JP" dirty="0" err="1" smtClean="0"/>
              <a:t>keV</a:t>
            </a:r>
            <a:r>
              <a:rPr kumimoji="1" lang="en-US" altLang="ja-JP" dirty="0" smtClean="0"/>
              <a:t>)</a:t>
            </a:r>
            <a:endParaRPr kumimoji="1" lang="ja-JP" altLang="en-US" dirty="0"/>
          </a:p>
        </p:txBody>
      </p:sp>
      <p:sp>
        <p:nvSpPr>
          <p:cNvPr id="11" name="テキスト ボックス 10"/>
          <p:cNvSpPr txBox="1"/>
          <p:nvPr/>
        </p:nvSpPr>
        <p:spPr>
          <a:xfrm>
            <a:off x="2514600" y="5867400"/>
            <a:ext cx="2133600" cy="381000"/>
          </a:xfrm>
          <a:prstGeom prst="rect">
            <a:avLst/>
          </a:prstGeom>
          <a:noFill/>
        </p:spPr>
        <p:txBody>
          <a:bodyPr wrap="square" rtlCol="0">
            <a:spAutoFit/>
          </a:bodyPr>
          <a:lstStyle/>
          <a:p>
            <a:r>
              <a:rPr lang="en-US" altLang="ja-JP" dirty="0" smtClean="0">
                <a:solidFill>
                  <a:srgbClr val="FFFFFF"/>
                </a:solidFill>
              </a:rPr>
              <a:t>Sano+11 in progress</a:t>
            </a:r>
            <a:endParaRPr kumimoji="1" lang="ja-JP" altLang="en-US" dirty="0">
              <a:solidFill>
                <a:srgbClr val="FFFFFF"/>
              </a:solidFill>
            </a:endParaRPr>
          </a:p>
        </p:txBody>
      </p:sp>
      <p:grpSp>
        <p:nvGrpSpPr>
          <p:cNvPr id="23" name="図形グループ 22"/>
          <p:cNvGrpSpPr/>
          <p:nvPr/>
        </p:nvGrpSpPr>
        <p:grpSpPr>
          <a:xfrm>
            <a:off x="457200" y="2682944"/>
            <a:ext cx="7965910" cy="3152706"/>
            <a:chOff x="457200" y="2682944"/>
            <a:chExt cx="7965910" cy="3152706"/>
          </a:xfrm>
        </p:grpSpPr>
        <p:pic>
          <p:nvPicPr>
            <p:cNvPr id="12" name="図 11" descr="スクリーンショット（2011-05-26 15.00.12）.png"/>
            <p:cNvPicPr>
              <a:picLocks noChangeAspect="1"/>
            </p:cNvPicPr>
            <p:nvPr/>
          </p:nvPicPr>
          <p:blipFill>
            <a:blip r:embed="rId4"/>
            <a:stretch>
              <a:fillRect/>
            </a:stretch>
          </p:blipFill>
          <p:spPr>
            <a:xfrm>
              <a:off x="457200" y="3048000"/>
              <a:ext cx="7042150" cy="2787650"/>
            </a:xfrm>
            <a:prstGeom prst="rect">
              <a:avLst/>
            </a:prstGeom>
          </p:spPr>
        </p:pic>
        <p:sp>
          <p:nvSpPr>
            <p:cNvPr id="22" name="テキスト ボックス 21"/>
            <p:cNvSpPr txBox="1"/>
            <p:nvPr/>
          </p:nvSpPr>
          <p:spPr>
            <a:xfrm>
              <a:off x="533400" y="2682944"/>
              <a:ext cx="7889710" cy="378862"/>
            </a:xfrm>
            <a:prstGeom prst="rect">
              <a:avLst/>
            </a:prstGeom>
            <a:solidFill>
              <a:schemeClr val="bg1"/>
            </a:solidFill>
          </p:spPr>
          <p:txBody>
            <a:bodyPr wrap="square" rtlCol="0">
              <a:spAutoFit/>
            </a:bodyPr>
            <a:lstStyle/>
            <a:p>
              <a:r>
                <a:rPr kumimoji="1" lang="en-US" altLang="ja-JP" dirty="0" smtClean="0">
                  <a:solidFill>
                    <a:srgbClr val="FF0000"/>
                  </a:solidFill>
                </a:rPr>
                <a:t>CO peak </a:t>
              </a:r>
              <a:r>
                <a:rPr kumimoji="1" lang="ja-JP" altLang="en-US" dirty="0" smtClean="0">
                  <a:solidFill>
                    <a:srgbClr val="FF0000"/>
                  </a:solidFill>
                </a:rPr>
                <a:t>と</a:t>
              </a:r>
              <a:r>
                <a:rPr kumimoji="1" lang="en-US" altLang="ja-JP" dirty="0" smtClean="0">
                  <a:solidFill>
                    <a:srgbClr val="FF0000"/>
                  </a:solidFill>
                </a:rPr>
                <a:t> X </a:t>
              </a:r>
              <a:r>
                <a:rPr lang="en-US" altLang="ja-JP" dirty="0" smtClean="0">
                  <a:solidFill>
                    <a:srgbClr val="FF0000"/>
                  </a:solidFill>
                </a:rPr>
                <a:t>peak </a:t>
              </a:r>
              <a:r>
                <a:rPr lang="ja-JP" altLang="en-US" dirty="0" smtClean="0">
                  <a:solidFill>
                    <a:srgbClr val="FF0000"/>
                  </a:solidFill>
                </a:rPr>
                <a:t>は実際に局所的に反相関（</a:t>
              </a:r>
              <a:r>
                <a:rPr lang="en-US" altLang="ja-JP" dirty="0" smtClean="0">
                  <a:solidFill>
                    <a:srgbClr val="FF0000"/>
                  </a:solidFill>
                </a:rPr>
                <a:t>Sano+11 in progress</a:t>
              </a:r>
              <a:r>
                <a:rPr lang="ja-JP" altLang="en-US" dirty="0" smtClean="0">
                  <a:solidFill>
                    <a:srgbClr val="FF0000"/>
                  </a:solidFill>
                </a:rPr>
                <a:t>）</a:t>
              </a:r>
              <a:endParaRPr kumimoji="1" lang="ja-JP" altLang="en-US" dirty="0">
                <a:solidFill>
                  <a:srgbClr val="FF0000"/>
                </a:solidFill>
              </a:endParaRPr>
            </a:p>
          </p:txBody>
        </p:sp>
      </p:grpSp>
      <p:pic>
        <p:nvPicPr>
          <p:cNvPr id="13" name="図 12" descr="スクリーンショット（2011-05-26 15.00.24）.png"/>
          <p:cNvPicPr>
            <a:picLocks noChangeAspect="1"/>
          </p:cNvPicPr>
          <p:nvPr/>
        </p:nvPicPr>
        <p:blipFill>
          <a:blip r:embed="rId5"/>
          <a:stretch>
            <a:fillRect/>
          </a:stretch>
        </p:blipFill>
        <p:spPr>
          <a:xfrm>
            <a:off x="789742" y="3232150"/>
            <a:ext cx="7004050" cy="2755900"/>
          </a:xfrm>
          <a:prstGeom prst="rect">
            <a:avLst/>
          </a:prstGeom>
        </p:spPr>
      </p:pic>
      <p:pic>
        <p:nvPicPr>
          <p:cNvPr id="14" name="図 13" descr="スクリーンショット（2011-05-26 15.00.33）.png"/>
          <p:cNvPicPr>
            <a:picLocks noChangeAspect="1"/>
          </p:cNvPicPr>
          <p:nvPr/>
        </p:nvPicPr>
        <p:blipFill>
          <a:blip r:embed="rId6"/>
          <a:stretch>
            <a:fillRect/>
          </a:stretch>
        </p:blipFill>
        <p:spPr>
          <a:xfrm>
            <a:off x="1088192" y="3379536"/>
            <a:ext cx="7016750" cy="2787650"/>
          </a:xfrm>
          <a:prstGeom prst="rect">
            <a:avLst/>
          </a:prstGeom>
        </p:spPr>
      </p:pic>
      <p:pic>
        <p:nvPicPr>
          <p:cNvPr id="18" name="図 17" descr="スクリーンショット（2011-05-26 15.00.42）.png"/>
          <p:cNvPicPr>
            <a:picLocks noChangeAspect="1"/>
          </p:cNvPicPr>
          <p:nvPr/>
        </p:nvPicPr>
        <p:blipFill>
          <a:blip r:embed="rId7"/>
          <a:stretch>
            <a:fillRect/>
          </a:stretch>
        </p:blipFill>
        <p:spPr>
          <a:xfrm>
            <a:off x="1431760" y="3571034"/>
            <a:ext cx="6991350" cy="2755900"/>
          </a:xfrm>
          <a:prstGeom prst="rect">
            <a:avLst/>
          </a:prstGeom>
        </p:spPr>
      </p:pic>
      <p:pic>
        <p:nvPicPr>
          <p:cNvPr id="19" name="図 18" descr="スクリーンショット（2011-05-26 15.00.55）.png"/>
          <p:cNvPicPr>
            <a:picLocks noChangeAspect="1"/>
          </p:cNvPicPr>
          <p:nvPr/>
        </p:nvPicPr>
        <p:blipFill>
          <a:blip r:embed="rId8"/>
          <a:stretch>
            <a:fillRect/>
          </a:stretch>
        </p:blipFill>
        <p:spPr>
          <a:xfrm>
            <a:off x="1690106" y="3739812"/>
            <a:ext cx="6997700" cy="2749550"/>
          </a:xfrm>
          <a:prstGeom prst="rect">
            <a:avLst/>
          </a:prstGeom>
        </p:spPr>
      </p:pic>
      <p:pic>
        <p:nvPicPr>
          <p:cNvPr id="20" name="図 19" descr="スクリーンショット（2011-05-26 15.01.04）.png"/>
          <p:cNvPicPr>
            <a:picLocks noChangeAspect="1"/>
          </p:cNvPicPr>
          <p:nvPr/>
        </p:nvPicPr>
        <p:blipFill>
          <a:blip r:embed="rId9"/>
          <a:stretch>
            <a:fillRect/>
          </a:stretch>
        </p:blipFill>
        <p:spPr>
          <a:xfrm>
            <a:off x="1925056" y="3901572"/>
            <a:ext cx="6991350" cy="2749550"/>
          </a:xfrm>
          <a:prstGeom prst="rect">
            <a:avLst/>
          </a:prstGeom>
        </p:spPr>
      </p:pic>
      <p:pic>
        <p:nvPicPr>
          <p:cNvPr id="21" name="図 20" descr="スクリーンショット（2011-05-26 15.01.14）.png"/>
          <p:cNvPicPr>
            <a:picLocks noChangeAspect="1"/>
          </p:cNvPicPr>
          <p:nvPr/>
        </p:nvPicPr>
        <p:blipFill>
          <a:blip r:embed="rId10"/>
          <a:stretch>
            <a:fillRect/>
          </a:stretch>
        </p:blipFill>
        <p:spPr>
          <a:xfrm>
            <a:off x="2052056" y="4077004"/>
            <a:ext cx="7016750" cy="27876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52400"/>
            <a:ext cx="8229600" cy="1143000"/>
          </a:xfrm>
        </p:spPr>
        <p:txBody>
          <a:bodyPr>
            <a:normAutofit/>
          </a:bodyPr>
          <a:lstStyle/>
          <a:p>
            <a:r>
              <a:rPr lang="ja-JP" altLang="en-US" sz="4000" dirty="0" smtClean="0"/>
              <a:t>空間非一様性</a:t>
            </a:r>
            <a:r>
              <a:rPr lang="en-US" altLang="ja-JP" sz="4000" dirty="0" smtClean="0"/>
              <a:t>(</a:t>
            </a:r>
            <a:r>
              <a:rPr lang="en-US" altLang="ja-JP" sz="4000" i="1" dirty="0" err="1" smtClean="0">
                <a:latin typeface="Symbol" charset="2"/>
                <a:cs typeface="Symbol" charset="2"/>
              </a:rPr>
              <a:t>g</a:t>
            </a:r>
            <a:r>
              <a:rPr lang="en-US" altLang="ja-JP" sz="4000" i="1" dirty="0" smtClean="0">
                <a:latin typeface="Symbol" charset="2"/>
                <a:cs typeface="Symbol" charset="2"/>
              </a:rPr>
              <a:t> </a:t>
            </a:r>
            <a:r>
              <a:rPr lang="en-US" altLang="ja-JP" sz="4000" dirty="0" smtClean="0"/>
              <a:t>vs. CO vs. X)</a:t>
            </a:r>
            <a:endParaRPr lang="ja-JP" altLang="en-US" sz="4000" dirty="0"/>
          </a:p>
        </p:txBody>
      </p:sp>
      <p:sp>
        <p:nvSpPr>
          <p:cNvPr id="4" name="テキスト ボックス 3"/>
          <p:cNvSpPr txBox="1"/>
          <p:nvPr/>
        </p:nvSpPr>
        <p:spPr>
          <a:xfrm>
            <a:off x="304800" y="838200"/>
            <a:ext cx="8534400" cy="369332"/>
          </a:xfrm>
          <a:prstGeom prst="rect">
            <a:avLst/>
          </a:prstGeom>
          <a:noFill/>
        </p:spPr>
        <p:txBody>
          <a:bodyPr wrap="square" rtlCol="0">
            <a:spAutoFit/>
          </a:bodyPr>
          <a:lstStyle/>
          <a:p>
            <a:pPr>
              <a:buClr>
                <a:schemeClr val="bg2">
                  <a:lumMod val="50000"/>
                </a:schemeClr>
              </a:buClr>
              <a:buFont typeface="Wingdings" charset="2"/>
              <a:buChar char="n"/>
            </a:pPr>
            <a:r>
              <a:rPr kumimoji="1" lang="en-US" altLang="ja-JP" dirty="0" smtClean="0"/>
              <a:t> </a:t>
            </a:r>
            <a:r>
              <a:rPr lang="ja-JP" altLang="en-US" dirty="0" smtClean="0"/>
              <a:t>ガンマ線が陽子起源なら</a:t>
            </a:r>
            <a:r>
              <a:rPr lang="en-US" altLang="ja-JP" dirty="0" smtClean="0"/>
              <a:t> CO </a:t>
            </a:r>
            <a:r>
              <a:rPr lang="ja-JP" altLang="en-US" dirty="0" smtClean="0"/>
              <a:t>と</a:t>
            </a:r>
            <a:r>
              <a:rPr lang="en-US" altLang="ja-JP" dirty="0" smtClean="0"/>
              <a:t> </a:t>
            </a:r>
            <a:r>
              <a:rPr lang="en-US" altLang="ja-JP" i="1" dirty="0" err="1" smtClean="0">
                <a:latin typeface="Symbol" charset="2"/>
                <a:cs typeface="Symbol" charset="2"/>
              </a:rPr>
              <a:t>g</a:t>
            </a:r>
            <a:r>
              <a:rPr lang="en-US" altLang="ja-JP" i="1" dirty="0" smtClean="0">
                <a:latin typeface="Symbol" charset="2"/>
                <a:cs typeface="Symbol" charset="2"/>
              </a:rPr>
              <a:t> </a:t>
            </a:r>
            <a:r>
              <a:rPr lang="ja-JP" altLang="en-US" dirty="0" smtClean="0"/>
              <a:t>が良く相関（</a:t>
            </a:r>
            <a:r>
              <a:rPr lang="en-US" altLang="ja-JP" dirty="0" smtClean="0"/>
              <a:t>park </a:t>
            </a:r>
            <a:r>
              <a:rPr lang="ja-JP" altLang="en-US" dirty="0" smtClean="0"/>
              <a:t>が一致）</a:t>
            </a:r>
            <a:endParaRPr lang="en-US" altLang="ja-JP" dirty="0" smtClean="0"/>
          </a:p>
        </p:txBody>
      </p:sp>
      <p:pic>
        <p:nvPicPr>
          <p:cNvPr id="19" name="図 18" descr="スクリーンショット（2010-10-28 23.44.54）.png"/>
          <p:cNvPicPr>
            <a:picLocks noChangeAspect="1"/>
          </p:cNvPicPr>
          <p:nvPr/>
        </p:nvPicPr>
        <p:blipFill>
          <a:blip r:embed="rId3"/>
          <a:stretch>
            <a:fillRect/>
          </a:stretch>
        </p:blipFill>
        <p:spPr>
          <a:xfrm>
            <a:off x="5350298" y="3352800"/>
            <a:ext cx="3412702" cy="2937997"/>
          </a:xfrm>
          <a:prstGeom prst="rect">
            <a:avLst/>
          </a:prstGeom>
        </p:spPr>
      </p:pic>
      <p:sp>
        <p:nvSpPr>
          <p:cNvPr id="20" name="テキスト ボックス 19"/>
          <p:cNvSpPr txBox="1"/>
          <p:nvPr/>
        </p:nvSpPr>
        <p:spPr>
          <a:xfrm>
            <a:off x="4800600" y="6211669"/>
            <a:ext cx="4572000" cy="646331"/>
          </a:xfrm>
          <a:prstGeom prst="rect">
            <a:avLst/>
          </a:prstGeom>
          <a:noFill/>
        </p:spPr>
        <p:txBody>
          <a:bodyPr wrap="square" rtlCol="0">
            <a:spAutoFit/>
          </a:bodyPr>
          <a:lstStyle/>
          <a:p>
            <a:pPr algn="ctr"/>
            <a:r>
              <a:rPr kumimoji="1" lang="en-US" altLang="ja-JP" dirty="0" smtClean="0"/>
              <a:t>Gamma-ray map by HESS (Aharonian</a:t>
            </a:r>
            <a:r>
              <a:rPr lang="en-US" altLang="ja-JP" dirty="0" smtClean="0"/>
              <a:t>+07</a:t>
            </a:r>
            <a:r>
              <a:rPr kumimoji="1" lang="en-US" altLang="ja-JP" dirty="0" smtClean="0"/>
              <a:t>) </a:t>
            </a:r>
          </a:p>
          <a:p>
            <a:pPr algn="ctr"/>
            <a:r>
              <a:rPr kumimoji="1" lang="en-US" altLang="ja-JP" dirty="0" smtClean="0"/>
              <a:t>and CO map by NANTEN (Fukui+08)</a:t>
            </a:r>
            <a:endParaRPr kumimoji="1" lang="ja-JP" altLang="en-US" dirty="0"/>
          </a:p>
        </p:txBody>
      </p:sp>
      <p:sp>
        <p:nvSpPr>
          <p:cNvPr id="10" name="テキスト ボックス 9"/>
          <p:cNvSpPr txBox="1"/>
          <p:nvPr/>
        </p:nvSpPr>
        <p:spPr>
          <a:xfrm>
            <a:off x="1600200" y="1230868"/>
            <a:ext cx="6705600" cy="369332"/>
          </a:xfrm>
          <a:prstGeom prst="rect">
            <a:avLst/>
          </a:prstGeom>
          <a:noFill/>
        </p:spPr>
        <p:txBody>
          <a:bodyPr wrap="square" rtlCol="0">
            <a:spAutoFit/>
          </a:bodyPr>
          <a:lstStyle/>
          <a:p>
            <a:pPr>
              <a:buClr>
                <a:schemeClr val="bg2">
                  <a:lumMod val="50000"/>
                </a:schemeClr>
              </a:buClr>
            </a:pPr>
            <a:r>
              <a:rPr lang="ja-JP" altLang="en-US" dirty="0" smtClean="0"/>
              <a:t>電子起源なら</a:t>
            </a:r>
            <a:r>
              <a:rPr lang="en-US" altLang="ja-JP" dirty="0" smtClean="0"/>
              <a:t> X </a:t>
            </a:r>
            <a:r>
              <a:rPr lang="ja-JP" altLang="en-US" dirty="0" smtClean="0"/>
              <a:t>と</a:t>
            </a:r>
            <a:r>
              <a:rPr lang="en-US" altLang="ja-JP" dirty="0" smtClean="0"/>
              <a:t> </a:t>
            </a:r>
            <a:r>
              <a:rPr lang="en-US" altLang="ja-JP" i="1" dirty="0" err="1" smtClean="0">
                <a:latin typeface="Symbol" charset="2"/>
                <a:cs typeface="Symbol" charset="2"/>
              </a:rPr>
              <a:t>g</a:t>
            </a:r>
            <a:r>
              <a:rPr lang="en-US" altLang="ja-JP" i="1" dirty="0" smtClean="0">
                <a:latin typeface="Symbol" charset="2"/>
                <a:cs typeface="Symbol" charset="2"/>
              </a:rPr>
              <a:t> </a:t>
            </a:r>
            <a:r>
              <a:rPr lang="ja-JP" altLang="en-US" dirty="0" smtClean="0"/>
              <a:t>が良く相関し、</a:t>
            </a:r>
            <a:r>
              <a:rPr lang="en-US" altLang="ja-JP" dirty="0" smtClean="0"/>
              <a:t>CO </a:t>
            </a:r>
            <a:r>
              <a:rPr lang="ja-JP" altLang="en-US" dirty="0" smtClean="0"/>
              <a:t>と</a:t>
            </a:r>
            <a:r>
              <a:rPr lang="en-US" altLang="ja-JP" dirty="0" smtClean="0"/>
              <a:t> </a:t>
            </a:r>
            <a:r>
              <a:rPr lang="en-US" altLang="ja-JP" i="1" dirty="0" err="1" smtClean="0">
                <a:latin typeface="Symbol" charset="2"/>
                <a:cs typeface="Symbol" charset="2"/>
              </a:rPr>
              <a:t>g</a:t>
            </a:r>
            <a:r>
              <a:rPr lang="en-US" altLang="ja-JP" i="1" dirty="0" smtClean="0">
                <a:latin typeface="Symbol" charset="2"/>
                <a:cs typeface="Symbol" charset="2"/>
              </a:rPr>
              <a:t> </a:t>
            </a:r>
            <a:r>
              <a:rPr lang="ja-JP" altLang="en-US" dirty="0" smtClean="0"/>
              <a:t>は</a:t>
            </a:r>
            <a:r>
              <a:rPr lang="en-US" altLang="ja-JP" dirty="0" smtClean="0"/>
              <a:t> local </a:t>
            </a:r>
            <a:r>
              <a:rPr lang="ja-JP" altLang="en-US" dirty="0" smtClean="0"/>
              <a:t>に反相関</a:t>
            </a:r>
            <a:endParaRPr lang="en-US" altLang="ja-JP" dirty="0" smtClean="0"/>
          </a:p>
        </p:txBody>
      </p:sp>
      <p:sp>
        <p:nvSpPr>
          <p:cNvPr id="11" name="テキスト ボックス 10"/>
          <p:cNvSpPr txBox="1"/>
          <p:nvPr/>
        </p:nvSpPr>
        <p:spPr>
          <a:xfrm>
            <a:off x="304800" y="3429000"/>
            <a:ext cx="5045498" cy="369332"/>
          </a:xfrm>
          <a:prstGeom prst="rect">
            <a:avLst/>
          </a:prstGeom>
          <a:noFill/>
        </p:spPr>
        <p:txBody>
          <a:bodyPr wrap="square" rtlCol="0">
            <a:spAutoFit/>
          </a:bodyPr>
          <a:lstStyle/>
          <a:p>
            <a:pPr>
              <a:buClr>
                <a:schemeClr val="bg2">
                  <a:lumMod val="50000"/>
                </a:schemeClr>
              </a:buClr>
              <a:buFont typeface="Wingdings" charset="2"/>
              <a:buChar char="n"/>
            </a:pPr>
            <a:r>
              <a:rPr kumimoji="1" lang="en-US" altLang="ja-JP" dirty="0" smtClean="0"/>
              <a:t> HESS</a:t>
            </a:r>
            <a:r>
              <a:rPr kumimoji="1" lang="ja-JP" altLang="en-US" dirty="0" smtClean="0"/>
              <a:t>の分解能では判別は不可能</a:t>
            </a:r>
            <a:endParaRPr lang="en-US" altLang="ja-JP" dirty="0" smtClean="0"/>
          </a:p>
        </p:txBody>
      </p:sp>
      <p:sp>
        <p:nvSpPr>
          <p:cNvPr id="12" name="テキスト ボックス 11"/>
          <p:cNvSpPr txBox="1"/>
          <p:nvPr/>
        </p:nvSpPr>
        <p:spPr>
          <a:xfrm>
            <a:off x="533400" y="2133600"/>
            <a:ext cx="8534400" cy="369332"/>
          </a:xfrm>
          <a:prstGeom prst="rect">
            <a:avLst/>
          </a:prstGeom>
          <a:noFill/>
        </p:spPr>
        <p:txBody>
          <a:bodyPr wrap="square" rtlCol="0">
            <a:spAutoFit/>
          </a:bodyPr>
          <a:lstStyle/>
          <a:p>
            <a:pPr>
              <a:buClr>
                <a:schemeClr val="bg2">
                  <a:lumMod val="50000"/>
                </a:schemeClr>
              </a:buClr>
            </a:pPr>
            <a:r>
              <a:rPr kumimoji="1" lang="ja-JP" altLang="en-US" dirty="0" smtClean="0">
                <a:sym typeface="Wingdings"/>
              </a:rPr>
              <a:t></a:t>
            </a:r>
            <a:r>
              <a:rPr kumimoji="1" lang="en-US" altLang="ja-JP" dirty="0" smtClean="0">
                <a:sym typeface="Wingdings"/>
              </a:rPr>
              <a:t> </a:t>
            </a:r>
            <a:r>
              <a:rPr kumimoji="1" lang="en-US" altLang="ja-JP" dirty="0" smtClean="0"/>
              <a:t>Shock-cloud interaction </a:t>
            </a:r>
            <a:r>
              <a:rPr lang="ja-JP" altLang="en-US" dirty="0" smtClean="0"/>
              <a:t>があればその周囲は必ず磁場増幅</a:t>
            </a:r>
            <a:r>
              <a:rPr lang="en-US" altLang="ja-JP" dirty="0" smtClean="0"/>
              <a:t> </a:t>
            </a:r>
            <a:r>
              <a:rPr lang="ja-JP" altLang="en-US" dirty="0" smtClean="0">
                <a:sym typeface="Wingdings"/>
              </a:rPr>
              <a:t></a:t>
            </a:r>
            <a:r>
              <a:rPr lang="en-US" altLang="ja-JP" dirty="0" smtClean="0">
                <a:sym typeface="Wingdings"/>
              </a:rPr>
              <a:t> X</a:t>
            </a:r>
            <a:r>
              <a:rPr lang="ja-JP" altLang="en-US" dirty="0" smtClean="0">
                <a:sym typeface="Wingdings"/>
              </a:rPr>
              <a:t>で明るい</a:t>
            </a:r>
            <a:endParaRPr lang="en-US" altLang="ja-JP" dirty="0" smtClean="0"/>
          </a:p>
        </p:txBody>
      </p:sp>
      <p:sp>
        <p:nvSpPr>
          <p:cNvPr id="13" name="テキスト ボックス 12"/>
          <p:cNvSpPr txBox="1"/>
          <p:nvPr/>
        </p:nvSpPr>
        <p:spPr>
          <a:xfrm>
            <a:off x="304800" y="1704012"/>
            <a:ext cx="8534400" cy="369332"/>
          </a:xfrm>
          <a:prstGeom prst="rect">
            <a:avLst/>
          </a:prstGeom>
          <a:noFill/>
        </p:spPr>
        <p:txBody>
          <a:bodyPr wrap="square" rtlCol="0">
            <a:spAutoFit/>
          </a:bodyPr>
          <a:lstStyle/>
          <a:p>
            <a:pPr>
              <a:buClr>
                <a:schemeClr val="bg2">
                  <a:lumMod val="50000"/>
                </a:schemeClr>
              </a:buClr>
              <a:buFont typeface="Wingdings" charset="2"/>
              <a:buChar char="n"/>
            </a:pPr>
            <a:r>
              <a:rPr kumimoji="1" lang="en-US" altLang="ja-JP" dirty="0" smtClean="0"/>
              <a:t> </a:t>
            </a:r>
            <a:r>
              <a:rPr lang="ja-JP" altLang="en-US" dirty="0" smtClean="0"/>
              <a:t>どの</a:t>
            </a:r>
            <a:r>
              <a:rPr lang="en-US" altLang="ja-JP" dirty="0" smtClean="0"/>
              <a:t> CO</a:t>
            </a:r>
            <a:r>
              <a:rPr lang="ja-JP" altLang="en-US" dirty="0" smtClean="0"/>
              <a:t>（</a:t>
            </a:r>
            <a:r>
              <a:rPr lang="en-US" altLang="ja-JP" dirty="0" smtClean="0"/>
              <a:t>or HI</a:t>
            </a:r>
            <a:r>
              <a:rPr lang="ja-JP" altLang="en-US" dirty="0" smtClean="0"/>
              <a:t>）クランプが実際に衝撃波と相互作用しているのか見分けが必要</a:t>
            </a:r>
            <a:endParaRPr lang="en-US" altLang="ja-JP" dirty="0" smtClean="0"/>
          </a:p>
        </p:txBody>
      </p:sp>
      <p:sp>
        <p:nvSpPr>
          <p:cNvPr id="14" name="テキスト ボックス 13"/>
          <p:cNvSpPr txBox="1"/>
          <p:nvPr/>
        </p:nvSpPr>
        <p:spPr>
          <a:xfrm>
            <a:off x="533400" y="2526268"/>
            <a:ext cx="8382000" cy="369332"/>
          </a:xfrm>
          <a:prstGeom prst="rect">
            <a:avLst/>
          </a:prstGeom>
          <a:noFill/>
        </p:spPr>
        <p:txBody>
          <a:bodyPr wrap="square" rtlCol="0">
            <a:spAutoFit/>
          </a:bodyPr>
          <a:lstStyle/>
          <a:p>
            <a:pPr>
              <a:buClr>
                <a:schemeClr val="bg2">
                  <a:lumMod val="50000"/>
                </a:schemeClr>
              </a:buClr>
            </a:pPr>
            <a:r>
              <a:rPr kumimoji="1" lang="ja-JP" altLang="en-US" dirty="0" smtClean="0">
                <a:sym typeface="Wingdings"/>
              </a:rPr>
              <a:t></a:t>
            </a:r>
            <a:r>
              <a:rPr kumimoji="1" lang="en-US" altLang="ja-JP" dirty="0" smtClean="0">
                <a:sym typeface="Wingdings"/>
              </a:rPr>
              <a:t> X</a:t>
            </a:r>
            <a:r>
              <a:rPr lang="ja-JP" altLang="en-US" dirty="0" smtClean="0">
                <a:sym typeface="Wingdings"/>
              </a:rPr>
              <a:t>で明るい領域近傍の分子雲クランプは高確率で衝撃波に飲み込まれている</a:t>
            </a:r>
            <a:endParaRPr lang="en-US" altLang="ja-JP" dirty="0" smtClean="0"/>
          </a:p>
        </p:txBody>
      </p:sp>
      <p:sp>
        <p:nvSpPr>
          <p:cNvPr id="21" name="テキスト ボックス 20"/>
          <p:cNvSpPr txBox="1"/>
          <p:nvPr/>
        </p:nvSpPr>
        <p:spPr>
          <a:xfrm>
            <a:off x="762000" y="2907268"/>
            <a:ext cx="8060902" cy="369332"/>
          </a:xfrm>
          <a:prstGeom prst="rect">
            <a:avLst/>
          </a:prstGeom>
          <a:noFill/>
        </p:spPr>
        <p:txBody>
          <a:bodyPr wrap="square" rtlCol="0">
            <a:spAutoFit/>
          </a:bodyPr>
          <a:lstStyle/>
          <a:p>
            <a:pPr>
              <a:buClr>
                <a:schemeClr val="bg2">
                  <a:lumMod val="50000"/>
                </a:schemeClr>
              </a:buClr>
            </a:pPr>
            <a:r>
              <a:rPr kumimoji="1" lang="ja-JP" altLang="en-US" dirty="0" smtClean="0">
                <a:sym typeface="Wingdings"/>
              </a:rPr>
              <a:t></a:t>
            </a:r>
            <a:r>
              <a:rPr kumimoji="1" lang="en-US" altLang="ja-JP" dirty="0" smtClean="0">
                <a:sym typeface="Wingdings"/>
              </a:rPr>
              <a:t> X</a:t>
            </a:r>
            <a:r>
              <a:rPr lang="ja-JP" altLang="en-US" dirty="0" smtClean="0">
                <a:sym typeface="Wingdings"/>
              </a:rPr>
              <a:t>で明るい領域近傍の</a:t>
            </a:r>
            <a:r>
              <a:rPr lang="en-US" altLang="ja-JP" dirty="0" smtClean="0">
                <a:sym typeface="Wingdings"/>
              </a:rPr>
              <a:t> CO peak </a:t>
            </a:r>
            <a:r>
              <a:rPr lang="ja-JP" altLang="en-US" dirty="0" smtClean="0">
                <a:sym typeface="Wingdings"/>
              </a:rPr>
              <a:t>は</a:t>
            </a:r>
            <a:r>
              <a:rPr lang="en-US" altLang="ja-JP" dirty="0" smtClean="0">
                <a:sym typeface="Wingdings"/>
              </a:rPr>
              <a:t> </a:t>
            </a:r>
            <a:r>
              <a:rPr lang="en-US" altLang="ja-JP" i="1" dirty="0" err="1" smtClean="0">
                <a:latin typeface="Symbol" charset="2"/>
                <a:cs typeface="Symbol" charset="2"/>
              </a:rPr>
              <a:t>g</a:t>
            </a:r>
            <a:r>
              <a:rPr lang="en-US" altLang="ja-JP" i="1" dirty="0" smtClean="0">
                <a:latin typeface="Symbol" charset="2"/>
                <a:cs typeface="Symbol" charset="2"/>
              </a:rPr>
              <a:t> </a:t>
            </a:r>
            <a:r>
              <a:rPr lang="ja-JP" altLang="en-US" dirty="0" smtClean="0">
                <a:latin typeface="Symbol" charset="2"/>
                <a:cs typeface="Symbol" charset="2"/>
              </a:rPr>
              <a:t>線分布のピークと一致するはず</a:t>
            </a:r>
            <a:endParaRPr lang="en-US" altLang="ja-JP" dirty="0" smtClean="0"/>
          </a:p>
        </p:txBody>
      </p:sp>
      <p:sp>
        <p:nvSpPr>
          <p:cNvPr id="22" name="テキスト ボックス 21"/>
          <p:cNvSpPr txBox="1"/>
          <p:nvPr/>
        </p:nvSpPr>
        <p:spPr>
          <a:xfrm>
            <a:off x="304800" y="3886200"/>
            <a:ext cx="5045498" cy="523220"/>
          </a:xfrm>
          <a:prstGeom prst="rect">
            <a:avLst/>
          </a:prstGeom>
          <a:noFill/>
        </p:spPr>
        <p:txBody>
          <a:bodyPr wrap="square" rtlCol="0">
            <a:spAutoFit/>
          </a:bodyPr>
          <a:lstStyle/>
          <a:p>
            <a:pPr>
              <a:buClr>
                <a:schemeClr val="bg2">
                  <a:lumMod val="50000"/>
                </a:schemeClr>
              </a:buClr>
              <a:buFont typeface="Wingdings" charset="2"/>
              <a:buChar char="n"/>
            </a:pPr>
            <a:r>
              <a:rPr kumimoji="1" lang="en-US" altLang="ja-JP" sz="2800" dirty="0" smtClean="0"/>
              <a:t> </a:t>
            </a:r>
            <a:r>
              <a:rPr kumimoji="1" lang="en-US" altLang="ja-JP" sz="2800" dirty="0" smtClean="0">
                <a:solidFill>
                  <a:srgbClr val="FF0000"/>
                </a:solidFill>
              </a:rPr>
              <a:t>CTA</a:t>
            </a:r>
            <a:r>
              <a:rPr kumimoji="1" lang="ja-JP" altLang="en-US" sz="2800" dirty="0" smtClean="0">
                <a:solidFill>
                  <a:srgbClr val="FF0000"/>
                </a:solidFill>
              </a:rPr>
              <a:t>なら十分判定できる！</a:t>
            </a:r>
            <a:endParaRPr lang="en-US" altLang="ja-JP" sz="2800" dirty="0" smtClean="0">
              <a:solidFill>
                <a:srgbClr val="FF0000"/>
              </a:solidFill>
            </a:endParaRPr>
          </a:p>
        </p:txBody>
      </p:sp>
      <p:sp>
        <p:nvSpPr>
          <p:cNvPr id="23" name="テキスト ボックス 22"/>
          <p:cNvSpPr txBox="1"/>
          <p:nvPr/>
        </p:nvSpPr>
        <p:spPr>
          <a:xfrm>
            <a:off x="533400" y="4484132"/>
            <a:ext cx="4800600" cy="646331"/>
          </a:xfrm>
          <a:prstGeom prst="rect">
            <a:avLst/>
          </a:prstGeom>
          <a:noFill/>
        </p:spPr>
        <p:txBody>
          <a:bodyPr wrap="square" rtlCol="0">
            <a:spAutoFit/>
          </a:bodyPr>
          <a:lstStyle/>
          <a:p>
            <a:pPr>
              <a:buFont typeface="Wingdings" charset="2"/>
              <a:buChar char="l"/>
            </a:pPr>
            <a:r>
              <a:rPr kumimoji="1" lang="en-US" altLang="ja-JP" dirty="0" smtClean="0"/>
              <a:t> CO peak </a:t>
            </a:r>
            <a:r>
              <a:rPr kumimoji="1" lang="ja-JP" altLang="en-US" dirty="0" smtClean="0"/>
              <a:t>と</a:t>
            </a:r>
            <a:r>
              <a:rPr kumimoji="1" lang="en-US" altLang="ja-JP" dirty="0" smtClean="0"/>
              <a:t> X peak </a:t>
            </a:r>
            <a:r>
              <a:rPr kumimoji="1" lang="ja-JP" altLang="en-US" dirty="0" smtClean="0"/>
              <a:t>の典型的なズレ</a:t>
            </a:r>
            <a:r>
              <a:rPr lang="ja-JP" altLang="en-US" dirty="0" smtClean="0"/>
              <a:t>の大きさ</a:t>
            </a:r>
            <a:r>
              <a:rPr kumimoji="1" lang="en-US" altLang="ja-JP" dirty="0" smtClean="0"/>
              <a:t> </a:t>
            </a:r>
          </a:p>
          <a:p>
            <a:r>
              <a:rPr lang="en-US" altLang="ja-JP" dirty="0" smtClean="0">
                <a:latin typeface="Times New Roman"/>
                <a:cs typeface="Times New Roman"/>
              </a:rPr>
              <a:t>    ~ 0.1 deg.</a:t>
            </a:r>
            <a:endParaRPr kumimoji="1" lang="ja-JP" altLang="en-US" dirty="0">
              <a:latin typeface="Times New Roman"/>
              <a:cs typeface="Times New Roman"/>
            </a:endParaRPr>
          </a:p>
        </p:txBody>
      </p:sp>
      <p:sp>
        <p:nvSpPr>
          <p:cNvPr id="24" name="テキスト ボックス 23"/>
          <p:cNvSpPr txBox="1"/>
          <p:nvPr/>
        </p:nvSpPr>
        <p:spPr>
          <a:xfrm>
            <a:off x="533400" y="5246132"/>
            <a:ext cx="4800600" cy="369332"/>
          </a:xfrm>
          <a:prstGeom prst="rect">
            <a:avLst/>
          </a:prstGeom>
          <a:noFill/>
        </p:spPr>
        <p:txBody>
          <a:bodyPr wrap="square" rtlCol="0">
            <a:spAutoFit/>
          </a:bodyPr>
          <a:lstStyle/>
          <a:p>
            <a:pPr>
              <a:buFont typeface="Wingdings" charset="2"/>
              <a:buChar char="l"/>
            </a:pPr>
            <a:r>
              <a:rPr kumimoji="1" lang="en-US" altLang="ja-JP" dirty="0" smtClean="0"/>
              <a:t> CTA</a:t>
            </a:r>
            <a:r>
              <a:rPr kumimoji="1" lang="ja-JP" altLang="en-US" dirty="0" smtClean="0"/>
              <a:t>の分解能</a:t>
            </a:r>
            <a:r>
              <a:rPr lang="en-US" altLang="ja-JP" dirty="0" smtClean="0"/>
              <a:t> </a:t>
            </a:r>
            <a:r>
              <a:rPr lang="en-US" altLang="ja-JP" dirty="0" smtClean="0">
                <a:latin typeface="Times New Roman"/>
                <a:cs typeface="Times New Roman"/>
              </a:rPr>
              <a:t>~ 1 </a:t>
            </a:r>
            <a:r>
              <a:rPr lang="en-US" altLang="ja-JP" dirty="0" err="1" smtClean="0">
                <a:latin typeface="Times New Roman"/>
                <a:cs typeface="Times New Roman"/>
              </a:rPr>
              <a:t>arcmin</a:t>
            </a:r>
            <a:r>
              <a:rPr lang="en-US" altLang="ja-JP" dirty="0" smtClean="0">
                <a:latin typeface="Times New Roman"/>
                <a:cs typeface="Times New Roman"/>
              </a:rPr>
              <a:t>. ~ 0.02 deg. @1TeV</a:t>
            </a:r>
            <a:endParaRPr kumimoji="1" lang="ja-JP" altLang="en-US" dirty="0">
              <a:latin typeface="Times New Roman"/>
              <a:cs typeface="Times New Roman"/>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結論</a:t>
            </a:r>
            <a:endParaRPr lang="ja-JP" altLang="en-US" dirty="0"/>
          </a:p>
        </p:txBody>
      </p:sp>
      <p:sp>
        <p:nvSpPr>
          <p:cNvPr id="4" name="テキスト ボックス 3"/>
          <p:cNvSpPr txBox="1"/>
          <p:nvPr/>
        </p:nvSpPr>
        <p:spPr>
          <a:xfrm>
            <a:off x="381000" y="2286000"/>
            <a:ext cx="8763000" cy="707886"/>
          </a:xfrm>
          <a:prstGeom prst="rect">
            <a:avLst/>
          </a:prstGeom>
          <a:noFill/>
        </p:spPr>
        <p:txBody>
          <a:bodyPr wrap="square" rtlCol="0">
            <a:spAutoFit/>
          </a:bodyPr>
          <a:lstStyle/>
          <a:p>
            <a:pPr>
              <a:buClr>
                <a:schemeClr val="bg2">
                  <a:lumMod val="50000"/>
                </a:schemeClr>
              </a:buClr>
              <a:buFont typeface="Wingdings" charset="2"/>
              <a:buChar char="n"/>
            </a:pPr>
            <a:r>
              <a:rPr lang="en-US" altLang="ja-JP" sz="2000" dirty="0" smtClean="0"/>
              <a:t> </a:t>
            </a:r>
            <a:r>
              <a:rPr lang="ja-JP" altLang="en-US" sz="2000" dirty="0" smtClean="0"/>
              <a:t>分子雲と衝撃波の相互作用</a:t>
            </a:r>
            <a:r>
              <a:rPr lang="en-US" altLang="ja-JP" sz="2000" dirty="0" smtClean="0"/>
              <a:t> </a:t>
            </a:r>
            <a:r>
              <a:rPr lang="ja-JP" altLang="en-US" sz="2000" dirty="0" smtClean="0">
                <a:sym typeface="Wingdings"/>
              </a:rPr>
              <a:t></a:t>
            </a:r>
            <a:r>
              <a:rPr lang="en-US" altLang="ja-JP" sz="2000" dirty="0" smtClean="0">
                <a:sym typeface="Wingdings"/>
              </a:rPr>
              <a:t> </a:t>
            </a:r>
            <a:r>
              <a:rPr lang="ja-JP" altLang="en-US" sz="2000" dirty="0" smtClean="0">
                <a:sym typeface="Wingdings"/>
              </a:rPr>
              <a:t>分子雲から若干離れた場所で強い磁場増幅</a:t>
            </a:r>
            <a:r>
              <a:rPr lang="en-US" altLang="ja-JP" sz="2000" dirty="0" smtClean="0">
                <a:sym typeface="Wingdings"/>
              </a:rPr>
              <a:t> </a:t>
            </a:r>
          </a:p>
          <a:p>
            <a:pPr>
              <a:buClr>
                <a:schemeClr val="bg2">
                  <a:lumMod val="50000"/>
                </a:schemeClr>
              </a:buClr>
            </a:pPr>
            <a:r>
              <a:rPr lang="ja-JP" altLang="ja-JP" sz="2000" dirty="0" smtClean="0">
                <a:sym typeface="Wingdings"/>
              </a:rPr>
              <a:t>　</a:t>
            </a:r>
            <a:r>
              <a:rPr lang="en-US" altLang="ja-JP" sz="2000" dirty="0" smtClean="0">
                <a:sym typeface="Wingdings"/>
              </a:rPr>
              <a:t> </a:t>
            </a:r>
            <a:r>
              <a:rPr lang="ja-JP" altLang="en-US" sz="2000" dirty="0" smtClean="0">
                <a:sym typeface="Wingdings"/>
              </a:rPr>
              <a:t></a:t>
            </a:r>
            <a:r>
              <a:rPr lang="en-US" altLang="ja-JP" sz="2000" dirty="0" smtClean="0">
                <a:sym typeface="Wingdings"/>
              </a:rPr>
              <a:t> </a:t>
            </a:r>
            <a:r>
              <a:rPr lang="ja-JP" altLang="en-US" sz="2000" dirty="0" smtClean="0">
                <a:sym typeface="Wingdings"/>
              </a:rPr>
              <a:t>強いシンクロトロン放射</a:t>
            </a:r>
            <a:endParaRPr kumimoji="1" lang="ja-JP" altLang="en-US" sz="2000" dirty="0"/>
          </a:p>
        </p:txBody>
      </p:sp>
      <p:sp>
        <p:nvSpPr>
          <p:cNvPr id="5" name="テキスト ボックス 4"/>
          <p:cNvSpPr txBox="1"/>
          <p:nvPr/>
        </p:nvSpPr>
        <p:spPr>
          <a:xfrm>
            <a:off x="762000" y="4291374"/>
            <a:ext cx="8153400" cy="400110"/>
          </a:xfrm>
          <a:prstGeom prst="rect">
            <a:avLst/>
          </a:prstGeom>
          <a:noFill/>
        </p:spPr>
        <p:txBody>
          <a:bodyPr wrap="square" rtlCol="0">
            <a:spAutoFit/>
          </a:bodyPr>
          <a:lstStyle/>
          <a:p>
            <a:r>
              <a:rPr lang="en-US" altLang="ja-JP" sz="2000" dirty="0" smtClean="0"/>
              <a:t>CO</a:t>
            </a:r>
            <a:r>
              <a:rPr lang="ja-JP" altLang="en-US" sz="2000" dirty="0" smtClean="0"/>
              <a:t>分布</a:t>
            </a:r>
            <a:r>
              <a:rPr lang="en-US" altLang="ja-JP" sz="2000" dirty="0" smtClean="0"/>
              <a:t>(</a:t>
            </a:r>
            <a:r>
              <a:rPr lang="ja-JP" altLang="en-US" sz="2000" dirty="0" smtClean="0"/>
              <a:t>分子雲</a:t>
            </a:r>
            <a:r>
              <a:rPr lang="en-US" altLang="ja-JP" sz="2000" dirty="0" smtClean="0"/>
              <a:t>)</a:t>
            </a:r>
            <a:r>
              <a:rPr lang="ja-JP" altLang="en-US" sz="2000" dirty="0" smtClean="0"/>
              <a:t>とガンマ線分布は強く空間相関する</a:t>
            </a:r>
          </a:p>
        </p:txBody>
      </p:sp>
      <p:sp>
        <p:nvSpPr>
          <p:cNvPr id="6" name="テキスト ボックス 5"/>
          <p:cNvSpPr txBox="1"/>
          <p:nvPr/>
        </p:nvSpPr>
        <p:spPr>
          <a:xfrm>
            <a:off x="381000" y="3714690"/>
            <a:ext cx="8229600" cy="400110"/>
          </a:xfrm>
          <a:prstGeom prst="rect">
            <a:avLst/>
          </a:prstGeom>
          <a:noFill/>
        </p:spPr>
        <p:txBody>
          <a:bodyPr wrap="square" rtlCol="0">
            <a:spAutoFit/>
          </a:bodyPr>
          <a:lstStyle/>
          <a:p>
            <a:pPr>
              <a:buClr>
                <a:schemeClr val="bg2">
                  <a:lumMod val="50000"/>
                </a:schemeClr>
              </a:buClr>
              <a:buFont typeface="Wingdings" charset="2"/>
              <a:buChar char="n"/>
            </a:pPr>
            <a:r>
              <a:rPr lang="en-US" altLang="ja-JP" sz="2000" dirty="0" smtClean="0"/>
              <a:t> </a:t>
            </a:r>
            <a:r>
              <a:rPr kumimoji="1" lang="ja-JP" altLang="en-US" sz="2000" dirty="0" smtClean="0"/>
              <a:t>若い</a:t>
            </a:r>
            <a:r>
              <a:rPr kumimoji="1" lang="en-US" altLang="ja-JP" sz="2000" dirty="0" smtClean="0"/>
              <a:t>SNR</a:t>
            </a:r>
            <a:r>
              <a:rPr kumimoji="1" lang="ja-JP" altLang="en-US" sz="2000" dirty="0" smtClean="0"/>
              <a:t>（</a:t>
            </a:r>
            <a:r>
              <a:rPr kumimoji="1" lang="en-US" altLang="ja-JP" sz="2000" dirty="0" smtClean="0"/>
              <a:t>RXJ1713</a:t>
            </a:r>
            <a:r>
              <a:rPr kumimoji="1" lang="ja-JP" altLang="en-US" sz="2000" dirty="0" smtClean="0"/>
              <a:t>）が陽子加速器ならば</a:t>
            </a:r>
            <a:endParaRPr kumimoji="1" lang="ja-JP" altLang="en-US" sz="2000" dirty="0"/>
          </a:p>
        </p:txBody>
      </p:sp>
      <p:sp>
        <p:nvSpPr>
          <p:cNvPr id="8" name="テキスト ボックス 7"/>
          <p:cNvSpPr txBox="1"/>
          <p:nvPr/>
        </p:nvSpPr>
        <p:spPr>
          <a:xfrm>
            <a:off x="381000" y="4953000"/>
            <a:ext cx="8229600" cy="400110"/>
          </a:xfrm>
          <a:prstGeom prst="rect">
            <a:avLst/>
          </a:prstGeom>
          <a:noFill/>
        </p:spPr>
        <p:txBody>
          <a:bodyPr wrap="square" rtlCol="0">
            <a:spAutoFit/>
          </a:bodyPr>
          <a:lstStyle/>
          <a:p>
            <a:pPr>
              <a:buClr>
                <a:schemeClr val="bg2">
                  <a:lumMod val="50000"/>
                </a:schemeClr>
              </a:buClr>
              <a:buFont typeface="Wingdings" charset="2"/>
              <a:buChar char="n"/>
            </a:pPr>
            <a:r>
              <a:rPr lang="en-US" altLang="ja-JP" sz="2000" dirty="0" smtClean="0"/>
              <a:t> </a:t>
            </a:r>
            <a:r>
              <a:rPr lang="ja-JP" altLang="en-US" sz="2000" dirty="0" smtClean="0"/>
              <a:t>ガンマ線が電子起源（</a:t>
            </a:r>
            <a:r>
              <a:rPr lang="en-US" altLang="ja-JP" sz="2000" dirty="0" smtClean="0"/>
              <a:t>IC</a:t>
            </a:r>
            <a:r>
              <a:rPr lang="ja-JP" altLang="en-US" sz="2000" dirty="0" smtClean="0"/>
              <a:t>）の場合は</a:t>
            </a:r>
            <a:endParaRPr kumimoji="1" lang="ja-JP" altLang="en-US" sz="2000" dirty="0"/>
          </a:p>
        </p:txBody>
      </p:sp>
      <p:sp>
        <p:nvSpPr>
          <p:cNvPr id="9" name="テキスト ボックス 8"/>
          <p:cNvSpPr txBox="1"/>
          <p:nvPr/>
        </p:nvSpPr>
        <p:spPr>
          <a:xfrm>
            <a:off x="762000" y="5410200"/>
            <a:ext cx="8153400" cy="400110"/>
          </a:xfrm>
          <a:prstGeom prst="rect">
            <a:avLst/>
          </a:prstGeom>
          <a:noFill/>
        </p:spPr>
        <p:txBody>
          <a:bodyPr wrap="square" rtlCol="0">
            <a:spAutoFit/>
          </a:bodyPr>
          <a:lstStyle/>
          <a:p>
            <a:r>
              <a:rPr lang="ja-JP" altLang="en-US" sz="2000" dirty="0" smtClean="0"/>
              <a:t>ガンマ線分布は</a:t>
            </a:r>
            <a:r>
              <a:rPr lang="en-US" altLang="ja-JP" sz="2000" dirty="0" smtClean="0"/>
              <a:t>CO</a:t>
            </a:r>
            <a:r>
              <a:rPr lang="ja-JP" altLang="en-US" sz="2000" dirty="0" smtClean="0"/>
              <a:t>分布から若干空間的に離れたシンクロトロン</a:t>
            </a:r>
            <a:r>
              <a:rPr lang="en-US" altLang="ja-JP" sz="2000" dirty="0" smtClean="0"/>
              <a:t>X</a:t>
            </a:r>
            <a:r>
              <a:rPr lang="ja-JP" altLang="en-US" sz="2000" dirty="0" smtClean="0"/>
              <a:t>放射領域</a:t>
            </a:r>
            <a:endParaRPr kumimoji="1" lang="ja-JP" altLang="en-US" sz="2000" dirty="0"/>
          </a:p>
        </p:txBody>
      </p:sp>
      <p:sp>
        <p:nvSpPr>
          <p:cNvPr id="10" name="テキスト ボックス 9"/>
          <p:cNvSpPr txBox="1"/>
          <p:nvPr/>
        </p:nvSpPr>
        <p:spPr>
          <a:xfrm>
            <a:off x="789610" y="5791200"/>
            <a:ext cx="7239000" cy="400110"/>
          </a:xfrm>
          <a:prstGeom prst="rect">
            <a:avLst/>
          </a:prstGeom>
          <a:noFill/>
        </p:spPr>
        <p:txBody>
          <a:bodyPr wrap="square" rtlCol="0">
            <a:spAutoFit/>
          </a:bodyPr>
          <a:lstStyle/>
          <a:p>
            <a:r>
              <a:rPr lang="ja-JP" altLang="en-US" sz="2000" dirty="0" smtClean="0"/>
              <a:t>と強く空間相関する</a:t>
            </a:r>
            <a:endParaRPr kumimoji="1" lang="ja-JP" altLang="en-US" sz="2000" dirty="0"/>
          </a:p>
        </p:txBody>
      </p:sp>
      <p:sp>
        <p:nvSpPr>
          <p:cNvPr id="12" name="テキスト ボックス 11"/>
          <p:cNvSpPr txBox="1"/>
          <p:nvPr/>
        </p:nvSpPr>
        <p:spPr>
          <a:xfrm>
            <a:off x="609600" y="2990910"/>
            <a:ext cx="7924800" cy="400110"/>
          </a:xfrm>
          <a:prstGeom prst="rect">
            <a:avLst/>
          </a:prstGeom>
          <a:noFill/>
        </p:spPr>
        <p:txBody>
          <a:bodyPr wrap="square" rtlCol="0">
            <a:spAutoFit/>
          </a:bodyPr>
          <a:lstStyle/>
          <a:p>
            <a:r>
              <a:rPr lang="ja-JP" altLang="en-US" sz="2000" dirty="0" smtClean="0">
                <a:solidFill>
                  <a:srgbClr val="FF0000"/>
                </a:solidFill>
              </a:rPr>
              <a:t>＊</a:t>
            </a:r>
            <a:r>
              <a:rPr kumimoji="1" lang="ja-JP" altLang="en-US" sz="2000" dirty="0" smtClean="0">
                <a:solidFill>
                  <a:srgbClr val="FF0000"/>
                </a:solidFill>
              </a:rPr>
              <a:t>流体不安定が起源なので</a:t>
            </a:r>
            <a:r>
              <a:rPr lang="ja-JP" altLang="en-US" sz="2000" dirty="0" smtClean="0">
                <a:solidFill>
                  <a:srgbClr val="FF0000"/>
                </a:solidFill>
              </a:rPr>
              <a:t>結論</a:t>
            </a:r>
            <a:r>
              <a:rPr kumimoji="1" lang="ja-JP" altLang="en-US" sz="2000" dirty="0" smtClean="0">
                <a:solidFill>
                  <a:srgbClr val="FF0000"/>
                </a:solidFill>
              </a:rPr>
              <a:t>の不定性は非常に小さ</a:t>
            </a:r>
            <a:r>
              <a:rPr lang="ja-JP" altLang="en-US" sz="2000" dirty="0" smtClean="0">
                <a:solidFill>
                  <a:srgbClr val="FF0000"/>
                </a:solidFill>
              </a:rPr>
              <a:t>い</a:t>
            </a:r>
            <a:endParaRPr kumimoji="1" lang="en-US" altLang="ja-JP" sz="2000" dirty="0" smtClean="0">
              <a:solidFill>
                <a:srgbClr val="FF0000"/>
              </a:solidFill>
            </a:endParaRPr>
          </a:p>
        </p:txBody>
      </p:sp>
      <p:sp>
        <p:nvSpPr>
          <p:cNvPr id="13" name="テキスト ボックス 12"/>
          <p:cNvSpPr txBox="1"/>
          <p:nvPr/>
        </p:nvSpPr>
        <p:spPr>
          <a:xfrm>
            <a:off x="609600" y="1371600"/>
            <a:ext cx="8077200" cy="707886"/>
          </a:xfrm>
          <a:prstGeom prst="rect">
            <a:avLst/>
          </a:prstGeom>
          <a:noFill/>
        </p:spPr>
        <p:txBody>
          <a:bodyPr wrap="square" rtlCol="0">
            <a:spAutoFit/>
          </a:bodyPr>
          <a:lstStyle/>
          <a:p>
            <a:r>
              <a:rPr kumimoji="1" lang="ja-JP" altLang="en-US" sz="2000" dirty="0" smtClean="0">
                <a:solidFill>
                  <a:srgbClr val="FF0000"/>
                </a:solidFill>
              </a:rPr>
              <a:t>電波、</a:t>
            </a:r>
            <a:r>
              <a:rPr kumimoji="1" lang="en-US" altLang="ja-JP" sz="2000" dirty="0" smtClean="0">
                <a:solidFill>
                  <a:srgbClr val="FF0000"/>
                </a:solidFill>
              </a:rPr>
              <a:t>X</a:t>
            </a:r>
            <a:r>
              <a:rPr kumimoji="1" lang="ja-JP" altLang="en-US" sz="2000" dirty="0" smtClean="0">
                <a:solidFill>
                  <a:srgbClr val="FF0000"/>
                </a:solidFill>
              </a:rPr>
              <a:t>線、ガンマ線（</a:t>
            </a:r>
            <a:r>
              <a:rPr kumimoji="1" lang="en-US" altLang="ja-JP" sz="2000" dirty="0" smtClean="0">
                <a:solidFill>
                  <a:srgbClr val="FF0000"/>
                </a:solidFill>
              </a:rPr>
              <a:t>CTA</a:t>
            </a:r>
            <a:r>
              <a:rPr kumimoji="1" lang="ja-JP" altLang="en-US" sz="2000" dirty="0" smtClean="0">
                <a:solidFill>
                  <a:srgbClr val="FF0000"/>
                </a:solidFill>
              </a:rPr>
              <a:t>が必要）の多波長高分解能観測によって若い</a:t>
            </a:r>
            <a:endParaRPr kumimoji="1" lang="en-US" altLang="ja-JP" sz="2000" dirty="0" smtClean="0">
              <a:solidFill>
                <a:srgbClr val="FF0000"/>
              </a:solidFill>
            </a:endParaRPr>
          </a:p>
          <a:p>
            <a:r>
              <a:rPr kumimoji="1" lang="ja-JP" altLang="en-US" sz="2000" dirty="0" smtClean="0">
                <a:solidFill>
                  <a:srgbClr val="FF0000"/>
                </a:solidFill>
              </a:rPr>
              <a:t>超新星残骸での陽子加速の証拠をスペクトルに頼らなくても判別できる！</a:t>
            </a:r>
            <a:endParaRPr kumimoji="1" lang="ja-JP" altLang="en-US" sz="2000" dirty="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1143000"/>
          </a:xfrm>
        </p:spPr>
        <p:txBody>
          <a:bodyPr/>
          <a:lstStyle/>
          <a:p>
            <a:r>
              <a:rPr lang="ja-JP" altLang="en-US" dirty="0" smtClean="0"/>
              <a:t>衝撃波の減速と</a:t>
            </a:r>
            <a:r>
              <a:rPr lang="en-US" altLang="ja-JP" dirty="0" smtClean="0"/>
              <a:t>X</a:t>
            </a:r>
            <a:r>
              <a:rPr lang="ja-JP" altLang="en-US" dirty="0" smtClean="0"/>
              <a:t>線輝線放射</a:t>
            </a:r>
            <a:endParaRPr lang="ja-JP" altLang="en-US" dirty="0"/>
          </a:p>
        </p:txBody>
      </p:sp>
      <p:pic>
        <p:nvPicPr>
          <p:cNvPr id="4" name="図 3" descr="スクリーンショット（2011-04-30 19.46.26）.png"/>
          <p:cNvPicPr>
            <a:picLocks noChangeAspect="1"/>
          </p:cNvPicPr>
          <p:nvPr/>
        </p:nvPicPr>
        <p:blipFill>
          <a:blip r:embed="rId3"/>
          <a:stretch>
            <a:fillRect/>
          </a:stretch>
        </p:blipFill>
        <p:spPr>
          <a:xfrm>
            <a:off x="5181600" y="2579132"/>
            <a:ext cx="3810000" cy="3003460"/>
          </a:xfrm>
          <a:prstGeom prst="rect">
            <a:avLst/>
          </a:prstGeom>
        </p:spPr>
      </p:pic>
      <p:sp>
        <p:nvSpPr>
          <p:cNvPr id="5" name="テキスト ボックス 4"/>
          <p:cNvSpPr txBox="1"/>
          <p:nvPr/>
        </p:nvSpPr>
        <p:spPr>
          <a:xfrm>
            <a:off x="304800" y="914400"/>
            <a:ext cx="8458200" cy="369332"/>
          </a:xfrm>
          <a:prstGeom prst="rect">
            <a:avLst/>
          </a:prstGeom>
          <a:noFill/>
        </p:spPr>
        <p:txBody>
          <a:bodyPr wrap="square" rtlCol="0">
            <a:spAutoFit/>
          </a:bodyPr>
          <a:lstStyle/>
          <a:p>
            <a:pPr>
              <a:buClr>
                <a:schemeClr val="bg2">
                  <a:lumMod val="50000"/>
                </a:schemeClr>
              </a:buClr>
              <a:buFont typeface="Wingdings" charset="2"/>
              <a:buChar char="n"/>
            </a:pPr>
            <a:r>
              <a:rPr lang="en-US" altLang="ja-JP" dirty="0" smtClean="0"/>
              <a:t> </a:t>
            </a:r>
            <a:r>
              <a:rPr lang="ja-JP" altLang="en-US" dirty="0" smtClean="0"/>
              <a:t>衝撃波は</a:t>
            </a:r>
            <a:r>
              <a:rPr lang="en-US" altLang="ja-JP" dirty="0" smtClean="0"/>
              <a:t> cloud </a:t>
            </a:r>
            <a:r>
              <a:rPr lang="ja-JP" altLang="en-US" dirty="0" smtClean="0"/>
              <a:t>とぶつかると局所的に減速</a:t>
            </a:r>
            <a:r>
              <a:rPr lang="en-US" altLang="ja-JP" dirty="0" smtClean="0"/>
              <a:t>(</a:t>
            </a:r>
            <a:r>
              <a:rPr lang="ja-JP" altLang="en-US" dirty="0" smtClean="0"/>
              <a:t>大域的にはそれほど減速しない</a:t>
            </a:r>
            <a:r>
              <a:rPr lang="en-US" altLang="ja-JP" dirty="0" smtClean="0"/>
              <a:t>)</a:t>
            </a:r>
            <a:endParaRPr kumimoji="1" lang="ja-JP" altLang="en-US" dirty="0"/>
          </a:p>
        </p:txBody>
      </p:sp>
      <p:sp>
        <p:nvSpPr>
          <p:cNvPr id="6" name="テキスト ボックス 5"/>
          <p:cNvSpPr txBox="1"/>
          <p:nvPr/>
        </p:nvSpPr>
        <p:spPr>
          <a:xfrm>
            <a:off x="5105400" y="1752600"/>
            <a:ext cx="4038600" cy="369332"/>
          </a:xfrm>
          <a:prstGeom prst="rect">
            <a:avLst/>
          </a:prstGeom>
          <a:noFill/>
        </p:spPr>
        <p:txBody>
          <a:bodyPr wrap="square" rtlCol="0">
            <a:spAutoFit/>
          </a:bodyPr>
          <a:lstStyle/>
          <a:p>
            <a:r>
              <a:rPr lang="en-US" altLang="ja-JP" dirty="0" smtClean="0"/>
              <a:t>(</a:t>
            </a:r>
            <a:r>
              <a:rPr lang="ja-JP" altLang="en-US" dirty="0" smtClean="0"/>
              <a:t>添字</a:t>
            </a:r>
            <a:r>
              <a:rPr lang="en-US" altLang="ja-JP" dirty="0" smtClean="0"/>
              <a:t> </a:t>
            </a:r>
            <a:r>
              <a:rPr lang="en-US" altLang="ja-JP" dirty="0" err="1" smtClean="0"/>
              <a:t>c</a:t>
            </a:r>
            <a:r>
              <a:rPr lang="en-US" altLang="ja-JP" dirty="0" smtClean="0"/>
              <a:t> </a:t>
            </a:r>
            <a:r>
              <a:rPr lang="ja-JP" altLang="en-US" dirty="0" smtClean="0"/>
              <a:t>は</a:t>
            </a:r>
            <a:r>
              <a:rPr lang="en-US" altLang="ja-JP" dirty="0" smtClean="0"/>
              <a:t> cloud</a:t>
            </a:r>
            <a:r>
              <a:rPr lang="ja-JP" altLang="en-US" dirty="0" smtClean="0"/>
              <a:t>、</a:t>
            </a:r>
            <a:r>
              <a:rPr lang="en-US" altLang="ja-JP" dirty="0" err="1" smtClean="0"/>
              <a:t>d</a:t>
            </a:r>
            <a:r>
              <a:rPr lang="en-US" altLang="ja-JP" dirty="0" smtClean="0"/>
              <a:t> </a:t>
            </a:r>
            <a:r>
              <a:rPr lang="ja-JP" altLang="en-US" dirty="0" smtClean="0"/>
              <a:t>は周囲の薄いガス</a:t>
            </a:r>
            <a:r>
              <a:rPr lang="en-US" altLang="ja-JP" dirty="0" smtClean="0"/>
              <a:t>)</a:t>
            </a:r>
            <a:endParaRPr kumimoji="1" lang="ja-JP" altLang="en-US" dirty="0"/>
          </a:p>
        </p:txBody>
      </p:sp>
      <p:graphicFrame>
        <p:nvGraphicFramePr>
          <p:cNvPr id="7" name="Object 2"/>
          <p:cNvGraphicFramePr>
            <a:graphicFrameLocks noChangeAspect="1"/>
          </p:cNvGraphicFramePr>
          <p:nvPr/>
        </p:nvGraphicFramePr>
        <p:xfrm>
          <a:off x="5370933" y="1320800"/>
          <a:ext cx="2208212" cy="431800"/>
        </p:xfrm>
        <a:graphic>
          <a:graphicData uri="http://schemas.openxmlformats.org/presentationml/2006/ole">
            <p:oleObj spid="_x0000_s30722" name="数式" r:id="rId4" imgW="1168400" imgH="228600" progId="Equation.3">
              <p:embed/>
            </p:oleObj>
          </a:graphicData>
        </a:graphic>
      </p:graphicFrame>
      <p:sp>
        <p:nvSpPr>
          <p:cNvPr id="8" name="テキスト ボックス 7"/>
          <p:cNvSpPr txBox="1"/>
          <p:nvPr/>
        </p:nvSpPr>
        <p:spPr>
          <a:xfrm>
            <a:off x="457200" y="1374579"/>
            <a:ext cx="5715000" cy="369332"/>
          </a:xfrm>
          <a:prstGeom prst="rect">
            <a:avLst/>
          </a:prstGeom>
          <a:noFill/>
        </p:spPr>
        <p:txBody>
          <a:bodyPr wrap="square" rtlCol="0">
            <a:spAutoFit/>
          </a:bodyPr>
          <a:lstStyle/>
          <a:p>
            <a:pPr>
              <a:buClr>
                <a:schemeClr val="bg2">
                  <a:lumMod val="25000"/>
                </a:schemeClr>
              </a:buClr>
              <a:buFont typeface="Wingdings" charset="2"/>
              <a:buChar char="l"/>
            </a:pPr>
            <a:r>
              <a:rPr kumimoji="1" lang="en-US" altLang="ja-JP" dirty="0" smtClean="0"/>
              <a:t> </a:t>
            </a:r>
            <a:r>
              <a:rPr kumimoji="1" lang="ja-JP" altLang="en-US" dirty="0" smtClean="0"/>
              <a:t>運動量保存則より</a:t>
            </a:r>
            <a:r>
              <a:rPr kumimoji="1" lang="en-US" altLang="ja-JP" dirty="0" smtClean="0"/>
              <a:t> </a:t>
            </a:r>
            <a:r>
              <a:rPr lang="en-US" altLang="ja-JP" dirty="0" smtClean="0"/>
              <a:t>cloud </a:t>
            </a:r>
            <a:r>
              <a:rPr lang="ja-JP" altLang="en-US" dirty="0" smtClean="0"/>
              <a:t>の中での衝撃波速度：</a:t>
            </a:r>
            <a:endParaRPr lang="en-US" altLang="ja-JP" dirty="0" smtClean="0"/>
          </a:p>
        </p:txBody>
      </p:sp>
      <p:sp>
        <p:nvSpPr>
          <p:cNvPr id="10" name="テキスト ボックス 9"/>
          <p:cNvSpPr txBox="1"/>
          <p:nvPr/>
        </p:nvSpPr>
        <p:spPr>
          <a:xfrm>
            <a:off x="304800" y="2133600"/>
            <a:ext cx="8458200" cy="369332"/>
          </a:xfrm>
          <a:prstGeom prst="rect">
            <a:avLst/>
          </a:prstGeom>
          <a:noFill/>
        </p:spPr>
        <p:txBody>
          <a:bodyPr wrap="square" rtlCol="0">
            <a:spAutoFit/>
          </a:bodyPr>
          <a:lstStyle/>
          <a:p>
            <a:pPr>
              <a:buClr>
                <a:schemeClr val="bg2">
                  <a:lumMod val="50000"/>
                </a:schemeClr>
              </a:buClr>
              <a:buFont typeface="Wingdings" charset="2"/>
              <a:buChar char="n"/>
            </a:pPr>
            <a:r>
              <a:rPr lang="en-US" altLang="ja-JP" dirty="0" smtClean="0"/>
              <a:t> </a:t>
            </a:r>
            <a:r>
              <a:rPr lang="ja-JP" altLang="en-US" dirty="0" smtClean="0"/>
              <a:t>爆発直前の</a:t>
            </a:r>
            <a:r>
              <a:rPr lang="en-US" altLang="ja-JP" dirty="0" smtClean="0"/>
              <a:t>ISM</a:t>
            </a:r>
            <a:r>
              <a:rPr lang="ja-JP" altLang="en-US" dirty="0" smtClean="0"/>
              <a:t>はどうなっているか？</a:t>
            </a:r>
            <a:endParaRPr kumimoji="1" lang="ja-JP" altLang="en-US" dirty="0"/>
          </a:p>
        </p:txBody>
      </p:sp>
      <p:sp>
        <p:nvSpPr>
          <p:cNvPr id="11" name="テキスト ボックス 10"/>
          <p:cNvSpPr txBox="1"/>
          <p:nvPr/>
        </p:nvSpPr>
        <p:spPr>
          <a:xfrm>
            <a:off x="457200" y="2514600"/>
            <a:ext cx="4191000" cy="646331"/>
          </a:xfrm>
          <a:prstGeom prst="rect">
            <a:avLst/>
          </a:prstGeom>
          <a:noFill/>
        </p:spPr>
        <p:txBody>
          <a:bodyPr wrap="square" rtlCol="0">
            <a:spAutoFit/>
          </a:bodyPr>
          <a:lstStyle/>
          <a:p>
            <a:pPr>
              <a:buClr>
                <a:schemeClr val="bg2">
                  <a:lumMod val="25000"/>
                </a:schemeClr>
              </a:buClr>
              <a:buFont typeface="Wingdings" charset="2"/>
              <a:buChar char="l"/>
            </a:pPr>
            <a:r>
              <a:rPr kumimoji="1" lang="en-US" altLang="ja-JP" dirty="0" smtClean="0"/>
              <a:t> </a:t>
            </a:r>
            <a:r>
              <a:rPr kumimoji="1" lang="ja-JP" altLang="en-US" dirty="0" smtClean="0"/>
              <a:t>恒星風</a:t>
            </a:r>
            <a:r>
              <a:rPr lang="ja-JP" altLang="en-US" dirty="0" smtClean="0"/>
              <a:t>の影響で</a:t>
            </a:r>
            <a:r>
              <a:rPr lang="en-US" altLang="ja-JP" dirty="0" smtClean="0"/>
              <a:t> cloud </a:t>
            </a:r>
            <a:r>
              <a:rPr lang="ja-JP" altLang="en-US" dirty="0" smtClean="0"/>
              <a:t>周辺の密度は</a:t>
            </a:r>
            <a:endParaRPr lang="en-US" altLang="ja-JP" dirty="0" smtClean="0"/>
          </a:p>
          <a:p>
            <a:pPr>
              <a:buClr>
                <a:schemeClr val="bg2">
                  <a:lumMod val="25000"/>
                </a:schemeClr>
              </a:buClr>
            </a:pPr>
            <a:r>
              <a:rPr lang="en-US" altLang="ja-JP" dirty="0" smtClean="0"/>
              <a:t>    </a:t>
            </a:r>
            <a:r>
              <a:rPr lang="ja-JP" altLang="en-US" dirty="0" smtClean="0"/>
              <a:t>非常に薄くなる</a:t>
            </a:r>
            <a:r>
              <a:rPr lang="en-US" altLang="ja-JP" dirty="0" smtClean="0"/>
              <a:t>( </a:t>
            </a:r>
            <a:r>
              <a:rPr lang="en-US" altLang="ja-JP" i="1" dirty="0" err="1" smtClean="0">
                <a:latin typeface="Times New Roman"/>
                <a:cs typeface="Times New Roman"/>
              </a:rPr>
              <a:t>n</a:t>
            </a:r>
            <a:r>
              <a:rPr lang="en-US" altLang="ja-JP" baseline="-25000" dirty="0" err="1" smtClean="0">
                <a:latin typeface="Times New Roman"/>
                <a:cs typeface="Times New Roman"/>
              </a:rPr>
              <a:t>d</a:t>
            </a:r>
            <a:r>
              <a:rPr lang="en-US" altLang="ja-JP" baseline="-25000" dirty="0" smtClean="0">
                <a:latin typeface="Times New Roman"/>
                <a:cs typeface="Times New Roman"/>
              </a:rPr>
              <a:t> </a:t>
            </a:r>
            <a:r>
              <a:rPr lang="en-US" altLang="ja-JP" dirty="0" smtClean="0">
                <a:latin typeface="Times New Roman"/>
                <a:cs typeface="Times New Roman"/>
              </a:rPr>
              <a:t>~ 0.01 cm</a:t>
            </a:r>
            <a:r>
              <a:rPr lang="en-US" altLang="ja-JP" baseline="30000" dirty="0" smtClean="0">
                <a:latin typeface="Times New Roman"/>
                <a:cs typeface="Times New Roman"/>
              </a:rPr>
              <a:t>-3</a:t>
            </a:r>
            <a:r>
              <a:rPr lang="en-US" altLang="ja-JP" dirty="0" smtClean="0"/>
              <a:t>)</a:t>
            </a:r>
            <a:endParaRPr kumimoji="1" lang="en-US" altLang="ja-JP" dirty="0" smtClean="0"/>
          </a:p>
        </p:txBody>
      </p:sp>
      <p:sp>
        <p:nvSpPr>
          <p:cNvPr id="12" name="テキスト ボックス 11"/>
          <p:cNvSpPr txBox="1"/>
          <p:nvPr/>
        </p:nvSpPr>
        <p:spPr>
          <a:xfrm>
            <a:off x="3733800" y="2796245"/>
            <a:ext cx="1371600" cy="369332"/>
          </a:xfrm>
          <a:prstGeom prst="rect">
            <a:avLst/>
          </a:prstGeom>
          <a:noFill/>
        </p:spPr>
        <p:txBody>
          <a:bodyPr wrap="square" rtlCol="0">
            <a:spAutoFit/>
          </a:bodyPr>
          <a:lstStyle/>
          <a:p>
            <a:r>
              <a:rPr kumimoji="1" lang="en-US" altLang="ja-JP" dirty="0" smtClean="0"/>
              <a:t>Weaver+77</a:t>
            </a:r>
            <a:endParaRPr kumimoji="1" lang="ja-JP" altLang="en-US" dirty="0"/>
          </a:p>
        </p:txBody>
      </p:sp>
      <p:sp>
        <p:nvSpPr>
          <p:cNvPr id="13" name="テキスト ボックス 12"/>
          <p:cNvSpPr txBox="1"/>
          <p:nvPr/>
        </p:nvSpPr>
        <p:spPr>
          <a:xfrm>
            <a:off x="457200" y="3288268"/>
            <a:ext cx="4191000" cy="369332"/>
          </a:xfrm>
          <a:prstGeom prst="rect">
            <a:avLst/>
          </a:prstGeom>
          <a:noFill/>
        </p:spPr>
        <p:txBody>
          <a:bodyPr wrap="square" rtlCol="0">
            <a:spAutoFit/>
          </a:bodyPr>
          <a:lstStyle/>
          <a:p>
            <a:pPr>
              <a:buClr>
                <a:schemeClr val="bg2">
                  <a:lumMod val="25000"/>
                </a:schemeClr>
              </a:buClr>
              <a:buFont typeface="Wingdings" charset="2"/>
              <a:buChar char="l"/>
            </a:pPr>
            <a:r>
              <a:rPr kumimoji="1" lang="en-US" altLang="ja-JP" dirty="0" smtClean="0"/>
              <a:t> Wind bubble </a:t>
            </a:r>
            <a:r>
              <a:rPr kumimoji="1" lang="ja-JP" altLang="en-US" dirty="0" smtClean="0"/>
              <a:t>の膨張則（</a:t>
            </a:r>
            <a:r>
              <a:rPr kumimoji="1" lang="en-US" altLang="ja-JP" dirty="0" smtClean="0"/>
              <a:t>Castor+75</a:t>
            </a:r>
            <a:r>
              <a:rPr kumimoji="1" lang="ja-JP" altLang="en-US" dirty="0" smtClean="0"/>
              <a:t>）</a:t>
            </a:r>
            <a:endParaRPr kumimoji="1" lang="en-US" altLang="ja-JP" dirty="0" smtClean="0"/>
          </a:p>
        </p:txBody>
      </p:sp>
      <p:pic>
        <p:nvPicPr>
          <p:cNvPr id="14" name="図 13" descr="スクリーンショット（2011-04-30 22.12.00）.png"/>
          <p:cNvPicPr>
            <a:picLocks noChangeAspect="1"/>
          </p:cNvPicPr>
          <p:nvPr/>
        </p:nvPicPr>
        <p:blipFill>
          <a:blip r:embed="rId5"/>
          <a:stretch>
            <a:fillRect/>
          </a:stretch>
        </p:blipFill>
        <p:spPr>
          <a:xfrm>
            <a:off x="2057400" y="4057613"/>
            <a:ext cx="460375" cy="219075"/>
          </a:xfrm>
          <a:prstGeom prst="rect">
            <a:avLst/>
          </a:prstGeom>
        </p:spPr>
      </p:pic>
      <p:pic>
        <p:nvPicPr>
          <p:cNvPr id="15" name="図 14" descr="スクリーンショット（2011-04-30 22.11.42）.png"/>
          <p:cNvPicPr>
            <a:picLocks noChangeAspect="1"/>
          </p:cNvPicPr>
          <p:nvPr/>
        </p:nvPicPr>
        <p:blipFill>
          <a:blip r:embed="rId6"/>
          <a:stretch>
            <a:fillRect/>
          </a:stretch>
        </p:blipFill>
        <p:spPr>
          <a:xfrm>
            <a:off x="2008810" y="3733800"/>
            <a:ext cx="1787525" cy="234950"/>
          </a:xfrm>
          <a:prstGeom prst="rect">
            <a:avLst/>
          </a:prstGeom>
        </p:spPr>
      </p:pic>
      <p:pic>
        <p:nvPicPr>
          <p:cNvPr id="16" name="図 15" descr="スクリーンショット（2011-04-30 22.12.09）.png"/>
          <p:cNvPicPr>
            <a:picLocks noChangeAspect="1"/>
          </p:cNvPicPr>
          <p:nvPr/>
        </p:nvPicPr>
        <p:blipFill>
          <a:blip r:embed="rId7"/>
          <a:stretch>
            <a:fillRect/>
          </a:stretch>
        </p:blipFill>
        <p:spPr>
          <a:xfrm>
            <a:off x="2522537" y="4043807"/>
            <a:ext cx="898525" cy="231775"/>
          </a:xfrm>
          <a:prstGeom prst="rect">
            <a:avLst/>
          </a:prstGeom>
        </p:spPr>
      </p:pic>
      <p:pic>
        <p:nvPicPr>
          <p:cNvPr id="17" name="図 16" descr="スクリーンショット（2011-04-30 22.12.19）.png"/>
          <p:cNvPicPr>
            <a:picLocks noChangeAspect="1"/>
          </p:cNvPicPr>
          <p:nvPr/>
        </p:nvPicPr>
        <p:blipFill>
          <a:blip r:embed="rId8"/>
          <a:stretch>
            <a:fillRect/>
          </a:stretch>
        </p:blipFill>
        <p:spPr>
          <a:xfrm>
            <a:off x="3448050" y="4045089"/>
            <a:ext cx="1276350" cy="222250"/>
          </a:xfrm>
          <a:prstGeom prst="rect">
            <a:avLst/>
          </a:prstGeom>
        </p:spPr>
      </p:pic>
      <p:pic>
        <p:nvPicPr>
          <p:cNvPr id="19" name="図 18" descr="スクリーンショット（2011-04-30 22.16.20）.png"/>
          <p:cNvPicPr>
            <a:picLocks noChangeAspect="1"/>
          </p:cNvPicPr>
          <p:nvPr/>
        </p:nvPicPr>
        <p:blipFill>
          <a:blip r:embed="rId9"/>
          <a:stretch>
            <a:fillRect/>
          </a:stretch>
        </p:blipFill>
        <p:spPr>
          <a:xfrm>
            <a:off x="794766" y="3739007"/>
            <a:ext cx="1186434" cy="229743"/>
          </a:xfrm>
          <a:prstGeom prst="rect">
            <a:avLst/>
          </a:prstGeom>
        </p:spPr>
      </p:pic>
      <p:sp>
        <p:nvSpPr>
          <p:cNvPr id="20" name="テキスト ボックス 19"/>
          <p:cNvSpPr txBox="1"/>
          <p:nvPr/>
        </p:nvSpPr>
        <p:spPr>
          <a:xfrm>
            <a:off x="1801190" y="3967607"/>
            <a:ext cx="609600" cy="369332"/>
          </a:xfrm>
          <a:prstGeom prst="rect">
            <a:avLst/>
          </a:prstGeom>
          <a:noFill/>
        </p:spPr>
        <p:txBody>
          <a:bodyPr wrap="square" rtlCol="0">
            <a:spAutoFit/>
          </a:bodyPr>
          <a:lstStyle/>
          <a:p>
            <a:r>
              <a:rPr lang="en-US" altLang="ja-JP" dirty="0" smtClean="0"/>
              <a:t>×</a:t>
            </a:r>
            <a:endParaRPr kumimoji="1" lang="ja-JP" altLang="en-US" dirty="0"/>
          </a:p>
        </p:txBody>
      </p:sp>
      <p:sp>
        <p:nvSpPr>
          <p:cNvPr id="21" name="テキスト ボックス 20"/>
          <p:cNvSpPr txBox="1"/>
          <p:nvPr/>
        </p:nvSpPr>
        <p:spPr>
          <a:xfrm>
            <a:off x="718566" y="4419600"/>
            <a:ext cx="4310634" cy="646331"/>
          </a:xfrm>
          <a:prstGeom prst="rect">
            <a:avLst/>
          </a:prstGeom>
          <a:noFill/>
        </p:spPr>
        <p:txBody>
          <a:bodyPr wrap="square" rtlCol="0">
            <a:spAutoFit/>
          </a:bodyPr>
          <a:lstStyle/>
          <a:p>
            <a:r>
              <a:rPr lang="en-US" altLang="ja-JP" i="1" dirty="0" err="1" smtClean="0">
                <a:latin typeface="Times"/>
                <a:cs typeface="Times"/>
              </a:rPr>
              <a:t>n</a:t>
            </a:r>
            <a:r>
              <a:rPr lang="en-US" altLang="ja-JP" dirty="0" smtClean="0"/>
              <a:t> </a:t>
            </a:r>
            <a:r>
              <a:rPr lang="ja-JP" altLang="en-US" dirty="0" smtClean="0"/>
              <a:t>について解き直すと、</a:t>
            </a:r>
            <a:r>
              <a:rPr lang="en-US" altLang="ja-JP" dirty="0" smtClean="0"/>
              <a:t>RXJ1713</a:t>
            </a:r>
            <a:r>
              <a:rPr lang="ja-JP" altLang="en-US" dirty="0" smtClean="0"/>
              <a:t>の半径</a:t>
            </a:r>
            <a:endParaRPr lang="en-US" altLang="ja-JP" dirty="0" smtClean="0"/>
          </a:p>
          <a:p>
            <a:r>
              <a:rPr lang="en-US" altLang="ja-JP" dirty="0" smtClean="0"/>
              <a:t> </a:t>
            </a:r>
            <a:r>
              <a:rPr lang="en-US" altLang="ja-JP" dirty="0" smtClean="0">
                <a:latin typeface="Times New Roman"/>
                <a:cs typeface="Times New Roman"/>
              </a:rPr>
              <a:t>~ 10 pc </a:t>
            </a:r>
            <a:r>
              <a:rPr lang="ja-JP" altLang="en-US" dirty="0" smtClean="0"/>
              <a:t>に残される</a:t>
            </a:r>
            <a:r>
              <a:rPr lang="en-US" altLang="ja-JP" dirty="0" smtClean="0"/>
              <a:t> cloud </a:t>
            </a:r>
            <a:r>
              <a:rPr lang="ja-JP" altLang="en-US" dirty="0" smtClean="0"/>
              <a:t>の密度は</a:t>
            </a:r>
            <a:endParaRPr kumimoji="1" lang="ja-JP" altLang="en-US" dirty="0"/>
          </a:p>
        </p:txBody>
      </p:sp>
      <p:pic>
        <p:nvPicPr>
          <p:cNvPr id="22" name="図 21" descr="スクリーンショット（2011-04-30 22.20.43）.png"/>
          <p:cNvPicPr>
            <a:picLocks noChangeAspect="1"/>
          </p:cNvPicPr>
          <p:nvPr/>
        </p:nvPicPr>
        <p:blipFill>
          <a:blip r:embed="rId10"/>
          <a:stretch>
            <a:fillRect/>
          </a:stretch>
        </p:blipFill>
        <p:spPr>
          <a:xfrm>
            <a:off x="762000" y="5181600"/>
            <a:ext cx="4456684" cy="543158"/>
          </a:xfrm>
          <a:prstGeom prst="rect">
            <a:avLst/>
          </a:prstGeom>
        </p:spPr>
      </p:pic>
      <p:sp>
        <p:nvSpPr>
          <p:cNvPr id="23" name="テキスト ボックス 22"/>
          <p:cNvSpPr txBox="1"/>
          <p:nvPr/>
        </p:nvSpPr>
        <p:spPr>
          <a:xfrm>
            <a:off x="762000" y="5955268"/>
            <a:ext cx="6444234" cy="369332"/>
          </a:xfrm>
          <a:prstGeom prst="rect">
            <a:avLst/>
          </a:prstGeom>
          <a:noFill/>
        </p:spPr>
        <p:txBody>
          <a:bodyPr wrap="square" rtlCol="0">
            <a:spAutoFit/>
          </a:bodyPr>
          <a:lstStyle/>
          <a:p>
            <a:r>
              <a:rPr kumimoji="1" lang="ja-JP" altLang="en-US" dirty="0" smtClean="0">
                <a:sym typeface="Wingdings"/>
              </a:rPr>
              <a:t></a:t>
            </a:r>
            <a:r>
              <a:rPr kumimoji="1" lang="en-US" altLang="ja-JP" dirty="0" smtClean="0">
                <a:sym typeface="Wingdings"/>
              </a:rPr>
              <a:t> </a:t>
            </a:r>
            <a:r>
              <a:rPr lang="ja-JP" altLang="en-US" dirty="0" smtClean="0">
                <a:sym typeface="Wingdings"/>
              </a:rPr>
              <a:t>高密度なクランプ</a:t>
            </a:r>
            <a:r>
              <a:rPr lang="en-US" altLang="ja-JP" dirty="0" smtClean="0">
                <a:sym typeface="Wingdings"/>
              </a:rPr>
              <a:t> or </a:t>
            </a:r>
            <a:r>
              <a:rPr lang="ja-JP" altLang="en-US" dirty="0" smtClean="0">
                <a:sym typeface="Wingdings"/>
              </a:rPr>
              <a:t>コアのみが薄いガス内に取り残される</a:t>
            </a:r>
            <a:endParaRPr kumimoji="1" lang="ja-JP"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6200"/>
            <a:ext cx="8229600" cy="1143000"/>
          </a:xfrm>
        </p:spPr>
        <p:txBody>
          <a:bodyPr/>
          <a:lstStyle/>
          <a:p>
            <a:r>
              <a:rPr lang="ja-JP" altLang="en-US" dirty="0" smtClean="0"/>
              <a:t>ガンマ線スペクトル</a:t>
            </a:r>
            <a:endParaRPr lang="ja-JP" altLang="en-US" dirty="0"/>
          </a:p>
        </p:txBody>
      </p:sp>
      <p:sp>
        <p:nvSpPr>
          <p:cNvPr id="4" name="テキスト ボックス 3"/>
          <p:cNvSpPr txBox="1"/>
          <p:nvPr/>
        </p:nvSpPr>
        <p:spPr>
          <a:xfrm>
            <a:off x="152400" y="1002268"/>
            <a:ext cx="8534400" cy="369332"/>
          </a:xfrm>
          <a:prstGeom prst="rect">
            <a:avLst/>
          </a:prstGeom>
          <a:noFill/>
        </p:spPr>
        <p:txBody>
          <a:bodyPr wrap="square" rtlCol="0">
            <a:spAutoFit/>
          </a:bodyPr>
          <a:lstStyle/>
          <a:p>
            <a:pPr>
              <a:buClr>
                <a:schemeClr val="bg2">
                  <a:lumMod val="50000"/>
                </a:schemeClr>
              </a:buClr>
              <a:buFont typeface="Wingdings" charset="2"/>
              <a:buChar char="n"/>
            </a:pPr>
            <a:r>
              <a:rPr kumimoji="1" lang="en-US" altLang="ja-JP" dirty="0" smtClean="0"/>
              <a:t> cloud </a:t>
            </a:r>
            <a:r>
              <a:rPr kumimoji="1" lang="ja-JP" altLang="en-US" dirty="0" smtClean="0"/>
              <a:t>とぶつかると衝撃波は減速</a:t>
            </a:r>
            <a:r>
              <a:rPr kumimoji="1" lang="en-US" altLang="ja-JP" dirty="0" smtClean="0"/>
              <a:t> </a:t>
            </a:r>
            <a:r>
              <a:rPr kumimoji="1" lang="ja-JP" altLang="en-US" dirty="0" smtClean="0">
                <a:sym typeface="Wingdings"/>
              </a:rPr>
              <a:t></a:t>
            </a:r>
            <a:r>
              <a:rPr lang="ja-JP" altLang="ja-JP" dirty="0" smtClean="0">
                <a:sym typeface="Wingdings"/>
              </a:rPr>
              <a:t>　</a:t>
            </a:r>
            <a:r>
              <a:rPr lang="en-US" altLang="ja-JP" dirty="0" smtClean="0">
                <a:sym typeface="Wingdings"/>
              </a:rPr>
              <a:t>cloud </a:t>
            </a:r>
            <a:r>
              <a:rPr lang="ja-JP" altLang="en-US" dirty="0" smtClean="0">
                <a:sym typeface="Wingdings"/>
              </a:rPr>
              <a:t>中では加速粒子は生成されない</a:t>
            </a:r>
            <a:endParaRPr kumimoji="1" lang="ja-JP" altLang="en-US" dirty="0"/>
          </a:p>
        </p:txBody>
      </p:sp>
      <p:sp>
        <p:nvSpPr>
          <p:cNvPr id="5" name="テキスト ボックス 4"/>
          <p:cNvSpPr txBox="1"/>
          <p:nvPr/>
        </p:nvSpPr>
        <p:spPr>
          <a:xfrm>
            <a:off x="152400" y="1371600"/>
            <a:ext cx="8534400" cy="369332"/>
          </a:xfrm>
          <a:prstGeom prst="rect">
            <a:avLst/>
          </a:prstGeom>
          <a:noFill/>
        </p:spPr>
        <p:txBody>
          <a:bodyPr wrap="square" rtlCol="0">
            <a:spAutoFit/>
          </a:bodyPr>
          <a:lstStyle/>
          <a:p>
            <a:pPr>
              <a:buClr>
                <a:schemeClr val="bg2">
                  <a:lumMod val="50000"/>
                </a:schemeClr>
              </a:buClr>
              <a:buFont typeface="Wingdings" charset="2"/>
              <a:buChar char="n"/>
            </a:pPr>
            <a:r>
              <a:rPr kumimoji="1" lang="en-US" altLang="ja-JP" dirty="0" smtClean="0"/>
              <a:t> diffuse gas </a:t>
            </a:r>
            <a:r>
              <a:rPr kumimoji="1" lang="ja-JP" altLang="en-US" dirty="0" smtClean="0"/>
              <a:t>で加速された粒子が</a:t>
            </a:r>
            <a:r>
              <a:rPr kumimoji="1" lang="en-US" altLang="ja-JP" dirty="0" smtClean="0"/>
              <a:t> cloud </a:t>
            </a:r>
            <a:r>
              <a:rPr kumimoji="1" lang="ja-JP" altLang="en-US" dirty="0" smtClean="0"/>
              <a:t>に拡散浸透して</a:t>
            </a:r>
            <a:r>
              <a:rPr kumimoji="1" lang="en-US" altLang="ja-JP" dirty="0" smtClean="0"/>
              <a:t> </a:t>
            </a:r>
            <a:r>
              <a:rPr kumimoji="1" lang="en-US" altLang="ja-JP" dirty="0" smtClean="0">
                <a:latin typeface="Symbol" charset="2"/>
                <a:cs typeface="Symbol" charset="2"/>
              </a:rPr>
              <a:t>p</a:t>
            </a:r>
            <a:r>
              <a:rPr kumimoji="1" lang="en-US" altLang="ja-JP" baseline="30000" dirty="0" smtClean="0"/>
              <a:t>0</a:t>
            </a:r>
            <a:r>
              <a:rPr lang="ja-JP" altLang="en-US" dirty="0" smtClean="0"/>
              <a:t>生成</a:t>
            </a:r>
            <a:r>
              <a:rPr lang="en-US" altLang="ja-JP" dirty="0" smtClean="0"/>
              <a:t> </a:t>
            </a:r>
            <a:r>
              <a:rPr kumimoji="1" lang="en-US" altLang="ja-JP" dirty="0" smtClean="0"/>
              <a:t>&amp; </a:t>
            </a:r>
            <a:r>
              <a:rPr kumimoji="1" lang="ja-JP" altLang="en-US" dirty="0" smtClean="0"/>
              <a:t>ガンマ線放射</a:t>
            </a:r>
            <a:endParaRPr kumimoji="1" lang="ja-JP" altLang="en-US" dirty="0"/>
          </a:p>
        </p:txBody>
      </p:sp>
      <p:sp>
        <p:nvSpPr>
          <p:cNvPr id="6" name="テキスト ボックス 5"/>
          <p:cNvSpPr txBox="1"/>
          <p:nvPr/>
        </p:nvSpPr>
        <p:spPr>
          <a:xfrm>
            <a:off x="381000" y="1836896"/>
            <a:ext cx="8534400" cy="369332"/>
          </a:xfrm>
          <a:prstGeom prst="rect">
            <a:avLst/>
          </a:prstGeom>
          <a:noFill/>
        </p:spPr>
        <p:txBody>
          <a:bodyPr wrap="square" rtlCol="0">
            <a:spAutoFit/>
          </a:bodyPr>
          <a:lstStyle/>
          <a:p>
            <a:pPr>
              <a:buClr>
                <a:schemeClr val="bg2">
                  <a:lumMod val="25000"/>
                </a:schemeClr>
              </a:buClr>
              <a:buFont typeface="Wingdings" charset="2"/>
              <a:buChar char="l"/>
            </a:pPr>
            <a:r>
              <a:rPr kumimoji="1" lang="en-US" altLang="ja-JP" dirty="0" smtClean="0"/>
              <a:t> </a:t>
            </a:r>
            <a:r>
              <a:rPr kumimoji="1" lang="ja-JP" altLang="en-US" dirty="0" smtClean="0"/>
              <a:t>加速粒子の浸透長：</a:t>
            </a:r>
            <a:endParaRPr kumimoji="1" lang="ja-JP" altLang="en-US" dirty="0"/>
          </a:p>
        </p:txBody>
      </p:sp>
      <p:pic>
        <p:nvPicPr>
          <p:cNvPr id="8" name="図 7" descr="スクリーンショット（2011-04-03 22.23.33）.png"/>
          <p:cNvPicPr>
            <a:picLocks noChangeAspect="1"/>
          </p:cNvPicPr>
          <p:nvPr/>
        </p:nvPicPr>
        <p:blipFill>
          <a:blip r:embed="rId2"/>
          <a:stretch>
            <a:fillRect/>
          </a:stretch>
        </p:blipFill>
        <p:spPr>
          <a:xfrm>
            <a:off x="1143000" y="2282428"/>
            <a:ext cx="6172200" cy="1146572"/>
          </a:xfrm>
          <a:prstGeom prst="rect">
            <a:avLst/>
          </a:prstGeom>
        </p:spPr>
      </p:pic>
      <p:sp>
        <p:nvSpPr>
          <p:cNvPr id="9" name="テキスト ボックス 8"/>
          <p:cNvSpPr txBox="1"/>
          <p:nvPr/>
        </p:nvSpPr>
        <p:spPr>
          <a:xfrm>
            <a:off x="381000" y="3516868"/>
            <a:ext cx="8534400" cy="369332"/>
          </a:xfrm>
          <a:prstGeom prst="rect">
            <a:avLst/>
          </a:prstGeom>
          <a:noFill/>
        </p:spPr>
        <p:txBody>
          <a:bodyPr wrap="square" rtlCol="0">
            <a:spAutoFit/>
          </a:bodyPr>
          <a:lstStyle/>
          <a:p>
            <a:pPr>
              <a:buClr>
                <a:schemeClr val="bg2">
                  <a:lumMod val="25000"/>
                </a:schemeClr>
              </a:buClr>
              <a:buFont typeface="Wingdings" charset="2"/>
              <a:buChar char="l"/>
            </a:pPr>
            <a:r>
              <a:rPr kumimoji="1" lang="en-US" altLang="ja-JP" dirty="0" smtClean="0"/>
              <a:t> </a:t>
            </a:r>
            <a:r>
              <a:rPr lang="ja-JP" altLang="en-US" dirty="0" smtClean="0"/>
              <a:t>粒子が浸透する</a:t>
            </a:r>
            <a:r>
              <a:rPr lang="en-US" altLang="ja-JP" dirty="0" smtClean="0"/>
              <a:t>cloud</a:t>
            </a:r>
            <a:r>
              <a:rPr lang="ja-JP" altLang="en-US" dirty="0" smtClean="0"/>
              <a:t>の質量</a:t>
            </a:r>
            <a:r>
              <a:rPr lang="en-US" altLang="ja-JP" dirty="0" smtClean="0"/>
              <a:t> (∝ </a:t>
            </a:r>
            <a:r>
              <a:rPr lang="ja-JP" altLang="en-US" dirty="0" smtClean="0"/>
              <a:t>ガンマ線の数</a:t>
            </a:r>
            <a:r>
              <a:rPr lang="en-US" altLang="ja-JP" dirty="0" smtClean="0"/>
              <a:t>)</a:t>
            </a:r>
            <a:endParaRPr kumimoji="1" lang="ja-JP" altLang="en-US" dirty="0"/>
          </a:p>
        </p:txBody>
      </p:sp>
      <p:pic>
        <p:nvPicPr>
          <p:cNvPr id="10" name="図 9" descr="スクリーンショット（2011-04-03 22.25.29）.png"/>
          <p:cNvPicPr>
            <a:picLocks noChangeAspect="1"/>
          </p:cNvPicPr>
          <p:nvPr/>
        </p:nvPicPr>
        <p:blipFill>
          <a:blip r:embed="rId3"/>
          <a:stretch>
            <a:fillRect/>
          </a:stretch>
        </p:blipFill>
        <p:spPr>
          <a:xfrm>
            <a:off x="2686756" y="1827502"/>
            <a:ext cx="3878262" cy="426704"/>
          </a:xfrm>
          <a:prstGeom prst="rect">
            <a:avLst/>
          </a:prstGeom>
        </p:spPr>
      </p:pic>
      <p:sp>
        <p:nvSpPr>
          <p:cNvPr id="11" name="テキスト ボックス 10"/>
          <p:cNvSpPr txBox="1"/>
          <p:nvPr/>
        </p:nvSpPr>
        <p:spPr>
          <a:xfrm>
            <a:off x="914400" y="3962400"/>
            <a:ext cx="5867400" cy="369332"/>
          </a:xfrm>
          <a:prstGeom prst="rect">
            <a:avLst/>
          </a:prstGeom>
          <a:noFill/>
        </p:spPr>
        <p:txBody>
          <a:bodyPr wrap="square" rtlCol="0">
            <a:spAutoFit/>
          </a:bodyPr>
          <a:lstStyle/>
          <a:p>
            <a:r>
              <a:rPr kumimoji="1" lang="ja-JP" altLang="en-US" dirty="0" smtClean="0"/>
              <a:t>高密度分子雲コアの場合、</a:t>
            </a:r>
            <a:r>
              <a:rPr kumimoji="1" lang="en-US" altLang="ja-JP" dirty="0" smtClean="0"/>
              <a:t> </a:t>
            </a:r>
            <a:r>
              <a:rPr kumimoji="1" lang="en-US" altLang="ja-JP" dirty="0" err="1" smtClean="0">
                <a:latin typeface="Symbol" charset="2"/>
                <a:cs typeface="Symbol" charset="2"/>
              </a:rPr>
              <a:t>r</a:t>
            </a:r>
            <a:r>
              <a:rPr kumimoji="1" lang="en-US" altLang="ja-JP" dirty="0" smtClean="0">
                <a:latin typeface="Symbol" charset="2"/>
                <a:cs typeface="Symbol" charset="2"/>
              </a:rPr>
              <a:t> </a:t>
            </a:r>
            <a:r>
              <a:rPr kumimoji="1" lang="en-US" altLang="ja-JP" dirty="0" smtClean="0"/>
              <a:t>∝ </a:t>
            </a:r>
            <a:r>
              <a:rPr kumimoji="1" lang="en-US" altLang="ja-JP" dirty="0" err="1" smtClean="0">
                <a:latin typeface="Times New Roman"/>
                <a:cs typeface="Times New Roman"/>
              </a:rPr>
              <a:t>r</a:t>
            </a:r>
            <a:r>
              <a:rPr kumimoji="1" lang="ja-JP" altLang="en-US" baseline="30000" dirty="0" smtClean="0">
                <a:latin typeface="Times New Roman"/>
                <a:cs typeface="Times New Roman"/>
              </a:rPr>
              <a:t>２</a:t>
            </a:r>
            <a:r>
              <a:rPr lang="en-US" altLang="ja-JP" dirty="0">
                <a:latin typeface="Times New Roman"/>
                <a:cs typeface="Times New Roman"/>
              </a:rPr>
              <a:t> </a:t>
            </a:r>
            <a:r>
              <a:rPr lang="ja-JP" altLang="en-US" dirty="0" smtClean="0">
                <a:latin typeface="Times New Roman"/>
                <a:cs typeface="Times New Roman"/>
              </a:rPr>
              <a:t>だから、</a:t>
            </a:r>
            <a:endParaRPr kumimoji="1" lang="ja-JP" altLang="en-US" baseline="30000" dirty="0">
              <a:latin typeface="Times New Roman"/>
              <a:cs typeface="Times New Roman"/>
            </a:endParaRPr>
          </a:p>
        </p:txBody>
      </p:sp>
      <p:sp>
        <p:nvSpPr>
          <p:cNvPr id="12" name="テキスト ボックス 11"/>
          <p:cNvSpPr txBox="1"/>
          <p:nvPr/>
        </p:nvSpPr>
        <p:spPr>
          <a:xfrm>
            <a:off x="914400" y="4495800"/>
            <a:ext cx="5867400" cy="369332"/>
          </a:xfrm>
          <a:prstGeom prst="rect">
            <a:avLst/>
          </a:prstGeom>
          <a:noFill/>
        </p:spPr>
        <p:txBody>
          <a:bodyPr wrap="square" rtlCol="0">
            <a:spAutoFit/>
          </a:bodyPr>
          <a:lstStyle/>
          <a:p>
            <a:r>
              <a:rPr kumimoji="1" lang="ja-JP" altLang="en-US" dirty="0" smtClean="0"/>
              <a:t>分子雲</a:t>
            </a:r>
            <a:r>
              <a:rPr lang="ja-JP" altLang="en-US" dirty="0" smtClean="0"/>
              <a:t>クランプ（</a:t>
            </a:r>
            <a:r>
              <a:rPr lang="en-US" altLang="ja-JP" dirty="0" err="1" smtClean="0">
                <a:latin typeface="Symbol" charset="2"/>
                <a:cs typeface="Symbol" charset="2"/>
              </a:rPr>
              <a:t>r</a:t>
            </a:r>
            <a:r>
              <a:rPr lang="en-US" altLang="ja-JP" dirty="0" smtClean="0">
                <a:latin typeface="Symbol" charset="2"/>
                <a:cs typeface="Symbol" charset="2"/>
              </a:rPr>
              <a:t> </a:t>
            </a:r>
            <a:r>
              <a:rPr lang="en-US" altLang="ja-JP" dirty="0" smtClean="0"/>
              <a:t>~ const.</a:t>
            </a:r>
            <a:r>
              <a:rPr lang="ja-JP" altLang="en-US" dirty="0" smtClean="0"/>
              <a:t>）</a:t>
            </a:r>
            <a:r>
              <a:rPr kumimoji="1" lang="ja-JP" altLang="en-US" dirty="0" smtClean="0"/>
              <a:t>の場合、</a:t>
            </a:r>
            <a:r>
              <a:rPr kumimoji="1" lang="en-US" altLang="ja-JP" dirty="0" smtClean="0"/>
              <a:t> </a:t>
            </a:r>
            <a:endParaRPr kumimoji="1" lang="ja-JP" altLang="en-US" baseline="30000" dirty="0">
              <a:latin typeface="Times New Roman"/>
              <a:cs typeface="Times New Roman"/>
            </a:endParaRPr>
          </a:p>
        </p:txBody>
      </p:sp>
      <p:pic>
        <p:nvPicPr>
          <p:cNvPr id="14" name="図 13" descr="スクリーンショット（2011-04-03 22.28.02）.png"/>
          <p:cNvPicPr>
            <a:picLocks noChangeAspect="1"/>
          </p:cNvPicPr>
          <p:nvPr/>
        </p:nvPicPr>
        <p:blipFill>
          <a:blip r:embed="rId4"/>
          <a:stretch>
            <a:fillRect/>
          </a:stretch>
        </p:blipFill>
        <p:spPr>
          <a:xfrm>
            <a:off x="4620590" y="4369324"/>
            <a:ext cx="4541837" cy="888476"/>
          </a:xfrm>
          <a:prstGeom prst="rect">
            <a:avLst/>
          </a:prstGeom>
        </p:spPr>
      </p:pic>
      <p:pic>
        <p:nvPicPr>
          <p:cNvPr id="13" name="図 12" descr="スクリーンショット（2011-04-03 22.27.55）.png"/>
          <p:cNvPicPr>
            <a:picLocks noChangeAspect="1"/>
          </p:cNvPicPr>
          <p:nvPr/>
        </p:nvPicPr>
        <p:blipFill>
          <a:blip r:embed="rId5"/>
          <a:stretch>
            <a:fillRect/>
          </a:stretch>
        </p:blipFill>
        <p:spPr>
          <a:xfrm>
            <a:off x="5195711" y="3824111"/>
            <a:ext cx="3613855" cy="664253"/>
          </a:xfrm>
          <a:prstGeom prst="rect">
            <a:avLst/>
          </a:prstGeom>
        </p:spPr>
      </p:pic>
      <p:sp>
        <p:nvSpPr>
          <p:cNvPr id="15" name="テキスト ボックス 14"/>
          <p:cNvSpPr txBox="1"/>
          <p:nvPr/>
        </p:nvSpPr>
        <p:spPr>
          <a:xfrm>
            <a:off x="914400" y="5257800"/>
            <a:ext cx="7315200" cy="369332"/>
          </a:xfrm>
          <a:prstGeom prst="rect">
            <a:avLst/>
          </a:prstGeom>
          <a:noFill/>
        </p:spPr>
        <p:txBody>
          <a:bodyPr wrap="square" rtlCol="0">
            <a:spAutoFit/>
          </a:bodyPr>
          <a:lstStyle/>
          <a:p>
            <a:r>
              <a:rPr kumimoji="1" lang="ja-JP" altLang="en-US" dirty="0" smtClean="0"/>
              <a:t>＊通常分子雲クランプ</a:t>
            </a:r>
            <a:r>
              <a:rPr kumimoji="1" lang="en-US" altLang="ja-JP" dirty="0" smtClean="0"/>
              <a:t>/</a:t>
            </a:r>
            <a:r>
              <a:rPr kumimoji="1" lang="ja-JP" altLang="en-US" dirty="0" smtClean="0"/>
              <a:t>コアのサイズは小さくても</a:t>
            </a:r>
            <a:r>
              <a:rPr kumimoji="1" lang="en-US" altLang="ja-JP" dirty="0" smtClean="0"/>
              <a:t> 0.1 pc </a:t>
            </a:r>
            <a:r>
              <a:rPr kumimoji="1" lang="ja-JP" altLang="en-US" dirty="0" smtClean="0"/>
              <a:t>以上</a:t>
            </a:r>
            <a:endParaRPr kumimoji="1" lang="ja-JP" altLang="en-US" dirty="0"/>
          </a:p>
        </p:txBody>
      </p:sp>
      <p:sp>
        <p:nvSpPr>
          <p:cNvPr id="16" name="テキスト ボックス 15"/>
          <p:cNvSpPr txBox="1"/>
          <p:nvPr/>
        </p:nvSpPr>
        <p:spPr>
          <a:xfrm>
            <a:off x="457200" y="5695890"/>
            <a:ext cx="8534400" cy="400110"/>
          </a:xfrm>
          <a:prstGeom prst="rect">
            <a:avLst/>
          </a:prstGeom>
          <a:noFill/>
        </p:spPr>
        <p:txBody>
          <a:bodyPr wrap="square" rtlCol="0">
            <a:spAutoFit/>
          </a:bodyPr>
          <a:lstStyle/>
          <a:p>
            <a:pPr>
              <a:buClr>
                <a:schemeClr val="bg2">
                  <a:lumMod val="25000"/>
                </a:schemeClr>
              </a:buClr>
              <a:buFont typeface="Wingdings" charset="2"/>
              <a:buChar char="l"/>
            </a:pPr>
            <a:r>
              <a:rPr lang="en-US" altLang="ja-JP" dirty="0" smtClean="0"/>
              <a:t> Photon Spectrum</a:t>
            </a:r>
            <a:r>
              <a:rPr lang="ja-JP" altLang="en-US" dirty="0" smtClean="0"/>
              <a:t>：</a:t>
            </a:r>
            <a:r>
              <a:rPr lang="en-US" altLang="ja-JP" dirty="0" smtClean="0"/>
              <a:t> </a:t>
            </a:r>
            <a:r>
              <a:rPr lang="en-US" altLang="ja-JP" sz="2000" i="1" dirty="0" smtClean="0">
                <a:latin typeface="Times New Roman"/>
                <a:cs typeface="Times New Roman"/>
              </a:rPr>
              <a:t>N</a:t>
            </a:r>
            <a:r>
              <a:rPr lang="en-US" altLang="ja-JP" sz="2000" dirty="0" smtClean="0">
                <a:latin typeface="Times New Roman"/>
                <a:cs typeface="Times New Roman"/>
              </a:rPr>
              <a:t>(</a:t>
            </a:r>
            <a:r>
              <a:rPr lang="en-US" altLang="ja-JP" sz="2000" i="1" dirty="0" smtClean="0">
                <a:latin typeface="Times New Roman"/>
                <a:cs typeface="Times New Roman"/>
              </a:rPr>
              <a:t>E</a:t>
            </a:r>
            <a:r>
              <a:rPr lang="en-US" altLang="ja-JP" sz="2000" dirty="0" smtClean="0">
                <a:latin typeface="Times New Roman"/>
                <a:cs typeface="Times New Roman"/>
              </a:rPr>
              <a:t>) ∝ </a:t>
            </a:r>
            <a:r>
              <a:rPr lang="en-US" altLang="ja-JP" sz="2000" i="1" dirty="0" smtClean="0">
                <a:latin typeface="Times New Roman"/>
                <a:cs typeface="Times New Roman"/>
              </a:rPr>
              <a:t>M</a:t>
            </a:r>
            <a:r>
              <a:rPr lang="en-US" altLang="ja-JP" sz="2000" dirty="0" smtClean="0">
                <a:latin typeface="Times New Roman"/>
                <a:cs typeface="Times New Roman"/>
              </a:rPr>
              <a:t>(</a:t>
            </a:r>
            <a:r>
              <a:rPr lang="en-US" altLang="ja-JP" sz="2000" i="1" dirty="0" smtClean="0">
                <a:latin typeface="Times New Roman"/>
                <a:cs typeface="Times New Roman"/>
              </a:rPr>
              <a:t>E</a:t>
            </a:r>
            <a:r>
              <a:rPr lang="en-US" altLang="ja-JP" sz="2000" dirty="0" smtClean="0">
                <a:latin typeface="Times New Roman"/>
                <a:cs typeface="Times New Roman"/>
              </a:rPr>
              <a:t>) </a:t>
            </a:r>
            <a:r>
              <a:rPr lang="en-US" altLang="ja-JP" sz="2000" i="1" dirty="0" smtClean="0">
                <a:latin typeface="Times New Roman"/>
                <a:cs typeface="Times New Roman"/>
              </a:rPr>
              <a:t>E </a:t>
            </a:r>
            <a:r>
              <a:rPr lang="en-US" altLang="ja-JP" sz="2000" baseline="30000" dirty="0" smtClean="0">
                <a:latin typeface="Times New Roman"/>
                <a:cs typeface="Times New Roman"/>
              </a:rPr>
              <a:t>-</a:t>
            </a:r>
            <a:r>
              <a:rPr lang="en-US" altLang="ja-JP" sz="2000" baseline="30000" dirty="0" err="1" smtClean="0">
                <a:latin typeface="Times New Roman"/>
                <a:cs typeface="Times New Roman"/>
              </a:rPr>
              <a:t>p</a:t>
            </a:r>
            <a:r>
              <a:rPr lang="en-US" altLang="ja-JP" sz="2000" dirty="0" smtClean="0">
                <a:latin typeface="Times New Roman"/>
                <a:cs typeface="Times New Roman"/>
              </a:rPr>
              <a:t> ∝ </a:t>
            </a:r>
            <a:r>
              <a:rPr lang="en-US" altLang="ja-JP" sz="2000" i="1" dirty="0" smtClean="0">
                <a:latin typeface="Times New Roman"/>
                <a:cs typeface="Times New Roman"/>
              </a:rPr>
              <a:t>E </a:t>
            </a:r>
            <a:r>
              <a:rPr lang="en-US" altLang="ja-JP" sz="2000" baseline="30000" dirty="0" smtClean="0">
                <a:solidFill>
                  <a:srgbClr val="FF0000"/>
                </a:solidFill>
                <a:latin typeface="Times New Roman"/>
                <a:cs typeface="Times New Roman"/>
              </a:rPr>
              <a:t>1/2-p</a:t>
            </a:r>
            <a:r>
              <a:rPr lang="en-US" altLang="ja-JP" sz="2000" dirty="0" smtClean="0">
                <a:solidFill>
                  <a:srgbClr val="FF0000"/>
                </a:solidFill>
                <a:latin typeface="Times New Roman"/>
                <a:cs typeface="Times New Roman"/>
              </a:rPr>
              <a:t> </a:t>
            </a:r>
            <a:r>
              <a:rPr lang="en-US" altLang="ja-JP" sz="2000" dirty="0" smtClean="0">
                <a:latin typeface="Times New Roman"/>
                <a:cs typeface="Times New Roman"/>
              </a:rPr>
              <a:t>= </a:t>
            </a:r>
            <a:r>
              <a:rPr lang="en-US" altLang="ja-JP" sz="2000" i="1" dirty="0" smtClean="0">
                <a:latin typeface="Times New Roman"/>
                <a:cs typeface="Times New Roman"/>
              </a:rPr>
              <a:t>E </a:t>
            </a:r>
            <a:r>
              <a:rPr lang="en-US" altLang="ja-JP" sz="2000" baseline="30000" dirty="0" smtClean="0">
                <a:solidFill>
                  <a:srgbClr val="FF0000"/>
                </a:solidFill>
                <a:latin typeface="Times New Roman"/>
                <a:cs typeface="Times New Roman"/>
              </a:rPr>
              <a:t>-1.5 </a:t>
            </a:r>
            <a:r>
              <a:rPr lang="en-US" altLang="ja-JP" sz="2000" dirty="0" smtClean="0">
                <a:solidFill>
                  <a:srgbClr val="FF0000"/>
                </a:solidFill>
                <a:latin typeface="Times New Roman"/>
                <a:cs typeface="Times New Roman"/>
              </a:rPr>
              <a:t> </a:t>
            </a:r>
            <a:r>
              <a:rPr lang="en-US" altLang="ja-JP" sz="2000" dirty="0" smtClean="0">
                <a:latin typeface="Times New Roman"/>
                <a:cs typeface="Times New Roman"/>
              </a:rPr>
              <a:t>for </a:t>
            </a:r>
            <a:r>
              <a:rPr lang="en-US" altLang="ja-JP" sz="2000" i="1" dirty="0" err="1" smtClean="0">
                <a:latin typeface="Times New Roman"/>
                <a:cs typeface="Times New Roman"/>
              </a:rPr>
              <a:t>p</a:t>
            </a:r>
            <a:r>
              <a:rPr lang="en-US" altLang="ja-JP" sz="2000" dirty="0" smtClean="0">
                <a:latin typeface="Times New Roman"/>
                <a:cs typeface="Times New Roman"/>
              </a:rPr>
              <a:t> = 2</a:t>
            </a:r>
            <a:endParaRPr lang="ja-JP" altLang="en-US" sz="2000" baseline="30000" dirty="0">
              <a:latin typeface="Times New Roman"/>
              <a:cs typeface="Times New Roman"/>
            </a:endParaRPr>
          </a:p>
        </p:txBody>
      </p:sp>
      <p:sp>
        <p:nvSpPr>
          <p:cNvPr id="17" name="テキスト ボックス 16"/>
          <p:cNvSpPr txBox="1"/>
          <p:nvPr/>
        </p:nvSpPr>
        <p:spPr>
          <a:xfrm>
            <a:off x="944034" y="6172200"/>
            <a:ext cx="7818966" cy="369332"/>
          </a:xfrm>
          <a:prstGeom prst="rect">
            <a:avLst/>
          </a:prstGeom>
          <a:noFill/>
        </p:spPr>
        <p:txBody>
          <a:bodyPr wrap="square" rtlCol="0">
            <a:spAutoFit/>
          </a:bodyPr>
          <a:lstStyle/>
          <a:p>
            <a:r>
              <a:rPr lang="ja-JP" altLang="en-US" dirty="0" smtClean="0">
                <a:sym typeface="Wingdings"/>
              </a:rPr>
              <a:t></a:t>
            </a:r>
            <a:r>
              <a:rPr lang="en-US" altLang="ja-JP" dirty="0" smtClean="0">
                <a:sym typeface="Wingdings"/>
              </a:rPr>
              <a:t> </a:t>
            </a:r>
            <a:r>
              <a:rPr lang="ja-JP" altLang="en-US" dirty="0" smtClean="0"/>
              <a:t>電子起源の逆コンプトンスペクトルと区別不可能</a:t>
            </a:r>
            <a:r>
              <a:rPr lang="en-US" altLang="ja-JP" dirty="0" smtClean="0"/>
              <a:t> &amp; Fermi </a:t>
            </a:r>
            <a:r>
              <a:rPr lang="ja-JP" altLang="en-US" dirty="0" smtClean="0"/>
              <a:t>観測と無矛盾</a:t>
            </a:r>
            <a:endParaRPr kumimoji="1" lang="ja-JP" altLang="en-US" dirty="0"/>
          </a:p>
        </p:txBody>
      </p:sp>
      <p:sp>
        <p:nvSpPr>
          <p:cNvPr id="18" name="テキスト ボックス 17"/>
          <p:cNvSpPr txBox="1"/>
          <p:nvPr/>
        </p:nvSpPr>
        <p:spPr>
          <a:xfrm>
            <a:off x="5236820" y="2561050"/>
            <a:ext cx="533400" cy="369332"/>
          </a:xfrm>
          <a:prstGeom prst="rect">
            <a:avLst/>
          </a:prstGeom>
          <a:noFill/>
        </p:spPr>
        <p:txBody>
          <a:bodyPr wrap="square" rtlCol="0">
            <a:spAutoFit/>
          </a:bodyPr>
          <a:lstStyle/>
          <a:p>
            <a:r>
              <a:rPr kumimoji="1" lang="en-US" altLang="ja-JP" dirty="0" smtClean="0"/>
              <a:t>-</a:t>
            </a:r>
            <a:endParaRPr kumimoji="1" lang="ja-JP"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6200"/>
            <a:ext cx="8229600" cy="1143000"/>
          </a:xfrm>
        </p:spPr>
        <p:txBody>
          <a:bodyPr/>
          <a:lstStyle/>
          <a:p>
            <a:r>
              <a:rPr lang="ja-JP" altLang="en-US" dirty="0" smtClean="0"/>
              <a:t>反射衝撃波</a:t>
            </a:r>
            <a:endParaRPr lang="ja-JP" altLang="en-US" dirty="0"/>
          </a:p>
        </p:txBody>
      </p:sp>
      <p:pic>
        <p:nvPicPr>
          <p:cNvPr id="4" name="図 3" descr="スクリーンショット（2011-09-29 1.23.12）.png"/>
          <p:cNvPicPr>
            <a:picLocks noChangeAspect="1"/>
          </p:cNvPicPr>
          <p:nvPr/>
        </p:nvPicPr>
        <p:blipFill>
          <a:blip r:embed="rId2"/>
          <a:stretch>
            <a:fillRect/>
          </a:stretch>
        </p:blipFill>
        <p:spPr>
          <a:xfrm>
            <a:off x="106627" y="2114550"/>
            <a:ext cx="4160573" cy="3524250"/>
          </a:xfrm>
          <a:prstGeom prst="rect">
            <a:avLst/>
          </a:prstGeom>
        </p:spPr>
      </p:pic>
      <p:sp>
        <p:nvSpPr>
          <p:cNvPr id="5" name="テキスト ボックス 4"/>
          <p:cNvSpPr txBox="1"/>
          <p:nvPr/>
        </p:nvSpPr>
        <p:spPr>
          <a:xfrm>
            <a:off x="381000" y="1535668"/>
            <a:ext cx="4800600" cy="369332"/>
          </a:xfrm>
          <a:prstGeom prst="rect">
            <a:avLst/>
          </a:prstGeom>
          <a:noFill/>
        </p:spPr>
        <p:txBody>
          <a:bodyPr wrap="square" rtlCol="0">
            <a:spAutoFit/>
          </a:bodyPr>
          <a:lstStyle/>
          <a:p>
            <a:r>
              <a:rPr kumimoji="1" lang="en-US" altLang="ja-JP" dirty="0" smtClean="0"/>
              <a:t>Shocked gas (SNR</a:t>
            </a:r>
            <a:r>
              <a:rPr kumimoji="1" lang="ja-JP" altLang="en-US" dirty="0" smtClean="0"/>
              <a:t>内部</a:t>
            </a:r>
            <a:r>
              <a:rPr kumimoji="1" lang="en-US" altLang="ja-JP" dirty="0" smtClean="0"/>
              <a:t>)</a:t>
            </a:r>
            <a:r>
              <a:rPr lang="ja-JP" altLang="en-US" dirty="0" smtClean="0"/>
              <a:t>の断面図（圧力）</a:t>
            </a:r>
            <a:endParaRPr kumimoji="1" lang="ja-JP" altLang="en-US" dirty="0"/>
          </a:p>
        </p:txBody>
      </p:sp>
      <p:pic>
        <p:nvPicPr>
          <p:cNvPr id="6" name="図 5" descr="スクリーンショット（2011-09-29 1.24.36）.png"/>
          <p:cNvPicPr>
            <a:picLocks noChangeAspect="1"/>
          </p:cNvPicPr>
          <p:nvPr/>
        </p:nvPicPr>
        <p:blipFill>
          <a:blip r:embed="rId3"/>
          <a:stretch>
            <a:fillRect/>
          </a:stretch>
        </p:blipFill>
        <p:spPr>
          <a:xfrm>
            <a:off x="4419600" y="1949450"/>
            <a:ext cx="4689504" cy="3765550"/>
          </a:xfrm>
          <a:prstGeom prst="rect">
            <a:avLst/>
          </a:prstGeom>
        </p:spPr>
      </p:pic>
      <p:sp>
        <p:nvSpPr>
          <p:cNvPr id="7" name="テキスト ボックス 6"/>
          <p:cNvSpPr txBox="1"/>
          <p:nvPr/>
        </p:nvSpPr>
        <p:spPr>
          <a:xfrm>
            <a:off x="4953000" y="1524000"/>
            <a:ext cx="4191000" cy="369332"/>
          </a:xfrm>
          <a:prstGeom prst="rect">
            <a:avLst/>
          </a:prstGeom>
          <a:noFill/>
        </p:spPr>
        <p:txBody>
          <a:bodyPr wrap="square" rtlCol="0">
            <a:spAutoFit/>
          </a:bodyPr>
          <a:lstStyle/>
          <a:p>
            <a:r>
              <a:rPr lang="en-US" altLang="ja-JP" dirty="0" smtClean="0"/>
              <a:t>pressure jump (</a:t>
            </a:r>
            <a:r>
              <a:rPr lang="ja-JP" altLang="en-US" dirty="0" smtClean="0"/>
              <a:t>反射衝撃波強度</a:t>
            </a:r>
            <a:r>
              <a:rPr lang="en-US" altLang="ja-JP" dirty="0" smtClean="0"/>
              <a:t>)</a:t>
            </a:r>
            <a:r>
              <a:rPr lang="ja-JP" altLang="en-US" dirty="0" smtClean="0"/>
              <a:t>の分布</a:t>
            </a:r>
            <a:endParaRPr kumimoji="1" lang="ja-JP" altLang="en-US" dirty="0"/>
          </a:p>
        </p:txBody>
      </p:sp>
      <p:sp>
        <p:nvSpPr>
          <p:cNvPr id="8" name="テキスト ボックス 7"/>
          <p:cNvSpPr txBox="1"/>
          <p:nvPr/>
        </p:nvSpPr>
        <p:spPr>
          <a:xfrm>
            <a:off x="7391400" y="2971800"/>
            <a:ext cx="1905000" cy="369332"/>
          </a:xfrm>
          <a:prstGeom prst="rect">
            <a:avLst/>
          </a:prstGeom>
          <a:noFill/>
        </p:spPr>
        <p:txBody>
          <a:bodyPr wrap="square" rtlCol="0">
            <a:spAutoFit/>
          </a:bodyPr>
          <a:lstStyle/>
          <a:p>
            <a:r>
              <a:rPr kumimoji="1" lang="en-US" altLang="ja-JP" dirty="0" smtClean="0"/>
              <a:t>Forward shock</a:t>
            </a:r>
            <a:endParaRPr kumimoji="1" lang="ja-JP" altLang="en-US" dirty="0"/>
          </a:p>
        </p:txBody>
      </p:sp>
      <p:sp>
        <p:nvSpPr>
          <p:cNvPr id="9" name="テキスト ボックス 8"/>
          <p:cNvSpPr txBox="1"/>
          <p:nvPr/>
        </p:nvSpPr>
        <p:spPr>
          <a:xfrm>
            <a:off x="5181600" y="3593068"/>
            <a:ext cx="1905000" cy="369332"/>
          </a:xfrm>
          <a:prstGeom prst="rect">
            <a:avLst/>
          </a:prstGeom>
          <a:noFill/>
        </p:spPr>
        <p:txBody>
          <a:bodyPr wrap="square" rtlCol="0">
            <a:spAutoFit/>
          </a:bodyPr>
          <a:lstStyle/>
          <a:p>
            <a:r>
              <a:rPr kumimoji="1" lang="en-US" altLang="ja-JP" dirty="0" smtClean="0"/>
              <a:t>Reflection shock</a:t>
            </a:r>
            <a:endParaRPr kumimoji="1" lang="ja-JP" altLang="en-US" dirty="0"/>
          </a:p>
        </p:txBody>
      </p:sp>
      <p:sp>
        <p:nvSpPr>
          <p:cNvPr id="10" name="テキスト ボックス 9"/>
          <p:cNvSpPr txBox="1"/>
          <p:nvPr/>
        </p:nvSpPr>
        <p:spPr>
          <a:xfrm>
            <a:off x="152400" y="1002268"/>
            <a:ext cx="8915400" cy="369332"/>
          </a:xfrm>
          <a:prstGeom prst="rect">
            <a:avLst/>
          </a:prstGeom>
          <a:noFill/>
        </p:spPr>
        <p:txBody>
          <a:bodyPr wrap="square" rtlCol="0">
            <a:spAutoFit/>
          </a:bodyPr>
          <a:lstStyle/>
          <a:p>
            <a:pPr>
              <a:buClr>
                <a:schemeClr val="bg2">
                  <a:lumMod val="50000"/>
                </a:schemeClr>
              </a:buClr>
              <a:buFont typeface="Wingdings" charset="2"/>
              <a:buChar char="p"/>
            </a:pPr>
            <a:r>
              <a:rPr lang="en-US" altLang="ja-JP" dirty="0" smtClean="0"/>
              <a:t> </a:t>
            </a:r>
            <a:r>
              <a:rPr lang="ja-JP" altLang="en-US" dirty="0" smtClean="0"/>
              <a:t>衝撃波が分子雲にぶつかると</a:t>
            </a:r>
            <a:r>
              <a:rPr lang="en-US" altLang="ja-JP" dirty="0" smtClean="0"/>
              <a:t>SNR</a:t>
            </a:r>
            <a:r>
              <a:rPr lang="ja-JP" altLang="en-US" dirty="0" smtClean="0"/>
              <a:t>内部に向かって反射衝撃波が発生（</a:t>
            </a:r>
            <a:r>
              <a:rPr lang="en-US" altLang="ja-JP" dirty="0" smtClean="0"/>
              <a:t>SNR shell </a:t>
            </a:r>
            <a:r>
              <a:rPr lang="ja-JP" altLang="en-US" dirty="0" smtClean="0"/>
              <a:t>を伝播）</a:t>
            </a:r>
            <a:endParaRPr kumimoji="1" lang="ja-JP" altLang="en-US" dirty="0"/>
          </a:p>
        </p:txBody>
      </p:sp>
      <p:sp>
        <p:nvSpPr>
          <p:cNvPr id="11" name="テキスト ボックス 10"/>
          <p:cNvSpPr txBox="1"/>
          <p:nvPr/>
        </p:nvSpPr>
        <p:spPr>
          <a:xfrm>
            <a:off x="1828800" y="5791200"/>
            <a:ext cx="5334000" cy="369332"/>
          </a:xfrm>
          <a:prstGeom prst="rect">
            <a:avLst/>
          </a:prstGeom>
          <a:noFill/>
        </p:spPr>
        <p:txBody>
          <a:bodyPr wrap="square" rtlCol="0">
            <a:spAutoFit/>
          </a:bodyPr>
          <a:lstStyle/>
          <a:p>
            <a:pPr>
              <a:buClr>
                <a:schemeClr val="bg2">
                  <a:lumMod val="25000"/>
                </a:schemeClr>
              </a:buClr>
              <a:buFont typeface="Wingdings" charset="2"/>
              <a:buChar char="l"/>
            </a:pPr>
            <a:r>
              <a:rPr lang="en-US" altLang="ja-JP" dirty="0" smtClean="0"/>
              <a:t> </a:t>
            </a:r>
            <a:r>
              <a:rPr lang="ja-JP" altLang="en-US" dirty="0" smtClean="0"/>
              <a:t>反射衝撃波の総面積は</a:t>
            </a:r>
            <a:r>
              <a:rPr lang="en-US" altLang="ja-JP" dirty="0" smtClean="0"/>
              <a:t> forward shock </a:t>
            </a:r>
            <a:r>
              <a:rPr lang="ja-JP" altLang="en-US" dirty="0" smtClean="0"/>
              <a:t>と同程度</a:t>
            </a:r>
            <a:endParaRPr kumimoji="1" lang="ja-JP"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1143000"/>
          </a:xfrm>
        </p:spPr>
        <p:txBody>
          <a:bodyPr/>
          <a:lstStyle/>
          <a:p>
            <a:r>
              <a:rPr lang="ja-JP" altLang="en-US" dirty="0" smtClean="0"/>
              <a:t>この話の要点</a:t>
            </a:r>
            <a:endParaRPr lang="ja-JP" altLang="en-US" dirty="0"/>
          </a:p>
        </p:txBody>
      </p:sp>
      <p:sp>
        <p:nvSpPr>
          <p:cNvPr id="16" name="テキスト ボックス 15"/>
          <p:cNvSpPr txBox="1"/>
          <p:nvPr/>
        </p:nvSpPr>
        <p:spPr>
          <a:xfrm>
            <a:off x="381000" y="2231886"/>
            <a:ext cx="8763000" cy="707886"/>
          </a:xfrm>
          <a:prstGeom prst="rect">
            <a:avLst/>
          </a:prstGeom>
          <a:noFill/>
        </p:spPr>
        <p:txBody>
          <a:bodyPr wrap="square" rtlCol="0">
            <a:spAutoFit/>
          </a:bodyPr>
          <a:lstStyle/>
          <a:p>
            <a:pPr>
              <a:buClr>
                <a:schemeClr val="bg2">
                  <a:lumMod val="50000"/>
                </a:schemeClr>
              </a:buClr>
              <a:buFont typeface="Wingdings" charset="2"/>
              <a:buChar char="n"/>
            </a:pPr>
            <a:r>
              <a:rPr lang="en-US" altLang="ja-JP" sz="2000" dirty="0" smtClean="0"/>
              <a:t> </a:t>
            </a:r>
            <a:r>
              <a:rPr lang="ja-JP" altLang="en-US" sz="2000" dirty="0" smtClean="0"/>
              <a:t>分子雲と衝撃波の相互作用</a:t>
            </a:r>
            <a:r>
              <a:rPr lang="en-US" altLang="ja-JP" sz="2000" dirty="0" smtClean="0"/>
              <a:t> </a:t>
            </a:r>
            <a:r>
              <a:rPr lang="ja-JP" altLang="en-US" sz="2000" dirty="0" smtClean="0">
                <a:sym typeface="Wingdings"/>
              </a:rPr>
              <a:t></a:t>
            </a:r>
            <a:r>
              <a:rPr lang="en-US" altLang="ja-JP" sz="2000" dirty="0" smtClean="0">
                <a:sym typeface="Wingdings"/>
              </a:rPr>
              <a:t> </a:t>
            </a:r>
            <a:r>
              <a:rPr lang="ja-JP" altLang="en-US" sz="2000" dirty="0" smtClean="0">
                <a:sym typeface="Wingdings"/>
              </a:rPr>
              <a:t>分子雲から若干離れた場所で強い磁場増幅</a:t>
            </a:r>
            <a:r>
              <a:rPr lang="en-US" altLang="ja-JP" sz="2000" dirty="0" smtClean="0">
                <a:sym typeface="Wingdings"/>
              </a:rPr>
              <a:t> </a:t>
            </a:r>
          </a:p>
          <a:p>
            <a:pPr>
              <a:buClr>
                <a:schemeClr val="bg2">
                  <a:lumMod val="50000"/>
                </a:schemeClr>
              </a:buClr>
            </a:pPr>
            <a:r>
              <a:rPr lang="ja-JP" altLang="ja-JP" sz="2000" dirty="0" smtClean="0">
                <a:sym typeface="Wingdings"/>
              </a:rPr>
              <a:t>　</a:t>
            </a:r>
            <a:r>
              <a:rPr lang="en-US" altLang="ja-JP" sz="2000" dirty="0" smtClean="0">
                <a:sym typeface="Wingdings"/>
              </a:rPr>
              <a:t> </a:t>
            </a:r>
            <a:r>
              <a:rPr lang="ja-JP" altLang="en-US" sz="2000" dirty="0" smtClean="0">
                <a:sym typeface="Wingdings"/>
              </a:rPr>
              <a:t></a:t>
            </a:r>
            <a:r>
              <a:rPr lang="en-US" altLang="ja-JP" sz="2000" dirty="0" smtClean="0">
                <a:sym typeface="Wingdings"/>
              </a:rPr>
              <a:t> </a:t>
            </a:r>
            <a:r>
              <a:rPr lang="ja-JP" altLang="en-US" sz="2000" dirty="0" smtClean="0">
                <a:sym typeface="Wingdings"/>
              </a:rPr>
              <a:t>強いシンクロトロン放射</a:t>
            </a:r>
            <a:endParaRPr kumimoji="1" lang="ja-JP" altLang="en-US" sz="2000" dirty="0"/>
          </a:p>
        </p:txBody>
      </p:sp>
      <p:sp>
        <p:nvSpPr>
          <p:cNvPr id="17" name="テキスト ボックス 16"/>
          <p:cNvSpPr txBox="1"/>
          <p:nvPr/>
        </p:nvSpPr>
        <p:spPr>
          <a:xfrm>
            <a:off x="762000" y="4237260"/>
            <a:ext cx="8153400" cy="400110"/>
          </a:xfrm>
          <a:prstGeom prst="rect">
            <a:avLst/>
          </a:prstGeom>
          <a:noFill/>
        </p:spPr>
        <p:txBody>
          <a:bodyPr wrap="square" rtlCol="0">
            <a:spAutoFit/>
          </a:bodyPr>
          <a:lstStyle/>
          <a:p>
            <a:r>
              <a:rPr lang="en-US" altLang="ja-JP" sz="2000" dirty="0" smtClean="0"/>
              <a:t>CO</a:t>
            </a:r>
            <a:r>
              <a:rPr lang="ja-JP" altLang="en-US" sz="2000" dirty="0" smtClean="0"/>
              <a:t>分布</a:t>
            </a:r>
            <a:r>
              <a:rPr lang="en-US" altLang="ja-JP" sz="2000" dirty="0" smtClean="0"/>
              <a:t>(</a:t>
            </a:r>
            <a:r>
              <a:rPr lang="ja-JP" altLang="en-US" sz="2000" dirty="0" smtClean="0"/>
              <a:t>分子雲</a:t>
            </a:r>
            <a:r>
              <a:rPr lang="en-US" altLang="ja-JP" sz="2000" dirty="0" smtClean="0"/>
              <a:t>)</a:t>
            </a:r>
            <a:r>
              <a:rPr lang="ja-JP" altLang="en-US" sz="2000" dirty="0" smtClean="0"/>
              <a:t>とガンマ線分布は強く空間相関する</a:t>
            </a:r>
          </a:p>
        </p:txBody>
      </p:sp>
      <p:sp>
        <p:nvSpPr>
          <p:cNvPr id="18" name="テキスト ボックス 17"/>
          <p:cNvSpPr txBox="1"/>
          <p:nvPr/>
        </p:nvSpPr>
        <p:spPr>
          <a:xfrm>
            <a:off x="381000" y="3660576"/>
            <a:ext cx="8229600" cy="400110"/>
          </a:xfrm>
          <a:prstGeom prst="rect">
            <a:avLst/>
          </a:prstGeom>
          <a:noFill/>
        </p:spPr>
        <p:txBody>
          <a:bodyPr wrap="square" rtlCol="0">
            <a:spAutoFit/>
          </a:bodyPr>
          <a:lstStyle/>
          <a:p>
            <a:pPr>
              <a:buClr>
                <a:schemeClr val="bg2">
                  <a:lumMod val="50000"/>
                </a:schemeClr>
              </a:buClr>
              <a:buFont typeface="Wingdings" charset="2"/>
              <a:buChar char="n"/>
            </a:pPr>
            <a:r>
              <a:rPr lang="en-US" altLang="ja-JP" sz="2000" dirty="0" smtClean="0"/>
              <a:t> </a:t>
            </a:r>
            <a:r>
              <a:rPr kumimoji="1" lang="ja-JP" altLang="en-US" sz="2000" dirty="0" smtClean="0"/>
              <a:t>若い</a:t>
            </a:r>
            <a:r>
              <a:rPr kumimoji="1" lang="en-US" altLang="ja-JP" sz="2000" dirty="0" smtClean="0"/>
              <a:t>SNR</a:t>
            </a:r>
            <a:r>
              <a:rPr kumimoji="1" lang="ja-JP" altLang="en-US" sz="2000" dirty="0" smtClean="0"/>
              <a:t>（</a:t>
            </a:r>
            <a:r>
              <a:rPr kumimoji="1" lang="en-US" altLang="ja-JP" sz="2000" dirty="0" smtClean="0"/>
              <a:t>RXJ1713</a:t>
            </a:r>
            <a:r>
              <a:rPr kumimoji="1" lang="ja-JP" altLang="en-US" sz="2000" dirty="0" smtClean="0"/>
              <a:t>）が陽子加速器ならば</a:t>
            </a:r>
            <a:endParaRPr kumimoji="1" lang="ja-JP" altLang="en-US" sz="2000" dirty="0"/>
          </a:p>
        </p:txBody>
      </p:sp>
      <p:sp>
        <p:nvSpPr>
          <p:cNvPr id="19" name="テキスト ボックス 18"/>
          <p:cNvSpPr txBox="1"/>
          <p:nvPr/>
        </p:nvSpPr>
        <p:spPr>
          <a:xfrm>
            <a:off x="381000" y="4898886"/>
            <a:ext cx="8229600" cy="400110"/>
          </a:xfrm>
          <a:prstGeom prst="rect">
            <a:avLst/>
          </a:prstGeom>
          <a:noFill/>
        </p:spPr>
        <p:txBody>
          <a:bodyPr wrap="square" rtlCol="0">
            <a:spAutoFit/>
          </a:bodyPr>
          <a:lstStyle/>
          <a:p>
            <a:pPr>
              <a:buClr>
                <a:schemeClr val="bg2">
                  <a:lumMod val="50000"/>
                </a:schemeClr>
              </a:buClr>
              <a:buFont typeface="Wingdings" charset="2"/>
              <a:buChar char="n"/>
            </a:pPr>
            <a:r>
              <a:rPr lang="en-US" altLang="ja-JP" sz="2000" dirty="0" smtClean="0"/>
              <a:t> </a:t>
            </a:r>
            <a:r>
              <a:rPr lang="ja-JP" altLang="en-US" sz="2000" dirty="0" smtClean="0"/>
              <a:t>ガンマ線が電子起源（</a:t>
            </a:r>
            <a:r>
              <a:rPr lang="en-US" altLang="ja-JP" sz="2000" dirty="0" smtClean="0"/>
              <a:t>IC</a:t>
            </a:r>
            <a:r>
              <a:rPr lang="ja-JP" altLang="en-US" sz="2000" dirty="0" smtClean="0"/>
              <a:t>）の場合は</a:t>
            </a:r>
            <a:endParaRPr kumimoji="1" lang="ja-JP" altLang="en-US" sz="2000" dirty="0"/>
          </a:p>
        </p:txBody>
      </p:sp>
      <p:sp>
        <p:nvSpPr>
          <p:cNvPr id="20" name="テキスト ボックス 19"/>
          <p:cNvSpPr txBox="1"/>
          <p:nvPr/>
        </p:nvSpPr>
        <p:spPr>
          <a:xfrm>
            <a:off x="762000" y="5356086"/>
            <a:ext cx="8153400" cy="400110"/>
          </a:xfrm>
          <a:prstGeom prst="rect">
            <a:avLst/>
          </a:prstGeom>
          <a:noFill/>
        </p:spPr>
        <p:txBody>
          <a:bodyPr wrap="square" rtlCol="0">
            <a:spAutoFit/>
          </a:bodyPr>
          <a:lstStyle/>
          <a:p>
            <a:r>
              <a:rPr lang="ja-JP" altLang="en-US" sz="2000" dirty="0" smtClean="0"/>
              <a:t>ガンマ線分布は</a:t>
            </a:r>
            <a:r>
              <a:rPr lang="en-US" altLang="ja-JP" sz="2000" dirty="0" smtClean="0"/>
              <a:t>CO</a:t>
            </a:r>
            <a:r>
              <a:rPr lang="ja-JP" altLang="en-US" sz="2000" dirty="0" smtClean="0"/>
              <a:t>分布から若干空間的に離れたシンクロトロン</a:t>
            </a:r>
            <a:r>
              <a:rPr lang="en-US" altLang="ja-JP" sz="2000" dirty="0" smtClean="0"/>
              <a:t>X</a:t>
            </a:r>
            <a:r>
              <a:rPr lang="ja-JP" altLang="en-US" sz="2000" dirty="0" smtClean="0"/>
              <a:t>放射領域</a:t>
            </a:r>
            <a:endParaRPr kumimoji="1" lang="ja-JP" altLang="en-US" sz="2000" dirty="0"/>
          </a:p>
        </p:txBody>
      </p:sp>
      <p:sp>
        <p:nvSpPr>
          <p:cNvPr id="21" name="テキスト ボックス 20"/>
          <p:cNvSpPr txBox="1"/>
          <p:nvPr/>
        </p:nvSpPr>
        <p:spPr>
          <a:xfrm>
            <a:off x="789610" y="5737086"/>
            <a:ext cx="7239000" cy="400110"/>
          </a:xfrm>
          <a:prstGeom prst="rect">
            <a:avLst/>
          </a:prstGeom>
          <a:noFill/>
        </p:spPr>
        <p:txBody>
          <a:bodyPr wrap="square" rtlCol="0">
            <a:spAutoFit/>
          </a:bodyPr>
          <a:lstStyle/>
          <a:p>
            <a:r>
              <a:rPr lang="ja-JP" altLang="en-US" sz="2000" dirty="0" smtClean="0"/>
              <a:t>と強く空間相関する</a:t>
            </a:r>
            <a:endParaRPr kumimoji="1" lang="ja-JP" altLang="en-US" sz="2000" dirty="0"/>
          </a:p>
        </p:txBody>
      </p:sp>
      <p:sp>
        <p:nvSpPr>
          <p:cNvPr id="22" name="テキスト ボックス 21"/>
          <p:cNvSpPr txBox="1"/>
          <p:nvPr/>
        </p:nvSpPr>
        <p:spPr>
          <a:xfrm>
            <a:off x="609600" y="1219200"/>
            <a:ext cx="8077200" cy="707886"/>
          </a:xfrm>
          <a:prstGeom prst="rect">
            <a:avLst/>
          </a:prstGeom>
          <a:noFill/>
        </p:spPr>
        <p:txBody>
          <a:bodyPr wrap="square" rtlCol="0">
            <a:spAutoFit/>
          </a:bodyPr>
          <a:lstStyle/>
          <a:p>
            <a:r>
              <a:rPr lang="ja-JP" altLang="en-US" sz="2000" dirty="0" smtClean="0">
                <a:solidFill>
                  <a:srgbClr val="FF0000"/>
                </a:solidFill>
              </a:rPr>
              <a:t>電波、</a:t>
            </a:r>
            <a:r>
              <a:rPr lang="en-US" altLang="ja-JP" sz="2000" dirty="0" smtClean="0">
                <a:solidFill>
                  <a:srgbClr val="FF0000"/>
                </a:solidFill>
              </a:rPr>
              <a:t>X</a:t>
            </a:r>
            <a:r>
              <a:rPr lang="ja-JP" altLang="en-US" sz="2000" dirty="0" smtClean="0">
                <a:solidFill>
                  <a:srgbClr val="FF0000"/>
                </a:solidFill>
              </a:rPr>
              <a:t>線、ガンマ線（</a:t>
            </a:r>
            <a:r>
              <a:rPr lang="en-US" altLang="ja-JP" sz="2000" dirty="0" smtClean="0">
                <a:solidFill>
                  <a:srgbClr val="FF0000"/>
                </a:solidFill>
              </a:rPr>
              <a:t>CTA</a:t>
            </a:r>
            <a:r>
              <a:rPr lang="ja-JP" altLang="en-US" sz="2000" dirty="0" smtClean="0">
                <a:solidFill>
                  <a:srgbClr val="FF0000"/>
                </a:solidFill>
              </a:rPr>
              <a:t>が必要）の多波長高分解能観測によって若い</a:t>
            </a:r>
            <a:endParaRPr lang="en-US" altLang="ja-JP" sz="2000" dirty="0" smtClean="0">
              <a:solidFill>
                <a:srgbClr val="FF0000"/>
              </a:solidFill>
            </a:endParaRPr>
          </a:p>
          <a:p>
            <a:r>
              <a:rPr lang="ja-JP" altLang="en-US" sz="2000" dirty="0" smtClean="0">
                <a:solidFill>
                  <a:srgbClr val="FF0000"/>
                </a:solidFill>
              </a:rPr>
              <a:t>超新星残骸での陽子加速の証拠をスペクトルに頼らなくても判別できる</a:t>
            </a:r>
            <a:endParaRPr lang="ja-JP" altLang="en-US" sz="2000" dirty="0">
              <a:solidFill>
                <a:srgbClr val="FF0000"/>
              </a:solidFill>
            </a:endParaRPr>
          </a:p>
        </p:txBody>
      </p:sp>
      <p:sp>
        <p:nvSpPr>
          <p:cNvPr id="23" name="テキスト ボックス 22"/>
          <p:cNvSpPr txBox="1"/>
          <p:nvPr/>
        </p:nvSpPr>
        <p:spPr>
          <a:xfrm>
            <a:off x="609600" y="2936796"/>
            <a:ext cx="7924800" cy="400110"/>
          </a:xfrm>
          <a:prstGeom prst="rect">
            <a:avLst/>
          </a:prstGeom>
          <a:noFill/>
        </p:spPr>
        <p:txBody>
          <a:bodyPr wrap="square" rtlCol="0">
            <a:spAutoFit/>
          </a:bodyPr>
          <a:lstStyle/>
          <a:p>
            <a:r>
              <a:rPr lang="ja-JP" altLang="en-US" sz="2000" dirty="0" smtClean="0">
                <a:solidFill>
                  <a:srgbClr val="FF0000"/>
                </a:solidFill>
              </a:rPr>
              <a:t>＊</a:t>
            </a:r>
            <a:r>
              <a:rPr kumimoji="1" lang="ja-JP" altLang="en-US" sz="2000" dirty="0" smtClean="0">
                <a:solidFill>
                  <a:srgbClr val="FF0000"/>
                </a:solidFill>
              </a:rPr>
              <a:t>流体不安定が起源なので</a:t>
            </a:r>
            <a:r>
              <a:rPr lang="ja-JP" altLang="en-US" sz="2000" dirty="0" smtClean="0">
                <a:solidFill>
                  <a:srgbClr val="FF0000"/>
                </a:solidFill>
              </a:rPr>
              <a:t>結論</a:t>
            </a:r>
            <a:r>
              <a:rPr kumimoji="1" lang="ja-JP" altLang="en-US" sz="2000" dirty="0" smtClean="0">
                <a:solidFill>
                  <a:srgbClr val="FF0000"/>
                </a:solidFill>
              </a:rPr>
              <a:t>の不定性</a:t>
            </a:r>
            <a:r>
              <a:rPr lang="ja-JP" altLang="en-US" sz="2000" dirty="0" smtClean="0">
                <a:solidFill>
                  <a:srgbClr val="FF0000"/>
                </a:solidFill>
              </a:rPr>
              <a:t>が</a:t>
            </a:r>
            <a:r>
              <a:rPr kumimoji="1" lang="ja-JP" altLang="en-US" sz="2000" dirty="0" smtClean="0">
                <a:solidFill>
                  <a:srgbClr val="FF0000"/>
                </a:solidFill>
              </a:rPr>
              <a:t>小さ</a:t>
            </a:r>
            <a:r>
              <a:rPr lang="ja-JP" altLang="en-US" sz="2000" dirty="0" smtClean="0">
                <a:solidFill>
                  <a:srgbClr val="FF0000"/>
                </a:solidFill>
              </a:rPr>
              <a:t>い</a:t>
            </a:r>
            <a:endParaRPr kumimoji="1" lang="en-US" altLang="ja-JP" sz="2000" dirty="0" smtClean="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6200"/>
            <a:ext cx="8229600" cy="1143000"/>
          </a:xfrm>
        </p:spPr>
        <p:txBody>
          <a:bodyPr/>
          <a:lstStyle/>
          <a:p>
            <a:r>
              <a:rPr lang="ja-JP" altLang="en-US" dirty="0" smtClean="0"/>
              <a:t>　</a:t>
            </a:r>
            <a:r>
              <a:rPr lang="en-US" altLang="ja-JP" dirty="0" smtClean="0"/>
              <a:t>Introduction</a:t>
            </a:r>
            <a:endParaRPr lang="ja-JP" altLang="en-US" dirty="0"/>
          </a:p>
        </p:txBody>
      </p:sp>
      <p:sp>
        <p:nvSpPr>
          <p:cNvPr id="4" name="テキスト ボックス 3"/>
          <p:cNvSpPr txBox="1"/>
          <p:nvPr/>
        </p:nvSpPr>
        <p:spPr>
          <a:xfrm>
            <a:off x="381000" y="1066800"/>
            <a:ext cx="8458200" cy="400110"/>
          </a:xfrm>
          <a:prstGeom prst="rect">
            <a:avLst/>
          </a:prstGeom>
          <a:noFill/>
        </p:spPr>
        <p:txBody>
          <a:bodyPr wrap="square" rtlCol="0">
            <a:spAutoFit/>
          </a:bodyPr>
          <a:lstStyle/>
          <a:p>
            <a:pPr>
              <a:buClr>
                <a:schemeClr val="bg2">
                  <a:lumMod val="50000"/>
                </a:schemeClr>
              </a:buClr>
              <a:buFont typeface="Wingdings" charset="2"/>
              <a:buChar char="n"/>
            </a:pPr>
            <a:r>
              <a:rPr kumimoji="1" lang="en-US" altLang="ja-JP" sz="2000" dirty="0" smtClean="0"/>
              <a:t> knee </a:t>
            </a:r>
            <a:r>
              <a:rPr lang="en-US" altLang="ja-JP" sz="2000" dirty="0" smtClean="0"/>
              <a:t>energy </a:t>
            </a:r>
            <a:r>
              <a:rPr lang="ja-JP" altLang="en-US" sz="2000" dirty="0" smtClean="0"/>
              <a:t>以下の宇宙線の起源は</a:t>
            </a:r>
            <a:r>
              <a:rPr lang="en-US" altLang="ja-JP" sz="2000" dirty="0" smtClean="0"/>
              <a:t> SNR </a:t>
            </a:r>
            <a:r>
              <a:rPr lang="ja-JP" altLang="en-US" sz="2000" dirty="0" smtClean="0"/>
              <a:t>と広く信じられている</a:t>
            </a:r>
            <a:endParaRPr kumimoji="1" lang="ja-JP" altLang="en-US" sz="2000" dirty="0"/>
          </a:p>
        </p:txBody>
      </p:sp>
      <p:sp>
        <p:nvSpPr>
          <p:cNvPr id="5" name="テキスト ボックス 4"/>
          <p:cNvSpPr txBox="1"/>
          <p:nvPr/>
        </p:nvSpPr>
        <p:spPr>
          <a:xfrm>
            <a:off x="609600" y="1461606"/>
            <a:ext cx="7467600" cy="400110"/>
          </a:xfrm>
          <a:prstGeom prst="rect">
            <a:avLst/>
          </a:prstGeom>
          <a:noFill/>
        </p:spPr>
        <p:txBody>
          <a:bodyPr wrap="square" rtlCol="0">
            <a:spAutoFit/>
          </a:bodyPr>
          <a:lstStyle/>
          <a:p>
            <a:r>
              <a:rPr kumimoji="1" lang="ja-JP" altLang="en-US" sz="2000" dirty="0" smtClean="0">
                <a:sym typeface="Wingdings"/>
              </a:rPr>
              <a:t></a:t>
            </a:r>
            <a:r>
              <a:rPr kumimoji="1" lang="en-US" altLang="ja-JP" sz="2000" dirty="0" smtClean="0">
                <a:sym typeface="Wingdings"/>
              </a:rPr>
              <a:t> </a:t>
            </a:r>
            <a:r>
              <a:rPr kumimoji="1" lang="ja-JP" altLang="en-US" sz="2000" dirty="0" smtClean="0"/>
              <a:t>若い</a:t>
            </a:r>
            <a:r>
              <a:rPr kumimoji="1" lang="en-US" altLang="ja-JP" sz="2000" dirty="0" smtClean="0"/>
              <a:t>SNR</a:t>
            </a:r>
            <a:r>
              <a:rPr kumimoji="1" lang="ja-JP" altLang="en-US" sz="2000" dirty="0" smtClean="0"/>
              <a:t>で</a:t>
            </a:r>
            <a:r>
              <a:rPr lang="ja-JP" altLang="en-US" sz="2000" dirty="0" smtClean="0"/>
              <a:t>陽子は本当に加速されているのか？</a:t>
            </a:r>
            <a:endParaRPr kumimoji="1" lang="ja-JP" altLang="en-US" sz="2000" dirty="0"/>
          </a:p>
        </p:txBody>
      </p:sp>
      <p:sp>
        <p:nvSpPr>
          <p:cNvPr id="6" name="テキスト ボックス 5"/>
          <p:cNvSpPr txBox="1"/>
          <p:nvPr/>
        </p:nvSpPr>
        <p:spPr>
          <a:xfrm>
            <a:off x="381000" y="3714690"/>
            <a:ext cx="6096000" cy="400110"/>
          </a:xfrm>
          <a:prstGeom prst="rect">
            <a:avLst/>
          </a:prstGeom>
          <a:noFill/>
        </p:spPr>
        <p:txBody>
          <a:bodyPr wrap="square" rtlCol="0">
            <a:spAutoFit/>
          </a:bodyPr>
          <a:lstStyle/>
          <a:p>
            <a:pPr>
              <a:buClr>
                <a:schemeClr val="bg2">
                  <a:lumMod val="50000"/>
                </a:schemeClr>
              </a:buClr>
              <a:buFont typeface="Wingdings" charset="2"/>
              <a:buChar char="n"/>
            </a:pPr>
            <a:r>
              <a:rPr kumimoji="1" lang="en-US" altLang="ja-JP" sz="2000" dirty="0" smtClean="0"/>
              <a:t> RX J1713.7-3946 </a:t>
            </a:r>
            <a:r>
              <a:rPr lang="ja-JP" altLang="en-US" sz="2000" dirty="0" smtClean="0"/>
              <a:t>は絶好の検証の場</a:t>
            </a:r>
            <a:endParaRPr kumimoji="1" lang="en-US" altLang="ja-JP" sz="2000" dirty="0" smtClean="0"/>
          </a:p>
        </p:txBody>
      </p:sp>
      <p:sp>
        <p:nvSpPr>
          <p:cNvPr id="7" name="テキスト ボックス 6"/>
          <p:cNvSpPr txBox="1"/>
          <p:nvPr/>
        </p:nvSpPr>
        <p:spPr>
          <a:xfrm>
            <a:off x="609600" y="4213068"/>
            <a:ext cx="7924800" cy="400110"/>
          </a:xfrm>
          <a:prstGeom prst="rect">
            <a:avLst/>
          </a:prstGeom>
          <a:noFill/>
        </p:spPr>
        <p:txBody>
          <a:bodyPr wrap="square" rtlCol="0">
            <a:spAutoFit/>
          </a:bodyPr>
          <a:lstStyle/>
          <a:p>
            <a:pPr>
              <a:buClr>
                <a:schemeClr val="bg2">
                  <a:lumMod val="25000"/>
                </a:schemeClr>
              </a:buClr>
              <a:buFont typeface="Wingdings" charset="2"/>
              <a:buChar char="l"/>
            </a:pPr>
            <a:r>
              <a:rPr kumimoji="1" lang="en-US" altLang="ja-JP" sz="2000" dirty="0" smtClean="0"/>
              <a:t> Koyama+97</a:t>
            </a:r>
            <a:r>
              <a:rPr lang="en-US" altLang="ja-JP" sz="2000" dirty="0" smtClean="0"/>
              <a:t> </a:t>
            </a:r>
            <a:r>
              <a:rPr lang="ja-JP" altLang="en-US" sz="2000" dirty="0" smtClean="0"/>
              <a:t>によって非熱的</a:t>
            </a:r>
            <a:r>
              <a:rPr lang="en-US" altLang="ja-JP" sz="2000" dirty="0" smtClean="0"/>
              <a:t>X</a:t>
            </a:r>
            <a:r>
              <a:rPr lang="ja-JP" altLang="en-US" sz="2000" dirty="0" smtClean="0"/>
              <a:t>線放射が発見</a:t>
            </a:r>
            <a:r>
              <a:rPr lang="en-US" altLang="ja-JP" sz="2000" dirty="0" smtClean="0"/>
              <a:t>(shell type SNR)</a:t>
            </a:r>
          </a:p>
        </p:txBody>
      </p:sp>
      <p:sp>
        <p:nvSpPr>
          <p:cNvPr id="8" name="テキスト ボックス 7"/>
          <p:cNvSpPr txBox="1"/>
          <p:nvPr/>
        </p:nvSpPr>
        <p:spPr>
          <a:xfrm>
            <a:off x="609600" y="5165688"/>
            <a:ext cx="6096000" cy="400110"/>
          </a:xfrm>
          <a:prstGeom prst="rect">
            <a:avLst/>
          </a:prstGeom>
          <a:noFill/>
        </p:spPr>
        <p:txBody>
          <a:bodyPr wrap="square" rtlCol="0">
            <a:spAutoFit/>
          </a:bodyPr>
          <a:lstStyle/>
          <a:p>
            <a:pPr>
              <a:buClr>
                <a:schemeClr val="bg2">
                  <a:lumMod val="25000"/>
                </a:schemeClr>
              </a:buClr>
              <a:buFont typeface="Wingdings" charset="2"/>
              <a:buChar char="l"/>
            </a:pPr>
            <a:r>
              <a:rPr kumimoji="1" lang="en-US" altLang="ja-JP" sz="2000" dirty="0" smtClean="0"/>
              <a:t> </a:t>
            </a:r>
            <a:r>
              <a:rPr lang="ja-JP" altLang="en-US" sz="2000" dirty="0" smtClean="0"/>
              <a:t>ガンマ</a:t>
            </a:r>
            <a:r>
              <a:rPr kumimoji="1" lang="ja-JP" altLang="en-US" sz="2000" dirty="0" smtClean="0"/>
              <a:t>線で</a:t>
            </a:r>
            <a:r>
              <a:rPr lang="ja-JP" altLang="en-US" sz="2000" dirty="0" smtClean="0"/>
              <a:t>明るい</a:t>
            </a:r>
            <a:r>
              <a:rPr kumimoji="1" lang="en-US" altLang="ja-JP" sz="2000" dirty="0" smtClean="0"/>
              <a:t> SNR (Aharonian+06)</a:t>
            </a:r>
            <a:endParaRPr lang="en-US" altLang="ja-JP" sz="2000" dirty="0" smtClean="0"/>
          </a:p>
        </p:txBody>
      </p:sp>
      <p:sp>
        <p:nvSpPr>
          <p:cNvPr id="9" name="テキスト ボックス 8"/>
          <p:cNvSpPr txBox="1"/>
          <p:nvPr/>
        </p:nvSpPr>
        <p:spPr>
          <a:xfrm>
            <a:off x="609600" y="5619690"/>
            <a:ext cx="6096000" cy="400110"/>
          </a:xfrm>
          <a:prstGeom prst="rect">
            <a:avLst/>
          </a:prstGeom>
          <a:noFill/>
        </p:spPr>
        <p:txBody>
          <a:bodyPr wrap="square" rtlCol="0">
            <a:spAutoFit/>
          </a:bodyPr>
          <a:lstStyle/>
          <a:p>
            <a:pPr>
              <a:buClr>
                <a:schemeClr val="bg2">
                  <a:lumMod val="25000"/>
                </a:schemeClr>
              </a:buClr>
              <a:buFont typeface="Wingdings" charset="2"/>
              <a:buChar char="l"/>
            </a:pPr>
            <a:r>
              <a:rPr lang="en-US" altLang="ja-JP" sz="2000" dirty="0" smtClean="0"/>
              <a:t> </a:t>
            </a:r>
            <a:r>
              <a:rPr lang="en-US" altLang="ja-JP" sz="2000" i="1" dirty="0" err="1" smtClean="0">
                <a:latin typeface="Times New Roman"/>
                <a:cs typeface="Times New Roman"/>
              </a:rPr>
              <a:t>t</a:t>
            </a:r>
            <a:r>
              <a:rPr lang="en-US" altLang="ja-JP" sz="2000" baseline="-25000" dirty="0" err="1" smtClean="0">
                <a:latin typeface="Times New Roman"/>
                <a:cs typeface="Times New Roman"/>
              </a:rPr>
              <a:t>age</a:t>
            </a:r>
            <a:r>
              <a:rPr lang="en-US" altLang="ja-JP" sz="2000" dirty="0" smtClean="0">
                <a:latin typeface="Times New Roman"/>
                <a:cs typeface="Times New Roman"/>
              </a:rPr>
              <a:t> ~ 1000 yr </a:t>
            </a:r>
            <a:r>
              <a:rPr lang="ja-JP" altLang="en-US" sz="2000" dirty="0" smtClean="0">
                <a:latin typeface="Times New Roman"/>
                <a:cs typeface="Times New Roman"/>
              </a:rPr>
              <a:t>程度の若い</a:t>
            </a:r>
            <a:r>
              <a:rPr lang="en-US" altLang="ja-JP" sz="2000" dirty="0" smtClean="0">
                <a:latin typeface="Times New Roman"/>
                <a:cs typeface="Times New Roman"/>
              </a:rPr>
              <a:t> SNR ( </a:t>
            </a:r>
            <a:r>
              <a:rPr lang="en-US" altLang="ja-JP" sz="2000" i="1" dirty="0" err="1" smtClean="0">
                <a:latin typeface="Times New Roman"/>
                <a:cs typeface="Times New Roman"/>
              </a:rPr>
              <a:t>v</a:t>
            </a:r>
            <a:r>
              <a:rPr lang="en-US" altLang="ja-JP" sz="2000" baseline="-25000" dirty="0" err="1" smtClean="0">
                <a:latin typeface="Times New Roman"/>
                <a:cs typeface="Times New Roman"/>
              </a:rPr>
              <a:t>sh</a:t>
            </a:r>
            <a:r>
              <a:rPr lang="en-US" altLang="ja-JP" sz="2000" dirty="0" smtClean="0">
                <a:latin typeface="Times New Roman"/>
                <a:cs typeface="Times New Roman"/>
              </a:rPr>
              <a:t>~ 3000 km/</a:t>
            </a:r>
            <a:r>
              <a:rPr lang="en-US" altLang="ja-JP" sz="2000" dirty="0" err="1" smtClean="0">
                <a:latin typeface="Times New Roman"/>
                <a:cs typeface="Times New Roman"/>
              </a:rPr>
              <a:t>s</a:t>
            </a:r>
            <a:r>
              <a:rPr lang="en-US" altLang="ja-JP" sz="2000" dirty="0" smtClean="0">
                <a:latin typeface="Times New Roman"/>
                <a:cs typeface="Times New Roman"/>
              </a:rPr>
              <a:t> )</a:t>
            </a:r>
          </a:p>
        </p:txBody>
      </p:sp>
      <p:sp>
        <p:nvSpPr>
          <p:cNvPr id="10" name="テキスト ボックス 9"/>
          <p:cNvSpPr txBox="1"/>
          <p:nvPr/>
        </p:nvSpPr>
        <p:spPr>
          <a:xfrm>
            <a:off x="609600" y="4689378"/>
            <a:ext cx="6096000" cy="400110"/>
          </a:xfrm>
          <a:prstGeom prst="rect">
            <a:avLst/>
          </a:prstGeom>
          <a:noFill/>
        </p:spPr>
        <p:txBody>
          <a:bodyPr wrap="square" rtlCol="0">
            <a:spAutoFit/>
          </a:bodyPr>
          <a:lstStyle/>
          <a:p>
            <a:pPr>
              <a:buClr>
                <a:schemeClr val="bg2">
                  <a:lumMod val="25000"/>
                </a:schemeClr>
              </a:buClr>
              <a:buFont typeface="Wingdings" charset="2"/>
              <a:buChar char="l"/>
            </a:pPr>
            <a:r>
              <a:rPr lang="en-US" altLang="ja-JP" sz="2000" dirty="0" smtClean="0"/>
              <a:t> </a:t>
            </a:r>
            <a:r>
              <a:rPr lang="ja-JP" altLang="en-US" sz="2000" dirty="0" smtClean="0"/>
              <a:t>距離が比較的近い重要天体</a:t>
            </a:r>
            <a:r>
              <a:rPr lang="en-US" altLang="ja-JP" sz="2000" dirty="0" smtClean="0"/>
              <a:t>(</a:t>
            </a:r>
            <a:r>
              <a:rPr lang="en-US" altLang="ja-JP" sz="2000" i="1" dirty="0" smtClean="0">
                <a:latin typeface="Times New Roman"/>
                <a:cs typeface="Times New Roman"/>
              </a:rPr>
              <a:t>D</a:t>
            </a:r>
            <a:r>
              <a:rPr lang="en-US" altLang="ja-JP" sz="2000" dirty="0" smtClean="0">
                <a:latin typeface="Times New Roman"/>
                <a:cs typeface="Times New Roman"/>
              </a:rPr>
              <a:t> ~ 1kpc</a:t>
            </a:r>
            <a:r>
              <a:rPr lang="en-US" altLang="ja-JP" sz="2000" dirty="0" smtClean="0"/>
              <a:t>, Fukui+03)</a:t>
            </a:r>
            <a:endParaRPr lang="en-US" altLang="ja-JP" sz="2000" dirty="0" smtClean="0">
              <a:latin typeface="Times New Roman"/>
              <a:cs typeface="Times New Roman"/>
            </a:endParaRPr>
          </a:p>
        </p:txBody>
      </p:sp>
      <p:sp>
        <p:nvSpPr>
          <p:cNvPr id="12" name="テキスト ボックス 11"/>
          <p:cNvSpPr txBox="1"/>
          <p:nvPr/>
        </p:nvSpPr>
        <p:spPr>
          <a:xfrm>
            <a:off x="616774" y="1842606"/>
            <a:ext cx="8374825" cy="400110"/>
          </a:xfrm>
          <a:prstGeom prst="rect">
            <a:avLst/>
          </a:prstGeom>
          <a:noFill/>
        </p:spPr>
        <p:txBody>
          <a:bodyPr wrap="square" rtlCol="0">
            <a:spAutoFit/>
          </a:bodyPr>
          <a:lstStyle/>
          <a:p>
            <a:r>
              <a:rPr kumimoji="1" lang="ja-JP" altLang="en-US" sz="2000" dirty="0" smtClean="0">
                <a:sym typeface="Wingdings"/>
              </a:rPr>
              <a:t></a:t>
            </a:r>
            <a:r>
              <a:rPr kumimoji="1" lang="en-US" altLang="ja-JP" sz="2000" dirty="0" smtClean="0">
                <a:sym typeface="Wingdings"/>
              </a:rPr>
              <a:t> </a:t>
            </a:r>
            <a:r>
              <a:rPr kumimoji="1" lang="ja-JP" altLang="en-US" sz="2000" dirty="0" smtClean="0">
                <a:sym typeface="Wingdings"/>
              </a:rPr>
              <a:t>電子起源</a:t>
            </a:r>
            <a:r>
              <a:rPr lang="en-US" altLang="ja-JP" sz="2000" dirty="0" smtClean="0">
                <a:latin typeface="Times New Roman"/>
                <a:cs typeface="Times New Roman"/>
              </a:rPr>
              <a:t>(I.C.)</a:t>
            </a:r>
            <a:r>
              <a:rPr kumimoji="1" lang="ja-JP" altLang="en-US" sz="2000" dirty="0" smtClean="0">
                <a:sym typeface="Wingdings"/>
              </a:rPr>
              <a:t>と陽子起源</a:t>
            </a:r>
            <a:r>
              <a:rPr lang="en-US" altLang="ja-JP" sz="2000" dirty="0" smtClean="0">
                <a:latin typeface="Times New Roman"/>
                <a:cs typeface="Times New Roman"/>
              </a:rPr>
              <a:t>(</a:t>
            </a:r>
            <a:r>
              <a:rPr lang="en-US" altLang="ja-JP" sz="2000" dirty="0" smtClean="0">
                <a:latin typeface="Symbol" charset="2"/>
                <a:cs typeface="Symbol" charset="2"/>
              </a:rPr>
              <a:t>p</a:t>
            </a:r>
            <a:r>
              <a:rPr lang="en-US" altLang="ja-JP" sz="2000" baseline="30000" dirty="0" smtClean="0">
                <a:latin typeface="Times New Roman"/>
                <a:cs typeface="Times New Roman"/>
              </a:rPr>
              <a:t>0 </a:t>
            </a:r>
            <a:r>
              <a:rPr lang="en-US" altLang="ja-JP" sz="2000" dirty="0" smtClean="0">
                <a:latin typeface="Times New Roman"/>
                <a:cs typeface="Times New Roman"/>
              </a:rPr>
              <a:t>decay)</a:t>
            </a:r>
            <a:r>
              <a:rPr kumimoji="1" lang="ja-JP" altLang="en-US" sz="2000" dirty="0" smtClean="0">
                <a:sym typeface="Wingdings"/>
              </a:rPr>
              <a:t>のガンマ線放射をどう区別する？</a:t>
            </a:r>
            <a:endParaRPr kumimoji="1" lang="ja-JP" altLang="en-US" sz="2000" dirty="0"/>
          </a:p>
        </p:txBody>
      </p:sp>
      <p:sp>
        <p:nvSpPr>
          <p:cNvPr id="13" name="テキスト ボックス 12"/>
          <p:cNvSpPr txBox="1"/>
          <p:nvPr/>
        </p:nvSpPr>
        <p:spPr>
          <a:xfrm>
            <a:off x="990600" y="2353270"/>
            <a:ext cx="7848600" cy="923330"/>
          </a:xfrm>
          <a:prstGeom prst="rect">
            <a:avLst/>
          </a:prstGeom>
          <a:noFill/>
        </p:spPr>
        <p:txBody>
          <a:bodyPr wrap="square" rtlCol="0">
            <a:spAutoFit/>
          </a:bodyPr>
          <a:lstStyle/>
          <a:p>
            <a:r>
              <a:rPr kumimoji="1" lang="ja-JP" altLang="en-US" dirty="0" smtClean="0"/>
              <a:t>＊放射のスペクトルでの判別を試みるのが</a:t>
            </a:r>
            <a:r>
              <a:rPr lang="ja-JP" altLang="en-US" dirty="0" smtClean="0"/>
              <a:t>王道</a:t>
            </a:r>
            <a:r>
              <a:rPr kumimoji="1" lang="ja-JP" altLang="en-US" dirty="0" smtClean="0"/>
              <a:t>（</a:t>
            </a:r>
            <a:r>
              <a:rPr kumimoji="1" lang="en-US" altLang="ja-JP" dirty="0" smtClean="0"/>
              <a:t>Abdo+11</a:t>
            </a:r>
            <a:r>
              <a:rPr kumimoji="1" lang="ja-JP" altLang="en-US" dirty="0" smtClean="0"/>
              <a:t>）だが</a:t>
            </a:r>
            <a:r>
              <a:rPr lang="ja-JP" altLang="en-US" dirty="0" smtClean="0"/>
              <a:t>非線形加速</a:t>
            </a:r>
            <a:endParaRPr lang="en-US" altLang="ja-JP" dirty="0" smtClean="0"/>
          </a:p>
          <a:p>
            <a:r>
              <a:rPr lang="en-US" altLang="ja-JP" dirty="0" smtClean="0"/>
              <a:t>    </a:t>
            </a:r>
            <a:r>
              <a:rPr lang="ja-JP" altLang="en-US" dirty="0" smtClean="0"/>
              <a:t>（</a:t>
            </a:r>
            <a:r>
              <a:rPr lang="en-US" altLang="ja-JP" dirty="0" smtClean="0"/>
              <a:t>Yamazaki+09</a:t>
            </a:r>
            <a:r>
              <a:rPr lang="ja-JP" altLang="en-US" dirty="0" smtClean="0"/>
              <a:t>）とか加速陽子の分子雲への浸透効果（</a:t>
            </a:r>
            <a:r>
              <a:rPr lang="en-US" altLang="ja-JP" dirty="0" smtClean="0"/>
              <a:t>TI+11</a:t>
            </a:r>
            <a:r>
              <a:rPr lang="ja-JP" altLang="en-US" dirty="0" smtClean="0"/>
              <a:t>）を考えると</a:t>
            </a:r>
            <a:endParaRPr lang="en-US" altLang="ja-JP" dirty="0" smtClean="0"/>
          </a:p>
          <a:p>
            <a:r>
              <a:rPr lang="en-US" altLang="ja-JP" dirty="0" smtClean="0"/>
              <a:t>    </a:t>
            </a:r>
            <a:r>
              <a:rPr lang="ja-JP" altLang="en-US" dirty="0" smtClean="0"/>
              <a:t>原理的区別は難しい</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 name="図 12" descr="スクリーンショット（2011-09-27 18.53.03）.png"/>
          <p:cNvPicPr>
            <a:picLocks noChangeAspect="1"/>
          </p:cNvPicPr>
          <p:nvPr/>
        </p:nvPicPr>
        <p:blipFill>
          <a:blip r:embed="rId2"/>
          <a:stretch>
            <a:fillRect/>
          </a:stretch>
        </p:blipFill>
        <p:spPr>
          <a:xfrm>
            <a:off x="5334000" y="3392161"/>
            <a:ext cx="3733800" cy="3465839"/>
          </a:xfrm>
          <a:prstGeom prst="rect">
            <a:avLst/>
          </a:prstGeom>
        </p:spPr>
      </p:pic>
      <p:sp>
        <p:nvSpPr>
          <p:cNvPr id="2" name="タイトル 1"/>
          <p:cNvSpPr>
            <a:spLocks noGrp="1"/>
          </p:cNvSpPr>
          <p:nvPr>
            <p:ph type="title"/>
          </p:nvPr>
        </p:nvSpPr>
        <p:spPr>
          <a:xfrm>
            <a:off x="228600" y="76200"/>
            <a:ext cx="8458200" cy="1143000"/>
          </a:xfrm>
        </p:spPr>
        <p:txBody>
          <a:bodyPr>
            <a:noAutofit/>
          </a:bodyPr>
          <a:lstStyle/>
          <a:p>
            <a:r>
              <a:rPr lang="en-US" altLang="ja-JP" sz="3600" dirty="0" smtClean="0"/>
              <a:t>RXJ1713</a:t>
            </a:r>
            <a:r>
              <a:rPr lang="ja-JP" altLang="en-US" sz="3600" dirty="0" smtClean="0"/>
              <a:t>での磁場増幅と分子雲との相関</a:t>
            </a:r>
            <a:endParaRPr lang="ja-JP" altLang="en-US" sz="3600" dirty="0"/>
          </a:p>
        </p:txBody>
      </p:sp>
      <p:sp>
        <p:nvSpPr>
          <p:cNvPr id="4" name="テキスト ボックス 3"/>
          <p:cNvSpPr txBox="1"/>
          <p:nvPr/>
        </p:nvSpPr>
        <p:spPr>
          <a:xfrm>
            <a:off x="330926" y="1154668"/>
            <a:ext cx="5079274" cy="369332"/>
          </a:xfrm>
          <a:prstGeom prst="rect">
            <a:avLst/>
          </a:prstGeom>
          <a:noFill/>
        </p:spPr>
        <p:txBody>
          <a:bodyPr wrap="square" rtlCol="0">
            <a:spAutoFit/>
          </a:bodyPr>
          <a:lstStyle/>
          <a:p>
            <a:pPr>
              <a:buClr>
                <a:schemeClr val="bg2">
                  <a:lumMod val="50000"/>
                </a:schemeClr>
              </a:buClr>
              <a:buFont typeface="Wingdings" charset="2"/>
              <a:buChar char="n"/>
            </a:pPr>
            <a:r>
              <a:rPr lang="en-US" altLang="ja-JP" dirty="0" smtClean="0">
                <a:sym typeface="Wingdings"/>
              </a:rPr>
              <a:t> Synchrotron X</a:t>
            </a:r>
            <a:r>
              <a:rPr lang="ja-JP" altLang="en-US" dirty="0" smtClean="0">
                <a:sym typeface="Wingdings"/>
              </a:rPr>
              <a:t>線の短時間変動</a:t>
            </a:r>
            <a:r>
              <a:rPr lang="en-US" altLang="ja-JP" dirty="0" smtClean="0">
                <a:sym typeface="Wingdings"/>
              </a:rPr>
              <a:t>(Uchiyama+07)</a:t>
            </a:r>
            <a:endParaRPr lang="ja-JP" altLang="en-US" dirty="0"/>
          </a:p>
        </p:txBody>
      </p:sp>
      <p:sp>
        <p:nvSpPr>
          <p:cNvPr id="6" name="TextBox 16"/>
          <p:cNvSpPr txBox="1"/>
          <p:nvPr/>
        </p:nvSpPr>
        <p:spPr>
          <a:xfrm>
            <a:off x="711926" y="1508056"/>
            <a:ext cx="3785183" cy="369332"/>
          </a:xfrm>
          <a:prstGeom prst="rect">
            <a:avLst/>
          </a:prstGeom>
          <a:noFill/>
        </p:spPr>
        <p:txBody>
          <a:bodyPr wrap="square" rtlCol="0">
            <a:spAutoFit/>
          </a:bodyPr>
          <a:lstStyle/>
          <a:p>
            <a:r>
              <a:rPr lang="en-US" altLang="ja-JP" dirty="0" smtClean="0"/>
              <a:t>Synchrotron cooling time</a:t>
            </a:r>
            <a:r>
              <a:rPr lang="ja-JP" altLang="en-US" dirty="0" smtClean="0"/>
              <a:t>：</a:t>
            </a:r>
            <a:endParaRPr lang="en-US" altLang="ja-JP" dirty="0" smtClean="0">
              <a:latin typeface="Times New Roman"/>
              <a:cs typeface="Times New Roman"/>
            </a:endParaRPr>
          </a:p>
        </p:txBody>
      </p:sp>
      <p:pic>
        <p:nvPicPr>
          <p:cNvPr id="10" name="図 9" descr="ピクチャ 2.png"/>
          <p:cNvPicPr>
            <a:picLocks noChangeAspect="1"/>
          </p:cNvPicPr>
          <p:nvPr/>
        </p:nvPicPr>
        <p:blipFill>
          <a:blip r:embed="rId3"/>
          <a:stretch>
            <a:fillRect/>
          </a:stretch>
        </p:blipFill>
        <p:spPr>
          <a:xfrm>
            <a:off x="5536474" y="990600"/>
            <a:ext cx="3302726" cy="2819400"/>
          </a:xfrm>
          <a:prstGeom prst="rect">
            <a:avLst/>
          </a:prstGeom>
        </p:spPr>
      </p:pic>
      <p:sp>
        <p:nvSpPr>
          <p:cNvPr id="11" name="テキスト ボックス 10"/>
          <p:cNvSpPr txBox="1"/>
          <p:nvPr/>
        </p:nvSpPr>
        <p:spPr>
          <a:xfrm>
            <a:off x="483326" y="3440668"/>
            <a:ext cx="4926874" cy="369332"/>
          </a:xfrm>
          <a:prstGeom prst="rect">
            <a:avLst/>
          </a:prstGeom>
          <a:noFill/>
        </p:spPr>
        <p:txBody>
          <a:bodyPr wrap="square" rtlCol="0">
            <a:spAutoFit/>
          </a:bodyPr>
          <a:lstStyle/>
          <a:p>
            <a:r>
              <a:rPr lang="ja-JP" altLang="en-US" dirty="0" smtClean="0">
                <a:sym typeface="Wingdings"/>
              </a:rPr>
              <a:t></a:t>
            </a:r>
            <a:r>
              <a:rPr lang="en-US" altLang="ja-JP" dirty="0" smtClean="0">
                <a:sym typeface="Wingdings"/>
              </a:rPr>
              <a:t> </a:t>
            </a:r>
            <a:r>
              <a:rPr lang="ja-JP" altLang="en-US" dirty="0" smtClean="0"/>
              <a:t>少なくとも部分的には</a:t>
            </a:r>
            <a:r>
              <a:rPr lang="en-US" altLang="ja-JP" dirty="0" smtClean="0"/>
              <a:t> </a:t>
            </a:r>
            <a:r>
              <a:rPr lang="en-US" altLang="ja-JP" i="1" dirty="0" smtClean="0">
                <a:solidFill>
                  <a:srgbClr val="FF0000"/>
                </a:solidFill>
                <a:latin typeface="Times New Roman"/>
                <a:cs typeface="Times New Roman"/>
              </a:rPr>
              <a:t>B </a:t>
            </a:r>
            <a:r>
              <a:rPr lang="en-US" altLang="ja-JP" dirty="0" smtClean="0">
                <a:solidFill>
                  <a:srgbClr val="FF0000"/>
                </a:solidFill>
                <a:latin typeface="Times New Roman"/>
                <a:cs typeface="Times New Roman"/>
              </a:rPr>
              <a:t>~ 1mG (×200 </a:t>
            </a:r>
            <a:r>
              <a:rPr lang="en-US" altLang="ja-JP" i="1" dirty="0" smtClean="0">
                <a:solidFill>
                  <a:srgbClr val="FF0000"/>
                </a:solidFill>
                <a:latin typeface="Times New Roman"/>
                <a:cs typeface="Times New Roman"/>
              </a:rPr>
              <a:t>B</a:t>
            </a:r>
            <a:r>
              <a:rPr lang="en-US" altLang="ja-JP" baseline="-25000" dirty="0" smtClean="0">
                <a:solidFill>
                  <a:srgbClr val="FF0000"/>
                </a:solidFill>
                <a:latin typeface="Times New Roman"/>
                <a:cs typeface="Times New Roman"/>
              </a:rPr>
              <a:t>ISM</a:t>
            </a:r>
            <a:r>
              <a:rPr lang="en-US" altLang="ja-JP" dirty="0" smtClean="0">
                <a:solidFill>
                  <a:srgbClr val="FF0000"/>
                </a:solidFill>
                <a:latin typeface="Times New Roman"/>
                <a:cs typeface="Times New Roman"/>
              </a:rPr>
              <a:t>) </a:t>
            </a:r>
            <a:r>
              <a:rPr lang="en-US" altLang="ja-JP" dirty="0" smtClean="0">
                <a:latin typeface="Times New Roman"/>
                <a:cs typeface="Times New Roman"/>
              </a:rPr>
              <a:t>!?</a:t>
            </a:r>
            <a:endParaRPr kumimoji="1" lang="ja-JP" altLang="en-US" dirty="0">
              <a:latin typeface="Times New Roman"/>
              <a:cs typeface="Times New Roman"/>
            </a:endParaRPr>
          </a:p>
        </p:txBody>
      </p:sp>
      <p:sp>
        <p:nvSpPr>
          <p:cNvPr id="12" name="TextBox 16"/>
          <p:cNvSpPr txBox="1"/>
          <p:nvPr/>
        </p:nvSpPr>
        <p:spPr>
          <a:xfrm>
            <a:off x="727215" y="2416720"/>
            <a:ext cx="3785183" cy="369332"/>
          </a:xfrm>
          <a:prstGeom prst="rect">
            <a:avLst/>
          </a:prstGeom>
          <a:noFill/>
        </p:spPr>
        <p:txBody>
          <a:bodyPr wrap="square" rtlCol="0">
            <a:spAutoFit/>
          </a:bodyPr>
          <a:lstStyle/>
          <a:p>
            <a:r>
              <a:rPr lang="en-US" altLang="ja-JP" dirty="0" smtClean="0"/>
              <a:t>Acceleration time</a:t>
            </a:r>
            <a:r>
              <a:rPr lang="ja-JP" altLang="en-US" dirty="0" smtClean="0"/>
              <a:t>：</a:t>
            </a:r>
            <a:endParaRPr lang="en-US" altLang="ja-JP" dirty="0" smtClean="0">
              <a:latin typeface="Times New Roman"/>
              <a:cs typeface="Times New Roman"/>
            </a:endParaRPr>
          </a:p>
        </p:txBody>
      </p:sp>
      <p:sp>
        <p:nvSpPr>
          <p:cNvPr id="14" name="テキスト ボックス 13"/>
          <p:cNvSpPr txBox="1"/>
          <p:nvPr/>
        </p:nvSpPr>
        <p:spPr>
          <a:xfrm>
            <a:off x="330926" y="3962400"/>
            <a:ext cx="5079274" cy="646331"/>
          </a:xfrm>
          <a:prstGeom prst="rect">
            <a:avLst/>
          </a:prstGeom>
          <a:noFill/>
        </p:spPr>
        <p:txBody>
          <a:bodyPr wrap="square" rtlCol="0">
            <a:spAutoFit/>
          </a:bodyPr>
          <a:lstStyle/>
          <a:p>
            <a:pPr>
              <a:buClr>
                <a:schemeClr val="bg2">
                  <a:lumMod val="50000"/>
                </a:schemeClr>
              </a:buClr>
              <a:buFont typeface="Wingdings" charset="2"/>
              <a:buChar char="n"/>
            </a:pPr>
            <a:r>
              <a:rPr lang="en-US" altLang="ja-JP" dirty="0" smtClean="0"/>
              <a:t> </a:t>
            </a:r>
            <a:r>
              <a:rPr lang="ja-JP" altLang="en-US" dirty="0" smtClean="0"/>
              <a:t>分子雲との相関（</a:t>
            </a:r>
            <a:r>
              <a:rPr lang="en-US" altLang="ja-JP" dirty="0" smtClean="0"/>
              <a:t>Fukui+03, 11, Moriguchi+05, </a:t>
            </a:r>
          </a:p>
          <a:p>
            <a:pPr>
              <a:buClr>
                <a:schemeClr val="bg2">
                  <a:lumMod val="50000"/>
                </a:schemeClr>
              </a:buClr>
            </a:pPr>
            <a:r>
              <a:rPr lang="en-US" altLang="ja-JP" dirty="0" smtClean="0"/>
              <a:t>                                                                           Sano+10</a:t>
            </a:r>
            <a:r>
              <a:rPr lang="ja-JP" altLang="en-US" dirty="0" smtClean="0"/>
              <a:t>）</a:t>
            </a:r>
            <a:endParaRPr lang="ja-JP" altLang="en-US" dirty="0"/>
          </a:p>
        </p:txBody>
      </p:sp>
      <p:sp>
        <p:nvSpPr>
          <p:cNvPr id="15" name="テキスト ボックス 14"/>
          <p:cNvSpPr txBox="1"/>
          <p:nvPr/>
        </p:nvSpPr>
        <p:spPr>
          <a:xfrm>
            <a:off x="559526" y="4639270"/>
            <a:ext cx="4774474" cy="923330"/>
          </a:xfrm>
          <a:prstGeom prst="rect">
            <a:avLst/>
          </a:prstGeom>
          <a:noFill/>
        </p:spPr>
        <p:txBody>
          <a:bodyPr wrap="square" rtlCol="0">
            <a:spAutoFit/>
          </a:bodyPr>
          <a:lstStyle/>
          <a:p>
            <a:pPr>
              <a:buFont typeface="Wingdings" charset="2"/>
              <a:buChar char="l"/>
            </a:pPr>
            <a:r>
              <a:rPr lang="en-US" altLang="ja-JP" dirty="0" smtClean="0"/>
              <a:t> </a:t>
            </a:r>
            <a:r>
              <a:rPr lang="ja-JP" altLang="en-US" dirty="0" smtClean="0"/>
              <a:t>重力崩壊型</a:t>
            </a:r>
            <a:r>
              <a:rPr lang="en-US" altLang="ja-JP" dirty="0" smtClean="0"/>
              <a:t>SN</a:t>
            </a:r>
            <a:r>
              <a:rPr lang="ja-JP" altLang="en-US" dirty="0" smtClean="0"/>
              <a:t>とすれば分子雲との相互作用</a:t>
            </a:r>
            <a:endParaRPr lang="en-US" altLang="ja-JP" dirty="0" smtClean="0"/>
          </a:p>
          <a:p>
            <a:r>
              <a:rPr lang="en-US" altLang="ja-JP" dirty="0" smtClean="0"/>
              <a:t>    </a:t>
            </a:r>
            <a:r>
              <a:rPr lang="ja-JP" altLang="en-US" dirty="0" smtClean="0"/>
              <a:t>は当然期待される（</a:t>
            </a:r>
            <a:r>
              <a:rPr lang="en-US" altLang="ja-JP" dirty="0" smtClean="0"/>
              <a:t>∵ </a:t>
            </a:r>
            <a:r>
              <a:rPr lang="ja-JP" altLang="en-US" dirty="0" smtClean="0"/>
              <a:t>一般的に大質量星は</a:t>
            </a:r>
            <a:endParaRPr lang="en-US" altLang="ja-JP" dirty="0" smtClean="0"/>
          </a:p>
          <a:p>
            <a:r>
              <a:rPr lang="en-US" altLang="ja-JP" dirty="0" smtClean="0"/>
              <a:t>    </a:t>
            </a:r>
            <a:r>
              <a:rPr lang="ja-JP" altLang="en-US" dirty="0" smtClean="0"/>
              <a:t>巨大分子雲の奥深くで形成される）</a:t>
            </a:r>
            <a:endParaRPr kumimoji="1" lang="ja-JP" altLang="en-US" dirty="0"/>
          </a:p>
        </p:txBody>
      </p:sp>
      <p:sp>
        <p:nvSpPr>
          <p:cNvPr id="16" name="テキスト ボックス 15"/>
          <p:cNvSpPr txBox="1"/>
          <p:nvPr/>
        </p:nvSpPr>
        <p:spPr>
          <a:xfrm>
            <a:off x="559526" y="5638800"/>
            <a:ext cx="4774474" cy="646331"/>
          </a:xfrm>
          <a:prstGeom prst="rect">
            <a:avLst/>
          </a:prstGeom>
          <a:noFill/>
        </p:spPr>
        <p:txBody>
          <a:bodyPr wrap="square" rtlCol="0">
            <a:spAutoFit/>
          </a:bodyPr>
          <a:lstStyle/>
          <a:p>
            <a:pPr>
              <a:buFont typeface="Wingdings" charset="2"/>
              <a:buChar char="l"/>
            </a:pPr>
            <a:r>
              <a:rPr lang="en-US" altLang="ja-JP" dirty="0" smtClean="0"/>
              <a:t> </a:t>
            </a:r>
            <a:r>
              <a:rPr lang="ja-JP" altLang="en-US" dirty="0" smtClean="0">
                <a:solidFill>
                  <a:srgbClr val="FF0000"/>
                </a:solidFill>
              </a:rPr>
              <a:t>分子雲と衝撃波の相互作用が粒子加速</a:t>
            </a:r>
            <a:r>
              <a:rPr lang="en-US" altLang="ja-JP" dirty="0" smtClean="0">
                <a:solidFill>
                  <a:srgbClr val="FF0000"/>
                </a:solidFill>
              </a:rPr>
              <a:t> </a:t>
            </a:r>
          </a:p>
          <a:p>
            <a:r>
              <a:rPr lang="en-US" altLang="ja-JP" dirty="0" smtClean="0">
                <a:solidFill>
                  <a:srgbClr val="FF0000"/>
                </a:solidFill>
              </a:rPr>
              <a:t>    and/or </a:t>
            </a:r>
            <a:r>
              <a:rPr lang="ja-JP" altLang="en-US" dirty="0" smtClean="0">
                <a:solidFill>
                  <a:srgbClr val="FF0000"/>
                </a:solidFill>
              </a:rPr>
              <a:t>磁場増幅を</a:t>
            </a:r>
            <a:r>
              <a:rPr lang="en-US" altLang="ja-JP" dirty="0" smtClean="0">
                <a:solidFill>
                  <a:srgbClr val="FF0000"/>
                </a:solidFill>
              </a:rPr>
              <a:t> enhance </a:t>
            </a:r>
            <a:r>
              <a:rPr lang="ja-JP" altLang="en-US" dirty="0" smtClean="0">
                <a:solidFill>
                  <a:srgbClr val="FF0000"/>
                </a:solidFill>
              </a:rPr>
              <a:t>している！？</a:t>
            </a:r>
            <a:endParaRPr kumimoji="1" lang="ja-JP" altLang="en-US" dirty="0">
              <a:solidFill>
                <a:srgbClr val="FF0000"/>
              </a:solidFill>
            </a:endParaRPr>
          </a:p>
        </p:txBody>
      </p:sp>
      <p:pic>
        <p:nvPicPr>
          <p:cNvPr id="17" name="図 16" descr="スクリーンショット（2011-09-28 18.45.39）.png"/>
          <p:cNvPicPr>
            <a:picLocks noChangeAspect="1"/>
          </p:cNvPicPr>
          <p:nvPr/>
        </p:nvPicPr>
        <p:blipFill>
          <a:blip r:embed="rId4"/>
          <a:stretch>
            <a:fillRect/>
          </a:stretch>
        </p:blipFill>
        <p:spPr>
          <a:xfrm>
            <a:off x="990600" y="1877389"/>
            <a:ext cx="3302000" cy="553085"/>
          </a:xfrm>
          <a:prstGeom prst="rect">
            <a:avLst/>
          </a:prstGeom>
        </p:spPr>
      </p:pic>
      <p:pic>
        <p:nvPicPr>
          <p:cNvPr id="18" name="図 17" descr="スクリーンショット（2011-09-28 18.45.54）.png"/>
          <p:cNvPicPr>
            <a:picLocks noChangeAspect="1"/>
          </p:cNvPicPr>
          <p:nvPr/>
        </p:nvPicPr>
        <p:blipFill>
          <a:blip r:embed="rId5"/>
          <a:stretch>
            <a:fillRect/>
          </a:stretch>
        </p:blipFill>
        <p:spPr>
          <a:xfrm>
            <a:off x="1005889" y="2758440"/>
            <a:ext cx="4411980" cy="518160"/>
          </a:xfrm>
          <a:prstGeom prst="rect">
            <a:avLst/>
          </a:prstGeom>
        </p:spPr>
      </p:pic>
      <p:sp>
        <p:nvSpPr>
          <p:cNvPr id="19" name="テキスト ボックス 18"/>
          <p:cNvSpPr txBox="1"/>
          <p:nvPr/>
        </p:nvSpPr>
        <p:spPr>
          <a:xfrm>
            <a:off x="7239000" y="5754469"/>
            <a:ext cx="1524000" cy="646331"/>
          </a:xfrm>
          <a:prstGeom prst="rect">
            <a:avLst/>
          </a:prstGeom>
          <a:noFill/>
        </p:spPr>
        <p:txBody>
          <a:bodyPr wrap="square" rtlCol="0">
            <a:spAutoFit/>
          </a:bodyPr>
          <a:lstStyle/>
          <a:p>
            <a:r>
              <a:rPr kumimoji="1" lang="en-US" altLang="ja-JP" dirty="0" smtClean="0">
                <a:solidFill>
                  <a:schemeClr val="bg1"/>
                </a:solidFill>
              </a:rPr>
              <a:t>CO: Fukui+03</a:t>
            </a:r>
          </a:p>
          <a:p>
            <a:r>
              <a:rPr lang="en-US" altLang="ja-JP" dirty="0" smtClean="0">
                <a:solidFill>
                  <a:schemeClr val="bg1"/>
                </a:solidFill>
              </a:rPr>
              <a:t>X: Slane+99</a:t>
            </a:r>
            <a:endParaRPr kumimoji="1" lang="ja-JP" altLang="en-US"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4800" y="0"/>
            <a:ext cx="8458200" cy="1143000"/>
          </a:xfrm>
        </p:spPr>
        <p:txBody>
          <a:bodyPr>
            <a:noAutofit/>
          </a:bodyPr>
          <a:lstStyle/>
          <a:p>
            <a:r>
              <a:rPr lang="en-US" altLang="ja-JP" sz="3600" dirty="0" smtClean="0"/>
              <a:t>MHD Simulation of Shock-cloud Interaction</a:t>
            </a:r>
            <a:endParaRPr lang="ja-JP" altLang="en-US" sz="3600" dirty="0"/>
          </a:p>
        </p:txBody>
      </p:sp>
      <p:sp>
        <p:nvSpPr>
          <p:cNvPr id="4" name="テキスト ボックス 3"/>
          <p:cNvSpPr txBox="1"/>
          <p:nvPr/>
        </p:nvSpPr>
        <p:spPr>
          <a:xfrm>
            <a:off x="304800" y="1043686"/>
            <a:ext cx="8839200" cy="369332"/>
          </a:xfrm>
          <a:prstGeom prst="rect">
            <a:avLst/>
          </a:prstGeom>
          <a:noFill/>
        </p:spPr>
        <p:txBody>
          <a:bodyPr wrap="square" rtlCol="0">
            <a:spAutoFit/>
          </a:bodyPr>
          <a:lstStyle/>
          <a:p>
            <a:pPr>
              <a:buClr>
                <a:schemeClr val="bg2">
                  <a:lumMod val="50000"/>
                </a:schemeClr>
              </a:buClr>
              <a:buFont typeface="Wingdings" charset="2"/>
              <a:buChar char="n"/>
            </a:pPr>
            <a:r>
              <a:rPr lang="en-US" altLang="ja-JP" dirty="0" smtClean="0">
                <a:sym typeface="Wingdings"/>
              </a:rPr>
              <a:t> </a:t>
            </a:r>
            <a:r>
              <a:rPr lang="ja-JP" altLang="en-US" dirty="0" smtClean="0">
                <a:sym typeface="Wingdings"/>
              </a:rPr>
              <a:t>熱的不安定性によって形成された</a:t>
            </a:r>
            <a:r>
              <a:rPr lang="en-US" altLang="ja-JP" dirty="0" smtClean="0">
                <a:sym typeface="Wingdings"/>
              </a:rPr>
              <a:t> cloudy ISM </a:t>
            </a:r>
            <a:r>
              <a:rPr lang="ja-JP" altLang="en-US" dirty="0" smtClean="0">
                <a:sym typeface="Wingdings"/>
              </a:rPr>
              <a:t>を初期条件とする（</a:t>
            </a:r>
            <a:r>
              <a:rPr lang="en-US" altLang="ja-JP" dirty="0" smtClean="0">
                <a:sym typeface="Wingdings"/>
              </a:rPr>
              <a:t>TI &amp; </a:t>
            </a:r>
            <a:r>
              <a:rPr lang="en-US" altLang="ja-JP" dirty="0" err="1" smtClean="0">
                <a:sym typeface="Wingdings"/>
              </a:rPr>
              <a:t>Inutsuka</a:t>
            </a:r>
            <a:r>
              <a:rPr lang="en-US" altLang="ja-JP" dirty="0" smtClean="0">
                <a:sym typeface="Wingdings"/>
              </a:rPr>
              <a:t> 08,09</a:t>
            </a:r>
            <a:r>
              <a:rPr lang="ja-JP" altLang="en-US" dirty="0" smtClean="0">
                <a:sym typeface="Wingdings"/>
              </a:rPr>
              <a:t>）</a:t>
            </a:r>
            <a:r>
              <a:rPr lang="en-US" altLang="ja-JP" dirty="0" smtClean="0">
                <a:sym typeface="Wingdings"/>
              </a:rPr>
              <a:t>.</a:t>
            </a:r>
            <a:endParaRPr lang="ja-JP" altLang="en-US" dirty="0"/>
          </a:p>
        </p:txBody>
      </p:sp>
      <p:pic>
        <p:nvPicPr>
          <p:cNvPr id="5" name="図 4" descr="000.jpg"/>
          <p:cNvPicPr>
            <a:picLocks noChangeAspect="1"/>
          </p:cNvPicPr>
          <p:nvPr/>
        </p:nvPicPr>
        <p:blipFill>
          <a:blip r:embed="rId2"/>
          <a:stretch>
            <a:fillRect/>
          </a:stretch>
        </p:blipFill>
        <p:spPr>
          <a:xfrm>
            <a:off x="5486400" y="1863759"/>
            <a:ext cx="3733800" cy="3546441"/>
          </a:xfrm>
          <a:prstGeom prst="rect">
            <a:avLst/>
          </a:prstGeom>
        </p:spPr>
      </p:pic>
      <p:sp>
        <p:nvSpPr>
          <p:cNvPr id="6" name="テキスト ボックス 5"/>
          <p:cNvSpPr txBox="1"/>
          <p:nvPr/>
        </p:nvSpPr>
        <p:spPr>
          <a:xfrm>
            <a:off x="507274" y="1383268"/>
            <a:ext cx="7620000" cy="369332"/>
          </a:xfrm>
          <a:prstGeom prst="rect">
            <a:avLst/>
          </a:prstGeom>
          <a:noFill/>
        </p:spPr>
        <p:txBody>
          <a:bodyPr wrap="square" rtlCol="0">
            <a:spAutoFit/>
          </a:bodyPr>
          <a:lstStyle/>
          <a:p>
            <a:r>
              <a:rPr lang="ja-JP" altLang="en-US" dirty="0" smtClean="0"/>
              <a:t>＊</a:t>
            </a:r>
            <a:r>
              <a:rPr kumimoji="1" lang="ja-JP" altLang="en-US" dirty="0" smtClean="0"/>
              <a:t>この初期条件自体も</a:t>
            </a:r>
            <a:r>
              <a:rPr kumimoji="1" lang="en-US" altLang="ja-JP" dirty="0" smtClean="0"/>
              <a:t> 3D MHD simulation </a:t>
            </a:r>
            <a:r>
              <a:rPr kumimoji="1" lang="ja-JP" altLang="en-US" dirty="0" smtClean="0"/>
              <a:t>で</a:t>
            </a:r>
            <a:r>
              <a:rPr kumimoji="1" lang="en-US" altLang="ja-JP" dirty="0" smtClean="0"/>
              <a:t> self-consistent </a:t>
            </a:r>
            <a:r>
              <a:rPr kumimoji="1" lang="ja-JP" altLang="en-US" dirty="0" smtClean="0"/>
              <a:t>に生成</a:t>
            </a:r>
            <a:endParaRPr kumimoji="1" lang="ja-JP" altLang="en-US" dirty="0"/>
          </a:p>
        </p:txBody>
      </p:sp>
      <p:sp>
        <p:nvSpPr>
          <p:cNvPr id="8" name="テキスト ボックス 7"/>
          <p:cNvSpPr txBox="1"/>
          <p:nvPr/>
        </p:nvSpPr>
        <p:spPr>
          <a:xfrm>
            <a:off x="533400" y="1992868"/>
            <a:ext cx="5791200" cy="646331"/>
          </a:xfrm>
          <a:prstGeom prst="rect">
            <a:avLst/>
          </a:prstGeom>
          <a:noFill/>
        </p:spPr>
        <p:txBody>
          <a:bodyPr wrap="square" rtlCol="0">
            <a:spAutoFit/>
          </a:bodyPr>
          <a:lstStyle/>
          <a:p>
            <a:pPr>
              <a:buClr>
                <a:schemeClr val="bg2">
                  <a:lumMod val="25000"/>
                </a:schemeClr>
              </a:buClr>
              <a:buFont typeface="Wingdings" charset="2"/>
              <a:buChar char="l"/>
            </a:pPr>
            <a:r>
              <a:rPr kumimoji="1" lang="en-US" altLang="ja-JP" dirty="0" smtClean="0"/>
              <a:t> </a:t>
            </a:r>
            <a:r>
              <a:rPr kumimoji="1" lang="ja-JP" altLang="en-US" dirty="0" smtClean="0"/>
              <a:t>初期の磁場強度</a:t>
            </a:r>
            <a:r>
              <a:rPr kumimoji="1" lang="en-US" altLang="ja-JP" dirty="0" smtClean="0"/>
              <a:t> </a:t>
            </a:r>
            <a:r>
              <a:rPr kumimoji="1" lang="en-US" altLang="ja-JP" i="1" dirty="0" err="1" smtClean="0">
                <a:latin typeface="Times New Roman"/>
                <a:cs typeface="Times New Roman"/>
              </a:rPr>
              <a:t>B</a:t>
            </a:r>
            <a:r>
              <a:rPr kumimoji="1" lang="en-US" altLang="ja-JP" baseline="-25000" dirty="0" err="1" smtClean="0">
                <a:latin typeface="Times New Roman"/>
                <a:cs typeface="Times New Roman"/>
              </a:rPr>
              <a:t>ini</a:t>
            </a:r>
            <a:r>
              <a:rPr kumimoji="1" lang="en-US" altLang="ja-JP" dirty="0" smtClean="0">
                <a:latin typeface="Times New Roman"/>
                <a:cs typeface="Times New Roman"/>
              </a:rPr>
              <a:t> = 5 </a:t>
            </a:r>
            <a:r>
              <a:rPr kumimoji="1" lang="en-US" altLang="ja-JP" dirty="0" err="1" smtClean="0">
                <a:latin typeface="Times New Roman"/>
                <a:cs typeface="Times New Roman"/>
              </a:rPr>
              <a:t>mG</a:t>
            </a:r>
            <a:r>
              <a:rPr lang="en-US" altLang="ja-JP" dirty="0" smtClean="0"/>
              <a:t> (ISM</a:t>
            </a:r>
            <a:r>
              <a:rPr lang="ja-JP" altLang="en-US" dirty="0" smtClean="0"/>
              <a:t>での典型値</a:t>
            </a:r>
            <a:r>
              <a:rPr lang="en-US" altLang="ja-JP" dirty="0" smtClean="0"/>
              <a:t> Beck00)</a:t>
            </a:r>
          </a:p>
          <a:p>
            <a:r>
              <a:rPr lang="en-US" altLang="ja-JP" dirty="0" smtClean="0"/>
              <a:t> </a:t>
            </a:r>
            <a:endParaRPr kumimoji="1" lang="ja-JP" altLang="en-US" dirty="0">
              <a:latin typeface="Times New Roman"/>
              <a:cs typeface="Times New Roman"/>
            </a:endParaRPr>
          </a:p>
        </p:txBody>
      </p:sp>
      <p:sp>
        <p:nvSpPr>
          <p:cNvPr id="9" name="テキスト ボックス 8"/>
          <p:cNvSpPr txBox="1"/>
          <p:nvPr/>
        </p:nvSpPr>
        <p:spPr>
          <a:xfrm>
            <a:off x="6324600" y="5421868"/>
            <a:ext cx="2362200" cy="369332"/>
          </a:xfrm>
          <a:prstGeom prst="rect">
            <a:avLst/>
          </a:prstGeom>
          <a:noFill/>
        </p:spPr>
        <p:txBody>
          <a:bodyPr wrap="square" rtlCol="0">
            <a:spAutoFit/>
          </a:bodyPr>
          <a:lstStyle/>
          <a:p>
            <a:r>
              <a:rPr lang="ja-JP" altLang="en-US" dirty="0" smtClean="0"/>
              <a:t>密度構造の３</a:t>
            </a:r>
            <a:r>
              <a:rPr lang="en-US" altLang="ja-JP" dirty="0" smtClean="0"/>
              <a:t>D map</a:t>
            </a:r>
            <a:endParaRPr kumimoji="1" lang="ja-JP" altLang="en-US" dirty="0"/>
          </a:p>
        </p:txBody>
      </p:sp>
      <p:sp>
        <p:nvSpPr>
          <p:cNvPr id="10" name="テキスト ボックス 9"/>
          <p:cNvSpPr txBox="1"/>
          <p:nvPr/>
        </p:nvSpPr>
        <p:spPr>
          <a:xfrm>
            <a:off x="533400" y="2489537"/>
            <a:ext cx="5791200" cy="369332"/>
          </a:xfrm>
          <a:prstGeom prst="rect">
            <a:avLst/>
          </a:prstGeom>
          <a:noFill/>
        </p:spPr>
        <p:txBody>
          <a:bodyPr wrap="square" rtlCol="0">
            <a:spAutoFit/>
          </a:bodyPr>
          <a:lstStyle/>
          <a:p>
            <a:pPr>
              <a:buClr>
                <a:schemeClr val="bg2">
                  <a:lumMod val="25000"/>
                </a:schemeClr>
              </a:buClr>
              <a:buFont typeface="Wingdings" charset="2"/>
              <a:buChar char="l"/>
            </a:pPr>
            <a:r>
              <a:rPr kumimoji="1" lang="en-US" altLang="ja-JP" dirty="0" smtClean="0"/>
              <a:t> </a:t>
            </a:r>
            <a:r>
              <a:rPr lang="ja-JP" altLang="en-US" dirty="0" smtClean="0"/>
              <a:t>熱的不安定性によって非常に非一様な</a:t>
            </a:r>
            <a:r>
              <a:rPr lang="en-US" altLang="ja-JP" dirty="0" smtClean="0"/>
              <a:t> cloud </a:t>
            </a:r>
            <a:r>
              <a:rPr lang="ja-JP" altLang="en-US" dirty="0" smtClean="0"/>
              <a:t>が形成</a:t>
            </a:r>
            <a:endParaRPr kumimoji="1" lang="ja-JP" altLang="en-US" dirty="0">
              <a:latin typeface="Times New Roman"/>
              <a:cs typeface="Times New Roman"/>
            </a:endParaRPr>
          </a:p>
        </p:txBody>
      </p:sp>
      <p:sp>
        <p:nvSpPr>
          <p:cNvPr id="11" name="テキスト ボックス 10"/>
          <p:cNvSpPr txBox="1"/>
          <p:nvPr/>
        </p:nvSpPr>
        <p:spPr>
          <a:xfrm>
            <a:off x="6477000" y="5791200"/>
            <a:ext cx="2590800" cy="369332"/>
          </a:xfrm>
          <a:prstGeom prst="rect">
            <a:avLst/>
          </a:prstGeom>
          <a:noFill/>
        </p:spPr>
        <p:txBody>
          <a:bodyPr wrap="square" rtlCol="0">
            <a:spAutoFit/>
          </a:bodyPr>
          <a:lstStyle/>
          <a:p>
            <a:r>
              <a:rPr kumimoji="1" lang="ja-JP" altLang="en-US" dirty="0" smtClean="0"/>
              <a:t>青色領域</a:t>
            </a:r>
            <a:r>
              <a:rPr kumimoji="1" lang="en-US" altLang="ja-JP" dirty="0" smtClean="0"/>
              <a:t>: </a:t>
            </a:r>
            <a:r>
              <a:rPr kumimoji="1" lang="en-US" altLang="ja-JP" i="1" dirty="0" err="1" smtClean="0">
                <a:latin typeface="Times New Roman"/>
                <a:cs typeface="Times New Roman"/>
              </a:rPr>
              <a:t>n</a:t>
            </a:r>
            <a:r>
              <a:rPr kumimoji="1" lang="en-US" altLang="ja-JP" dirty="0" smtClean="0">
                <a:latin typeface="Times New Roman"/>
                <a:cs typeface="Times New Roman"/>
              </a:rPr>
              <a:t> &gt; 30 cm</a:t>
            </a:r>
            <a:r>
              <a:rPr kumimoji="1" lang="en-US" altLang="ja-JP" baseline="30000" dirty="0" smtClean="0">
                <a:latin typeface="Times New Roman"/>
                <a:cs typeface="Times New Roman"/>
              </a:rPr>
              <a:t>-3</a:t>
            </a:r>
            <a:endParaRPr kumimoji="1" lang="ja-JP" altLang="en-US" baseline="30000" dirty="0">
              <a:latin typeface="Times New Roman"/>
              <a:cs typeface="Times New Roman"/>
            </a:endParaRPr>
          </a:p>
        </p:txBody>
      </p:sp>
      <p:sp>
        <p:nvSpPr>
          <p:cNvPr id="12" name="テキスト ボックス 11"/>
          <p:cNvSpPr txBox="1"/>
          <p:nvPr/>
        </p:nvSpPr>
        <p:spPr>
          <a:xfrm>
            <a:off x="6477000" y="6107668"/>
            <a:ext cx="2590800" cy="369332"/>
          </a:xfrm>
          <a:prstGeom prst="rect">
            <a:avLst/>
          </a:prstGeom>
          <a:noFill/>
        </p:spPr>
        <p:txBody>
          <a:bodyPr wrap="square" rtlCol="0">
            <a:spAutoFit/>
          </a:bodyPr>
          <a:lstStyle/>
          <a:p>
            <a:r>
              <a:rPr lang="ja-JP" altLang="en-US" dirty="0" smtClean="0"/>
              <a:t>透明領域</a:t>
            </a:r>
            <a:r>
              <a:rPr kumimoji="1" lang="en-US" altLang="ja-JP" dirty="0" smtClean="0"/>
              <a:t>: </a:t>
            </a:r>
            <a:r>
              <a:rPr kumimoji="1" lang="en-US" altLang="ja-JP" i="1" dirty="0" err="1" smtClean="0">
                <a:latin typeface="Times New Roman"/>
                <a:cs typeface="Times New Roman"/>
              </a:rPr>
              <a:t>n</a:t>
            </a:r>
            <a:r>
              <a:rPr kumimoji="1" lang="en-US" altLang="ja-JP" dirty="0" smtClean="0">
                <a:latin typeface="Times New Roman"/>
                <a:cs typeface="Times New Roman"/>
              </a:rPr>
              <a:t> ~ 1 cm</a:t>
            </a:r>
            <a:r>
              <a:rPr kumimoji="1" lang="en-US" altLang="ja-JP" baseline="30000" dirty="0" smtClean="0">
                <a:latin typeface="Times New Roman"/>
                <a:cs typeface="Times New Roman"/>
              </a:rPr>
              <a:t>-3</a:t>
            </a:r>
            <a:endParaRPr kumimoji="1" lang="ja-JP" altLang="en-US" baseline="30000" dirty="0">
              <a:latin typeface="Times New Roman"/>
              <a:cs typeface="Times New Roman"/>
            </a:endParaRPr>
          </a:p>
        </p:txBody>
      </p:sp>
      <p:sp>
        <p:nvSpPr>
          <p:cNvPr id="13" name="テキスト ボックス 12"/>
          <p:cNvSpPr txBox="1"/>
          <p:nvPr/>
        </p:nvSpPr>
        <p:spPr>
          <a:xfrm>
            <a:off x="533400" y="5867400"/>
            <a:ext cx="5257800" cy="369332"/>
          </a:xfrm>
          <a:prstGeom prst="rect">
            <a:avLst/>
          </a:prstGeom>
          <a:noFill/>
        </p:spPr>
        <p:txBody>
          <a:bodyPr wrap="square" rtlCol="0">
            <a:spAutoFit/>
          </a:bodyPr>
          <a:lstStyle/>
          <a:p>
            <a:pPr>
              <a:buClr>
                <a:schemeClr val="bg2">
                  <a:lumMod val="25000"/>
                </a:schemeClr>
              </a:buClr>
              <a:buFont typeface="Wingdings" charset="2"/>
              <a:buChar char="l"/>
            </a:pPr>
            <a:r>
              <a:rPr kumimoji="1" lang="en-US" altLang="ja-JP" dirty="0" smtClean="0"/>
              <a:t> </a:t>
            </a:r>
            <a:r>
              <a:rPr kumimoji="1" lang="ja-JP" altLang="en-US" dirty="0" smtClean="0"/>
              <a:t>１つの</a:t>
            </a:r>
            <a:r>
              <a:rPr lang="ja-JP" altLang="en-US" dirty="0" smtClean="0"/>
              <a:t>境界から</a:t>
            </a:r>
            <a:r>
              <a:rPr lang="en-US" altLang="ja-JP" dirty="0" smtClean="0"/>
              <a:t> hot gas </a:t>
            </a:r>
            <a:r>
              <a:rPr lang="ja-JP" altLang="en-US" dirty="0" smtClean="0"/>
              <a:t>を注入して衝撃波を励起</a:t>
            </a:r>
            <a:endParaRPr kumimoji="1" lang="ja-JP" altLang="en-US" dirty="0">
              <a:latin typeface="Times New Roman"/>
              <a:cs typeface="Times New Roman"/>
            </a:endParaRPr>
          </a:p>
        </p:txBody>
      </p:sp>
      <p:sp>
        <p:nvSpPr>
          <p:cNvPr id="14" name="テキスト ボックス 13"/>
          <p:cNvSpPr txBox="1"/>
          <p:nvPr/>
        </p:nvSpPr>
        <p:spPr>
          <a:xfrm>
            <a:off x="762000" y="6248400"/>
            <a:ext cx="5029200" cy="369332"/>
          </a:xfrm>
          <a:prstGeom prst="rect">
            <a:avLst/>
          </a:prstGeom>
          <a:noFill/>
        </p:spPr>
        <p:txBody>
          <a:bodyPr wrap="square" rtlCol="0">
            <a:spAutoFit/>
          </a:bodyPr>
          <a:lstStyle/>
          <a:p>
            <a:r>
              <a:rPr kumimoji="1" lang="ja-JP" altLang="en-US" dirty="0" smtClean="0">
                <a:sym typeface="Wingdings"/>
              </a:rPr>
              <a:t></a:t>
            </a:r>
            <a:r>
              <a:rPr kumimoji="1" lang="en-US" altLang="ja-JP" dirty="0" smtClean="0">
                <a:sym typeface="Wingdings"/>
              </a:rPr>
              <a:t> 2500 km/</a:t>
            </a:r>
            <a:r>
              <a:rPr kumimoji="1" lang="en-US" altLang="ja-JP" dirty="0" err="1" smtClean="0">
                <a:sym typeface="Wingdings"/>
              </a:rPr>
              <a:t>s</a:t>
            </a:r>
            <a:r>
              <a:rPr kumimoji="1" lang="en-US" altLang="ja-JP" dirty="0" smtClean="0">
                <a:sym typeface="Wingdings"/>
              </a:rPr>
              <a:t> </a:t>
            </a:r>
            <a:r>
              <a:rPr kumimoji="1" lang="ja-JP" altLang="en-US" dirty="0" smtClean="0">
                <a:sym typeface="Wingdings"/>
              </a:rPr>
              <a:t>程度の衝撃波が非一様媒質を伝搬</a:t>
            </a:r>
            <a:endParaRPr kumimoji="1" lang="ja-JP" altLang="en-US" dirty="0"/>
          </a:p>
        </p:txBody>
      </p:sp>
      <p:sp>
        <p:nvSpPr>
          <p:cNvPr id="15" name="テキスト ボックス 14"/>
          <p:cNvSpPr txBox="1"/>
          <p:nvPr/>
        </p:nvSpPr>
        <p:spPr>
          <a:xfrm>
            <a:off x="762000" y="3135868"/>
            <a:ext cx="4876800" cy="1200329"/>
          </a:xfrm>
          <a:prstGeom prst="rect">
            <a:avLst/>
          </a:prstGeom>
          <a:noFill/>
        </p:spPr>
        <p:txBody>
          <a:bodyPr wrap="square" rtlCol="0">
            <a:spAutoFit/>
          </a:bodyPr>
          <a:lstStyle/>
          <a:p>
            <a:r>
              <a:rPr lang="ja-JP" altLang="en-US" dirty="0" smtClean="0"/>
              <a:t>＊</a:t>
            </a:r>
            <a:r>
              <a:rPr lang="ja-JP" altLang="en-US" dirty="0" smtClean="0">
                <a:solidFill>
                  <a:srgbClr val="FF0000"/>
                </a:solidFill>
              </a:rPr>
              <a:t>多くの研究で</a:t>
            </a:r>
            <a:r>
              <a:rPr kumimoji="1" lang="ja-JP" altLang="en-US" dirty="0" smtClean="0">
                <a:solidFill>
                  <a:srgbClr val="FF0000"/>
                </a:solidFill>
              </a:rPr>
              <a:t>一様な</a:t>
            </a:r>
            <a:r>
              <a:rPr kumimoji="1" lang="en-US" altLang="ja-JP" dirty="0" smtClean="0">
                <a:solidFill>
                  <a:srgbClr val="FF0000"/>
                </a:solidFill>
              </a:rPr>
              <a:t> cloud </a:t>
            </a:r>
            <a:r>
              <a:rPr kumimoji="1" lang="ja-JP" altLang="en-US" dirty="0" smtClean="0">
                <a:solidFill>
                  <a:srgbClr val="FF0000"/>
                </a:solidFill>
              </a:rPr>
              <a:t>と</a:t>
            </a:r>
            <a:r>
              <a:rPr kumimoji="1" lang="en-US" altLang="ja-JP" dirty="0" smtClean="0">
                <a:solidFill>
                  <a:srgbClr val="FF0000"/>
                </a:solidFill>
              </a:rPr>
              <a:t> SNR </a:t>
            </a:r>
            <a:r>
              <a:rPr kumimoji="1" lang="ja-JP" altLang="en-US" dirty="0" smtClean="0">
                <a:solidFill>
                  <a:srgbClr val="FF0000"/>
                </a:solidFill>
              </a:rPr>
              <a:t>の相互作用</a:t>
            </a:r>
            <a:endParaRPr kumimoji="1" lang="en-US" altLang="ja-JP" dirty="0" smtClean="0">
              <a:solidFill>
                <a:srgbClr val="FF0000"/>
              </a:solidFill>
            </a:endParaRPr>
          </a:p>
          <a:p>
            <a:r>
              <a:rPr lang="ja-JP" altLang="ja-JP" dirty="0" smtClean="0">
                <a:solidFill>
                  <a:srgbClr val="FF0000"/>
                </a:solidFill>
              </a:rPr>
              <a:t>　</a:t>
            </a:r>
            <a:r>
              <a:rPr lang="en-US" altLang="ja-JP" dirty="0" smtClean="0">
                <a:solidFill>
                  <a:srgbClr val="FF0000"/>
                </a:solidFill>
              </a:rPr>
              <a:t> </a:t>
            </a:r>
            <a:r>
              <a:rPr kumimoji="1" lang="ja-JP" altLang="en-US" dirty="0" smtClean="0">
                <a:solidFill>
                  <a:srgbClr val="FF0000"/>
                </a:solidFill>
              </a:rPr>
              <a:t>が調べられているが</a:t>
            </a:r>
            <a:r>
              <a:rPr lang="ja-JP" altLang="en-US" dirty="0" smtClean="0">
                <a:solidFill>
                  <a:srgbClr val="FF0000"/>
                </a:solidFill>
              </a:rPr>
              <a:t>、物理的に一様な</a:t>
            </a:r>
            <a:r>
              <a:rPr lang="en-US" altLang="ja-JP" dirty="0" smtClean="0">
                <a:solidFill>
                  <a:srgbClr val="FF0000"/>
                </a:solidFill>
              </a:rPr>
              <a:t> cloud </a:t>
            </a:r>
          </a:p>
          <a:p>
            <a:r>
              <a:rPr lang="ja-JP" altLang="ja-JP" dirty="0" smtClean="0">
                <a:solidFill>
                  <a:srgbClr val="FF0000"/>
                </a:solidFill>
              </a:rPr>
              <a:t>　</a:t>
            </a:r>
            <a:r>
              <a:rPr lang="en-US" altLang="ja-JP" dirty="0" smtClean="0">
                <a:solidFill>
                  <a:srgbClr val="FF0000"/>
                </a:solidFill>
              </a:rPr>
              <a:t> </a:t>
            </a:r>
            <a:r>
              <a:rPr lang="ja-JP" altLang="en-US" dirty="0" smtClean="0">
                <a:solidFill>
                  <a:srgbClr val="FF0000"/>
                </a:solidFill>
              </a:rPr>
              <a:t>が形成されることはありえない</a:t>
            </a:r>
            <a:r>
              <a:rPr lang="en-US" altLang="ja-JP" dirty="0" smtClean="0">
                <a:solidFill>
                  <a:srgbClr val="FF0000"/>
                </a:solidFill>
              </a:rPr>
              <a:t>(</a:t>
            </a:r>
            <a:r>
              <a:rPr lang="ja-JP" altLang="en-US" dirty="0" smtClean="0">
                <a:solidFill>
                  <a:srgbClr val="FF0000"/>
                </a:solidFill>
              </a:rPr>
              <a:t>熱的不安定性</a:t>
            </a:r>
            <a:endParaRPr lang="en-US" altLang="ja-JP" dirty="0" smtClean="0">
              <a:solidFill>
                <a:srgbClr val="FF0000"/>
              </a:solidFill>
            </a:endParaRPr>
          </a:p>
          <a:p>
            <a:r>
              <a:rPr lang="en-US" altLang="ja-JP" dirty="0" smtClean="0">
                <a:solidFill>
                  <a:srgbClr val="FF0000"/>
                </a:solidFill>
              </a:rPr>
              <a:t>    </a:t>
            </a:r>
            <a:r>
              <a:rPr lang="ja-JP" altLang="en-US" dirty="0" smtClean="0">
                <a:solidFill>
                  <a:srgbClr val="FF0000"/>
                </a:solidFill>
              </a:rPr>
              <a:t>は分子雲形成時に必ず成長する</a:t>
            </a:r>
            <a:r>
              <a:rPr lang="en-US" altLang="ja-JP" dirty="0" smtClean="0">
                <a:solidFill>
                  <a:srgbClr val="FF0000"/>
                </a:solidFill>
              </a:rPr>
              <a:t>)</a:t>
            </a:r>
            <a:r>
              <a:rPr lang="en-US" altLang="ja-JP" dirty="0" smtClean="0"/>
              <a:t>.</a:t>
            </a:r>
          </a:p>
        </p:txBody>
      </p:sp>
      <p:sp>
        <p:nvSpPr>
          <p:cNvPr id="16" name="テキスト ボックス 15"/>
          <p:cNvSpPr txBox="1"/>
          <p:nvPr/>
        </p:nvSpPr>
        <p:spPr>
          <a:xfrm>
            <a:off x="1600200" y="4343400"/>
            <a:ext cx="5257800" cy="646331"/>
          </a:xfrm>
          <a:prstGeom prst="rect">
            <a:avLst/>
          </a:prstGeom>
          <a:noFill/>
        </p:spPr>
        <p:txBody>
          <a:bodyPr wrap="square" rtlCol="0">
            <a:spAutoFit/>
          </a:bodyPr>
          <a:lstStyle/>
          <a:p>
            <a:r>
              <a:rPr lang="en-US" altLang="ja-JP" dirty="0" smtClean="0"/>
              <a:t>e.g., Field+69, Koyama &amp; </a:t>
            </a:r>
            <a:r>
              <a:rPr lang="en-US" altLang="ja-JP" dirty="0" err="1" smtClean="0"/>
              <a:t>Inutsuka</a:t>
            </a:r>
            <a:r>
              <a:rPr lang="en-US" altLang="ja-JP" dirty="0" smtClean="0"/>
              <a:t> 00, 02, </a:t>
            </a:r>
          </a:p>
          <a:p>
            <a:r>
              <a:rPr lang="en-US" altLang="ja-JP" dirty="0" smtClean="0"/>
              <a:t>         </a:t>
            </a:r>
            <a:r>
              <a:rPr lang="en-US" altLang="ja-JP" dirty="0" err="1" smtClean="0"/>
              <a:t>Hennebelle</a:t>
            </a:r>
            <a:r>
              <a:rPr lang="en-US" altLang="ja-JP" dirty="0" smtClean="0"/>
              <a:t> &amp; </a:t>
            </a:r>
            <a:r>
              <a:rPr lang="en-US" altLang="ja-JP" dirty="0" err="1" smtClean="0"/>
              <a:t>Perault</a:t>
            </a:r>
            <a:r>
              <a:rPr lang="en-US" altLang="ja-JP" dirty="0" smtClean="0"/>
              <a:t> 99, Heitsch+08</a:t>
            </a:r>
            <a:endParaRPr kumimoji="1" lang="ja-JP" altLang="en-US" dirty="0"/>
          </a:p>
        </p:txBody>
      </p:sp>
      <p:sp>
        <p:nvSpPr>
          <p:cNvPr id="17" name="テキスト ボックス 16"/>
          <p:cNvSpPr txBox="1"/>
          <p:nvPr/>
        </p:nvSpPr>
        <p:spPr>
          <a:xfrm>
            <a:off x="990600" y="5068669"/>
            <a:ext cx="4876800" cy="646331"/>
          </a:xfrm>
          <a:prstGeom prst="rect">
            <a:avLst/>
          </a:prstGeom>
          <a:noFill/>
        </p:spPr>
        <p:txBody>
          <a:bodyPr wrap="square" rtlCol="0">
            <a:spAutoFit/>
          </a:bodyPr>
          <a:lstStyle/>
          <a:p>
            <a:pPr>
              <a:buFont typeface="Wingdings" charset="2"/>
              <a:buChar char="à"/>
            </a:pPr>
            <a:r>
              <a:rPr kumimoji="1" lang="en-US" altLang="ja-JP" dirty="0" smtClean="0"/>
              <a:t> Cloud </a:t>
            </a:r>
            <a:r>
              <a:rPr lang="ja-JP" altLang="en-US" dirty="0" smtClean="0"/>
              <a:t>中の衝撃波伝搬の研究には非一様性</a:t>
            </a:r>
            <a:endParaRPr lang="en-US" altLang="ja-JP" dirty="0" smtClean="0"/>
          </a:p>
          <a:p>
            <a:r>
              <a:rPr lang="ja-JP" altLang="ja-JP" dirty="0" smtClean="0"/>
              <a:t>　</a:t>
            </a:r>
            <a:r>
              <a:rPr lang="en-US" altLang="ja-JP" dirty="0" smtClean="0"/>
              <a:t>  </a:t>
            </a:r>
            <a:r>
              <a:rPr lang="ja-JP" altLang="en-US" dirty="0" smtClean="0"/>
              <a:t>を考慮することが必須の条件</a:t>
            </a:r>
            <a:endParaRPr kumimoji="1" lang="ja-JP"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6200"/>
            <a:ext cx="8229600" cy="1143000"/>
          </a:xfrm>
        </p:spPr>
        <p:txBody>
          <a:bodyPr/>
          <a:lstStyle/>
          <a:p>
            <a:r>
              <a:rPr lang="en-US" altLang="ja-JP" dirty="0" smtClean="0"/>
              <a:t>Result</a:t>
            </a:r>
            <a:endParaRPr lang="ja-JP" altLang="en-US" dirty="0"/>
          </a:p>
        </p:txBody>
      </p:sp>
      <p:sp>
        <p:nvSpPr>
          <p:cNvPr id="4" name="テキスト ボックス 3"/>
          <p:cNvSpPr txBox="1"/>
          <p:nvPr/>
        </p:nvSpPr>
        <p:spPr>
          <a:xfrm>
            <a:off x="304800" y="914400"/>
            <a:ext cx="8610600" cy="400110"/>
          </a:xfrm>
          <a:prstGeom prst="rect">
            <a:avLst/>
          </a:prstGeom>
          <a:noFill/>
        </p:spPr>
        <p:txBody>
          <a:bodyPr wrap="square" rtlCol="0">
            <a:spAutoFit/>
          </a:bodyPr>
          <a:lstStyle/>
          <a:p>
            <a:pPr>
              <a:buClr>
                <a:schemeClr val="bg2">
                  <a:lumMod val="50000"/>
                </a:schemeClr>
              </a:buClr>
              <a:buFont typeface="Wingdings" charset="2"/>
              <a:buChar char="n"/>
            </a:pPr>
            <a:r>
              <a:rPr lang="en-US" altLang="ja-JP" sz="2000" dirty="0" smtClean="0">
                <a:latin typeface="+mj-lt"/>
              </a:rPr>
              <a:t> 3D </a:t>
            </a:r>
            <a:r>
              <a:rPr lang="en-US" altLang="ja-JP" sz="2000" dirty="0" smtClean="0"/>
              <a:t>visualizations</a:t>
            </a:r>
            <a:r>
              <a:rPr lang="en-US" altLang="ja-JP" sz="2000" dirty="0" smtClean="0">
                <a:latin typeface="+mj-lt"/>
              </a:rPr>
              <a:t> (perpendicular shock case).</a:t>
            </a:r>
            <a:endParaRPr kumimoji="1" lang="ja-JP" altLang="en-US" sz="2000" dirty="0">
              <a:latin typeface="+mj-lt"/>
            </a:endParaRPr>
          </a:p>
        </p:txBody>
      </p:sp>
      <p:pic>
        <p:nvPicPr>
          <p:cNvPr id="5" name="図 4" descr="D5.png"/>
          <p:cNvPicPr>
            <a:picLocks noChangeAspect="1"/>
          </p:cNvPicPr>
          <p:nvPr/>
        </p:nvPicPr>
        <p:blipFill>
          <a:blip r:embed="rId2"/>
          <a:stretch>
            <a:fillRect/>
          </a:stretch>
        </p:blipFill>
        <p:spPr>
          <a:xfrm>
            <a:off x="922020" y="1708686"/>
            <a:ext cx="3268980" cy="3432810"/>
          </a:xfrm>
          <a:prstGeom prst="rect">
            <a:avLst/>
          </a:prstGeom>
        </p:spPr>
      </p:pic>
      <p:pic>
        <p:nvPicPr>
          <p:cNvPr id="6" name="図 5" descr="B5.png"/>
          <p:cNvPicPr>
            <a:picLocks noChangeAspect="1"/>
          </p:cNvPicPr>
          <p:nvPr/>
        </p:nvPicPr>
        <p:blipFill>
          <a:blip r:embed="rId3"/>
          <a:stretch>
            <a:fillRect/>
          </a:stretch>
        </p:blipFill>
        <p:spPr>
          <a:xfrm>
            <a:off x="4648200" y="1744849"/>
            <a:ext cx="3238500" cy="3379470"/>
          </a:xfrm>
          <a:prstGeom prst="rect">
            <a:avLst/>
          </a:prstGeom>
        </p:spPr>
      </p:pic>
      <p:sp>
        <p:nvSpPr>
          <p:cNvPr id="8" name="テキスト ボックス 7"/>
          <p:cNvSpPr txBox="1"/>
          <p:nvPr/>
        </p:nvSpPr>
        <p:spPr>
          <a:xfrm>
            <a:off x="1531620" y="1381899"/>
            <a:ext cx="1828800" cy="400110"/>
          </a:xfrm>
          <a:prstGeom prst="rect">
            <a:avLst/>
          </a:prstGeom>
          <a:noFill/>
        </p:spPr>
        <p:txBody>
          <a:bodyPr wrap="square" rtlCol="0">
            <a:spAutoFit/>
          </a:bodyPr>
          <a:lstStyle/>
          <a:p>
            <a:r>
              <a:rPr kumimoji="1" lang="en-US" altLang="ja-JP" sz="2000" dirty="0" smtClean="0"/>
              <a:t>Structure of </a:t>
            </a:r>
            <a:r>
              <a:rPr kumimoji="1" lang="en-US" altLang="ja-JP" sz="2000" i="1" dirty="0" err="1" smtClean="0">
                <a:latin typeface="Times New Roman"/>
                <a:cs typeface="Times New Roman"/>
              </a:rPr>
              <a:t>n</a:t>
            </a:r>
            <a:endParaRPr kumimoji="1" lang="ja-JP" altLang="en-US" sz="2000" i="1" dirty="0">
              <a:latin typeface="Times New Roman"/>
              <a:cs typeface="Times New Roman"/>
            </a:endParaRPr>
          </a:p>
        </p:txBody>
      </p:sp>
      <p:sp>
        <p:nvSpPr>
          <p:cNvPr id="9" name="テキスト ボックス 8"/>
          <p:cNvSpPr txBox="1"/>
          <p:nvPr/>
        </p:nvSpPr>
        <p:spPr>
          <a:xfrm>
            <a:off x="5105400" y="1383599"/>
            <a:ext cx="1828800" cy="400110"/>
          </a:xfrm>
          <a:prstGeom prst="rect">
            <a:avLst/>
          </a:prstGeom>
          <a:noFill/>
        </p:spPr>
        <p:txBody>
          <a:bodyPr wrap="square" rtlCol="0">
            <a:spAutoFit/>
          </a:bodyPr>
          <a:lstStyle/>
          <a:p>
            <a:r>
              <a:rPr kumimoji="1" lang="en-US" altLang="ja-JP" sz="2000" dirty="0" smtClean="0"/>
              <a:t>Structure of </a:t>
            </a:r>
            <a:r>
              <a:rPr lang="en-US" altLang="ja-JP" sz="2000" dirty="0" smtClean="0">
                <a:latin typeface="Times New Roman"/>
                <a:cs typeface="Times New Roman"/>
              </a:rPr>
              <a:t>|</a:t>
            </a:r>
            <a:r>
              <a:rPr kumimoji="1" lang="en-US" altLang="ja-JP" sz="2000" i="1" dirty="0" smtClean="0">
                <a:latin typeface="Times New Roman"/>
                <a:cs typeface="Times New Roman"/>
              </a:rPr>
              <a:t>B</a:t>
            </a:r>
            <a:r>
              <a:rPr kumimoji="1" lang="en-US" altLang="ja-JP" sz="2000" dirty="0" smtClean="0">
                <a:latin typeface="Times New Roman"/>
                <a:cs typeface="Times New Roman"/>
              </a:rPr>
              <a:t>|</a:t>
            </a:r>
            <a:endParaRPr kumimoji="1" lang="ja-JP" altLang="en-US" sz="2000" i="1" dirty="0">
              <a:latin typeface="Times New Roman"/>
              <a:cs typeface="Times New Roman"/>
            </a:endParaRPr>
          </a:p>
        </p:txBody>
      </p:sp>
      <p:sp>
        <p:nvSpPr>
          <p:cNvPr id="10" name="テキスト ボックス 9"/>
          <p:cNvSpPr txBox="1"/>
          <p:nvPr/>
        </p:nvSpPr>
        <p:spPr>
          <a:xfrm>
            <a:off x="922020" y="5334000"/>
            <a:ext cx="2659380" cy="369332"/>
          </a:xfrm>
          <a:prstGeom prst="rect">
            <a:avLst/>
          </a:prstGeom>
          <a:noFill/>
        </p:spPr>
        <p:txBody>
          <a:bodyPr wrap="square" rtlCol="0">
            <a:spAutoFit/>
          </a:bodyPr>
          <a:lstStyle/>
          <a:p>
            <a:r>
              <a:rPr kumimoji="1" lang="en-US" altLang="ja-JP" dirty="0" smtClean="0">
                <a:solidFill>
                  <a:srgbClr val="0000FF"/>
                </a:solidFill>
              </a:rPr>
              <a:t>Blue</a:t>
            </a:r>
            <a:r>
              <a:rPr kumimoji="1" lang="en-US" altLang="ja-JP" dirty="0" smtClean="0"/>
              <a:t> : shocked cloud</a:t>
            </a:r>
            <a:endParaRPr kumimoji="1" lang="ja-JP" altLang="en-US" dirty="0"/>
          </a:p>
        </p:txBody>
      </p:sp>
      <p:sp>
        <p:nvSpPr>
          <p:cNvPr id="11" name="テキスト ボックス 10"/>
          <p:cNvSpPr txBox="1"/>
          <p:nvPr/>
        </p:nvSpPr>
        <p:spPr>
          <a:xfrm>
            <a:off x="927768" y="5637100"/>
            <a:ext cx="3034632" cy="369332"/>
          </a:xfrm>
          <a:prstGeom prst="rect">
            <a:avLst/>
          </a:prstGeom>
          <a:noFill/>
        </p:spPr>
        <p:txBody>
          <a:bodyPr wrap="square" rtlCol="0">
            <a:spAutoFit/>
          </a:bodyPr>
          <a:lstStyle/>
          <a:p>
            <a:r>
              <a:rPr lang="en-US" altLang="ja-JP" dirty="0" smtClean="0">
                <a:solidFill>
                  <a:schemeClr val="accent6">
                    <a:lumMod val="75000"/>
                  </a:schemeClr>
                </a:solidFill>
              </a:rPr>
              <a:t>Orange</a:t>
            </a:r>
            <a:r>
              <a:rPr kumimoji="1" lang="en-US" altLang="ja-JP" dirty="0" smtClean="0"/>
              <a:t> : shocked </a:t>
            </a:r>
            <a:r>
              <a:rPr lang="en-US" altLang="ja-JP" dirty="0" smtClean="0"/>
              <a:t>diffuse gas</a:t>
            </a:r>
            <a:endParaRPr kumimoji="1" lang="ja-JP" altLang="en-US" dirty="0"/>
          </a:p>
        </p:txBody>
      </p:sp>
      <p:sp>
        <p:nvSpPr>
          <p:cNvPr id="12" name="テキスト ボックス 11"/>
          <p:cNvSpPr txBox="1"/>
          <p:nvPr/>
        </p:nvSpPr>
        <p:spPr>
          <a:xfrm>
            <a:off x="4960620" y="5334000"/>
            <a:ext cx="3040380" cy="369332"/>
          </a:xfrm>
          <a:prstGeom prst="rect">
            <a:avLst/>
          </a:prstGeom>
          <a:noFill/>
        </p:spPr>
        <p:txBody>
          <a:bodyPr wrap="square" rtlCol="0">
            <a:spAutoFit/>
          </a:bodyPr>
          <a:lstStyle/>
          <a:p>
            <a:r>
              <a:rPr kumimoji="1" lang="en-US" altLang="ja-JP" dirty="0" smtClean="0">
                <a:solidFill>
                  <a:srgbClr val="0000FF"/>
                </a:solidFill>
              </a:rPr>
              <a:t>Blue</a:t>
            </a:r>
            <a:r>
              <a:rPr kumimoji="1" lang="en-US" altLang="ja-JP" dirty="0" smtClean="0"/>
              <a:t> : </a:t>
            </a:r>
            <a:r>
              <a:rPr kumimoji="1" lang="en-US" altLang="ja-JP" dirty="0" smtClean="0">
                <a:latin typeface="Times New Roman"/>
                <a:cs typeface="Times New Roman"/>
              </a:rPr>
              <a:t>10 </a:t>
            </a:r>
            <a:r>
              <a:rPr kumimoji="1" lang="en-US" altLang="ja-JP" dirty="0" err="1" smtClean="0">
                <a:latin typeface="Symbol" charset="2"/>
                <a:cs typeface="Symbol" charset="2"/>
              </a:rPr>
              <a:t>m</a:t>
            </a:r>
            <a:r>
              <a:rPr kumimoji="1" lang="en-US" altLang="ja-JP" dirty="0" err="1" smtClean="0">
                <a:latin typeface="Times New Roman"/>
                <a:cs typeface="Times New Roman"/>
              </a:rPr>
              <a:t>G</a:t>
            </a:r>
            <a:r>
              <a:rPr kumimoji="1" lang="en-US" altLang="ja-JP" dirty="0" smtClean="0">
                <a:latin typeface="Times New Roman"/>
                <a:cs typeface="Times New Roman"/>
              </a:rPr>
              <a:t> &lt;</a:t>
            </a:r>
            <a:r>
              <a:rPr lang="en-US" altLang="ja-JP" dirty="0" smtClean="0"/>
              <a:t> </a:t>
            </a:r>
            <a:r>
              <a:rPr lang="en-US" altLang="ja-JP" dirty="0" smtClean="0">
                <a:latin typeface="Times New Roman"/>
                <a:cs typeface="Times New Roman"/>
              </a:rPr>
              <a:t>|</a:t>
            </a:r>
            <a:r>
              <a:rPr lang="en-US" altLang="ja-JP" i="1" dirty="0" smtClean="0">
                <a:latin typeface="Times New Roman"/>
                <a:cs typeface="Times New Roman"/>
              </a:rPr>
              <a:t>B</a:t>
            </a:r>
            <a:r>
              <a:rPr lang="en-US" altLang="ja-JP" dirty="0" smtClean="0">
                <a:latin typeface="Times New Roman"/>
                <a:cs typeface="Times New Roman"/>
              </a:rPr>
              <a:t>| </a:t>
            </a:r>
            <a:r>
              <a:rPr kumimoji="1" lang="en-US" altLang="ja-JP" dirty="0" smtClean="0">
                <a:latin typeface="Times New Roman"/>
                <a:cs typeface="Times New Roman"/>
              </a:rPr>
              <a:t>&lt; 100 </a:t>
            </a:r>
            <a:r>
              <a:rPr kumimoji="1" lang="en-US" altLang="ja-JP" dirty="0" err="1" smtClean="0">
                <a:latin typeface="Symbol" charset="2"/>
                <a:cs typeface="Symbol" charset="2"/>
              </a:rPr>
              <a:t>m</a:t>
            </a:r>
            <a:r>
              <a:rPr kumimoji="1" lang="en-US" altLang="ja-JP" dirty="0" err="1" smtClean="0">
                <a:latin typeface="Times New Roman"/>
                <a:cs typeface="Times New Roman"/>
              </a:rPr>
              <a:t>G</a:t>
            </a:r>
            <a:endParaRPr kumimoji="1" lang="ja-JP" altLang="en-US" dirty="0">
              <a:latin typeface="Times New Roman"/>
              <a:cs typeface="Times New Roman"/>
            </a:endParaRPr>
          </a:p>
        </p:txBody>
      </p:sp>
      <p:sp>
        <p:nvSpPr>
          <p:cNvPr id="13" name="テキスト ボックス 12"/>
          <p:cNvSpPr txBox="1"/>
          <p:nvPr/>
        </p:nvSpPr>
        <p:spPr>
          <a:xfrm>
            <a:off x="4966368" y="5637100"/>
            <a:ext cx="3339432" cy="369332"/>
          </a:xfrm>
          <a:prstGeom prst="rect">
            <a:avLst/>
          </a:prstGeom>
          <a:noFill/>
        </p:spPr>
        <p:txBody>
          <a:bodyPr wrap="square" rtlCol="0">
            <a:spAutoFit/>
          </a:bodyPr>
          <a:lstStyle/>
          <a:p>
            <a:r>
              <a:rPr lang="en-US" altLang="ja-JP" dirty="0" smtClean="0">
                <a:solidFill>
                  <a:srgbClr val="008000"/>
                </a:solidFill>
              </a:rPr>
              <a:t>Green</a:t>
            </a:r>
            <a:r>
              <a:rPr lang="en-US" altLang="ja-JP" dirty="0" smtClean="0"/>
              <a:t> : </a:t>
            </a:r>
            <a:r>
              <a:rPr lang="en-US" altLang="ja-JP" dirty="0" smtClean="0">
                <a:latin typeface="Times New Roman"/>
                <a:cs typeface="Times New Roman"/>
              </a:rPr>
              <a:t>100 </a:t>
            </a:r>
            <a:r>
              <a:rPr lang="en-US" altLang="ja-JP" dirty="0" err="1" smtClean="0">
                <a:latin typeface="Symbol" charset="2"/>
                <a:cs typeface="Symbol" charset="2"/>
              </a:rPr>
              <a:t>m</a:t>
            </a:r>
            <a:r>
              <a:rPr lang="en-US" altLang="ja-JP" dirty="0" err="1" smtClean="0">
                <a:latin typeface="Times New Roman"/>
                <a:cs typeface="Times New Roman"/>
              </a:rPr>
              <a:t>G</a:t>
            </a:r>
            <a:r>
              <a:rPr lang="en-US" altLang="ja-JP" dirty="0" smtClean="0">
                <a:latin typeface="Times New Roman"/>
                <a:cs typeface="Times New Roman"/>
              </a:rPr>
              <a:t> &lt;</a:t>
            </a:r>
            <a:r>
              <a:rPr lang="en-US" altLang="ja-JP" dirty="0" smtClean="0"/>
              <a:t> </a:t>
            </a:r>
            <a:r>
              <a:rPr lang="en-US" altLang="ja-JP" dirty="0" smtClean="0">
                <a:latin typeface="Times New Roman"/>
                <a:cs typeface="Times New Roman"/>
              </a:rPr>
              <a:t>|</a:t>
            </a:r>
            <a:r>
              <a:rPr lang="en-US" altLang="ja-JP" i="1" dirty="0" smtClean="0">
                <a:latin typeface="Times New Roman"/>
                <a:cs typeface="Times New Roman"/>
              </a:rPr>
              <a:t>B</a:t>
            </a:r>
            <a:r>
              <a:rPr lang="en-US" altLang="ja-JP" dirty="0" smtClean="0">
                <a:latin typeface="Times New Roman"/>
                <a:cs typeface="Times New Roman"/>
              </a:rPr>
              <a:t>| &lt; 500 </a:t>
            </a:r>
            <a:r>
              <a:rPr lang="en-US" altLang="ja-JP" dirty="0" err="1" smtClean="0">
                <a:latin typeface="Symbol" charset="2"/>
                <a:cs typeface="Symbol" charset="2"/>
              </a:rPr>
              <a:t>m</a:t>
            </a:r>
            <a:r>
              <a:rPr lang="en-US" altLang="ja-JP" dirty="0" err="1" smtClean="0">
                <a:latin typeface="Times New Roman"/>
                <a:cs typeface="Times New Roman"/>
              </a:rPr>
              <a:t>G</a:t>
            </a:r>
            <a:endParaRPr lang="ja-JP" altLang="en-US" dirty="0">
              <a:latin typeface="Times New Roman"/>
              <a:cs typeface="Times New Roman"/>
            </a:endParaRPr>
          </a:p>
        </p:txBody>
      </p:sp>
      <p:sp>
        <p:nvSpPr>
          <p:cNvPr id="14" name="テキスト ボックス 13"/>
          <p:cNvSpPr txBox="1"/>
          <p:nvPr/>
        </p:nvSpPr>
        <p:spPr>
          <a:xfrm>
            <a:off x="4966368" y="5941900"/>
            <a:ext cx="3339432" cy="369332"/>
          </a:xfrm>
          <a:prstGeom prst="rect">
            <a:avLst/>
          </a:prstGeom>
          <a:noFill/>
        </p:spPr>
        <p:txBody>
          <a:bodyPr wrap="square" rtlCol="0">
            <a:spAutoFit/>
          </a:bodyPr>
          <a:lstStyle/>
          <a:p>
            <a:r>
              <a:rPr lang="en-US" altLang="ja-JP" dirty="0" smtClean="0">
                <a:solidFill>
                  <a:srgbClr val="FF0000"/>
                </a:solidFill>
              </a:rPr>
              <a:t>Red</a:t>
            </a:r>
            <a:r>
              <a:rPr lang="en-US" altLang="ja-JP" dirty="0" smtClean="0"/>
              <a:t> : </a:t>
            </a:r>
            <a:r>
              <a:rPr lang="en-US" altLang="ja-JP" dirty="0" smtClean="0">
                <a:latin typeface="Times New Roman"/>
                <a:cs typeface="Times New Roman"/>
              </a:rPr>
              <a:t>500 </a:t>
            </a:r>
            <a:r>
              <a:rPr lang="en-US" altLang="ja-JP" dirty="0" err="1" smtClean="0">
                <a:latin typeface="Symbol" charset="2"/>
                <a:cs typeface="Symbol" charset="2"/>
              </a:rPr>
              <a:t>m</a:t>
            </a:r>
            <a:r>
              <a:rPr lang="en-US" altLang="ja-JP" dirty="0" err="1" smtClean="0">
                <a:latin typeface="Times New Roman"/>
                <a:cs typeface="Times New Roman"/>
              </a:rPr>
              <a:t>G</a:t>
            </a:r>
            <a:r>
              <a:rPr lang="en-US" altLang="ja-JP" dirty="0" smtClean="0">
                <a:latin typeface="Times New Roman"/>
                <a:cs typeface="Times New Roman"/>
              </a:rPr>
              <a:t> &lt;</a:t>
            </a:r>
            <a:r>
              <a:rPr lang="en-US" altLang="ja-JP" dirty="0" smtClean="0"/>
              <a:t> </a:t>
            </a:r>
            <a:r>
              <a:rPr lang="en-US" altLang="ja-JP" dirty="0" smtClean="0">
                <a:latin typeface="Times New Roman"/>
                <a:cs typeface="Times New Roman"/>
              </a:rPr>
              <a:t>|</a:t>
            </a:r>
            <a:r>
              <a:rPr lang="en-US" altLang="ja-JP" i="1" dirty="0" smtClean="0">
                <a:latin typeface="Times New Roman"/>
                <a:cs typeface="Times New Roman"/>
              </a:rPr>
              <a:t>B</a:t>
            </a:r>
            <a:r>
              <a:rPr lang="en-US" altLang="ja-JP" dirty="0" smtClean="0">
                <a:latin typeface="Times New Roman"/>
                <a:cs typeface="Times New Roman"/>
              </a:rPr>
              <a:t>|</a:t>
            </a:r>
            <a:endParaRPr lang="ja-JP" altLang="en-US" dirty="0">
              <a:latin typeface="Times New Roman"/>
              <a:cs typeface="Times New Roman"/>
            </a:endParaRPr>
          </a:p>
        </p:txBody>
      </p:sp>
      <p:cxnSp>
        <p:nvCxnSpPr>
          <p:cNvPr id="15" name="直線矢印コネクタ 14"/>
          <p:cNvCxnSpPr/>
          <p:nvPr/>
        </p:nvCxnSpPr>
        <p:spPr>
          <a:xfrm flipV="1">
            <a:off x="2008516" y="5002465"/>
            <a:ext cx="1017466" cy="179136"/>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直線矢印コネクタ 15"/>
          <p:cNvCxnSpPr/>
          <p:nvPr/>
        </p:nvCxnSpPr>
        <p:spPr>
          <a:xfrm rot="16200000" flipV="1">
            <a:off x="528429" y="4387893"/>
            <a:ext cx="1040065" cy="242548"/>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直線矢印コネクタ 16"/>
          <p:cNvCxnSpPr/>
          <p:nvPr/>
        </p:nvCxnSpPr>
        <p:spPr>
          <a:xfrm rot="5400000" flipH="1" flipV="1">
            <a:off x="368842" y="2932906"/>
            <a:ext cx="990600" cy="1588"/>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8" name="テキスト ボックス 17"/>
          <p:cNvSpPr txBox="1"/>
          <p:nvPr/>
        </p:nvSpPr>
        <p:spPr>
          <a:xfrm>
            <a:off x="3025982" y="4812268"/>
            <a:ext cx="300082" cy="369332"/>
          </a:xfrm>
          <a:prstGeom prst="rect">
            <a:avLst/>
          </a:prstGeom>
          <a:noFill/>
        </p:spPr>
        <p:txBody>
          <a:bodyPr wrap="none" rtlCol="0">
            <a:spAutoFit/>
          </a:bodyPr>
          <a:lstStyle/>
          <a:p>
            <a:r>
              <a:rPr kumimoji="1" lang="en-US" altLang="ja-JP" dirty="0" err="1" smtClean="0">
                <a:latin typeface="Times New Roman"/>
                <a:cs typeface="Times New Roman"/>
              </a:rPr>
              <a:t>x</a:t>
            </a:r>
            <a:endParaRPr kumimoji="1" lang="ja-JP" altLang="en-US" dirty="0">
              <a:latin typeface="Times New Roman"/>
              <a:cs typeface="Times New Roman"/>
            </a:endParaRPr>
          </a:p>
        </p:txBody>
      </p:sp>
      <p:sp>
        <p:nvSpPr>
          <p:cNvPr id="19" name="テキスト ボックス 18"/>
          <p:cNvSpPr txBox="1"/>
          <p:nvPr/>
        </p:nvSpPr>
        <p:spPr>
          <a:xfrm>
            <a:off x="767806" y="3581400"/>
            <a:ext cx="325730" cy="369332"/>
          </a:xfrm>
          <a:prstGeom prst="rect">
            <a:avLst/>
          </a:prstGeom>
          <a:noFill/>
        </p:spPr>
        <p:txBody>
          <a:bodyPr wrap="none" rtlCol="0">
            <a:spAutoFit/>
          </a:bodyPr>
          <a:lstStyle/>
          <a:p>
            <a:r>
              <a:rPr lang="en-US" altLang="ja-JP" dirty="0" err="1" smtClean="0">
                <a:latin typeface="Times New Roman"/>
                <a:cs typeface="Times New Roman"/>
              </a:rPr>
              <a:t>y</a:t>
            </a:r>
            <a:endParaRPr kumimoji="1" lang="ja-JP" altLang="en-US" dirty="0">
              <a:latin typeface="Times New Roman"/>
              <a:cs typeface="Times New Roman"/>
            </a:endParaRPr>
          </a:p>
        </p:txBody>
      </p:sp>
      <p:sp>
        <p:nvSpPr>
          <p:cNvPr id="20" name="テキスト ボックス 19"/>
          <p:cNvSpPr txBox="1"/>
          <p:nvPr/>
        </p:nvSpPr>
        <p:spPr>
          <a:xfrm>
            <a:off x="712536" y="2069068"/>
            <a:ext cx="287258" cy="369332"/>
          </a:xfrm>
          <a:prstGeom prst="rect">
            <a:avLst/>
          </a:prstGeom>
          <a:noFill/>
        </p:spPr>
        <p:txBody>
          <a:bodyPr wrap="none" rtlCol="0">
            <a:spAutoFit/>
          </a:bodyPr>
          <a:lstStyle/>
          <a:p>
            <a:r>
              <a:rPr lang="en-US" altLang="ja-JP" dirty="0" err="1" smtClean="0">
                <a:latin typeface="Times New Roman"/>
                <a:cs typeface="Times New Roman"/>
              </a:rPr>
              <a:t>z</a:t>
            </a:r>
            <a:endParaRPr kumimoji="1" lang="ja-JP" altLang="en-US" dirty="0">
              <a:latin typeface="Times New Roman"/>
              <a:cs typeface="Times New Roman"/>
            </a:endParaRPr>
          </a:p>
        </p:txBody>
      </p:sp>
      <p:cxnSp>
        <p:nvCxnSpPr>
          <p:cNvPr id="27" name="直線矢印コネクタ 26"/>
          <p:cNvCxnSpPr/>
          <p:nvPr/>
        </p:nvCxnSpPr>
        <p:spPr>
          <a:xfrm flipV="1">
            <a:off x="5692852" y="4990797"/>
            <a:ext cx="1017466" cy="179136"/>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8" name="直線矢印コネクタ 27"/>
          <p:cNvCxnSpPr/>
          <p:nvPr/>
        </p:nvCxnSpPr>
        <p:spPr>
          <a:xfrm rot="16200000" flipV="1">
            <a:off x="4235493" y="4376225"/>
            <a:ext cx="1040065" cy="242548"/>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9" name="直線矢印コネクタ 28"/>
          <p:cNvCxnSpPr/>
          <p:nvPr/>
        </p:nvCxnSpPr>
        <p:spPr>
          <a:xfrm rot="5400000" flipH="1" flipV="1">
            <a:off x="4075906" y="2921238"/>
            <a:ext cx="990600" cy="1588"/>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0" name="テキスト ボックス 29"/>
          <p:cNvSpPr txBox="1"/>
          <p:nvPr/>
        </p:nvSpPr>
        <p:spPr>
          <a:xfrm>
            <a:off x="6710318" y="4800600"/>
            <a:ext cx="300082" cy="369332"/>
          </a:xfrm>
          <a:prstGeom prst="rect">
            <a:avLst/>
          </a:prstGeom>
          <a:noFill/>
        </p:spPr>
        <p:txBody>
          <a:bodyPr wrap="none" rtlCol="0">
            <a:spAutoFit/>
          </a:bodyPr>
          <a:lstStyle/>
          <a:p>
            <a:r>
              <a:rPr kumimoji="1" lang="en-US" altLang="ja-JP" dirty="0" err="1" smtClean="0">
                <a:latin typeface="Times New Roman"/>
                <a:cs typeface="Times New Roman"/>
              </a:rPr>
              <a:t>x</a:t>
            </a:r>
            <a:endParaRPr kumimoji="1" lang="ja-JP" altLang="en-US" dirty="0">
              <a:latin typeface="Times New Roman"/>
              <a:cs typeface="Times New Roman"/>
            </a:endParaRPr>
          </a:p>
        </p:txBody>
      </p:sp>
      <p:sp>
        <p:nvSpPr>
          <p:cNvPr id="31" name="テキスト ボックス 30"/>
          <p:cNvSpPr txBox="1"/>
          <p:nvPr/>
        </p:nvSpPr>
        <p:spPr>
          <a:xfrm>
            <a:off x="4474870" y="3569732"/>
            <a:ext cx="325730" cy="369332"/>
          </a:xfrm>
          <a:prstGeom prst="rect">
            <a:avLst/>
          </a:prstGeom>
          <a:noFill/>
        </p:spPr>
        <p:txBody>
          <a:bodyPr wrap="none" rtlCol="0">
            <a:spAutoFit/>
          </a:bodyPr>
          <a:lstStyle/>
          <a:p>
            <a:r>
              <a:rPr lang="en-US" altLang="ja-JP" dirty="0" err="1" smtClean="0">
                <a:latin typeface="Times New Roman"/>
                <a:cs typeface="Times New Roman"/>
              </a:rPr>
              <a:t>y</a:t>
            </a:r>
            <a:endParaRPr kumimoji="1" lang="ja-JP" altLang="en-US" dirty="0">
              <a:latin typeface="Times New Roman"/>
              <a:cs typeface="Times New Roman"/>
            </a:endParaRPr>
          </a:p>
        </p:txBody>
      </p:sp>
      <p:sp>
        <p:nvSpPr>
          <p:cNvPr id="32" name="テキスト ボックス 31"/>
          <p:cNvSpPr txBox="1"/>
          <p:nvPr/>
        </p:nvSpPr>
        <p:spPr>
          <a:xfrm>
            <a:off x="4419600" y="2057400"/>
            <a:ext cx="287258" cy="369332"/>
          </a:xfrm>
          <a:prstGeom prst="rect">
            <a:avLst/>
          </a:prstGeom>
          <a:noFill/>
        </p:spPr>
        <p:txBody>
          <a:bodyPr wrap="none" rtlCol="0">
            <a:spAutoFit/>
          </a:bodyPr>
          <a:lstStyle/>
          <a:p>
            <a:r>
              <a:rPr lang="en-US" altLang="ja-JP" dirty="0" err="1" smtClean="0">
                <a:latin typeface="Times New Roman"/>
                <a:cs typeface="Times New Roman"/>
              </a:rPr>
              <a:t>z</a:t>
            </a:r>
            <a:endParaRPr kumimoji="1" lang="ja-JP" altLang="en-US" dirty="0">
              <a:latin typeface="Times New Roman"/>
              <a:cs typeface="Times New Roman"/>
            </a:endParaRPr>
          </a:p>
        </p:txBody>
      </p:sp>
      <p:sp>
        <p:nvSpPr>
          <p:cNvPr id="25" name="テキスト ボックス 24"/>
          <p:cNvSpPr txBox="1"/>
          <p:nvPr/>
        </p:nvSpPr>
        <p:spPr>
          <a:xfrm>
            <a:off x="6096000" y="468868"/>
            <a:ext cx="3222548" cy="369332"/>
          </a:xfrm>
          <a:prstGeom prst="rect">
            <a:avLst/>
          </a:prstGeom>
          <a:noFill/>
        </p:spPr>
        <p:txBody>
          <a:bodyPr wrap="square" rtlCol="0">
            <a:spAutoFit/>
          </a:bodyPr>
          <a:lstStyle/>
          <a:p>
            <a:r>
              <a:rPr kumimoji="1" lang="en-US" altLang="ja-JP" dirty="0" smtClean="0"/>
              <a:t>TI, Yamazaki, </a:t>
            </a:r>
            <a:r>
              <a:rPr kumimoji="1" lang="en-US" altLang="ja-JP" dirty="0" err="1" smtClean="0"/>
              <a:t>Inutsuka</a:t>
            </a:r>
            <a:r>
              <a:rPr kumimoji="1" lang="en-US" altLang="ja-JP" dirty="0" smtClean="0"/>
              <a:t>, </a:t>
            </a:r>
            <a:r>
              <a:rPr kumimoji="1" lang="en-US" altLang="ja-JP" dirty="0" err="1" smtClean="0"/>
              <a:t>Fuki</a:t>
            </a:r>
            <a:r>
              <a:rPr kumimoji="1" lang="en-US" altLang="ja-JP" dirty="0" smtClean="0"/>
              <a:t> 11</a:t>
            </a:r>
            <a:endParaRPr kumimoji="1" lang="ja-JP"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6200"/>
            <a:ext cx="8229600" cy="1143000"/>
          </a:xfrm>
        </p:spPr>
        <p:txBody>
          <a:bodyPr/>
          <a:lstStyle/>
          <a:p>
            <a:r>
              <a:rPr lang="en-US" altLang="ja-JP" dirty="0" smtClean="0"/>
              <a:t>Result</a:t>
            </a:r>
            <a:endParaRPr lang="ja-JP" altLang="en-US" dirty="0"/>
          </a:p>
        </p:txBody>
      </p:sp>
      <p:sp>
        <p:nvSpPr>
          <p:cNvPr id="4" name="テキスト ボックス 3"/>
          <p:cNvSpPr txBox="1"/>
          <p:nvPr/>
        </p:nvSpPr>
        <p:spPr>
          <a:xfrm>
            <a:off x="304800" y="914400"/>
            <a:ext cx="8610600" cy="400110"/>
          </a:xfrm>
          <a:prstGeom prst="rect">
            <a:avLst/>
          </a:prstGeom>
          <a:noFill/>
        </p:spPr>
        <p:txBody>
          <a:bodyPr wrap="square" rtlCol="0">
            <a:spAutoFit/>
          </a:bodyPr>
          <a:lstStyle/>
          <a:p>
            <a:pPr>
              <a:buClr>
                <a:schemeClr val="bg2">
                  <a:lumMod val="50000"/>
                </a:schemeClr>
              </a:buClr>
              <a:buFont typeface="Wingdings" charset="2"/>
              <a:buChar char="n"/>
            </a:pPr>
            <a:r>
              <a:rPr lang="en-US" altLang="ja-JP" sz="2000" dirty="0" smtClean="0">
                <a:latin typeface="+mj-lt"/>
              </a:rPr>
              <a:t> 3D </a:t>
            </a:r>
            <a:r>
              <a:rPr lang="en-US" altLang="ja-JP" sz="2000" dirty="0" smtClean="0"/>
              <a:t>visualization</a:t>
            </a:r>
            <a:r>
              <a:rPr lang="en-US" altLang="ja-JP" sz="2000" dirty="0" smtClean="0">
                <a:latin typeface="+mj-lt"/>
              </a:rPr>
              <a:t> (parallel shock case).</a:t>
            </a:r>
            <a:endParaRPr kumimoji="1" lang="ja-JP" altLang="en-US" sz="2000" dirty="0">
              <a:latin typeface="+mj-lt"/>
            </a:endParaRPr>
          </a:p>
        </p:txBody>
      </p:sp>
      <p:sp>
        <p:nvSpPr>
          <p:cNvPr id="8" name="テキスト ボックス 7"/>
          <p:cNvSpPr txBox="1"/>
          <p:nvPr/>
        </p:nvSpPr>
        <p:spPr>
          <a:xfrm>
            <a:off x="1531620" y="1381899"/>
            <a:ext cx="1828800" cy="400110"/>
          </a:xfrm>
          <a:prstGeom prst="rect">
            <a:avLst/>
          </a:prstGeom>
          <a:noFill/>
        </p:spPr>
        <p:txBody>
          <a:bodyPr wrap="square" rtlCol="0">
            <a:spAutoFit/>
          </a:bodyPr>
          <a:lstStyle/>
          <a:p>
            <a:r>
              <a:rPr kumimoji="1" lang="en-US" altLang="ja-JP" sz="2000" dirty="0" smtClean="0"/>
              <a:t>Structure of </a:t>
            </a:r>
            <a:r>
              <a:rPr kumimoji="1" lang="en-US" altLang="ja-JP" sz="2000" i="1" dirty="0" err="1" smtClean="0">
                <a:latin typeface="Times New Roman"/>
                <a:cs typeface="Times New Roman"/>
              </a:rPr>
              <a:t>n</a:t>
            </a:r>
            <a:endParaRPr kumimoji="1" lang="ja-JP" altLang="en-US" sz="2000" i="1" dirty="0">
              <a:latin typeface="Times New Roman"/>
              <a:cs typeface="Times New Roman"/>
            </a:endParaRPr>
          </a:p>
        </p:txBody>
      </p:sp>
      <p:sp>
        <p:nvSpPr>
          <p:cNvPr id="9" name="テキスト ボックス 8"/>
          <p:cNvSpPr txBox="1"/>
          <p:nvPr/>
        </p:nvSpPr>
        <p:spPr>
          <a:xfrm>
            <a:off x="5105400" y="1383599"/>
            <a:ext cx="1828800" cy="400110"/>
          </a:xfrm>
          <a:prstGeom prst="rect">
            <a:avLst/>
          </a:prstGeom>
          <a:noFill/>
        </p:spPr>
        <p:txBody>
          <a:bodyPr wrap="square" rtlCol="0">
            <a:spAutoFit/>
          </a:bodyPr>
          <a:lstStyle/>
          <a:p>
            <a:r>
              <a:rPr kumimoji="1" lang="en-US" altLang="ja-JP" sz="2000" dirty="0" smtClean="0"/>
              <a:t>Structure of </a:t>
            </a:r>
            <a:r>
              <a:rPr lang="en-US" altLang="ja-JP" sz="2000" dirty="0" smtClean="0">
                <a:latin typeface="Times New Roman"/>
                <a:cs typeface="Times New Roman"/>
              </a:rPr>
              <a:t>|</a:t>
            </a:r>
            <a:r>
              <a:rPr kumimoji="1" lang="en-US" altLang="ja-JP" sz="2000" i="1" dirty="0" smtClean="0">
                <a:latin typeface="Times New Roman"/>
                <a:cs typeface="Times New Roman"/>
              </a:rPr>
              <a:t>B</a:t>
            </a:r>
            <a:r>
              <a:rPr kumimoji="1" lang="en-US" altLang="ja-JP" sz="2000" dirty="0" smtClean="0">
                <a:latin typeface="Times New Roman"/>
                <a:cs typeface="Times New Roman"/>
              </a:rPr>
              <a:t>|</a:t>
            </a:r>
            <a:endParaRPr kumimoji="1" lang="ja-JP" altLang="en-US" sz="2000" i="1" dirty="0">
              <a:latin typeface="Times New Roman"/>
              <a:cs typeface="Times New Roman"/>
            </a:endParaRPr>
          </a:p>
        </p:txBody>
      </p:sp>
      <p:pic>
        <p:nvPicPr>
          <p:cNvPr id="15" name="図 14" descr="D8.png"/>
          <p:cNvPicPr>
            <a:picLocks noChangeAspect="1"/>
          </p:cNvPicPr>
          <p:nvPr/>
        </p:nvPicPr>
        <p:blipFill>
          <a:blip r:embed="rId2"/>
          <a:stretch>
            <a:fillRect/>
          </a:stretch>
        </p:blipFill>
        <p:spPr>
          <a:xfrm>
            <a:off x="990600" y="1752600"/>
            <a:ext cx="3249930" cy="3394710"/>
          </a:xfrm>
          <a:prstGeom prst="rect">
            <a:avLst/>
          </a:prstGeom>
        </p:spPr>
      </p:pic>
      <p:pic>
        <p:nvPicPr>
          <p:cNvPr id="16" name="図 15" descr="B8.png"/>
          <p:cNvPicPr>
            <a:picLocks noChangeAspect="1"/>
          </p:cNvPicPr>
          <p:nvPr/>
        </p:nvPicPr>
        <p:blipFill>
          <a:blip r:embed="rId3"/>
          <a:stretch>
            <a:fillRect/>
          </a:stretch>
        </p:blipFill>
        <p:spPr>
          <a:xfrm>
            <a:off x="4724400" y="1676400"/>
            <a:ext cx="3291840" cy="3425190"/>
          </a:xfrm>
          <a:prstGeom prst="rect">
            <a:avLst/>
          </a:prstGeom>
        </p:spPr>
      </p:pic>
      <p:sp>
        <p:nvSpPr>
          <p:cNvPr id="17" name="テキスト ボックス 16"/>
          <p:cNvSpPr txBox="1"/>
          <p:nvPr/>
        </p:nvSpPr>
        <p:spPr>
          <a:xfrm>
            <a:off x="922020" y="5334000"/>
            <a:ext cx="2659380" cy="369332"/>
          </a:xfrm>
          <a:prstGeom prst="rect">
            <a:avLst/>
          </a:prstGeom>
          <a:noFill/>
        </p:spPr>
        <p:txBody>
          <a:bodyPr wrap="square" rtlCol="0">
            <a:spAutoFit/>
          </a:bodyPr>
          <a:lstStyle/>
          <a:p>
            <a:r>
              <a:rPr kumimoji="1" lang="en-US" altLang="ja-JP" dirty="0" smtClean="0">
                <a:solidFill>
                  <a:srgbClr val="0000FF"/>
                </a:solidFill>
              </a:rPr>
              <a:t>Blue</a:t>
            </a:r>
            <a:r>
              <a:rPr kumimoji="1" lang="en-US" altLang="ja-JP" dirty="0" smtClean="0"/>
              <a:t> : shocked cloud</a:t>
            </a:r>
            <a:endParaRPr kumimoji="1" lang="ja-JP" altLang="en-US" dirty="0"/>
          </a:p>
        </p:txBody>
      </p:sp>
      <p:sp>
        <p:nvSpPr>
          <p:cNvPr id="18" name="テキスト ボックス 17"/>
          <p:cNvSpPr txBox="1"/>
          <p:nvPr/>
        </p:nvSpPr>
        <p:spPr>
          <a:xfrm>
            <a:off x="927768" y="5637100"/>
            <a:ext cx="3034632" cy="369332"/>
          </a:xfrm>
          <a:prstGeom prst="rect">
            <a:avLst/>
          </a:prstGeom>
          <a:noFill/>
        </p:spPr>
        <p:txBody>
          <a:bodyPr wrap="square" rtlCol="0">
            <a:spAutoFit/>
          </a:bodyPr>
          <a:lstStyle/>
          <a:p>
            <a:r>
              <a:rPr lang="en-US" altLang="ja-JP" dirty="0" smtClean="0">
                <a:solidFill>
                  <a:schemeClr val="accent6">
                    <a:lumMod val="75000"/>
                  </a:schemeClr>
                </a:solidFill>
              </a:rPr>
              <a:t>Orange</a:t>
            </a:r>
            <a:r>
              <a:rPr kumimoji="1" lang="en-US" altLang="ja-JP" dirty="0" smtClean="0"/>
              <a:t> : shocked </a:t>
            </a:r>
            <a:r>
              <a:rPr lang="en-US" altLang="ja-JP" dirty="0" smtClean="0"/>
              <a:t>diffuse gas</a:t>
            </a:r>
            <a:endParaRPr kumimoji="1" lang="ja-JP" altLang="en-US" dirty="0"/>
          </a:p>
        </p:txBody>
      </p:sp>
      <p:sp>
        <p:nvSpPr>
          <p:cNvPr id="19" name="テキスト ボックス 18"/>
          <p:cNvSpPr txBox="1"/>
          <p:nvPr/>
        </p:nvSpPr>
        <p:spPr>
          <a:xfrm>
            <a:off x="4960620" y="5334000"/>
            <a:ext cx="3040380" cy="369332"/>
          </a:xfrm>
          <a:prstGeom prst="rect">
            <a:avLst/>
          </a:prstGeom>
          <a:noFill/>
        </p:spPr>
        <p:txBody>
          <a:bodyPr wrap="square" rtlCol="0">
            <a:spAutoFit/>
          </a:bodyPr>
          <a:lstStyle/>
          <a:p>
            <a:r>
              <a:rPr kumimoji="1" lang="en-US" altLang="ja-JP" dirty="0" smtClean="0">
                <a:solidFill>
                  <a:srgbClr val="0000FF"/>
                </a:solidFill>
              </a:rPr>
              <a:t>Blue</a:t>
            </a:r>
            <a:r>
              <a:rPr kumimoji="1" lang="en-US" altLang="ja-JP" dirty="0" smtClean="0"/>
              <a:t> : </a:t>
            </a:r>
            <a:r>
              <a:rPr kumimoji="1" lang="en-US" altLang="ja-JP" dirty="0" smtClean="0">
                <a:latin typeface="Times New Roman"/>
                <a:cs typeface="Times New Roman"/>
              </a:rPr>
              <a:t>10 </a:t>
            </a:r>
            <a:r>
              <a:rPr kumimoji="1" lang="en-US" altLang="ja-JP" dirty="0" err="1" smtClean="0">
                <a:latin typeface="Symbol" charset="2"/>
                <a:cs typeface="Symbol" charset="2"/>
              </a:rPr>
              <a:t>m</a:t>
            </a:r>
            <a:r>
              <a:rPr kumimoji="1" lang="en-US" altLang="ja-JP" dirty="0" err="1" smtClean="0">
                <a:latin typeface="Times New Roman"/>
                <a:cs typeface="Times New Roman"/>
              </a:rPr>
              <a:t>G</a:t>
            </a:r>
            <a:r>
              <a:rPr kumimoji="1" lang="en-US" altLang="ja-JP" dirty="0" smtClean="0">
                <a:latin typeface="Times New Roman"/>
                <a:cs typeface="Times New Roman"/>
              </a:rPr>
              <a:t> &lt;</a:t>
            </a:r>
            <a:r>
              <a:rPr lang="en-US" altLang="ja-JP" dirty="0" smtClean="0"/>
              <a:t> </a:t>
            </a:r>
            <a:r>
              <a:rPr lang="en-US" altLang="ja-JP" dirty="0" smtClean="0">
                <a:latin typeface="Times New Roman"/>
                <a:cs typeface="Times New Roman"/>
              </a:rPr>
              <a:t>|</a:t>
            </a:r>
            <a:r>
              <a:rPr lang="en-US" altLang="ja-JP" i="1" dirty="0" smtClean="0">
                <a:latin typeface="Times New Roman"/>
                <a:cs typeface="Times New Roman"/>
              </a:rPr>
              <a:t>B</a:t>
            </a:r>
            <a:r>
              <a:rPr lang="en-US" altLang="ja-JP" dirty="0" smtClean="0">
                <a:latin typeface="Times New Roman"/>
                <a:cs typeface="Times New Roman"/>
              </a:rPr>
              <a:t>| </a:t>
            </a:r>
            <a:r>
              <a:rPr kumimoji="1" lang="en-US" altLang="ja-JP" dirty="0" smtClean="0">
                <a:latin typeface="Times New Roman"/>
                <a:cs typeface="Times New Roman"/>
              </a:rPr>
              <a:t>&lt; 100 </a:t>
            </a:r>
            <a:r>
              <a:rPr kumimoji="1" lang="en-US" altLang="ja-JP" dirty="0" err="1" smtClean="0">
                <a:latin typeface="Symbol" charset="2"/>
                <a:cs typeface="Symbol" charset="2"/>
              </a:rPr>
              <a:t>m</a:t>
            </a:r>
            <a:r>
              <a:rPr kumimoji="1" lang="en-US" altLang="ja-JP" dirty="0" err="1" smtClean="0">
                <a:latin typeface="Times New Roman"/>
                <a:cs typeface="Times New Roman"/>
              </a:rPr>
              <a:t>G</a:t>
            </a:r>
            <a:endParaRPr kumimoji="1" lang="ja-JP" altLang="en-US" dirty="0">
              <a:latin typeface="Times New Roman"/>
              <a:cs typeface="Times New Roman"/>
            </a:endParaRPr>
          </a:p>
        </p:txBody>
      </p:sp>
      <p:sp>
        <p:nvSpPr>
          <p:cNvPr id="20" name="テキスト ボックス 19"/>
          <p:cNvSpPr txBox="1"/>
          <p:nvPr/>
        </p:nvSpPr>
        <p:spPr>
          <a:xfrm>
            <a:off x="4966368" y="5637100"/>
            <a:ext cx="3339432" cy="369332"/>
          </a:xfrm>
          <a:prstGeom prst="rect">
            <a:avLst/>
          </a:prstGeom>
          <a:noFill/>
        </p:spPr>
        <p:txBody>
          <a:bodyPr wrap="square" rtlCol="0">
            <a:spAutoFit/>
          </a:bodyPr>
          <a:lstStyle/>
          <a:p>
            <a:r>
              <a:rPr lang="en-US" altLang="ja-JP" dirty="0" smtClean="0">
                <a:solidFill>
                  <a:srgbClr val="008000"/>
                </a:solidFill>
              </a:rPr>
              <a:t>Green</a:t>
            </a:r>
            <a:r>
              <a:rPr lang="en-US" altLang="ja-JP" dirty="0" smtClean="0"/>
              <a:t> : </a:t>
            </a:r>
            <a:r>
              <a:rPr lang="en-US" altLang="ja-JP" dirty="0" smtClean="0">
                <a:latin typeface="Times New Roman"/>
                <a:cs typeface="Times New Roman"/>
              </a:rPr>
              <a:t>100 </a:t>
            </a:r>
            <a:r>
              <a:rPr lang="en-US" altLang="ja-JP" dirty="0" err="1" smtClean="0">
                <a:latin typeface="Symbol" charset="2"/>
                <a:cs typeface="Symbol" charset="2"/>
              </a:rPr>
              <a:t>m</a:t>
            </a:r>
            <a:r>
              <a:rPr lang="en-US" altLang="ja-JP" dirty="0" err="1" smtClean="0">
                <a:latin typeface="Times New Roman"/>
                <a:cs typeface="Times New Roman"/>
              </a:rPr>
              <a:t>G</a:t>
            </a:r>
            <a:r>
              <a:rPr lang="en-US" altLang="ja-JP" dirty="0" smtClean="0">
                <a:latin typeface="Times New Roman"/>
                <a:cs typeface="Times New Roman"/>
              </a:rPr>
              <a:t> &lt;</a:t>
            </a:r>
            <a:r>
              <a:rPr lang="en-US" altLang="ja-JP" dirty="0" smtClean="0"/>
              <a:t> </a:t>
            </a:r>
            <a:r>
              <a:rPr lang="en-US" altLang="ja-JP" dirty="0" smtClean="0">
                <a:latin typeface="Times New Roman"/>
                <a:cs typeface="Times New Roman"/>
              </a:rPr>
              <a:t>|</a:t>
            </a:r>
            <a:r>
              <a:rPr lang="en-US" altLang="ja-JP" i="1" dirty="0" smtClean="0">
                <a:latin typeface="Times New Roman"/>
                <a:cs typeface="Times New Roman"/>
              </a:rPr>
              <a:t>B</a:t>
            </a:r>
            <a:r>
              <a:rPr lang="en-US" altLang="ja-JP" dirty="0" smtClean="0">
                <a:latin typeface="Times New Roman"/>
                <a:cs typeface="Times New Roman"/>
              </a:rPr>
              <a:t>| &lt; 500 </a:t>
            </a:r>
            <a:r>
              <a:rPr lang="en-US" altLang="ja-JP" dirty="0" err="1" smtClean="0">
                <a:latin typeface="Symbol" charset="2"/>
                <a:cs typeface="Symbol" charset="2"/>
              </a:rPr>
              <a:t>m</a:t>
            </a:r>
            <a:r>
              <a:rPr lang="en-US" altLang="ja-JP" dirty="0" err="1" smtClean="0">
                <a:latin typeface="Times New Roman"/>
                <a:cs typeface="Times New Roman"/>
              </a:rPr>
              <a:t>G</a:t>
            </a:r>
            <a:endParaRPr lang="ja-JP" altLang="en-US" dirty="0">
              <a:latin typeface="Times New Roman"/>
              <a:cs typeface="Times New Roman"/>
            </a:endParaRPr>
          </a:p>
        </p:txBody>
      </p:sp>
      <p:sp>
        <p:nvSpPr>
          <p:cNvPr id="21" name="テキスト ボックス 20"/>
          <p:cNvSpPr txBox="1"/>
          <p:nvPr/>
        </p:nvSpPr>
        <p:spPr>
          <a:xfrm>
            <a:off x="4966368" y="5941900"/>
            <a:ext cx="3339432" cy="369332"/>
          </a:xfrm>
          <a:prstGeom prst="rect">
            <a:avLst/>
          </a:prstGeom>
          <a:noFill/>
        </p:spPr>
        <p:txBody>
          <a:bodyPr wrap="square" rtlCol="0">
            <a:spAutoFit/>
          </a:bodyPr>
          <a:lstStyle/>
          <a:p>
            <a:r>
              <a:rPr lang="en-US" altLang="ja-JP" dirty="0" smtClean="0">
                <a:solidFill>
                  <a:srgbClr val="FF0000"/>
                </a:solidFill>
              </a:rPr>
              <a:t>Red</a:t>
            </a:r>
            <a:r>
              <a:rPr lang="en-US" altLang="ja-JP" dirty="0" smtClean="0"/>
              <a:t> : </a:t>
            </a:r>
            <a:r>
              <a:rPr lang="en-US" altLang="ja-JP" dirty="0" smtClean="0">
                <a:latin typeface="Times New Roman"/>
                <a:cs typeface="Times New Roman"/>
              </a:rPr>
              <a:t>500 </a:t>
            </a:r>
            <a:r>
              <a:rPr lang="en-US" altLang="ja-JP" dirty="0" err="1" smtClean="0">
                <a:latin typeface="Symbol" charset="2"/>
                <a:cs typeface="Symbol" charset="2"/>
              </a:rPr>
              <a:t>m</a:t>
            </a:r>
            <a:r>
              <a:rPr lang="en-US" altLang="ja-JP" dirty="0" err="1" smtClean="0">
                <a:latin typeface="Times New Roman"/>
                <a:cs typeface="Times New Roman"/>
              </a:rPr>
              <a:t>G</a:t>
            </a:r>
            <a:r>
              <a:rPr lang="en-US" altLang="ja-JP" dirty="0" smtClean="0">
                <a:latin typeface="Times New Roman"/>
                <a:cs typeface="Times New Roman"/>
              </a:rPr>
              <a:t> &lt;</a:t>
            </a:r>
            <a:r>
              <a:rPr lang="en-US" altLang="ja-JP" dirty="0" smtClean="0"/>
              <a:t> </a:t>
            </a:r>
            <a:r>
              <a:rPr lang="en-US" altLang="ja-JP" dirty="0" smtClean="0">
                <a:latin typeface="Times New Roman"/>
                <a:cs typeface="Times New Roman"/>
              </a:rPr>
              <a:t>|</a:t>
            </a:r>
            <a:r>
              <a:rPr lang="en-US" altLang="ja-JP" i="1" dirty="0" smtClean="0">
                <a:latin typeface="Times New Roman"/>
                <a:cs typeface="Times New Roman"/>
              </a:rPr>
              <a:t>B</a:t>
            </a:r>
            <a:r>
              <a:rPr lang="en-US" altLang="ja-JP" dirty="0" smtClean="0">
                <a:latin typeface="Times New Roman"/>
                <a:cs typeface="Times New Roman"/>
              </a:rPr>
              <a:t>|</a:t>
            </a:r>
            <a:endParaRPr lang="ja-JP" altLang="en-US" dirty="0">
              <a:latin typeface="Times New Roman"/>
              <a:cs typeface="Times New Roman"/>
            </a:endParaRPr>
          </a:p>
        </p:txBody>
      </p:sp>
      <p:cxnSp>
        <p:nvCxnSpPr>
          <p:cNvPr id="22" name="直線矢印コネクタ 21"/>
          <p:cNvCxnSpPr/>
          <p:nvPr/>
        </p:nvCxnSpPr>
        <p:spPr>
          <a:xfrm flipV="1">
            <a:off x="2008516" y="5002465"/>
            <a:ext cx="1017466" cy="179136"/>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直線矢印コネクタ 22"/>
          <p:cNvCxnSpPr/>
          <p:nvPr/>
        </p:nvCxnSpPr>
        <p:spPr>
          <a:xfrm rot="16200000" flipV="1">
            <a:off x="528429" y="4387893"/>
            <a:ext cx="1040065" cy="242548"/>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 name="直線矢印コネクタ 23"/>
          <p:cNvCxnSpPr/>
          <p:nvPr/>
        </p:nvCxnSpPr>
        <p:spPr>
          <a:xfrm rot="5400000" flipH="1" flipV="1">
            <a:off x="368842" y="2932906"/>
            <a:ext cx="990600" cy="1588"/>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5" name="テキスト ボックス 24"/>
          <p:cNvSpPr txBox="1"/>
          <p:nvPr/>
        </p:nvSpPr>
        <p:spPr>
          <a:xfrm>
            <a:off x="3025982" y="4812268"/>
            <a:ext cx="300082" cy="369332"/>
          </a:xfrm>
          <a:prstGeom prst="rect">
            <a:avLst/>
          </a:prstGeom>
          <a:noFill/>
        </p:spPr>
        <p:txBody>
          <a:bodyPr wrap="none" rtlCol="0">
            <a:spAutoFit/>
          </a:bodyPr>
          <a:lstStyle/>
          <a:p>
            <a:r>
              <a:rPr kumimoji="1" lang="en-US" altLang="ja-JP" dirty="0" err="1" smtClean="0">
                <a:latin typeface="Times New Roman"/>
                <a:cs typeface="Times New Roman"/>
              </a:rPr>
              <a:t>x</a:t>
            </a:r>
            <a:endParaRPr kumimoji="1" lang="ja-JP" altLang="en-US" dirty="0">
              <a:latin typeface="Times New Roman"/>
              <a:cs typeface="Times New Roman"/>
            </a:endParaRPr>
          </a:p>
        </p:txBody>
      </p:sp>
      <p:sp>
        <p:nvSpPr>
          <p:cNvPr id="26" name="テキスト ボックス 25"/>
          <p:cNvSpPr txBox="1"/>
          <p:nvPr/>
        </p:nvSpPr>
        <p:spPr>
          <a:xfrm>
            <a:off x="767806" y="3581400"/>
            <a:ext cx="325730" cy="369332"/>
          </a:xfrm>
          <a:prstGeom prst="rect">
            <a:avLst/>
          </a:prstGeom>
          <a:noFill/>
        </p:spPr>
        <p:txBody>
          <a:bodyPr wrap="none" rtlCol="0">
            <a:spAutoFit/>
          </a:bodyPr>
          <a:lstStyle/>
          <a:p>
            <a:r>
              <a:rPr lang="en-US" altLang="ja-JP" dirty="0" err="1" smtClean="0">
                <a:latin typeface="Times New Roman"/>
                <a:cs typeface="Times New Roman"/>
              </a:rPr>
              <a:t>y</a:t>
            </a:r>
            <a:endParaRPr kumimoji="1" lang="ja-JP" altLang="en-US" dirty="0">
              <a:latin typeface="Times New Roman"/>
              <a:cs typeface="Times New Roman"/>
            </a:endParaRPr>
          </a:p>
        </p:txBody>
      </p:sp>
      <p:sp>
        <p:nvSpPr>
          <p:cNvPr id="27" name="テキスト ボックス 26"/>
          <p:cNvSpPr txBox="1"/>
          <p:nvPr/>
        </p:nvSpPr>
        <p:spPr>
          <a:xfrm>
            <a:off x="712536" y="2069068"/>
            <a:ext cx="287258" cy="369332"/>
          </a:xfrm>
          <a:prstGeom prst="rect">
            <a:avLst/>
          </a:prstGeom>
          <a:noFill/>
        </p:spPr>
        <p:txBody>
          <a:bodyPr wrap="none" rtlCol="0">
            <a:spAutoFit/>
          </a:bodyPr>
          <a:lstStyle/>
          <a:p>
            <a:r>
              <a:rPr lang="en-US" altLang="ja-JP" dirty="0" err="1" smtClean="0">
                <a:latin typeface="Times New Roman"/>
                <a:cs typeface="Times New Roman"/>
              </a:rPr>
              <a:t>z</a:t>
            </a:r>
            <a:endParaRPr kumimoji="1" lang="ja-JP" altLang="en-US" dirty="0">
              <a:latin typeface="Times New Roman"/>
              <a:cs typeface="Times New Roman"/>
            </a:endParaRPr>
          </a:p>
        </p:txBody>
      </p:sp>
      <p:cxnSp>
        <p:nvCxnSpPr>
          <p:cNvPr id="28" name="直線矢印コネクタ 27"/>
          <p:cNvCxnSpPr/>
          <p:nvPr/>
        </p:nvCxnSpPr>
        <p:spPr>
          <a:xfrm flipV="1">
            <a:off x="5692852" y="4990797"/>
            <a:ext cx="1017466" cy="179136"/>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9" name="直線矢印コネクタ 28"/>
          <p:cNvCxnSpPr/>
          <p:nvPr/>
        </p:nvCxnSpPr>
        <p:spPr>
          <a:xfrm rot="16200000" flipV="1">
            <a:off x="4235493" y="4376225"/>
            <a:ext cx="1040065" cy="242548"/>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0" name="直線矢印コネクタ 29"/>
          <p:cNvCxnSpPr/>
          <p:nvPr/>
        </p:nvCxnSpPr>
        <p:spPr>
          <a:xfrm rot="5400000" flipH="1" flipV="1">
            <a:off x="4075906" y="2921238"/>
            <a:ext cx="990600" cy="1588"/>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1" name="テキスト ボックス 30"/>
          <p:cNvSpPr txBox="1"/>
          <p:nvPr/>
        </p:nvSpPr>
        <p:spPr>
          <a:xfrm>
            <a:off x="6710318" y="4800600"/>
            <a:ext cx="300082" cy="369332"/>
          </a:xfrm>
          <a:prstGeom prst="rect">
            <a:avLst/>
          </a:prstGeom>
          <a:noFill/>
        </p:spPr>
        <p:txBody>
          <a:bodyPr wrap="none" rtlCol="0">
            <a:spAutoFit/>
          </a:bodyPr>
          <a:lstStyle/>
          <a:p>
            <a:r>
              <a:rPr kumimoji="1" lang="en-US" altLang="ja-JP" dirty="0" err="1" smtClean="0">
                <a:latin typeface="Times New Roman"/>
                <a:cs typeface="Times New Roman"/>
              </a:rPr>
              <a:t>x</a:t>
            </a:r>
            <a:endParaRPr kumimoji="1" lang="ja-JP" altLang="en-US" dirty="0">
              <a:latin typeface="Times New Roman"/>
              <a:cs typeface="Times New Roman"/>
            </a:endParaRPr>
          </a:p>
        </p:txBody>
      </p:sp>
      <p:sp>
        <p:nvSpPr>
          <p:cNvPr id="32" name="テキスト ボックス 31"/>
          <p:cNvSpPr txBox="1"/>
          <p:nvPr/>
        </p:nvSpPr>
        <p:spPr>
          <a:xfrm>
            <a:off x="4474870" y="3569732"/>
            <a:ext cx="325730" cy="369332"/>
          </a:xfrm>
          <a:prstGeom prst="rect">
            <a:avLst/>
          </a:prstGeom>
          <a:noFill/>
        </p:spPr>
        <p:txBody>
          <a:bodyPr wrap="none" rtlCol="0">
            <a:spAutoFit/>
          </a:bodyPr>
          <a:lstStyle/>
          <a:p>
            <a:r>
              <a:rPr lang="en-US" altLang="ja-JP" dirty="0" err="1" smtClean="0">
                <a:latin typeface="Times New Roman"/>
                <a:cs typeface="Times New Roman"/>
              </a:rPr>
              <a:t>y</a:t>
            </a:r>
            <a:endParaRPr kumimoji="1" lang="ja-JP" altLang="en-US" dirty="0">
              <a:latin typeface="Times New Roman"/>
              <a:cs typeface="Times New Roman"/>
            </a:endParaRPr>
          </a:p>
        </p:txBody>
      </p:sp>
      <p:sp>
        <p:nvSpPr>
          <p:cNvPr id="33" name="テキスト ボックス 32"/>
          <p:cNvSpPr txBox="1"/>
          <p:nvPr/>
        </p:nvSpPr>
        <p:spPr>
          <a:xfrm>
            <a:off x="4419600" y="2057400"/>
            <a:ext cx="287258" cy="369332"/>
          </a:xfrm>
          <a:prstGeom prst="rect">
            <a:avLst/>
          </a:prstGeom>
          <a:noFill/>
        </p:spPr>
        <p:txBody>
          <a:bodyPr wrap="none" rtlCol="0">
            <a:spAutoFit/>
          </a:bodyPr>
          <a:lstStyle/>
          <a:p>
            <a:r>
              <a:rPr lang="en-US" altLang="ja-JP" dirty="0" err="1" smtClean="0">
                <a:latin typeface="Times New Roman"/>
                <a:cs typeface="Times New Roman"/>
              </a:rPr>
              <a:t>z</a:t>
            </a:r>
            <a:endParaRPr kumimoji="1" lang="ja-JP" altLang="en-US" dirty="0">
              <a:latin typeface="Times New Roman"/>
              <a:cs typeface="Times New Roman"/>
            </a:endParaRPr>
          </a:p>
        </p:txBody>
      </p:sp>
      <p:sp>
        <p:nvSpPr>
          <p:cNvPr id="34" name="テキスト ボックス 33"/>
          <p:cNvSpPr txBox="1"/>
          <p:nvPr/>
        </p:nvSpPr>
        <p:spPr>
          <a:xfrm>
            <a:off x="6096000" y="468868"/>
            <a:ext cx="3222548" cy="369332"/>
          </a:xfrm>
          <a:prstGeom prst="rect">
            <a:avLst/>
          </a:prstGeom>
          <a:noFill/>
        </p:spPr>
        <p:txBody>
          <a:bodyPr wrap="square" rtlCol="0">
            <a:spAutoFit/>
          </a:bodyPr>
          <a:lstStyle/>
          <a:p>
            <a:r>
              <a:rPr kumimoji="1" lang="en-US" altLang="ja-JP" dirty="0" smtClean="0"/>
              <a:t>TI, Yamazaki, </a:t>
            </a:r>
            <a:r>
              <a:rPr kumimoji="1" lang="en-US" altLang="ja-JP" dirty="0" err="1" smtClean="0"/>
              <a:t>Inutsuka</a:t>
            </a:r>
            <a:r>
              <a:rPr kumimoji="1" lang="en-US" altLang="ja-JP" dirty="0" smtClean="0"/>
              <a:t>, </a:t>
            </a:r>
            <a:r>
              <a:rPr kumimoji="1" lang="en-US" altLang="ja-JP" dirty="0" err="1" smtClean="0"/>
              <a:t>Fuki</a:t>
            </a:r>
            <a:r>
              <a:rPr kumimoji="1" lang="en-US" altLang="ja-JP" dirty="0" smtClean="0"/>
              <a:t> 11</a:t>
            </a:r>
            <a:endParaRPr kumimoji="1" lang="ja-JP"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28600"/>
            <a:ext cx="8229600" cy="1143000"/>
          </a:xfrm>
        </p:spPr>
        <p:txBody>
          <a:bodyPr>
            <a:normAutofit/>
          </a:bodyPr>
          <a:lstStyle/>
          <a:p>
            <a:r>
              <a:rPr lang="en-US" altLang="ja-JP" sz="4000" dirty="0" smtClean="0"/>
              <a:t>Result: 2D Slices of </a:t>
            </a:r>
            <a:r>
              <a:rPr lang="en-US" altLang="ja-JP" sz="4000" i="1" dirty="0" err="1" smtClean="0">
                <a:latin typeface="Times New Roman"/>
                <a:cs typeface="Times New Roman"/>
              </a:rPr>
              <a:t>n</a:t>
            </a:r>
            <a:r>
              <a:rPr lang="en-US" altLang="ja-JP" sz="4000" dirty="0" smtClean="0"/>
              <a:t> and </a:t>
            </a:r>
            <a:r>
              <a:rPr lang="en-US" altLang="ja-JP" sz="4000" i="1" dirty="0" smtClean="0">
                <a:latin typeface="Times New Roman"/>
                <a:cs typeface="Times New Roman"/>
              </a:rPr>
              <a:t>B</a:t>
            </a:r>
            <a:endParaRPr lang="ja-JP" altLang="en-US" sz="4000" i="1" dirty="0">
              <a:latin typeface="Times New Roman"/>
              <a:cs typeface="Times New Roman"/>
            </a:endParaRPr>
          </a:p>
        </p:txBody>
      </p:sp>
      <p:pic>
        <p:nvPicPr>
          <p:cNvPr id="3" name="図 2" descr="スクリーンショット（2011-05-25 15.53.45）.png"/>
          <p:cNvPicPr>
            <a:picLocks noChangeAspect="1"/>
          </p:cNvPicPr>
          <p:nvPr/>
        </p:nvPicPr>
        <p:blipFill>
          <a:blip r:embed="rId2"/>
          <a:stretch>
            <a:fillRect/>
          </a:stretch>
        </p:blipFill>
        <p:spPr>
          <a:xfrm>
            <a:off x="685800" y="1080380"/>
            <a:ext cx="3698240" cy="3218180"/>
          </a:xfrm>
          <a:prstGeom prst="rect">
            <a:avLst/>
          </a:prstGeom>
        </p:spPr>
      </p:pic>
      <p:pic>
        <p:nvPicPr>
          <p:cNvPr id="4" name="図 3" descr="スクリーンショット（2011-05-25 15.54.02）.png"/>
          <p:cNvPicPr>
            <a:picLocks noChangeAspect="1"/>
          </p:cNvPicPr>
          <p:nvPr/>
        </p:nvPicPr>
        <p:blipFill>
          <a:blip r:embed="rId3"/>
          <a:stretch>
            <a:fillRect/>
          </a:stretch>
        </p:blipFill>
        <p:spPr>
          <a:xfrm>
            <a:off x="4524389" y="1112130"/>
            <a:ext cx="3707130" cy="3173730"/>
          </a:xfrm>
          <a:prstGeom prst="rect">
            <a:avLst/>
          </a:prstGeom>
        </p:spPr>
      </p:pic>
      <p:sp>
        <p:nvSpPr>
          <p:cNvPr id="11" name="テキスト ボックス 10"/>
          <p:cNvSpPr txBox="1"/>
          <p:nvPr/>
        </p:nvSpPr>
        <p:spPr>
          <a:xfrm>
            <a:off x="7772400" y="3993760"/>
            <a:ext cx="1419211" cy="369332"/>
          </a:xfrm>
          <a:prstGeom prst="rect">
            <a:avLst/>
          </a:prstGeom>
          <a:noFill/>
        </p:spPr>
        <p:txBody>
          <a:bodyPr wrap="square" rtlCol="0">
            <a:spAutoFit/>
          </a:bodyPr>
          <a:lstStyle/>
          <a:p>
            <a:r>
              <a:rPr kumimoji="1" lang="en-US" altLang="ja-JP" dirty="0" smtClean="0">
                <a:hlinkClick r:id="rId4" action="ppaction://hlinkfile"/>
              </a:rPr>
              <a:t>animation</a:t>
            </a:r>
            <a:endParaRPr kumimoji="1" lang="ja-JP" altLang="en-US" dirty="0"/>
          </a:p>
        </p:txBody>
      </p:sp>
      <p:sp>
        <p:nvSpPr>
          <p:cNvPr id="12" name="テキスト ボックス 11"/>
          <p:cNvSpPr txBox="1"/>
          <p:nvPr/>
        </p:nvSpPr>
        <p:spPr>
          <a:xfrm>
            <a:off x="304800" y="685800"/>
            <a:ext cx="8610600" cy="400110"/>
          </a:xfrm>
          <a:prstGeom prst="rect">
            <a:avLst/>
          </a:prstGeom>
          <a:noFill/>
        </p:spPr>
        <p:txBody>
          <a:bodyPr wrap="square" rtlCol="0">
            <a:spAutoFit/>
          </a:bodyPr>
          <a:lstStyle/>
          <a:p>
            <a:pPr>
              <a:buClr>
                <a:schemeClr val="bg2">
                  <a:lumMod val="50000"/>
                </a:schemeClr>
              </a:buClr>
              <a:buFont typeface="Wingdings" charset="2"/>
              <a:buChar char="n"/>
            </a:pPr>
            <a:r>
              <a:rPr lang="en-US" altLang="ja-JP" sz="2000" dirty="0" smtClean="0">
                <a:latin typeface="+mj-lt"/>
              </a:rPr>
              <a:t> Result (perpendicular shock case).</a:t>
            </a:r>
            <a:endParaRPr kumimoji="1" lang="ja-JP" altLang="en-US" sz="2000" dirty="0">
              <a:latin typeface="+mj-lt"/>
            </a:endParaRPr>
          </a:p>
        </p:txBody>
      </p:sp>
      <p:sp>
        <p:nvSpPr>
          <p:cNvPr id="15" name="テキスト ボックス 14"/>
          <p:cNvSpPr txBox="1"/>
          <p:nvPr/>
        </p:nvSpPr>
        <p:spPr>
          <a:xfrm>
            <a:off x="457200" y="5835512"/>
            <a:ext cx="8708948" cy="369332"/>
          </a:xfrm>
          <a:prstGeom prst="rect">
            <a:avLst/>
          </a:prstGeom>
          <a:noFill/>
        </p:spPr>
        <p:txBody>
          <a:bodyPr wrap="square" rtlCol="0">
            <a:spAutoFit/>
          </a:bodyPr>
          <a:lstStyle/>
          <a:p>
            <a:pPr>
              <a:buClr>
                <a:schemeClr val="bg2">
                  <a:lumMod val="25000"/>
                </a:schemeClr>
              </a:buClr>
              <a:buFont typeface="Wingdings" charset="2"/>
              <a:buChar char="ü"/>
            </a:pPr>
            <a:r>
              <a:rPr kumimoji="1" lang="en-US" altLang="ja-JP" dirty="0" smtClean="0"/>
              <a:t> Cloud </a:t>
            </a:r>
            <a:r>
              <a:rPr lang="ja-JP" altLang="en-US" dirty="0" smtClean="0"/>
              <a:t>表面遷移層に強いシアー流（回転電場）</a:t>
            </a:r>
            <a:r>
              <a:rPr lang="en-US" altLang="ja-JP" dirty="0" smtClean="0"/>
              <a:t> </a:t>
            </a:r>
            <a:r>
              <a:rPr lang="ja-JP" altLang="en-US" dirty="0" smtClean="0">
                <a:sym typeface="Wingdings"/>
              </a:rPr>
              <a:t></a:t>
            </a:r>
            <a:r>
              <a:rPr lang="en-US" altLang="ja-JP" dirty="0" smtClean="0">
                <a:sym typeface="Wingdings"/>
              </a:rPr>
              <a:t> </a:t>
            </a:r>
            <a:r>
              <a:rPr lang="en-US" altLang="ja-JP" i="1" dirty="0" err="1" smtClean="0">
                <a:latin typeface="Times New Roman"/>
                <a:cs typeface="Times New Roman"/>
                <a:sym typeface="Wingdings"/>
              </a:rPr>
              <a:t>B</a:t>
            </a:r>
            <a:r>
              <a:rPr lang="en-US" altLang="ja-JP" baseline="-25000" dirty="0" err="1" smtClean="0">
                <a:latin typeface="Times New Roman"/>
                <a:cs typeface="Times New Roman"/>
                <a:sym typeface="Wingdings"/>
              </a:rPr>
              <a:t>max</a:t>
            </a:r>
            <a:r>
              <a:rPr lang="en-US" altLang="ja-JP" dirty="0" smtClean="0">
                <a:latin typeface="Times New Roman"/>
                <a:cs typeface="Times New Roman"/>
                <a:sym typeface="Wingdings"/>
              </a:rPr>
              <a:t>~ 1mG </a:t>
            </a:r>
            <a:r>
              <a:rPr lang="ja-JP" altLang="en-US" dirty="0" smtClean="0">
                <a:latin typeface="Times New Roman"/>
                <a:cs typeface="Times New Roman"/>
                <a:sym typeface="Wingdings"/>
              </a:rPr>
              <a:t>（</a:t>
            </a:r>
            <a:r>
              <a:rPr lang="en-US" altLang="ja-JP" dirty="0" smtClean="0">
                <a:latin typeface="Times New Roman"/>
                <a:cs typeface="Times New Roman"/>
                <a:sym typeface="Wingdings"/>
              </a:rPr>
              <a:t>scale ~ 0.05 pc</a:t>
            </a:r>
            <a:r>
              <a:rPr lang="ja-JP" altLang="en-US" dirty="0" smtClean="0">
                <a:latin typeface="Times New Roman"/>
                <a:cs typeface="Times New Roman"/>
                <a:sym typeface="Wingdings"/>
              </a:rPr>
              <a:t>）</a:t>
            </a:r>
            <a:r>
              <a:rPr lang="en-US" altLang="ja-JP" dirty="0" smtClean="0">
                <a:latin typeface="Times New Roman"/>
                <a:cs typeface="Times New Roman"/>
                <a:sym typeface="Wingdings"/>
              </a:rPr>
              <a:t>.</a:t>
            </a:r>
            <a:endParaRPr lang="ja-JP" altLang="en-US" sz="1600" dirty="0"/>
          </a:p>
        </p:txBody>
      </p:sp>
      <p:sp>
        <p:nvSpPr>
          <p:cNvPr id="16" name="正方形/長方形 15"/>
          <p:cNvSpPr/>
          <p:nvPr/>
        </p:nvSpPr>
        <p:spPr>
          <a:xfrm>
            <a:off x="1143000" y="1093748"/>
            <a:ext cx="6096000" cy="2608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2004869" y="990600"/>
            <a:ext cx="966931" cy="400110"/>
          </a:xfrm>
          <a:prstGeom prst="rect">
            <a:avLst/>
          </a:prstGeom>
          <a:noFill/>
        </p:spPr>
        <p:txBody>
          <a:bodyPr wrap="none" rtlCol="0">
            <a:spAutoFit/>
          </a:bodyPr>
          <a:lstStyle/>
          <a:p>
            <a:r>
              <a:rPr lang="en-US" altLang="ja-JP" sz="2000" dirty="0" smtClean="0"/>
              <a:t>D</a:t>
            </a:r>
            <a:r>
              <a:rPr kumimoji="1" lang="en-US" altLang="ja-JP" sz="2000" dirty="0" smtClean="0"/>
              <a:t>ensity</a:t>
            </a:r>
            <a:endParaRPr kumimoji="1" lang="ja-JP" altLang="en-US" sz="2000" dirty="0"/>
          </a:p>
        </p:txBody>
      </p:sp>
      <p:sp>
        <p:nvSpPr>
          <p:cNvPr id="10" name="テキスト ボックス 9"/>
          <p:cNvSpPr txBox="1"/>
          <p:nvPr/>
        </p:nvSpPr>
        <p:spPr>
          <a:xfrm>
            <a:off x="5029200" y="990600"/>
            <a:ext cx="2847961" cy="400110"/>
          </a:xfrm>
          <a:prstGeom prst="rect">
            <a:avLst/>
          </a:prstGeom>
          <a:noFill/>
        </p:spPr>
        <p:txBody>
          <a:bodyPr wrap="square" rtlCol="0">
            <a:spAutoFit/>
          </a:bodyPr>
          <a:lstStyle/>
          <a:p>
            <a:r>
              <a:rPr lang="en-US" altLang="ja-JP" sz="2000" dirty="0" smtClean="0"/>
              <a:t>Magnetic field strength</a:t>
            </a:r>
            <a:endParaRPr kumimoji="1" lang="ja-JP" altLang="en-US" sz="2000" dirty="0"/>
          </a:p>
        </p:txBody>
      </p:sp>
      <p:sp>
        <p:nvSpPr>
          <p:cNvPr id="18" name="テキスト ボックス 17"/>
          <p:cNvSpPr txBox="1"/>
          <p:nvPr/>
        </p:nvSpPr>
        <p:spPr>
          <a:xfrm>
            <a:off x="6096000" y="697468"/>
            <a:ext cx="3222548" cy="369332"/>
          </a:xfrm>
          <a:prstGeom prst="rect">
            <a:avLst/>
          </a:prstGeom>
          <a:noFill/>
        </p:spPr>
        <p:txBody>
          <a:bodyPr wrap="square" rtlCol="0">
            <a:spAutoFit/>
          </a:bodyPr>
          <a:lstStyle/>
          <a:p>
            <a:r>
              <a:rPr kumimoji="1" lang="en-US" altLang="ja-JP" dirty="0" smtClean="0"/>
              <a:t>TI, Yamazaki, </a:t>
            </a:r>
            <a:r>
              <a:rPr kumimoji="1" lang="en-US" altLang="ja-JP" dirty="0" err="1" smtClean="0"/>
              <a:t>Inutsuka</a:t>
            </a:r>
            <a:r>
              <a:rPr kumimoji="1" lang="en-US" altLang="ja-JP" dirty="0" smtClean="0"/>
              <a:t>, </a:t>
            </a:r>
            <a:r>
              <a:rPr kumimoji="1" lang="en-US" altLang="ja-JP" dirty="0" err="1" smtClean="0"/>
              <a:t>Fuki</a:t>
            </a:r>
            <a:r>
              <a:rPr kumimoji="1" lang="en-US" altLang="ja-JP" dirty="0" smtClean="0"/>
              <a:t> 11</a:t>
            </a:r>
            <a:endParaRPr kumimoji="1" lang="ja-JP" altLang="en-US" dirty="0"/>
          </a:p>
        </p:txBody>
      </p:sp>
      <p:sp>
        <p:nvSpPr>
          <p:cNvPr id="19" name="テキスト ボックス 18"/>
          <p:cNvSpPr txBox="1"/>
          <p:nvPr/>
        </p:nvSpPr>
        <p:spPr>
          <a:xfrm>
            <a:off x="464375" y="4675812"/>
            <a:ext cx="8610600" cy="369332"/>
          </a:xfrm>
          <a:prstGeom prst="rect">
            <a:avLst/>
          </a:prstGeom>
          <a:noFill/>
        </p:spPr>
        <p:txBody>
          <a:bodyPr wrap="square" rtlCol="0">
            <a:spAutoFit/>
          </a:bodyPr>
          <a:lstStyle/>
          <a:p>
            <a:pPr>
              <a:buClr>
                <a:schemeClr val="bg2">
                  <a:lumMod val="25000"/>
                </a:schemeClr>
              </a:buClr>
              <a:buFont typeface="Wingdings" charset="2"/>
              <a:buChar char="ü"/>
            </a:pPr>
            <a:r>
              <a:rPr lang="en-US" altLang="ja-JP" dirty="0" smtClean="0"/>
              <a:t> C</a:t>
            </a:r>
            <a:r>
              <a:rPr kumimoji="1" lang="en-US" altLang="ja-JP" dirty="0" smtClean="0"/>
              <a:t>loud </a:t>
            </a:r>
            <a:r>
              <a:rPr kumimoji="1" lang="ja-JP" altLang="en-US" dirty="0" smtClean="0"/>
              <a:t>にぶつかった部分で衝撃波は減速</a:t>
            </a:r>
            <a:r>
              <a:rPr lang="en-US" altLang="ja-JP" dirty="0" smtClean="0"/>
              <a:t> </a:t>
            </a:r>
            <a:r>
              <a:rPr lang="ja-JP" altLang="en-US" dirty="0" smtClean="0">
                <a:sym typeface="Wingdings"/>
              </a:rPr>
              <a:t></a:t>
            </a:r>
            <a:r>
              <a:rPr lang="en-US" altLang="ja-JP" dirty="0" smtClean="0">
                <a:sym typeface="Wingdings"/>
              </a:rPr>
              <a:t> </a:t>
            </a:r>
            <a:r>
              <a:rPr lang="ja-JP" altLang="en-US" dirty="0" smtClean="0">
                <a:sym typeface="Wingdings"/>
              </a:rPr>
              <a:t>衝撃波がたわむ</a:t>
            </a:r>
            <a:r>
              <a:rPr lang="ja-JP" altLang="en-US" sz="1500" dirty="0" smtClean="0">
                <a:sym typeface="Wingdings"/>
              </a:rPr>
              <a:t>（</a:t>
            </a:r>
            <a:r>
              <a:rPr lang="en-US" altLang="ja-JP" sz="1500" dirty="0" err="1" smtClean="0">
                <a:sym typeface="Wingdings"/>
              </a:rPr>
              <a:t>Rechtmyer-Meshkov</a:t>
            </a:r>
            <a:r>
              <a:rPr lang="en-US" altLang="ja-JP" sz="1500" dirty="0" smtClean="0">
                <a:sym typeface="Wingdings"/>
              </a:rPr>
              <a:t> </a:t>
            </a:r>
            <a:r>
              <a:rPr lang="en-US" altLang="ja-JP" sz="1500" dirty="0" err="1" smtClean="0">
                <a:sym typeface="Wingdings"/>
              </a:rPr>
              <a:t>insta</a:t>
            </a:r>
            <a:r>
              <a:rPr lang="en-US" altLang="ja-JP" sz="1500" dirty="0" smtClean="0">
                <a:sym typeface="Wingdings"/>
              </a:rPr>
              <a:t>.</a:t>
            </a:r>
            <a:r>
              <a:rPr lang="ja-JP" altLang="en-US" sz="1500" dirty="0" smtClean="0">
                <a:sym typeface="Wingdings"/>
              </a:rPr>
              <a:t>）</a:t>
            </a:r>
            <a:endParaRPr kumimoji="1" lang="ja-JP" altLang="en-US" sz="1500" dirty="0"/>
          </a:p>
        </p:txBody>
      </p:sp>
      <p:sp>
        <p:nvSpPr>
          <p:cNvPr id="20" name="テキスト ボックス 19"/>
          <p:cNvSpPr txBox="1"/>
          <p:nvPr/>
        </p:nvSpPr>
        <p:spPr>
          <a:xfrm>
            <a:off x="450570" y="5040868"/>
            <a:ext cx="8556548" cy="369332"/>
          </a:xfrm>
          <a:prstGeom prst="rect">
            <a:avLst/>
          </a:prstGeom>
          <a:noFill/>
        </p:spPr>
        <p:txBody>
          <a:bodyPr wrap="square" rtlCol="0">
            <a:spAutoFit/>
          </a:bodyPr>
          <a:lstStyle/>
          <a:p>
            <a:pPr>
              <a:buClr>
                <a:schemeClr val="bg2">
                  <a:lumMod val="25000"/>
                </a:schemeClr>
              </a:buClr>
              <a:buFont typeface="Wingdings" charset="2"/>
              <a:buChar char="ü"/>
            </a:pPr>
            <a:r>
              <a:rPr lang="en-US" altLang="ja-JP" dirty="0" smtClean="0"/>
              <a:t> </a:t>
            </a:r>
            <a:r>
              <a:rPr lang="ja-JP" altLang="en-US" dirty="0" smtClean="0"/>
              <a:t>衝撃波前後で渦度は非保存</a:t>
            </a:r>
            <a:r>
              <a:rPr lang="en-US" altLang="ja-JP" dirty="0" smtClean="0"/>
              <a:t> </a:t>
            </a:r>
            <a:r>
              <a:rPr lang="ja-JP" altLang="en-US" dirty="0" smtClean="0">
                <a:sym typeface="Wingdings"/>
              </a:rPr>
              <a:t></a:t>
            </a:r>
            <a:r>
              <a:rPr lang="en-US" altLang="ja-JP" dirty="0" smtClean="0">
                <a:sym typeface="Wingdings"/>
              </a:rPr>
              <a:t> </a:t>
            </a:r>
            <a:r>
              <a:rPr lang="ja-JP" altLang="en-US" dirty="0" smtClean="0">
                <a:sym typeface="Wingdings"/>
              </a:rPr>
              <a:t>たわんだ衝撃波の後面で渦が生成</a:t>
            </a:r>
            <a:r>
              <a:rPr lang="ja-JP" altLang="en-US" sz="1600" dirty="0" smtClean="0">
                <a:sym typeface="Wingdings"/>
              </a:rPr>
              <a:t>（</a:t>
            </a:r>
            <a:r>
              <a:rPr lang="en-US" altLang="ja-JP" sz="1600" dirty="0" err="1" smtClean="0">
                <a:sym typeface="Wingdings"/>
              </a:rPr>
              <a:t>Crocco</a:t>
            </a:r>
            <a:r>
              <a:rPr lang="ja-JP" altLang="en-US" sz="1600" dirty="0" smtClean="0">
                <a:sym typeface="Wingdings"/>
              </a:rPr>
              <a:t>の定理）</a:t>
            </a:r>
            <a:endParaRPr kumimoji="1" lang="ja-JP" altLang="en-US" sz="1600" dirty="0"/>
          </a:p>
        </p:txBody>
      </p:sp>
      <p:sp>
        <p:nvSpPr>
          <p:cNvPr id="21" name="テキスト ボックス 20"/>
          <p:cNvSpPr txBox="1"/>
          <p:nvPr/>
        </p:nvSpPr>
        <p:spPr>
          <a:xfrm>
            <a:off x="228600" y="4339124"/>
            <a:ext cx="8908959" cy="369332"/>
          </a:xfrm>
          <a:prstGeom prst="rect">
            <a:avLst/>
          </a:prstGeom>
          <a:noFill/>
        </p:spPr>
        <p:txBody>
          <a:bodyPr wrap="square" rtlCol="0">
            <a:spAutoFit/>
          </a:bodyPr>
          <a:lstStyle/>
          <a:p>
            <a:pPr>
              <a:buClr>
                <a:schemeClr val="bg2">
                  <a:lumMod val="25000"/>
                </a:schemeClr>
              </a:buClr>
              <a:buFont typeface="Wingdings" charset="2"/>
              <a:buChar char="l"/>
            </a:pPr>
            <a:r>
              <a:rPr lang="en-US" altLang="ja-JP" dirty="0" smtClean="0"/>
              <a:t> </a:t>
            </a:r>
            <a:r>
              <a:rPr lang="ja-JP" altLang="en-US" dirty="0" smtClean="0"/>
              <a:t>乱流の生成</a:t>
            </a:r>
            <a:endParaRPr kumimoji="1" lang="ja-JP" altLang="en-US" sz="1500" dirty="0"/>
          </a:p>
        </p:txBody>
      </p:sp>
      <p:sp>
        <p:nvSpPr>
          <p:cNvPr id="23" name="テキスト ボックス 22"/>
          <p:cNvSpPr txBox="1"/>
          <p:nvPr/>
        </p:nvSpPr>
        <p:spPr>
          <a:xfrm>
            <a:off x="228600" y="5486400"/>
            <a:ext cx="8708948" cy="369332"/>
          </a:xfrm>
          <a:prstGeom prst="rect">
            <a:avLst/>
          </a:prstGeom>
          <a:noFill/>
        </p:spPr>
        <p:txBody>
          <a:bodyPr wrap="square" rtlCol="0">
            <a:spAutoFit/>
          </a:bodyPr>
          <a:lstStyle/>
          <a:p>
            <a:pPr>
              <a:buClr>
                <a:schemeClr val="bg2">
                  <a:lumMod val="25000"/>
                </a:schemeClr>
              </a:buClr>
              <a:buFont typeface="Wingdings" charset="2"/>
              <a:buChar char="l"/>
            </a:pPr>
            <a:r>
              <a:rPr kumimoji="1" lang="en-US" altLang="ja-JP" dirty="0" smtClean="0"/>
              <a:t> </a:t>
            </a:r>
            <a:r>
              <a:rPr kumimoji="1" lang="ja-JP" altLang="en-US" dirty="0" smtClean="0"/>
              <a:t>磁場増幅</a:t>
            </a:r>
            <a:endParaRPr kumimoji="1" lang="ja-JP" altLang="en-US" sz="1600" dirty="0"/>
          </a:p>
        </p:txBody>
      </p:sp>
      <p:sp>
        <p:nvSpPr>
          <p:cNvPr id="24" name="テキスト ボックス 23"/>
          <p:cNvSpPr txBox="1"/>
          <p:nvPr/>
        </p:nvSpPr>
        <p:spPr>
          <a:xfrm>
            <a:off x="457200" y="6260068"/>
            <a:ext cx="8708948" cy="369332"/>
          </a:xfrm>
          <a:prstGeom prst="rect">
            <a:avLst/>
          </a:prstGeom>
          <a:noFill/>
        </p:spPr>
        <p:txBody>
          <a:bodyPr wrap="square" rtlCol="0">
            <a:spAutoFit/>
          </a:bodyPr>
          <a:lstStyle/>
          <a:p>
            <a:pPr>
              <a:buClr>
                <a:schemeClr val="bg2">
                  <a:lumMod val="25000"/>
                </a:schemeClr>
              </a:buClr>
              <a:buFont typeface="Wingdings" charset="2"/>
              <a:buChar char="ü"/>
            </a:pPr>
            <a:r>
              <a:rPr kumimoji="1" lang="en-US" altLang="ja-JP" dirty="0" smtClean="0"/>
              <a:t> </a:t>
            </a:r>
            <a:r>
              <a:rPr lang="en-US" altLang="ja-JP" dirty="0" smtClean="0"/>
              <a:t>Cloud </a:t>
            </a:r>
            <a:r>
              <a:rPr lang="ja-JP" altLang="en-US" dirty="0" smtClean="0"/>
              <a:t>近傍で励起された乱流が磁場を巻き上げて増幅</a:t>
            </a:r>
            <a:r>
              <a:rPr lang="en-US" altLang="ja-JP" dirty="0" smtClean="0"/>
              <a:t>: </a:t>
            </a:r>
            <a:r>
              <a:rPr lang="en-US" altLang="ja-JP" i="1" dirty="0" smtClean="0">
                <a:latin typeface="Times New Roman"/>
                <a:cs typeface="Times New Roman"/>
                <a:sym typeface="Wingdings"/>
              </a:rPr>
              <a:t>B </a:t>
            </a:r>
            <a:r>
              <a:rPr lang="en-US" altLang="ja-JP" dirty="0" smtClean="0">
                <a:latin typeface="Times New Roman"/>
                <a:cs typeface="Times New Roman"/>
                <a:sym typeface="Wingdings"/>
              </a:rPr>
              <a:t>~ 100</a:t>
            </a:r>
            <a:r>
              <a:rPr lang="en-US" altLang="ja-JP" dirty="0" smtClean="0">
                <a:latin typeface="Symbol" charset="2"/>
                <a:cs typeface="Symbol" charset="2"/>
                <a:sym typeface="Wingdings"/>
              </a:rPr>
              <a:t>m</a:t>
            </a:r>
            <a:r>
              <a:rPr lang="en-US" altLang="ja-JP" dirty="0" smtClean="0">
                <a:latin typeface="Times New Roman"/>
                <a:cs typeface="Times New Roman"/>
                <a:sym typeface="Wingdings"/>
              </a:rPr>
              <a:t>G </a:t>
            </a:r>
            <a:r>
              <a:rPr lang="en-US" altLang="ja-JP" dirty="0" smtClean="0"/>
              <a:t>(</a:t>
            </a:r>
            <a:r>
              <a:rPr lang="ja-JP" altLang="en-US" dirty="0" smtClean="0"/>
              <a:t>乱流ダイナモ</a:t>
            </a:r>
            <a:r>
              <a:rPr lang="en-US" altLang="ja-JP" dirty="0" smtClean="0"/>
              <a:t>)</a:t>
            </a:r>
            <a:endParaRPr lang="ja-JP"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6200"/>
            <a:ext cx="8229600" cy="1143000"/>
          </a:xfrm>
        </p:spPr>
        <p:txBody>
          <a:bodyPr>
            <a:normAutofit fontScale="90000"/>
          </a:bodyPr>
          <a:lstStyle/>
          <a:p>
            <a:r>
              <a:rPr lang="en-US" altLang="ja-JP" dirty="0" smtClean="0"/>
              <a:t>Evolution of Maximum </a:t>
            </a:r>
            <a:r>
              <a:rPr lang="en-US" altLang="ja-JP" i="1" dirty="0" smtClean="0">
                <a:latin typeface="Times New Roman"/>
                <a:cs typeface="Times New Roman"/>
              </a:rPr>
              <a:t>B</a:t>
            </a:r>
            <a:r>
              <a:rPr lang="en-US" altLang="ja-JP" dirty="0" smtClean="0"/>
              <a:t> and plasma </a:t>
            </a:r>
            <a:r>
              <a:rPr lang="en-US" altLang="ja-JP" dirty="0" err="1" smtClean="0">
                <a:latin typeface="Symbol" charset="2"/>
                <a:cs typeface="Symbol" charset="2"/>
              </a:rPr>
              <a:t>b</a:t>
            </a:r>
            <a:endParaRPr lang="ja-JP" altLang="en-US" dirty="0"/>
          </a:p>
        </p:txBody>
      </p:sp>
      <p:pic>
        <p:nvPicPr>
          <p:cNvPr id="4" name="図 3" descr="スクリーンショット（2011-06-04 12.58.02）.png"/>
          <p:cNvPicPr>
            <a:picLocks noChangeAspect="1"/>
          </p:cNvPicPr>
          <p:nvPr/>
        </p:nvPicPr>
        <p:blipFill>
          <a:blip r:embed="rId2"/>
          <a:stretch>
            <a:fillRect/>
          </a:stretch>
        </p:blipFill>
        <p:spPr>
          <a:xfrm>
            <a:off x="304800" y="1482725"/>
            <a:ext cx="4196080" cy="3089275"/>
          </a:xfrm>
          <a:prstGeom prst="rect">
            <a:avLst/>
          </a:prstGeom>
        </p:spPr>
      </p:pic>
      <p:pic>
        <p:nvPicPr>
          <p:cNvPr id="5" name="図 4" descr="スクリーンショット（2011-06-04 12.58.17）.png"/>
          <p:cNvPicPr>
            <a:picLocks noChangeAspect="1"/>
          </p:cNvPicPr>
          <p:nvPr/>
        </p:nvPicPr>
        <p:blipFill>
          <a:blip r:embed="rId3"/>
          <a:stretch>
            <a:fillRect/>
          </a:stretch>
        </p:blipFill>
        <p:spPr>
          <a:xfrm>
            <a:off x="4714875" y="1482725"/>
            <a:ext cx="4200525" cy="3071495"/>
          </a:xfrm>
          <a:prstGeom prst="rect">
            <a:avLst/>
          </a:prstGeom>
        </p:spPr>
      </p:pic>
      <p:sp>
        <p:nvSpPr>
          <p:cNvPr id="6" name="テキスト ボックス 5"/>
          <p:cNvSpPr txBox="1"/>
          <p:nvPr/>
        </p:nvSpPr>
        <p:spPr>
          <a:xfrm>
            <a:off x="1676400" y="1711325"/>
            <a:ext cx="838200" cy="461665"/>
          </a:xfrm>
          <a:prstGeom prst="rect">
            <a:avLst/>
          </a:prstGeom>
          <a:noFill/>
        </p:spPr>
        <p:txBody>
          <a:bodyPr wrap="square" rtlCol="0">
            <a:spAutoFit/>
          </a:bodyPr>
          <a:lstStyle/>
          <a:p>
            <a:r>
              <a:rPr kumimoji="1" lang="en-US" altLang="ja-JP" sz="2400" i="1" dirty="0" err="1" smtClean="0">
                <a:latin typeface="Times New Roman"/>
                <a:cs typeface="Times New Roman"/>
              </a:rPr>
              <a:t>B</a:t>
            </a:r>
            <a:r>
              <a:rPr kumimoji="1" lang="en-US" altLang="ja-JP" sz="2400" baseline="-25000" dirty="0" err="1" smtClean="0">
                <a:latin typeface="Times New Roman"/>
                <a:cs typeface="Times New Roman"/>
              </a:rPr>
              <a:t>max</a:t>
            </a:r>
            <a:endParaRPr kumimoji="1" lang="ja-JP" altLang="en-US" sz="2400" baseline="-25000" dirty="0">
              <a:latin typeface="Times New Roman"/>
              <a:cs typeface="Times New Roman"/>
            </a:endParaRPr>
          </a:p>
        </p:txBody>
      </p:sp>
      <p:sp>
        <p:nvSpPr>
          <p:cNvPr id="7" name="テキスト ボックス 6"/>
          <p:cNvSpPr txBox="1"/>
          <p:nvPr/>
        </p:nvSpPr>
        <p:spPr>
          <a:xfrm>
            <a:off x="1752600" y="2701925"/>
            <a:ext cx="838200" cy="461665"/>
          </a:xfrm>
          <a:prstGeom prst="rect">
            <a:avLst/>
          </a:prstGeom>
          <a:noFill/>
        </p:spPr>
        <p:txBody>
          <a:bodyPr wrap="square" rtlCol="0">
            <a:spAutoFit/>
          </a:bodyPr>
          <a:lstStyle/>
          <a:p>
            <a:r>
              <a:rPr lang="en-US" altLang="ja-JP" sz="2400" dirty="0" smtClean="0">
                <a:latin typeface="Times New Roman"/>
                <a:cs typeface="Times New Roman"/>
              </a:rPr>
              <a:t>〈|</a:t>
            </a:r>
            <a:r>
              <a:rPr lang="en-US" altLang="ja-JP" sz="2400" i="1" dirty="0" smtClean="0">
                <a:latin typeface="Times New Roman"/>
                <a:cs typeface="Times New Roman"/>
              </a:rPr>
              <a:t>B</a:t>
            </a:r>
            <a:r>
              <a:rPr lang="en-US" altLang="ja-JP" sz="2400" dirty="0" smtClean="0">
                <a:latin typeface="Times New Roman"/>
                <a:cs typeface="Times New Roman"/>
              </a:rPr>
              <a:t>|〉</a:t>
            </a:r>
            <a:endParaRPr kumimoji="1" lang="ja-JP" altLang="en-US" sz="2400" baseline="-25000" dirty="0">
              <a:latin typeface="Times New Roman"/>
              <a:cs typeface="Times New Roman"/>
            </a:endParaRPr>
          </a:p>
        </p:txBody>
      </p:sp>
      <p:sp>
        <p:nvSpPr>
          <p:cNvPr id="8" name="テキスト ボックス 7"/>
          <p:cNvSpPr txBox="1"/>
          <p:nvPr/>
        </p:nvSpPr>
        <p:spPr>
          <a:xfrm>
            <a:off x="5715000" y="2092325"/>
            <a:ext cx="3200400" cy="369332"/>
          </a:xfrm>
          <a:prstGeom prst="rect">
            <a:avLst/>
          </a:prstGeom>
          <a:noFill/>
        </p:spPr>
        <p:txBody>
          <a:bodyPr wrap="square" rtlCol="0">
            <a:spAutoFit/>
          </a:bodyPr>
          <a:lstStyle/>
          <a:p>
            <a:r>
              <a:rPr lang="en-US" altLang="ja-JP" dirty="0" smtClean="0">
                <a:latin typeface="Times"/>
                <a:cs typeface="Times"/>
              </a:rPr>
              <a:t>plasma</a:t>
            </a:r>
            <a:r>
              <a:rPr lang="en-US" altLang="ja-JP" i="1" dirty="0" smtClean="0">
                <a:latin typeface="Symbol" charset="2"/>
                <a:cs typeface="Symbol" charset="2"/>
              </a:rPr>
              <a:t> </a:t>
            </a:r>
            <a:r>
              <a:rPr lang="en-US" altLang="ja-JP" i="1" dirty="0" err="1" smtClean="0">
                <a:latin typeface="Symbol" charset="2"/>
                <a:cs typeface="Symbol" charset="2"/>
              </a:rPr>
              <a:t>b</a:t>
            </a:r>
            <a:r>
              <a:rPr lang="en-US" altLang="ja-JP" dirty="0" smtClean="0"/>
              <a:t> where B is maximum.</a:t>
            </a:r>
            <a:endParaRPr kumimoji="1" lang="ja-JP" altLang="en-US" dirty="0"/>
          </a:p>
        </p:txBody>
      </p:sp>
      <p:sp>
        <p:nvSpPr>
          <p:cNvPr id="9" name="テキスト ボックス 8"/>
          <p:cNvSpPr txBox="1"/>
          <p:nvPr/>
        </p:nvSpPr>
        <p:spPr>
          <a:xfrm>
            <a:off x="533400" y="5238690"/>
            <a:ext cx="8305800" cy="400110"/>
          </a:xfrm>
          <a:prstGeom prst="rect">
            <a:avLst/>
          </a:prstGeom>
          <a:noFill/>
        </p:spPr>
        <p:txBody>
          <a:bodyPr wrap="square" rtlCol="0">
            <a:spAutoFit/>
          </a:bodyPr>
          <a:lstStyle/>
          <a:p>
            <a:pPr>
              <a:buClr>
                <a:schemeClr val="bg2">
                  <a:lumMod val="25000"/>
                </a:schemeClr>
              </a:buClr>
              <a:buFont typeface="Wingdings" charset="2"/>
              <a:buChar char="l"/>
            </a:pPr>
            <a:r>
              <a:rPr lang="en-US" altLang="ja-JP" sz="2000" dirty="0" smtClean="0"/>
              <a:t> </a:t>
            </a:r>
            <a:r>
              <a:rPr lang="en-US" altLang="ja-JP" sz="2000" i="1" dirty="0" err="1" smtClean="0">
                <a:latin typeface="Times New Roman"/>
                <a:cs typeface="Times New Roman"/>
              </a:rPr>
              <a:t>B</a:t>
            </a:r>
            <a:r>
              <a:rPr lang="en-US" altLang="ja-JP" sz="2000" baseline="-25000" dirty="0" err="1" smtClean="0">
                <a:latin typeface="Times New Roman"/>
                <a:cs typeface="Times New Roman"/>
              </a:rPr>
              <a:t>max</a:t>
            </a:r>
            <a:r>
              <a:rPr lang="en-US" altLang="ja-JP" sz="2000" dirty="0" smtClean="0">
                <a:latin typeface="Times New Roman"/>
                <a:cs typeface="Times New Roman"/>
              </a:rPr>
              <a:t> ~ 1 </a:t>
            </a:r>
            <a:r>
              <a:rPr lang="en-US" altLang="ja-JP" sz="2000" dirty="0" err="1" smtClean="0">
                <a:latin typeface="Times New Roman"/>
                <a:cs typeface="Times New Roman"/>
              </a:rPr>
              <a:t>mG</a:t>
            </a:r>
            <a:r>
              <a:rPr lang="en-US" altLang="ja-JP" sz="2000" dirty="0" smtClean="0">
                <a:latin typeface="Times New Roman"/>
                <a:cs typeface="Times New Roman"/>
              </a:rPr>
              <a:t> </a:t>
            </a:r>
            <a:r>
              <a:rPr lang="en-US" altLang="ja-JP" sz="2000" dirty="0" smtClean="0"/>
              <a:t>is determined by the condition of post shock plasma </a:t>
            </a:r>
            <a:r>
              <a:rPr lang="en-US" altLang="ja-JP" sz="2000" dirty="0" err="1" smtClean="0">
                <a:latin typeface="Symbol" charset="2"/>
                <a:cs typeface="Symbol" charset="2"/>
              </a:rPr>
              <a:t>b</a:t>
            </a:r>
            <a:r>
              <a:rPr lang="en-US" altLang="ja-JP" sz="2000" dirty="0" smtClean="0">
                <a:latin typeface="Times New Roman"/>
                <a:cs typeface="Times New Roman"/>
              </a:rPr>
              <a:t> ~ 1</a:t>
            </a:r>
            <a:r>
              <a:rPr lang="en-US" altLang="ja-JP" sz="2000" dirty="0" smtClean="0"/>
              <a:t>.</a:t>
            </a:r>
            <a:endParaRPr kumimoji="1" lang="ja-JP" altLang="en-US" sz="2000" dirty="0"/>
          </a:p>
        </p:txBody>
      </p:sp>
      <p:sp>
        <p:nvSpPr>
          <p:cNvPr id="10" name="テキスト ボックス 9"/>
          <p:cNvSpPr txBox="1"/>
          <p:nvPr/>
        </p:nvSpPr>
        <p:spPr>
          <a:xfrm>
            <a:off x="533400" y="4781490"/>
            <a:ext cx="7315200" cy="400110"/>
          </a:xfrm>
          <a:prstGeom prst="rect">
            <a:avLst/>
          </a:prstGeom>
          <a:noFill/>
        </p:spPr>
        <p:txBody>
          <a:bodyPr wrap="square" rtlCol="0">
            <a:spAutoFit/>
          </a:bodyPr>
          <a:lstStyle/>
          <a:p>
            <a:pPr>
              <a:buClr>
                <a:schemeClr val="bg2">
                  <a:lumMod val="25000"/>
                </a:schemeClr>
              </a:buClr>
              <a:buFont typeface="Wingdings" charset="2"/>
              <a:buChar char="l"/>
            </a:pPr>
            <a:r>
              <a:rPr kumimoji="1" lang="en-US" altLang="ja-JP" sz="2000" dirty="0" smtClean="0"/>
              <a:t> </a:t>
            </a:r>
            <a:r>
              <a:rPr lang="en-US" altLang="ja-JP" sz="2000" dirty="0" smtClean="0"/>
              <a:t>Maximum </a:t>
            </a:r>
            <a:r>
              <a:rPr lang="en-US" altLang="ja-JP" sz="2000" dirty="0" smtClean="0">
                <a:latin typeface="Times New Roman"/>
                <a:cs typeface="Times New Roman"/>
              </a:rPr>
              <a:t>|</a:t>
            </a:r>
            <a:r>
              <a:rPr lang="en-US" altLang="ja-JP" sz="2000" i="1" dirty="0" smtClean="0">
                <a:latin typeface="Times New Roman"/>
                <a:cs typeface="Times New Roman"/>
              </a:rPr>
              <a:t>B</a:t>
            </a:r>
            <a:r>
              <a:rPr lang="en-US" altLang="ja-JP" sz="2000" dirty="0" smtClean="0">
                <a:latin typeface="Times New Roman"/>
                <a:cs typeface="Times New Roman"/>
              </a:rPr>
              <a:t>|</a:t>
            </a:r>
            <a:r>
              <a:rPr lang="en-US" altLang="ja-JP" sz="2000" dirty="0" smtClean="0"/>
              <a:t> saturates at 1 </a:t>
            </a:r>
            <a:r>
              <a:rPr lang="en-US" altLang="ja-JP" sz="2000" dirty="0" err="1" smtClean="0"/>
              <a:t>mG</a:t>
            </a:r>
            <a:r>
              <a:rPr lang="en-US" altLang="ja-JP" sz="2000" dirty="0" smtClean="0"/>
              <a:t>.</a:t>
            </a:r>
            <a:endParaRPr kumimoji="1" lang="ja-JP" altLang="en-US" sz="2000" dirty="0"/>
          </a:p>
        </p:txBody>
      </p:sp>
      <p:sp>
        <p:nvSpPr>
          <p:cNvPr id="11" name="テキスト ボックス 10"/>
          <p:cNvSpPr txBox="1"/>
          <p:nvPr/>
        </p:nvSpPr>
        <p:spPr>
          <a:xfrm>
            <a:off x="533400" y="5695890"/>
            <a:ext cx="8305800" cy="400110"/>
          </a:xfrm>
          <a:prstGeom prst="rect">
            <a:avLst/>
          </a:prstGeom>
          <a:noFill/>
        </p:spPr>
        <p:txBody>
          <a:bodyPr wrap="square" rtlCol="0">
            <a:spAutoFit/>
          </a:bodyPr>
          <a:lstStyle/>
          <a:p>
            <a:pPr>
              <a:buClr>
                <a:schemeClr val="bg2">
                  <a:lumMod val="25000"/>
                </a:schemeClr>
              </a:buClr>
              <a:buFont typeface="Wingdings" charset="2"/>
              <a:buChar char="l"/>
            </a:pPr>
            <a:r>
              <a:rPr kumimoji="1" lang="en-US" altLang="ja-JP" sz="2000" dirty="0" smtClean="0"/>
              <a:t> </a:t>
            </a:r>
            <a:r>
              <a:rPr lang="en-US" altLang="ja-JP" sz="2000" dirty="0" smtClean="0"/>
              <a:t>Average </a:t>
            </a:r>
            <a:r>
              <a:rPr lang="en-US" altLang="ja-JP" sz="2000" dirty="0" smtClean="0">
                <a:latin typeface="Times New Roman"/>
                <a:cs typeface="Times New Roman"/>
              </a:rPr>
              <a:t>|</a:t>
            </a:r>
            <a:r>
              <a:rPr lang="en-US" altLang="ja-JP" sz="2000" i="1" dirty="0" smtClean="0">
                <a:latin typeface="Times New Roman"/>
                <a:cs typeface="Times New Roman"/>
              </a:rPr>
              <a:t>B</a:t>
            </a:r>
            <a:r>
              <a:rPr lang="en-US" altLang="ja-JP" sz="2000" dirty="0" smtClean="0">
                <a:latin typeface="Times New Roman"/>
                <a:cs typeface="Times New Roman"/>
              </a:rPr>
              <a:t>|</a:t>
            </a:r>
            <a:r>
              <a:rPr lang="en-US" altLang="ja-JP" sz="2000" dirty="0" smtClean="0"/>
              <a:t> in shocked gas also grow beyond the shock compression factor.</a:t>
            </a:r>
            <a:endParaRPr kumimoji="1" lang="ja-JP" altLang="en-US"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992</TotalTime>
  <Words>2497</Words>
  <Application>Microsoft Macintosh PowerPoint</Application>
  <PresentationFormat>画面に合わせる (4:3)</PresentationFormat>
  <Paragraphs>238</Paragraphs>
  <Slides>19</Slides>
  <Notes>3</Notes>
  <HiddenSlides>0</HiddenSlides>
  <MMClips>0</MMClips>
  <ScaleCrop>false</ScaleCrop>
  <HeadingPairs>
    <vt:vector size="6" baseType="variant">
      <vt:variant>
        <vt:lpstr>デザイン テンプレート</vt:lpstr>
      </vt:variant>
      <vt:variant>
        <vt:i4>1</vt:i4>
      </vt:variant>
      <vt:variant>
        <vt:lpstr>埋め込まれた OLE サーバー</vt:lpstr>
      </vt:variant>
      <vt:variant>
        <vt:i4>1</vt:i4>
      </vt:variant>
      <vt:variant>
        <vt:lpstr>スライド タイトル</vt:lpstr>
      </vt:variant>
      <vt:variant>
        <vt:i4>19</vt:i4>
      </vt:variant>
    </vt:vector>
  </HeadingPairs>
  <TitlesOfParts>
    <vt:vector size="21" baseType="lpstr">
      <vt:lpstr>Office テーマ</vt:lpstr>
      <vt:lpstr>数式</vt:lpstr>
      <vt:lpstr>若い超新星残骸の衝撃波-分子雲 相互作用モデルとCTAに向けた予言</vt:lpstr>
      <vt:lpstr>この話の要点</vt:lpstr>
      <vt:lpstr>　Introduction</vt:lpstr>
      <vt:lpstr>RXJ1713での磁場増幅と分子雲との相関</vt:lpstr>
      <vt:lpstr>MHD Simulation of Shock-cloud Interaction</vt:lpstr>
      <vt:lpstr>Result</vt:lpstr>
      <vt:lpstr>Result</vt:lpstr>
      <vt:lpstr>Result: 2D Slices of n and B</vt:lpstr>
      <vt:lpstr>Evolution of Maximum B and plasma b</vt:lpstr>
      <vt:lpstr>放射はどうなる？：X線短時間変動と輝線放射</vt:lpstr>
      <vt:lpstr>放射はどうなる？：ガンマ線スペクトル</vt:lpstr>
      <vt:lpstr>放射はどうなる？：ガンマ線スペクトル</vt:lpstr>
      <vt:lpstr>空間非一様性(CO vs. X)</vt:lpstr>
      <vt:lpstr>空間非一様性(CO vs. X)</vt:lpstr>
      <vt:lpstr>空間非一様性(g vs. CO vs. X)</vt:lpstr>
      <vt:lpstr>結論</vt:lpstr>
      <vt:lpstr>衝撃波の減速とX線輝線放射</vt:lpstr>
      <vt:lpstr>ガンマ線スペクトル</vt:lpstr>
      <vt:lpstr>反射衝撃波</vt:lpstr>
    </vt:vector>
  </TitlesOfParts>
  <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RXJ1713 のガンマ線は電子起源か？</dc:title>
  <dc:creator>井上 剛志</dc:creator>
  <cp:lastModifiedBy>井上 剛志</cp:lastModifiedBy>
  <cp:revision>79</cp:revision>
  <dcterms:created xsi:type="dcterms:W3CDTF">2011-09-29T04:20:21Z</dcterms:created>
  <dcterms:modified xsi:type="dcterms:W3CDTF">2011-09-29T05:20:10Z</dcterms:modified>
</cp:coreProperties>
</file>