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embeddings/Microsoft___4.bin" ContentType="application/vnd.openxmlformats-officedocument.oleObject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embeddings/Microsoft___3.bin" ContentType="application/vnd.openxmlformats-officedocument.oleObject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embeddings/Microsoft___2.bin" ContentType="application/vnd.openxmlformats-officedocument.oleObject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__8.bin" ContentType="application/vnd.openxmlformats-officedocument.oleObject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embeddings/Microsoft___1.bin" ContentType="application/vnd.openxmlformats-officedocument.oleObject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__7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embeddings/Microsoft___6.bin" ContentType="application/vnd.openxmlformats-officedocument.oleObject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embeddings/Microsoft___5.bin" ContentType="application/vnd.openxmlformats-officedocument.oleObject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1" r:id="rId1"/>
  </p:sldMasterIdLst>
  <p:notesMasterIdLst>
    <p:notesMasterId r:id="rId65"/>
  </p:notesMasterIdLst>
  <p:handoutMasterIdLst>
    <p:handoutMasterId r:id="rId66"/>
  </p:handoutMasterIdLst>
  <p:sldIdLst>
    <p:sldId id="1495" r:id="rId2"/>
    <p:sldId id="1333" r:id="rId3"/>
    <p:sldId id="1525" r:id="rId4"/>
    <p:sldId id="1536" r:id="rId5"/>
    <p:sldId id="1570" r:id="rId6"/>
    <p:sldId id="1663" r:id="rId7"/>
    <p:sldId id="1512" r:id="rId8"/>
    <p:sldId id="1643" r:id="rId9"/>
    <p:sldId id="1644" r:id="rId10"/>
    <p:sldId id="1645" r:id="rId11"/>
    <p:sldId id="1642" r:id="rId12"/>
    <p:sldId id="1646" r:id="rId13"/>
    <p:sldId id="1541" r:id="rId14"/>
    <p:sldId id="1647" r:id="rId15"/>
    <p:sldId id="1648" r:id="rId16"/>
    <p:sldId id="1649" r:id="rId17"/>
    <p:sldId id="1650" r:id="rId18"/>
    <p:sldId id="1373" r:id="rId19"/>
    <p:sldId id="1657" r:id="rId20"/>
    <p:sldId id="1577" r:id="rId21"/>
    <p:sldId id="1660" r:id="rId22"/>
    <p:sldId id="1498" r:id="rId23"/>
    <p:sldId id="1500" r:id="rId24"/>
    <p:sldId id="1661" r:id="rId25"/>
    <p:sldId id="1414" r:id="rId26"/>
    <p:sldId id="1508" r:id="rId27"/>
    <p:sldId id="1513" r:id="rId28"/>
    <p:sldId id="1667" r:id="rId29"/>
    <p:sldId id="1533" r:id="rId30"/>
    <p:sldId id="1528" r:id="rId31"/>
    <p:sldId id="1578" r:id="rId32"/>
    <p:sldId id="1606" r:id="rId33"/>
    <p:sldId id="1668" r:id="rId34"/>
    <p:sldId id="1627" r:id="rId35"/>
    <p:sldId id="1665" r:id="rId36"/>
    <p:sldId id="1641" r:id="rId37"/>
    <p:sldId id="1542" r:id="rId38"/>
    <p:sldId id="1475" r:id="rId39"/>
    <p:sldId id="1605" r:id="rId40"/>
    <p:sldId id="1639" r:id="rId41"/>
    <p:sldId id="1532" r:id="rId42"/>
    <p:sldId id="1666" r:id="rId43"/>
    <p:sldId id="1664" r:id="rId44"/>
    <p:sldId id="1659" r:id="rId45"/>
    <p:sldId id="1550" r:id="rId46"/>
    <p:sldId id="1483" r:id="rId47"/>
    <p:sldId id="1484" r:id="rId48"/>
    <p:sldId id="1579" r:id="rId49"/>
    <p:sldId id="1580" r:id="rId50"/>
    <p:sldId id="1539" r:id="rId51"/>
    <p:sldId id="1501" r:id="rId52"/>
    <p:sldId id="1640" r:id="rId53"/>
    <p:sldId id="1591" r:id="rId54"/>
    <p:sldId id="1611" r:id="rId55"/>
    <p:sldId id="1610" r:id="rId56"/>
    <p:sldId id="1562" r:id="rId57"/>
    <p:sldId id="1551" r:id="rId58"/>
    <p:sldId id="1656" r:id="rId59"/>
    <p:sldId id="1651" r:id="rId60"/>
    <p:sldId id="1652" r:id="rId61"/>
    <p:sldId id="1653" r:id="rId62"/>
    <p:sldId id="1654" r:id="rId63"/>
    <p:sldId id="1655" r:id="rId64"/>
  </p:sldIdLst>
  <p:sldSz cx="9906000" cy="6858000" type="A4"/>
  <p:notesSz cx="6400800" cy="86868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6941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3883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0821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776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4696" algn="l" defTabSz="913883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1647" algn="l" defTabSz="913883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198579" algn="l" defTabSz="913883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5518" algn="l" defTabSz="913883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CC00"/>
    <a:srgbClr val="FF0000"/>
    <a:srgbClr val="FF3300"/>
    <a:srgbClr val="000066"/>
    <a:srgbClr val="FFFF00"/>
    <a:srgbClr val="008000"/>
    <a:srgbClr val="00CC00"/>
    <a:srgbClr val="33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826" autoAdjust="0"/>
    <p:restoredTop sz="97611" autoAdjust="0"/>
  </p:normalViewPr>
  <p:slideViewPr>
    <p:cSldViewPr>
      <p:cViewPr>
        <p:scale>
          <a:sx n="100" d="100"/>
          <a:sy n="100" d="100"/>
        </p:scale>
        <p:origin x="-584" y="-28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9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image" Target="../media/image96.wmf"/><Relationship Id="rId1" Type="http://schemas.openxmlformats.org/officeDocument/2006/relationships/image" Target="../media/image93.wmf"/><Relationship Id="rId2" Type="http://schemas.openxmlformats.org/officeDocument/2006/relationships/image" Target="../media/image9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t" anchorCtr="0" compatLnSpc="1">
            <a:prstTxWarp prst="textNoShape">
              <a:avLst/>
            </a:prstTxWarp>
          </a:bodyPr>
          <a:lstStyle>
            <a:lvl1pPr defTabSz="826955">
              <a:defRPr sz="1000"/>
            </a:lvl1pPr>
          </a:lstStyle>
          <a:p>
            <a:endParaRPr lang="en-US" altLang="ja-JP"/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25055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t" anchorCtr="0" compatLnSpc="1">
            <a:prstTxWarp prst="textNoShape">
              <a:avLst/>
            </a:prstTxWarp>
          </a:bodyPr>
          <a:lstStyle>
            <a:lvl1pPr algn="r" defTabSz="826955">
              <a:defRPr sz="1000"/>
            </a:lvl1pPr>
          </a:lstStyle>
          <a:p>
            <a:endParaRPr lang="en-US" altLang="ja-JP"/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252308"/>
            <a:ext cx="2774071" cy="43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b" anchorCtr="0" compatLnSpc="1">
            <a:prstTxWarp prst="textNoShape">
              <a:avLst/>
            </a:prstTxWarp>
          </a:bodyPr>
          <a:lstStyle>
            <a:lvl1pPr defTabSz="826955">
              <a:defRPr sz="1000"/>
            </a:lvl1pPr>
          </a:lstStyle>
          <a:p>
            <a:endParaRPr lang="en-US" altLang="ja-JP"/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25055" y="8252308"/>
            <a:ext cx="2774071" cy="43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657" tIns="41329" rIns="82657" bIns="41329" numCol="1" anchor="b" anchorCtr="0" compatLnSpc="1">
            <a:prstTxWarp prst="textNoShape">
              <a:avLst/>
            </a:prstTxWarp>
          </a:bodyPr>
          <a:lstStyle>
            <a:lvl1pPr algn="r" defTabSz="826955">
              <a:defRPr sz="1000"/>
            </a:lvl1pPr>
          </a:lstStyle>
          <a:p>
            <a:fld id="{308EF4E6-A1AF-4FD7-B145-C51A711DCE1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t" anchorCtr="0" compatLnSpc="1">
            <a:prstTxWarp prst="textNoShape">
              <a:avLst/>
            </a:prstTxWarp>
          </a:bodyPr>
          <a:lstStyle>
            <a:lvl1pPr defTabSz="855524">
              <a:defRPr sz="1000"/>
            </a:lvl1pPr>
          </a:lstStyle>
          <a:p>
            <a:endParaRPr lang="en-US" altLang="ja-JP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055" y="2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t" anchorCtr="0" compatLnSpc="1">
            <a:prstTxWarp prst="textNoShape">
              <a:avLst/>
            </a:prstTxWarp>
          </a:bodyPr>
          <a:lstStyle>
            <a:lvl1pPr algn="r" defTabSz="855524">
              <a:defRPr sz="1000"/>
            </a:lvl1pPr>
          </a:lstStyle>
          <a:p>
            <a:endParaRPr lang="en-US" altLang="ja-JP"/>
          </a:p>
        </p:txBody>
      </p:sp>
      <p:sp>
        <p:nvSpPr>
          <p:cNvPr id="185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9313" y="650875"/>
            <a:ext cx="470535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5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914" y="4126927"/>
            <a:ext cx="5120975" cy="390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250760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b" anchorCtr="0" compatLnSpc="1">
            <a:prstTxWarp prst="textNoShape">
              <a:avLst/>
            </a:prstTxWarp>
          </a:bodyPr>
          <a:lstStyle>
            <a:lvl1pPr defTabSz="855524">
              <a:defRPr sz="1000"/>
            </a:lvl1pPr>
          </a:lstStyle>
          <a:p>
            <a:endParaRPr lang="en-US" altLang="ja-JP"/>
          </a:p>
        </p:txBody>
      </p:sp>
      <p:sp>
        <p:nvSpPr>
          <p:cNvPr id="185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055" y="8250760"/>
            <a:ext cx="2774071" cy="4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5567" tIns="42783" rIns="85567" bIns="42783" numCol="1" anchor="b" anchorCtr="0" compatLnSpc="1">
            <a:prstTxWarp prst="textNoShape">
              <a:avLst/>
            </a:prstTxWarp>
          </a:bodyPr>
          <a:lstStyle>
            <a:lvl1pPr algn="r" defTabSz="855524">
              <a:defRPr sz="1000"/>
            </a:lvl1pPr>
          </a:lstStyle>
          <a:p>
            <a:fld id="{C7334E58-7E16-45F2-AAD1-7577083F522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6941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3883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0821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776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4696" algn="l" defTabSz="91388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1647" algn="l" defTabSz="91388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8579" algn="l" defTabSz="91388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5518" algn="l" defTabSz="913883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30FD6-D908-459A-8F93-6D95DAE1863E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1390594" name="Rectangle 7"/>
          <p:cNvSpPr txBox="1">
            <a:spLocks noGrp="1" noChangeArrowheads="1"/>
          </p:cNvSpPr>
          <p:nvPr/>
        </p:nvSpPr>
        <p:spPr bwMode="auto">
          <a:xfrm>
            <a:off x="3625499" y="8251584"/>
            <a:ext cx="2773871" cy="4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211" tIns="43106" rIns="86211" bIns="43106" anchor="b"/>
          <a:lstStyle/>
          <a:p>
            <a:pPr algn="r" defTabSz="862218"/>
            <a:fld id="{DC8AFD25-EDB4-4A5A-931A-0E222A762497}" type="slidenum">
              <a:rPr kumimoji="0" lang="en-US" altLang="ja-JP" sz="1100"/>
              <a:pPr algn="r" defTabSz="862218"/>
              <a:t>2</a:t>
            </a:fld>
            <a:endParaRPr kumimoji="0" lang="en-US" altLang="ja-JP" sz="1100" dirty="0"/>
          </a:p>
        </p:txBody>
      </p:sp>
      <p:sp>
        <p:nvSpPr>
          <p:cNvPr id="139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139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94" y="4125792"/>
            <a:ext cx="5121213" cy="3908858"/>
          </a:xfrm>
        </p:spPr>
        <p:txBody>
          <a:bodyPr lIns="86211" tIns="43106" rIns="86211" bIns="43106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F7DDA-64AA-2742-99EE-19854B08D729}" type="slidenum">
              <a:rPr lang="en-US" altLang="ja-JP" smtClean="0"/>
              <a:pPr/>
              <a:t>30</a:t>
            </a:fld>
            <a:endParaRPr lang="en-US" altLang="ja-JP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3763" y="646113"/>
            <a:ext cx="4670425" cy="32337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3913" y="4138613"/>
            <a:ext cx="4740275" cy="3881437"/>
          </a:xfrm>
          <a:noFill/>
          <a:ln/>
        </p:spPr>
        <p:txBody>
          <a:bodyPr/>
          <a:lstStyle/>
          <a:p>
            <a:pPr eaLnBrk="1" hangingPunct="1"/>
            <a:endParaRPr lang="en-US" altLang="ja-JP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52CA95-BADE-4083-B444-1A80392FB6E5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1375234" name="Rectangle 7"/>
          <p:cNvSpPr txBox="1">
            <a:spLocks noGrp="1" noChangeArrowheads="1"/>
          </p:cNvSpPr>
          <p:nvPr/>
        </p:nvSpPr>
        <p:spPr bwMode="auto">
          <a:xfrm>
            <a:off x="3625499" y="8251584"/>
            <a:ext cx="2773871" cy="4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211" tIns="43106" rIns="86211" bIns="43106" anchor="b"/>
          <a:lstStyle/>
          <a:p>
            <a:pPr algn="r" defTabSz="862218"/>
            <a:fld id="{6D17D0D7-ED88-483E-B88E-BD516578CC4B}" type="slidenum">
              <a:rPr kumimoji="0" lang="en-US" altLang="ja-JP" sz="1100"/>
              <a:pPr algn="r" defTabSz="862218"/>
              <a:t>37</a:t>
            </a:fld>
            <a:endParaRPr kumimoji="0" lang="en-US" altLang="ja-JP" sz="1100" dirty="0"/>
          </a:p>
        </p:txBody>
      </p:sp>
      <p:sp>
        <p:nvSpPr>
          <p:cNvPr id="137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137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94" y="4125792"/>
            <a:ext cx="5121213" cy="3908858"/>
          </a:xfrm>
        </p:spPr>
        <p:txBody>
          <a:bodyPr lIns="86211" tIns="43106" rIns="86211" bIns="43106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4801F-7DBB-4B50-BC7F-844358606C33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1380354" name="Rectangle 7"/>
          <p:cNvSpPr txBox="1">
            <a:spLocks noGrp="1" noChangeArrowheads="1"/>
          </p:cNvSpPr>
          <p:nvPr/>
        </p:nvSpPr>
        <p:spPr bwMode="auto">
          <a:xfrm>
            <a:off x="3625499" y="8251584"/>
            <a:ext cx="2773871" cy="4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211" tIns="43106" rIns="86211" bIns="43106" anchor="b"/>
          <a:lstStyle/>
          <a:p>
            <a:pPr algn="r" defTabSz="862218"/>
            <a:fld id="{AF03400C-1D52-4563-AF7D-5548AE825C49}" type="slidenum">
              <a:rPr kumimoji="0" lang="en-US" altLang="ja-JP" sz="1100"/>
              <a:pPr algn="r" defTabSz="862218"/>
              <a:t>38</a:t>
            </a:fld>
            <a:endParaRPr kumimoji="0" lang="en-US" altLang="ja-JP" sz="1100" dirty="0"/>
          </a:p>
        </p:txBody>
      </p:sp>
      <p:sp>
        <p:nvSpPr>
          <p:cNvPr id="138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138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94" y="4125792"/>
            <a:ext cx="5121213" cy="3908858"/>
          </a:xfrm>
        </p:spPr>
        <p:txBody>
          <a:bodyPr lIns="86211" tIns="43106" rIns="86211" bIns="43106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54075"/>
            <a:fld id="{7631DB5E-4AC1-3440-B567-64BB384E894A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 defTabSz="854075"/>
              <a:t>53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652463"/>
            <a:ext cx="4702175" cy="325596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>
              <a:latin typeface="Arial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54018"/>
            <a:fld id="{3A225232-5F2E-654D-983F-C7969BA506E4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 defTabSz="854018"/>
              <a:t>63</a:t>
            </a:fld>
            <a:endParaRPr lang="en-US" altLang="ja-JP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0900" y="652463"/>
            <a:ext cx="4700588" cy="325596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>
              <a:latin typeface="Arial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4752126"/>
            <a:ext cx="9906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388" tIns="45694" rIns="91388" bIns="45694" anchor="t" compatLnSpc="1"/>
          <a:lstStyle/>
          <a:p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6614355" y="0"/>
            <a:ext cx="3291681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388" tIns="45694" rIns="91388" bIns="45694" anchor="t" compatLnSpc="1"/>
          <a:lstStyle/>
          <a:p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464820" y="3337560"/>
            <a:ext cx="7020052" cy="2301240"/>
          </a:xfrm>
        </p:spPr>
        <p:txBody>
          <a:bodyPr rIns="45694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469138" y="1544812"/>
            <a:ext cx="7020052" cy="1752600"/>
          </a:xfrm>
        </p:spPr>
        <p:txBody>
          <a:bodyPr tIns="0" rIns="45694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6941" indent="0" algn="ctr">
              <a:buNone/>
            </a:lvl2pPr>
            <a:lvl3pPr marL="913883" indent="0" algn="ctr">
              <a:buNone/>
            </a:lvl3pPr>
            <a:lvl4pPr marL="1370821" indent="0" algn="ctr">
              <a:buNone/>
            </a:lvl4pPr>
            <a:lvl5pPr marL="1827760" indent="0" algn="ctr">
              <a:buNone/>
            </a:lvl5pPr>
            <a:lvl6pPr marL="2284696" indent="0" algn="ctr">
              <a:buNone/>
            </a:lvl6pPr>
            <a:lvl7pPr marL="2741647" indent="0" algn="ctr">
              <a:buNone/>
            </a:lvl7pPr>
            <a:lvl8pPr marL="3198579" indent="0" algn="ctr">
              <a:buNone/>
            </a:lvl8pPr>
            <a:lvl9pPr marL="3655518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0FC57-8A60-4F14-8C5A-FD46EA2197BA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BCA41-34A3-4EB0-BF1A-4675C04FB343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79"/>
            <a:ext cx="222885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3" y="274679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EB92-5042-40CF-B96A-F04ED1969EFC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4752126"/>
            <a:ext cx="9906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388" tIns="45694" rIns="91388" bIns="45694" anchor="t" compatLnSpc="1"/>
          <a:lstStyle/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6614355" y="0"/>
            <a:ext cx="3291681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388" tIns="45694" rIns="91388" bIns="45694" anchor="t" compatLnSpc="1"/>
          <a:lstStyle/>
          <a:p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2955" y="3583890"/>
            <a:ext cx="718185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2955" y="2485802"/>
            <a:ext cx="7181850" cy="1066688"/>
          </a:xfrm>
        </p:spPr>
        <p:txBody>
          <a:bodyPr lIns="45694" tIns="0" rIns="45694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"/>
            <a:ext cx="89535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26"/>
            <a:ext cx="39624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22800" y="1600226"/>
            <a:ext cx="39624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9D8B9-3AF7-490F-B224-B3E4D388EE8B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"/>
            <a:ext cx="9448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1" y="5486400"/>
            <a:ext cx="437687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5032131" y="5486400"/>
            <a:ext cx="437859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95301" y="1516935"/>
            <a:ext cx="437687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31" y="1516935"/>
            <a:ext cx="4378590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11672-C089-419A-A4BF-8F1321FC3018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2"/>
            <a:ext cx="8959850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6FA313-9CBB-4E1C-B217-0DBB358329EF}" type="slidenum">
              <a:rPr lang="en-US" altLang="ja-JP" smtClean="0"/>
              <a:pPr/>
              <a:t>‹#›</a:t>
            </a:fld>
            <a:endParaRPr lang="en-US" altLang="ja-JP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ED7CB-CD16-465D-A0EE-FD2A4332BF0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1185528"/>
            <a:ext cx="34671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95300" y="214424"/>
            <a:ext cx="2971800" cy="914400"/>
          </a:xfrm>
        </p:spPr>
        <p:txBody>
          <a:bodyPr lIns="45694" tIns="0" rIns="45694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495300" y="1981205"/>
            <a:ext cx="767715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836152" y="6422105"/>
            <a:ext cx="825500" cy="365125"/>
          </a:xfrm>
        </p:spPr>
        <p:txBody>
          <a:bodyPr/>
          <a:lstStyle/>
          <a:p>
            <a:fld id="{094C7269-679C-45E1-BA1F-D52F7A829B3C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19809" y="1705709"/>
            <a:ext cx="3308357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154430" y="1019907"/>
            <a:ext cx="44577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19795" y="2998765"/>
            <a:ext cx="3308355" cy="2663482"/>
          </a:xfrm>
        </p:spPr>
        <p:txBody>
          <a:bodyPr lIns="45694" rIns="45694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95300" y="6422105"/>
            <a:ext cx="2311400" cy="365125"/>
          </a:xfrm>
        </p:spPr>
        <p:txBody>
          <a:bodyPr/>
          <a:lstStyle/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 11"/>
          <p:cNvSpPr>
            <a:spLocks/>
          </p:cNvSpPr>
          <p:nvPr/>
        </p:nvSpPr>
        <p:spPr bwMode="auto">
          <a:xfrm>
            <a:off x="0" y="4752126"/>
            <a:ext cx="9906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388" tIns="45694" rIns="91388" bIns="45694" anchor="t" compatLnSpc="1"/>
          <a:lstStyle/>
          <a:p>
            <a:endParaRPr kumimoji="0" lang="en-US"/>
          </a:p>
        </p:txBody>
      </p:sp>
      <p:sp>
        <p:nvSpPr>
          <p:cNvPr id="16" name="フリーフォーム 15"/>
          <p:cNvSpPr>
            <a:spLocks/>
          </p:cNvSpPr>
          <p:nvPr/>
        </p:nvSpPr>
        <p:spPr bwMode="auto">
          <a:xfrm>
            <a:off x="7924800" y="0"/>
            <a:ext cx="19812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388" tIns="45694" rIns="91388" bIns="45694" anchor="t" compatLnSpc="1"/>
          <a:lstStyle/>
          <a:p>
            <a:endParaRPr kumimoji="0" lang="en-US"/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6" y="2"/>
            <a:ext cx="9201150" cy="1143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45694" tIns="45694" rIns="45694" bIns="45694" anchor="ctr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9163050" cy="5029200"/>
          </a:xfrm>
          <a:prstGeom prst="rect">
            <a:avLst/>
          </a:prstGeom>
        </p:spPr>
        <p:txBody>
          <a:bodyPr vert="horz" lIns="91388" tIns="45694" rIns="91388" bIns="45694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495300" y="6422105"/>
            <a:ext cx="2311400" cy="365125"/>
          </a:xfrm>
          <a:prstGeom prst="rect">
            <a:avLst/>
          </a:prstGeom>
        </p:spPr>
        <p:txBody>
          <a:bodyPr vert="horz" lIns="91388" tIns="45694" rIns="91388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3384556" y="6422105"/>
            <a:ext cx="3136900" cy="365125"/>
          </a:xfrm>
          <a:prstGeom prst="rect">
            <a:avLst/>
          </a:prstGeom>
        </p:spPr>
        <p:txBody>
          <a:bodyPr vert="horz" lIns="0" tIns="45694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832850" y="6422105"/>
            <a:ext cx="8255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92A7877-CC65-403B-9527-C3FEFCCF8462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1" sz="4600" kern="1200">
          <a:solidFill>
            <a:schemeClr val="accent1"/>
          </a:solidFill>
          <a:effectLst>
            <a:outerShdw blurRad="50800" dist="88900" dir="2700000">
              <a:srgbClr val="000000">
                <a:alpha val="43000"/>
              </a:srgbClr>
            </a:outerShdw>
          </a:effectLst>
          <a:latin typeface="Arial Black"/>
          <a:ea typeface="+mj-ea"/>
          <a:cs typeface="+mj-cs"/>
        </a:defRPr>
      </a:lvl1pPr>
    </p:titleStyle>
    <p:bodyStyle>
      <a:lvl1pPr marL="420386" indent="-383832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" charset="2"/>
        <a:buChar char="l"/>
        <a:defRPr kumimoji="1" sz="30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1pPr>
      <a:lvl2pPr marL="721965" indent="-274164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l"/>
        <a:defRPr kumimoji="1" sz="26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2pPr>
      <a:lvl3pPr marL="1005269" indent="-255887" algn="l" rtl="0" eaLnBrk="1" latinLnBrk="0" hangingPunct="1">
        <a:spcBef>
          <a:spcPct val="20000"/>
        </a:spcBef>
        <a:buClr>
          <a:schemeClr val="accent2"/>
        </a:buClr>
        <a:buSzPct val="85000"/>
        <a:buFont typeface="Wingdings" charset="2"/>
        <a:buChar char="l"/>
        <a:defRPr kumimoji="1" sz="24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3pPr>
      <a:lvl4pPr marL="1279432" indent="-237610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" charset="2"/>
        <a:buChar char="l"/>
        <a:defRPr kumimoji="1" sz="20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4pPr>
      <a:lvl5pPr marL="1489623" indent="-182777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 charset="2"/>
        <a:buChar char="l"/>
        <a:defRPr kumimoji="1" sz="2000" kern="1200">
          <a:solidFill>
            <a:schemeClr val="tx1"/>
          </a:solidFill>
          <a:effectLst>
            <a:outerShdw blurRad="50800" dist="63500" dir="270000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5pPr>
      <a:lvl6pPr marL="1699817" indent="-182777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1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19148" indent="-182777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8481" indent="-182777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397" indent="-182777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6941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1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4696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7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198579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5518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wmf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Relationship Id="rId3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jpe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9" Type="http://schemas.openxmlformats.org/officeDocument/2006/relationships/slide" Target="slide51.xml"/><Relationship Id="rId10" Type="http://schemas.openxmlformats.org/officeDocument/2006/relationships/image" Target="../media/image19.jpeg"/><Relationship Id="rId11" Type="http://schemas.openxmlformats.org/officeDocument/2006/relationships/image" Target="../media/image20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__6.bin"/><Relationship Id="rId12" Type="http://schemas.openxmlformats.org/officeDocument/2006/relationships/oleObject" Target="../embeddings/Microsoft___7.bin"/><Relationship Id="rId13" Type="http://schemas.openxmlformats.org/officeDocument/2006/relationships/oleObject" Target="../embeddings/Microsoft___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5" Type="http://schemas.openxmlformats.org/officeDocument/2006/relationships/oleObject" Target="../embeddings/Microsoft___1.bin"/><Relationship Id="rId6" Type="http://schemas.openxmlformats.org/officeDocument/2006/relationships/oleObject" Target="../embeddings/Microsoft___2.bin"/><Relationship Id="rId7" Type="http://schemas.openxmlformats.org/officeDocument/2006/relationships/oleObject" Target="../embeddings/Microsoft___3.bin"/><Relationship Id="rId8" Type="http://schemas.openxmlformats.org/officeDocument/2006/relationships/oleObject" Target="../embeddings/Microsoft___4.bin"/><Relationship Id="rId9" Type="http://schemas.openxmlformats.org/officeDocument/2006/relationships/image" Target="../media/image99.png"/><Relationship Id="rId10" Type="http://schemas.openxmlformats.org/officeDocument/2006/relationships/oleObject" Target="../embeddings/Microsoft___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Relationship Id="rId3" Type="http://schemas.openxmlformats.org/officeDocument/2006/relationships/image" Target="../media/image13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teshima\Pictures\HE Universe\agn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85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8611" y="815859"/>
            <a:ext cx="9525001" cy="2682240"/>
          </a:xfrm>
        </p:spPr>
        <p:txBody>
          <a:bodyPr>
            <a:noAutofit/>
          </a:bodyPr>
          <a:lstStyle/>
          <a:p>
            <a:r>
              <a:rPr lang="en-US" altLang="ja-JP" sz="4800" dirty="0" smtClean="0">
                <a:latin typeface="+mn-lt"/>
                <a:ea typeface="ＭＳ Ｐゴシック"/>
              </a:rPr>
              <a:t>Status of VHE Gamma Ray Astronomy</a:t>
            </a:r>
            <a:endParaRPr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164862" y="4343400"/>
            <a:ext cx="4598392" cy="1752600"/>
          </a:xfrm>
        </p:spPr>
        <p:txBody>
          <a:bodyPr/>
          <a:lstStyle/>
          <a:p>
            <a:r>
              <a:rPr lang="en-US" altLang="ja-JP" dirty="0" smtClean="0"/>
              <a:t>ICRR, University of Tokyo</a:t>
            </a:r>
          </a:p>
          <a:p>
            <a:r>
              <a:rPr lang="en-US" altLang="ja-JP" dirty="0" smtClean="0"/>
              <a:t>Max</a:t>
            </a:r>
            <a:r>
              <a:rPr lang="en-US" altLang="ja-JP" dirty="0" smtClean="0"/>
              <a:t>-Planck-Institute for Physics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Masahiro Teshima</a:t>
            </a:r>
            <a:endParaRPr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574528" y="3811159"/>
            <a:ext cx="4247114" cy="2889905"/>
            <a:chOff x="619919" y="4202861"/>
            <a:chExt cx="4582663" cy="3186923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120" y="4202861"/>
              <a:ext cx="2895600" cy="2374512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19919" y="6677025"/>
              <a:ext cx="4582663" cy="712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Thanks Stefan</a:t>
              </a:r>
            </a:p>
            <a:p>
              <a:r>
                <a:rPr lang="en-US" altLang="ja-JP" dirty="0" smtClean="0"/>
                <a:t>I will use some of your slides at ICRC11</a:t>
              </a:r>
              <a:endParaRPr kumimoji="1"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3400" y="181383"/>
            <a:ext cx="8959850" cy="1143000"/>
          </a:xfrm>
        </p:spPr>
        <p:txBody>
          <a:bodyPr>
            <a:noAutofit/>
          </a:bodyPr>
          <a:lstStyle/>
          <a:p>
            <a:r>
              <a:rPr lang="en-US" altLang="ja-JP" sz="3300" dirty="0" smtClean="0"/>
              <a:t>Cosmic rays above knee?</a:t>
            </a:r>
            <a:r>
              <a:rPr lang="en-US" altLang="ja-JP" sz="2600" dirty="0" smtClean="0"/>
              <a:t/>
            </a:r>
            <a:br>
              <a:rPr lang="en-US" altLang="ja-JP" sz="2600" dirty="0" smtClean="0"/>
            </a:br>
            <a:r>
              <a:rPr lang="en-US" altLang="ja-JP" sz="2600" dirty="0" smtClean="0"/>
              <a:t>P, </a:t>
            </a:r>
            <a:r>
              <a:rPr lang="en-US" altLang="ja-JP" sz="2600" dirty="0" err="1" smtClean="0"/>
              <a:t>e</a:t>
            </a:r>
            <a:r>
              <a:rPr lang="en-US" altLang="ja-JP" sz="2600" dirty="0" smtClean="0"/>
              <a:t> acceleration by multiple shocks,  </a:t>
            </a:r>
            <a:br>
              <a:rPr lang="en-US" altLang="ja-JP" sz="2600" dirty="0" smtClean="0"/>
            </a:br>
            <a:r>
              <a:rPr lang="en-US" altLang="ja-JP" sz="2600" dirty="0" err="1" smtClean="0"/>
              <a:t>Chernyshov</a:t>
            </a:r>
            <a:r>
              <a:rPr lang="en-US" altLang="ja-JP" sz="2600" dirty="0" smtClean="0"/>
              <a:t> et al. at ICRC2011</a:t>
            </a:r>
            <a:endParaRPr lang="ja-JP" altLang="en-US" sz="2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001" y="2968218"/>
            <a:ext cx="5503333" cy="37084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766" y="1730822"/>
            <a:ext cx="6803496" cy="101383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3467100"/>
            <a:ext cx="3212527" cy="2736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2666" y="2"/>
            <a:ext cx="9130584" cy="1143000"/>
          </a:xfrm>
        </p:spPr>
        <p:txBody>
          <a:bodyPr>
            <a:normAutofit/>
          </a:bodyPr>
          <a:lstStyle/>
          <a:p>
            <a:r>
              <a:rPr lang="en-US" altLang="ja-JP" sz="2200" dirty="0" smtClean="0"/>
              <a:t>HESS galactic plane survey update (</a:t>
            </a:r>
            <a:r>
              <a:rPr lang="en-US" altLang="ja-JP" sz="2200" dirty="0" err="1" smtClean="0"/>
              <a:t>H.Gast</a:t>
            </a:r>
            <a:r>
              <a:rPr lang="en-US" altLang="ja-JP" sz="2200" dirty="0" smtClean="0"/>
              <a:t> et al. ICRC11) 63 sources are identified (observation of &gt;2300hrs)</a:t>
            </a:r>
            <a:endParaRPr lang="ja-JP" altLang="en-US" sz="22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14425" y="43767"/>
            <a:ext cx="5547091" cy="7757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Galactic Center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l="4949" t="3880" r="7918" b="28450"/>
          <a:stretch>
            <a:fillRect/>
          </a:stretch>
        </p:blipFill>
        <p:spPr>
          <a:xfrm>
            <a:off x="5306103" y="3083509"/>
            <a:ext cx="4426660" cy="296821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05" y="2002967"/>
            <a:ext cx="5045554" cy="405176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871067" y="1770642"/>
            <a:ext cx="3225854" cy="1469803"/>
          </a:xfrm>
          <a:prstGeom prst="rect">
            <a:avLst/>
          </a:prstGeom>
          <a:noFill/>
        </p:spPr>
        <p:txBody>
          <a:bodyPr wrap="none" lIns="83988" tIns="41994" rIns="83988" bIns="41994" rtlCol="0">
            <a:spAutoFit/>
          </a:bodyPr>
          <a:lstStyle/>
          <a:p>
            <a:r>
              <a:rPr lang="en-US" altLang="ja-JP" dirty="0" smtClean="0"/>
              <a:t>Constant L</a:t>
            </a:r>
            <a:r>
              <a:rPr kumimoji="1" lang="en-US" altLang="ja-JP" dirty="0" smtClean="0"/>
              <a:t> ~1.9 </a:t>
            </a:r>
            <a:r>
              <a:rPr kumimoji="1" lang="en-US" altLang="ja-JP" dirty="0" err="1" smtClean="0"/>
              <a:t>x</a:t>
            </a:r>
            <a:r>
              <a:rPr kumimoji="1" lang="en-US" altLang="ja-JP" dirty="0" smtClean="0"/>
              <a:t> 10</a:t>
            </a:r>
            <a:r>
              <a:rPr kumimoji="1" lang="en-US" altLang="ja-JP" baseline="30000" dirty="0" smtClean="0"/>
              <a:t>39</a:t>
            </a:r>
            <a:r>
              <a:rPr kumimoji="1" lang="en-US" altLang="ja-JP" dirty="0" smtClean="0"/>
              <a:t>erg/sec</a:t>
            </a:r>
          </a:p>
          <a:p>
            <a:endParaRPr lang="en-US" altLang="ja-JP" dirty="0" smtClean="0"/>
          </a:p>
          <a:p>
            <a:r>
              <a:rPr kumimoji="1" lang="en-US" altLang="ja-JP" dirty="0" smtClean="0"/>
              <a:t>Flare L ~ 1.9 </a:t>
            </a:r>
            <a:r>
              <a:rPr kumimoji="1" lang="en-US" altLang="ja-JP" dirty="0" err="1" smtClean="0"/>
              <a:t>x</a:t>
            </a:r>
            <a:r>
              <a:rPr kumimoji="1" lang="en-US" altLang="ja-JP" dirty="0" smtClean="0"/>
              <a:t> 10</a:t>
            </a:r>
            <a:r>
              <a:rPr kumimoji="1" lang="en-US" altLang="ja-JP" baseline="30000" dirty="0" smtClean="0"/>
              <a:t>42</a:t>
            </a:r>
            <a:r>
              <a:rPr kumimoji="1" lang="en-US" altLang="ja-JP" dirty="0" smtClean="0"/>
              <a:t> erg/sec </a:t>
            </a:r>
          </a:p>
          <a:p>
            <a:r>
              <a:rPr kumimoji="1" lang="en-US" altLang="ja-JP" dirty="0" smtClean="0"/>
              <a:t>(10yr flare 300yrs ago)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4528" y="1563347"/>
            <a:ext cx="1221775" cy="361807"/>
          </a:xfrm>
          <a:prstGeom prst="rect">
            <a:avLst/>
          </a:prstGeom>
          <a:noFill/>
        </p:spPr>
        <p:txBody>
          <a:bodyPr wrap="none" lIns="83988" tIns="41994" rIns="83988" bIns="41994" rtlCol="0">
            <a:spAutoFit/>
          </a:bodyPr>
          <a:lstStyle/>
          <a:p>
            <a:r>
              <a:rPr kumimoji="1" lang="en-US" altLang="ja-JP" dirty="0" smtClean="0"/>
              <a:t>0.3-3 </a:t>
            </a:r>
            <a:r>
              <a:rPr kumimoji="1" lang="en-US" altLang="ja-JP" dirty="0" err="1" smtClean="0"/>
              <a:t>GeV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11845" y="1573928"/>
            <a:ext cx="1157642" cy="361807"/>
          </a:xfrm>
          <a:prstGeom prst="rect">
            <a:avLst/>
          </a:prstGeom>
          <a:noFill/>
        </p:spPr>
        <p:txBody>
          <a:bodyPr wrap="none" lIns="83988" tIns="41994" rIns="83988" bIns="41994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-30 </a:t>
            </a:r>
            <a:r>
              <a:rPr kumimoji="1" lang="en-US" altLang="ja-JP" dirty="0" err="1" smtClean="0"/>
              <a:t>GeV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81830" y="1563347"/>
            <a:ext cx="1414398" cy="361807"/>
          </a:xfrm>
          <a:prstGeom prst="rect">
            <a:avLst/>
          </a:prstGeom>
          <a:noFill/>
        </p:spPr>
        <p:txBody>
          <a:bodyPr wrap="none" lIns="83988" tIns="41994" rIns="83988" bIns="41994" rtlCol="0">
            <a:spAutoFit/>
          </a:bodyPr>
          <a:lstStyle/>
          <a:p>
            <a:r>
              <a:rPr lang="en-US" altLang="ja-JP" dirty="0" smtClean="0"/>
              <a:t>30</a:t>
            </a:r>
            <a:r>
              <a:rPr kumimoji="1" lang="en-US" altLang="ja-JP" dirty="0" smtClean="0"/>
              <a:t>-300 </a:t>
            </a:r>
            <a:r>
              <a:rPr kumimoji="1" lang="en-US" altLang="ja-JP" dirty="0" err="1" smtClean="0"/>
              <a:t>GeV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24600" y="6096000"/>
            <a:ext cx="25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Chernychov</a:t>
            </a:r>
            <a:r>
              <a:rPr kumimoji="1" lang="en-US" altLang="ja-JP" dirty="0" smtClean="0"/>
              <a:t> et al. 2011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HESS: Shell </a:t>
            </a:r>
            <a:r>
              <a:rPr lang="en-US" altLang="ja-JP" sz="3600" dirty="0"/>
              <a:t>type </a:t>
            </a:r>
            <a:r>
              <a:rPr lang="en-US" altLang="ja-JP" sz="3600" dirty="0" err="1" smtClean="0"/>
              <a:t>SNRs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/>
              <a:t>RX J1713, RX J0852, RCW86</a:t>
            </a:r>
            <a:endParaRPr lang="en-US" altLang="ja-JP" sz="3200" dirty="0"/>
          </a:p>
        </p:txBody>
      </p:sp>
      <p:pic>
        <p:nvPicPr>
          <p:cNvPr id="1422342" name="Picture 6"/>
          <p:cNvPicPr>
            <a:picLocks noChangeAspect="1" noChangeArrowheads="1"/>
          </p:cNvPicPr>
          <p:nvPr/>
        </p:nvPicPr>
        <p:blipFill>
          <a:blip r:embed="rId2"/>
          <a:srcRect r="49652"/>
          <a:stretch>
            <a:fillRect/>
          </a:stretch>
        </p:blipFill>
        <p:spPr bwMode="auto">
          <a:xfrm>
            <a:off x="0" y="1268452"/>
            <a:ext cx="3276204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2345" name="Picture 9"/>
          <p:cNvPicPr>
            <a:picLocks noChangeAspect="1" noChangeArrowheads="1"/>
          </p:cNvPicPr>
          <p:nvPr/>
        </p:nvPicPr>
        <p:blipFill>
          <a:blip r:embed="rId2"/>
          <a:srcRect l="49652"/>
          <a:stretch>
            <a:fillRect/>
          </a:stretch>
        </p:blipFill>
        <p:spPr bwMode="auto">
          <a:xfrm>
            <a:off x="3470539" y="1268452"/>
            <a:ext cx="3276204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234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946" y="4218041"/>
            <a:ext cx="3119702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2347" name="Picture 11"/>
          <p:cNvPicPr>
            <a:picLocks noChangeAspect="1" noChangeArrowheads="1"/>
          </p:cNvPicPr>
          <p:nvPr/>
        </p:nvPicPr>
        <p:blipFill>
          <a:blip r:embed="rId4"/>
          <a:srcRect t="3696" r="6911" b="9239"/>
          <a:stretch>
            <a:fillRect/>
          </a:stretch>
        </p:blipFill>
        <p:spPr bwMode="auto">
          <a:xfrm>
            <a:off x="3549673" y="4221216"/>
            <a:ext cx="3119702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2348" name="Text Box 12"/>
          <p:cNvSpPr txBox="1">
            <a:spLocks noChangeArrowheads="1"/>
          </p:cNvSpPr>
          <p:nvPr/>
        </p:nvSpPr>
        <p:spPr bwMode="auto">
          <a:xfrm>
            <a:off x="3860949" y="1268422"/>
            <a:ext cx="81315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/>
              <a:t>HESS</a:t>
            </a:r>
          </a:p>
        </p:txBody>
      </p:sp>
      <p:sp>
        <p:nvSpPr>
          <p:cNvPr id="1422349" name="Text Box 13"/>
          <p:cNvSpPr txBox="1">
            <a:spLocks noChangeArrowheads="1"/>
          </p:cNvSpPr>
          <p:nvPr/>
        </p:nvSpPr>
        <p:spPr bwMode="auto">
          <a:xfrm>
            <a:off x="490158" y="1292229"/>
            <a:ext cx="81315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/>
              <a:t>HESS</a:t>
            </a:r>
          </a:p>
        </p:txBody>
      </p:sp>
      <p:sp>
        <p:nvSpPr>
          <p:cNvPr id="1422350" name="Text Box 14"/>
          <p:cNvSpPr txBox="1">
            <a:spLocks noChangeArrowheads="1"/>
          </p:cNvSpPr>
          <p:nvPr/>
        </p:nvSpPr>
        <p:spPr bwMode="auto">
          <a:xfrm>
            <a:off x="741259" y="5368925"/>
            <a:ext cx="1652719" cy="60011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388" tIns="45694" rIns="91388" bIns="45694">
            <a:spAutoFit/>
          </a:bodyPr>
          <a:lstStyle/>
          <a:p>
            <a:r>
              <a:rPr lang="en-US" altLang="ja-JP" sz="1600" dirty="0"/>
              <a:t>Index ~2.0</a:t>
            </a:r>
          </a:p>
          <a:p>
            <a:r>
              <a:rPr lang="en-US" altLang="ja-JP" sz="1600" dirty="0"/>
              <a:t>Break ~20TeV</a:t>
            </a:r>
          </a:p>
        </p:txBody>
      </p:sp>
      <p:sp>
        <p:nvSpPr>
          <p:cNvPr id="1422351" name="Text Box 15"/>
          <p:cNvSpPr txBox="1">
            <a:spLocks noChangeArrowheads="1"/>
          </p:cNvSpPr>
          <p:nvPr/>
        </p:nvSpPr>
        <p:spPr bwMode="auto">
          <a:xfrm>
            <a:off x="4094836" y="5661028"/>
            <a:ext cx="1148601" cy="33852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1600" dirty="0"/>
              <a:t>Index ~2.2</a:t>
            </a:r>
          </a:p>
        </p:txBody>
      </p:sp>
      <p:pic>
        <p:nvPicPr>
          <p:cNvPr id="1422352" name="Picture 16"/>
          <p:cNvPicPr>
            <a:picLocks noChangeAspect="1" noChangeArrowheads="1"/>
          </p:cNvPicPr>
          <p:nvPr/>
        </p:nvPicPr>
        <p:blipFill>
          <a:blip r:embed="rId5"/>
          <a:srcRect b="51527"/>
          <a:stretch>
            <a:fillRect/>
          </a:stretch>
        </p:blipFill>
        <p:spPr bwMode="auto">
          <a:xfrm>
            <a:off x="6868855" y="1773240"/>
            <a:ext cx="2920206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2353" name="Text Box 17"/>
          <p:cNvSpPr txBox="1">
            <a:spLocks noChangeArrowheads="1"/>
          </p:cNvSpPr>
          <p:nvPr/>
        </p:nvSpPr>
        <p:spPr bwMode="auto">
          <a:xfrm>
            <a:off x="7460478" y="1268422"/>
            <a:ext cx="1685310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/>
              <a:t>HESS RCW86</a:t>
            </a:r>
          </a:p>
        </p:txBody>
      </p:sp>
      <p:pic>
        <p:nvPicPr>
          <p:cNvPr id="1422354" name="Picture 18"/>
          <p:cNvPicPr>
            <a:picLocks noChangeAspect="1" noChangeArrowheads="1"/>
          </p:cNvPicPr>
          <p:nvPr/>
        </p:nvPicPr>
        <p:blipFill>
          <a:blip r:embed="rId6"/>
          <a:srcRect l="5528" t="10388" r="6911" b="11774"/>
          <a:stretch>
            <a:fillRect/>
          </a:stretch>
        </p:blipFill>
        <p:spPr bwMode="auto">
          <a:xfrm>
            <a:off x="6788018" y="3933825"/>
            <a:ext cx="3080146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2355" name="Text Box 19"/>
          <p:cNvSpPr txBox="1">
            <a:spLocks noChangeArrowheads="1"/>
          </p:cNvSpPr>
          <p:nvPr/>
        </p:nvSpPr>
        <p:spPr bwMode="auto">
          <a:xfrm>
            <a:off x="7271283" y="6524634"/>
            <a:ext cx="2339485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/>
              <a:t>XMM-Newton, HESS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905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t="7372"/>
          <a:stretch>
            <a:fillRect/>
          </a:stretch>
        </p:blipFill>
        <p:spPr>
          <a:xfrm>
            <a:off x="0" y="-73808"/>
            <a:ext cx="9906000" cy="6931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t="7372"/>
          <a:stretch>
            <a:fillRect/>
          </a:stretch>
        </p:blipFill>
        <p:spPr>
          <a:xfrm>
            <a:off x="0" y="-73807"/>
            <a:ext cx="9906000" cy="6931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t="7372"/>
          <a:stretch>
            <a:fillRect/>
          </a:stretch>
        </p:blipFill>
        <p:spPr>
          <a:xfrm>
            <a:off x="1" y="-94498"/>
            <a:ext cx="9935591" cy="695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18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MAGIC: Shell </a:t>
            </a:r>
            <a:r>
              <a:rPr lang="en-US" altLang="ja-JP" sz="3600" dirty="0"/>
              <a:t>type </a:t>
            </a:r>
            <a:r>
              <a:rPr lang="en-US" altLang="ja-JP" sz="3600" dirty="0" err="1" smtClean="0"/>
              <a:t>SNRs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/>
              <a:t>IC443(MAGIC J0616</a:t>
            </a:r>
            <a:r>
              <a:rPr lang="en-US" altLang="ja-JP" sz="3600" dirty="0" smtClean="0"/>
              <a:t>)</a:t>
            </a:r>
            <a:endParaRPr lang="en-US" altLang="ja-JP" sz="3600" dirty="0"/>
          </a:p>
        </p:txBody>
      </p:sp>
      <p:pic>
        <p:nvPicPr>
          <p:cNvPr id="14581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4" y="1571612"/>
            <a:ext cx="461632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8183" name="Picture 7" descr="ic4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5609" y="1214422"/>
            <a:ext cx="3900488" cy="2781300"/>
          </a:xfrm>
          <a:prstGeom prst="rect">
            <a:avLst/>
          </a:prstGeom>
          <a:noFill/>
        </p:spPr>
      </p:pic>
      <p:sp>
        <p:nvSpPr>
          <p:cNvPr id="1458184" name="Text Box 8"/>
          <p:cNvSpPr txBox="1">
            <a:spLocks noChangeArrowheads="1"/>
          </p:cNvSpPr>
          <p:nvPr/>
        </p:nvSpPr>
        <p:spPr bwMode="auto">
          <a:xfrm>
            <a:off x="7429528" y="1357311"/>
            <a:ext cx="1581578" cy="984832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1400" dirty="0"/>
              <a:t>Composite image</a:t>
            </a:r>
          </a:p>
          <a:p>
            <a:r>
              <a:rPr lang="en-US" altLang="ja-JP" sz="1400" dirty="0"/>
              <a:t>With X(Chandra), </a:t>
            </a:r>
          </a:p>
          <a:p>
            <a:r>
              <a:rPr lang="en-US" altLang="ja-JP" sz="1400" dirty="0"/>
              <a:t>Radio(VLA), </a:t>
            </a:r>
          </a:p>
          <a:p>
            <a:r>
              <a:rPr lang="en-US" altLang="ja-JP" sz="1400" dirty="0"/>
              <a:t>Optical (DSS)</a:t>
            </a:r>
          </a:p>
        </p:txBody>
      </p:sp>
      <p:sp>
        <p:nvSpPr>
          <p:cNvPr id="1458185" name="Rectangle 9"/>
          <p:cNvSpPr>
            <a:spLocks noChangeArrowheads="1"/>
          </p:cNvSpPr>
          <p:nvPr/>
        </p:nvSpPr>
        <p:spPr bwMode="auto">
          <a:xfrm>
            <a:off x="6733010" y="3643316"/>
            <a:ext cx="2295725" cy="307744"/>
          </a:xfrm>
          <a:prstGeom prst="rect">
            <a:avLst/>
          </a:prstGeom>
          <a:solidFill>
            <a:srgbClr val="404B6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1400" dirty="0"/>
              <a:t>CXOU J061705.3+222127</a:t>
            </a:r>
          </a:p>
        </p:txBody>
      </p:sp>
      <p:sp>
        <p:nvSpPr>
          <p:cNvPr id="1458190" name="Text Box 14"/>
          <p:cNvSpPr txBox="1">
            <a:spLocks noChangeArrowheads="1"/>
          </p:cNvSpPr>
          <p:nvPr/>
        </p:nvSpPr>
        <p:spPr bwMode="auto">
          <a:xfrm>
            <a:off x="851288" y="4378344"/>
            <a:ext cx="1192086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dirty="0"/>
              <a:t>index~3.1</a:t>
            </a:r>
          </a:p>
        </p:txBody>
      </p:sp>
      <p:sp>
        <p:nvSpPr>
          <p:cNvPr id="1458191" name="Text Box 15"/>
          <p:cNvSpPr txBox="1">
            <a:spLocks noChangeArrowheads="1"/>
          </p:cNvSpPr>
          <p:nvPr/>
        </p:nvSpPr>
        <p:spPr bwMode="auto">
          <a:xfrm>
            <a:off x="773889" y="1785936"/>
            <a:ext cx="1634252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dirty="0"/>
              <a:t>MAGIC J0616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7782" y="4071994"/>
            <a:ext cx="448521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96507" y="5357856"/>
            <a:ext cx="3482603" cy="13233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388" tIns="45694" rIns="91388" bIns="45694">
            <a:spAutoFit/>
          </a:bodyPr>
          <a:lstStyle/>
          <a:p>
            <a:r>
              <a:rPr lang="en-US" altLang="ja-JP" sz="1600" dirty="0">
                <a:solidFill>
                  <a:srgbClr val="0070C0"/>
                </a:solidFill>
                <a:latin typeface="Arial Black" pitchFamily="34" charset="0"/>
              </a:rPr>
              <a:t>Molecular Cloud</a:t>
            </a:r>
          </a:p>
          <a:p>
            <a:r>
              <a:rPr lang="en-US" altLang="ja-JP" sz="1600" dirty="0">
                <a:solidFill>
                  <a:srgbClr val="00CC00"/>
                </a:solidFill>
                <a:latin typeface="Arial Black" pitchFamily="34" charset="0"/>
              </a:rPr>
              <a:t>Radio</a:t>
            </a:r>
          </a:p>
          <a:p>
            <a:r>
              <a:rPr lang="en-US" altLang="ja-JP" sz="1600" dirty="0">
                <a:solidFill>
                  <a:srgbClr val="FF0066"/>
                </a:solidFill>
                <a:latin typeface="Arial Black" pitchFamily="34" charset="0"/>
              </a:rPr>
              <a:t>X-ray</a:t>
            </a:r>
          </a:p>
          <a:p>
            <a:r>
              <a:rPr lang="en-US" altLang="ja-JP" sz="1600" dirty="0">
                <a:solidFill>
                  <a:srgbClr val="4D4D4D"/>
                </a:solidFill>
                <a:latin typeface="Arial Black" pitchFamily="34" charset="0"/>
              </a:rPr>
              <a:t>EGRET </a:t>
            </a:r>
            <a:r>
              <a:rPr lang="en-US" altLang="ja-JP" sz="1600" dirty="0"/>
              <a:t>3EG J0617+2238</a:t>
            </a:r>
            <a:endParaRPr lang="en-US" altLang="ja-JP" sz="1600" dirty="0">
              <a:solidFill>
                <a:srgbClr val="4D4D4D"/>
              </a:solidFill>
              <a:latin typeface="Arial Black" pitchFamily="34" charset="0"/>
            </a:endParaRPr>
          </a:p>
          <a:p>
            <a:r>
              <a:rPr lang="en-US" altLang="ja-JP" sz="1600" dirty="0"/>
              <a:t>Pulsar CXOU J061705.3+222127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8" y="3302252"/>
            <a:ext cx="4191000" cy="3555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rcRect t="8294"/>
          <a:stretch>
            <a:fillRect/>
          </a:stretch>
        </p:blipFill>
        <p:spPr>
          <a:xfrm>
            <a:off x="1" y="-25316"/>
            <a:ext cx="9935591" cy="6883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"/>
            <a:ext cx="8134350" cy="1143000"/>
          </a:xfrm>
        </p:spPr>
        <p:txBody>
          <a:bodyPr lIns="0" tIns="0" rIns="0" bIns="0"/>
          <a:lstStyle/>
          <a:p>
            <a:r>
              <a:rPr lang="en-GB" dirty="0"/>
              <a:t>VHE Instruments</a:t>
            </a:r>
            <a:endParaRPr lang="en-US" altLang="ja-JP" dirty="0"/>
          </a:p>
        </p:txBody>
      </p:sp>
      <p:pic>
        <p:nvPicPr>
          <p:cNvPr id="1389571" name="Picture 41" descr="earth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534" y="1941558"/>
            <a:ext cx="9152731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9572" name="Text Box 42"/>
          <p:cNvSpPr txBox="1">
            <a:spLocks noChangeArrowheads="1"/>
          </p:cNvSpPr>
          <p:nvPr/>
        </p:nvSpPr>
        <p:spPr bwMode="auto">
          <a:xfrm>
            <a:off x="2638183" y="3114715"/>
            <a:ext cx="706804" cy="2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STACEE</a:t>
            </a:r>
          </a:p>
        </p:txBody>
      </p:sp>
      <p:sp>
        <p:nvSpPr>
          <p:cNvPr id="1389573" name="Line 43"/>
          <p:cNvSpPr>
            <a:spLocks noChangeShapeType="1"/>
          </p:cNvSpPr>
          <p:nvPr/>
        </p:nvSpPr>
        <p:spPr bwMode="auto">
          <a:xfrm flipH="1" flipV="1">
            <a:off x="2261532" y="3201989"/>
            <a:ext cx="371475" cy="381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88" tIns="45694" rIns="91388" bIns="45694"/>
          <a:lstStyle/>
          <a:p>
            <a:endParaRPr lang="ja-JP" altLang="en-US"/>
          </a:p>
        </p:txBody>
      </p:sp>
      <p:sp>
        <p:nvSpPr>
          <p:cNvPr id="1389574" name="Text Box 44"/>
          <p:cNvSpPr txBox="1">
            <a:spLocks noChangeArrowheads="1"/>
          </p:cNvSpPr>
          <p:nvPr/>
        </p:nvSpPr>
        <p:spPr bwMode="auto">
          <a:xfrm>
            <a:off x="1000934" y="2922629"/>
            <a:ext cx="803515" cy="2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MILAGRO</a:t>
            </a:r>
          </a:p>
        </p:txBody>
      </p:sp>
      <p:sp>
        <p:nvSpPr>
          <p:cNvPr id="1389575" name="Line 45"/>
          <p:cNvSpPr>
            <a:spLocks noChangeShapeType="1"/>
          </p:cNvSpPr>
          <p:nvPr/>
        </p:nvSpPr>
        <p:spPr bwMode="auto">
          <a:xfrm>
            <a:off x="1829876" y="3030589"/>
            <a:ext cx="349118" cy="1666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88" tIns="45694" rIns="91388" bIns="45694"/>
          <a:lstStyle/>
          <a:p>
            <a:endParaRPr lang="ja-JP" altLang="en-US"/>
          </a:p>
        </p:txBody>
      </p:sp>
      <p:sp>
        <p:nvSpPr>
          <p:cNvPr id="1389576" name="Text Box 46"/>
          <p:cNvSpPr txBox="1">
            <a:spLocks noChangeArrowheads="1"/>
          </p:cNvSpPr>
          <p:nvPr/>
        </p:nvSpPr>
        <p:spPr bwMode="auto">
          <a:xfrm>
            <a:off x="7159342" y="2636869"/>
            <a:ext cx="861454" cy="40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pPr algn="ctr"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TIBET</a:t>
            </a:r>
          </a:p>
          <a:p>
            <a:pPr algn="ctr"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ARGO-YBJ</a:t>
            </a:r>
          </a:p>
        </p:txBody>
      </p:sp>
      <p:sp>
        <p:nvSpPr>
          <p:cNvPr id="1389577" name="Text Box 47"/>
          <p:cNvSpPr txBox="1">
            <a:spLocks noChangeArrowheads="1"/>
          </p:cNvSpPr>
          <p:nvPr/>
        </p:nvSpPr>
        <p:spPr bwMode="auto">
          <a:xfrm>
            <a:off x="7481106" y="3552842"/>
            <a:ext cx="532405" cy="2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PACT</a:t>
            </a:r>
          </a:p>
        </p:txBody>
      </p:sp>
      <p:sp>
        <p:nvSpPr>
          <p:cNvPr id="1389578" name="Line 48"/>
          <p:cNvSpPr>
            <a:spLocks noChangeShapeType="1"/>
          </p:cNvSpPr>
          <p:nvPr/>
        </p:nvSpPr>
        <p:spPr bwMode="auto">
          <a:xfrm flipH="1">
            <a:off x="7374482" y="3027416"/>
            <a:ext cx="144463" cy="3016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88" tIns="45694" rIns="91388" bIns="45694"/>
          <a:lstStyle/>
          <a:p>
            <a:endParaRPr lang="ja-JP" altLang="en-US"/>
          </a:p>
        </p:txBody>
      </p:sp>
      <p:sp>
        <p:nvSpPr>
          <p:cNvPr id="1389579" name="Line 49"/>
          <p:cNvSpPr>
            <a:spLocks noChangeShapeType="1"/>
          </p:cNvSpPr>
          <p:nvPr/>
        </p:nvSpPr>
        <p:spPr bwMode="auto">
          <a:xfrm flipH="1">
            <a:off x="7156054" y="3657602"/>
            <a:ext cx="359436" cy="206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88" tIns="45694" rIns="91388" bIns="45694"/>
          <a:lstStyle/>
          <a:p>
            <a:endParaRPr lang="ja-JP" altLang="en-US"/>
          </a:p>
        </p:txBody>
      </p:sp>
      <p:sp>
        <p:nvSpPr>
          <p:cNvPr id="1389580" name="Line 50"/>
          <p:cNvSpPr>
            <a:spLocks noChangeShapeType="1"/>
          </p:cNvSpPr>
          <p:nvPr/>
        </p:nvSpPr>
        <p:spPr bwMode="auto">
          <a:xfrm flipH="1" flipV="1">
            <a:off x="7107900" y="3819554"/>
            <a:ext cx="325040" cy="1365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88" tIns="45694" rIns="91388" bIns="45694"/>
          <a:lstStyle/>
          <a:p>
            <a:endParaRPr lang="ja-JP" altLang="en-US"/>
          </a:p>
        </p:txBody>
      </p:sp>
      <p:sp>
        <p:nvSpPr>
          <p:cNvPr id="1389581" name="Text Box 51"/>
          <p:cNvSpPr txBox="1">
            <a:spLocks noChangeArrowheads="1"/>
          </p:cNvSpPr>
          <p:nvPr/>
        </p:nvSpPr>
        <p:spPr bwMode="auto">
          <a:xfrm>
            <a:off x="7398557" y="3883041"/>
            <a:ext cx="738338" cy="2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GRAPES</a:t>
            </a:r>
          </a:p>
        </p:txBody>
      </p:sp>
      <p:sp>
        <p:nvSpPr>
          <p:cNvPr id="1389582" name="Line 52"/>
          <p:cNvSpPr>
            <a:spLocks noChangeShapeType="1"/>
          </p:cNvSpPr>
          <p:nvPr/>
        </p:nvSpPr>
        <p:spPr bwMode="auto">
          <a:xfrm>
            <a:off x="6640116" y="3424262"/>
            <a:ext cx="350838" cy="9048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388" tIns="45694" rIns="91388" bIns="45694"/>
          <a:lstStyle/>
          <a:p>
            <a:endParaRPr lang="ja-JP" altLang="en-US"/>
          </a:p>
        </p:txBody>
      </p:sp>
      <p:sp>
        <p:nvSpPr>
          <p:cNvPr id="1389583" name="Text Box 53"/>
          <p:cNvSpPr txBox="1">
            <a:spLocks noChangeArrowheads="1"/>
          </p:cNvSpPr>
          <p:nvPr/>
        </p:nvSpPr>
        <p:spPr bwMode="auto">
          <a:xfrm>
            <a:off x="5988339" y="3276645"/>
            <a:ext cx="655799" cy="24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pPr eaLnBrk="0" hangingPunct="0"/>
            <a:r>
              <a:rPr kumimoji="0" lang="en-US" altLang="ja-JP" sz="1000" b="1" dirty="0">
                <a:solidFill>
                  <a:srgbClr val="FFFF00"/>
                </a:solidFill>
                <a:latin typeface="Textile" charset="0"/>
              </a:rPr>
              <a:t>TACTIC</a:t>
            </a:r>
          </a:p>
        </p:txBody>
      </p:sp>
      <p:sp>
        <p:nvSpPr>
          <p:cNvPr id="1389589" name="Text Box 59"/>
          <p:cNvSpPr txBox="1">
            <a:spLocks noChangeArrowheads="1"/>
          </p:cNvSpPr>
          <p:nvPr/>
        </p:nvSpPr>
        <p:spPr bwMode="auto">
          <a:xfrm>
            <a:off x="4870450" y="914404"/>
            <a:ext cx="835787" cy="27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>
            <a:spAutoFit/>
          </a:bodyPr>
          <a:lstStyle/>
          <a:p>
            <a:pPr eaLnBrk="0" hangingPunct="0"/>
            <a:r>
              <a:rPr kumimoji="0" lang="en-US" altLang="ja-JP" sz="1200" b="1" dirty="0">
                <a:latin typeface="Textile" charset="0"/>
              </a:rPr>
              <a:t>MAGIC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833334" y="5805488"/>
            <a:ext cx="3430985" cy="1035050"/>
            <a:chOff x="1211" y="3672"/>
            <a:chExt cx="1850" cy="562"/>
          </a:xfrm>
        </p:grpSpPr>
        <p:pic>
          <p:nvPicPr>
            <p:cNvPr id="1389591" name="Picture 61" descr="HESS-dark-full"/>
            <p:cNvPicPr>
              <a:picLocks noChangeAspect="1" noChangeArrowheads="1"/>
            </p:cNvPicPr>
            <p:nvPr/>
          </p:nvPicPr>
          <p:blipFill>
            <a:blip r:embed="rId4">
              <a:lum bright="20000" contrast="20000"/>
            </a:blip>
            <a:srcRect l="9448" t="31142" b="31772"/>
            <a:stretch>
              <a:fillRect/>
            </a:stretch>
          </p:blipFill>
          <p:spPr bwMode="auto">
            <a:xfrm>
              <a:off x="1211" y="3676"/>
              <a:ext cx="1850" cy="558"/>
            </a:xfrm>
            <a:prstGeom prst="rect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1389592" name="Text Box 62"/>
            <p:cNvSpPr txBox="1">
              <a:spLocks noChangeArrowheads="1"/>
            </p:cNvSpPr>
            <p:nvPr/>
          </p:nvSpPr>
          <p:spPr bwMode="auto">
            <a:xfrm>
              <a:off x="2567" y="3672"/>
              <a:ext cx="326" cy="1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HESS</a:t>
              </a:r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6113874" y="5789692"/>
            <a:ext cx="3429257" cy="1068371"/>
            <a:chOff x="3693" y="3667"/>
            <a:chExt cx="1856" cy="571"/>
          </a:xfrm>
        </p:grpSpPr>
        <p:pic>
          <p:nvPicPr>
            <p:cNvPr id="1389594" name="Picture 64"/>
            <p:cNvPicPr>
              <a:picLocks noChangeAspect="1" noChangeArrowheads="1"/>
            </p:cNvPicPr>
            <p:nvPr/>
          </p:nvPicPr>
          <p:blipFill>
            <a:blip r:embed="rId5" cstate="print"/>
            <a:srcRect l="9377" t="43631" r="7501" b="20361"/>
            <a:stretch>
              <a:fillRect/>
            </a:stretch>
          </p:blipFill>
          <p:spPr bwMode="auto">
            <a:xfrm>
              <a:off x="3693" y="3669"/>
              <a:ext cx="1856" cy="56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595" name="Text Box 65"/>
            <p:cNvSpPr txBox="1">
              <a:spLocks noChangeArrowheads="1"/>
            </p:cNvSpPr>
            <p:nvPr/>
          </p:nvSpPr>
          <p:spPr bwMode="auto">
            <a:xfrm>
              <a:off x="3756" y="3667"/>
              <a:ext cx="595" cy="14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CANGAROO</a:t>
              </a: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7099308" y="927100"/>
            <a:ext cx="2399110" cy="1220788"/>
            <a:chOff x="4128" y="406"/>
            <a:chExt cx="1395" cy="769"/>
          </a:xfrm>
        </p:grpSpPr>
        <p:pic>
          <p:nvPicPr>
            <p:cNvPr id="1389597" name="Picture 67" descr="TibetIII-2002"/>
            <p:cNvPicPr>
              <a:picLocks noChangeAspect="1" noChangeArrowheads="1"/>
            </p:cNvPicPr>
            <p:nvPr/>
          </p:nvPicPr>
          <p:blipFill>
            <a:blip r:embed="rId6"/>
            <a:srcRect t="18797" b="18797"/>
            <a:stretch>
              <a:fillRect/>
            </a:stretch>
          </p:blipFill>
          <p:spPr bwMode="auto">
            <a:xfrm>
              <a:off x="4128" y="596"/>
              <a:ext cx="1395" cy="57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598" name="Text Box 68"/>
            <p:cNvSpPr txBox="1">
              <a:spLocks noChangeArrowheads="1"/>
            </p:cNvSpPr>
            <p:nvPr/>
          </p:nvSpPr>
          <p:spPr bwMode="auto">
            <a:xfrm>
              <a:off x="5066" y="406"/>
              <a:ext cx="36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TIBET</a:t>
              </a:r>
            </a:p>
          </p:txBody>
        </p:sp>
      </p:grpSp>
      <p:grpSp>
        <p:nvGrpSpPr>
          <p:cNvPr id="5" name="Group 69"/>
          <p:cNvGrpSpPr>
            <a:grpSpLocks/>
          </p:cNvGrpSpPr>
          <p:nvPr/>
        </p:nvGrpSpPr>
        <p:grpSpPr bwMode="auto">
          <a:xfrm>
            <a:off x="393836" y="931903"/>
            <a:ext cx="2151459" cy="1444625"/>
            <a:chOff x="229" y="409"/>
            <a:chExt cx="1251" cy="910"/>
          </a:xfrm>
        </p:grpSpPr>
        <p:pic>
          <p:nvPicPr>
            <p:cNvPr id="1389600" name="Picture 70" descr="aerialShot"/>
            <p:cNvPicPr>
              <a:picLocks noChangeAspect="1" noChangeArrowheads="1"/>
            </p:cNvPicPr>
            <p:nvPr/>
          </p:nvPicPr>
          <p:blipFill>
            <a:blip r:embed="rId7"/>
            <a:srcRect l="3473" t="23148" r="3473" b="4630"/>
            <a:stretch>
              <a:fillRect/>
            </a:stretch>
          </p:blipFill>
          <p:spPr bwMode="auto">
            <a:xfrm>
              <a:off x="229" y="596"/>
              <a:ext cx="1251" cy="7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601" name="Text Box 71"/>
            <p:cNvSpPr txBox="1">
              <a:spLocks noChangeArrowheads="1"/>
            </p:cNvSpPr>
            <p:nvPr/>
          </p:nvSpPr>
          <p:spPr bwMode="auto">
            <a:xfrm>
              <a:off x="282" y="409"/>
              <a:ext cx="53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MILAGRO</a:t>
              </a:r>
            </a:p>
          </p:txBody>
        </p:sp>
      </p:grp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6977200" y="4117975"/>
            <a:ext cx="2590006" cy="1030288"/>
            <a:chOff x="4030" y="2416"/>
            <a:chExt cx="1506" cy="649"/>
          </a:xfrm>
        </p:grpSpPr>
        <p:pic>
          <p:nvPicPr>
            <p:cNvPr id="1389606" name="Picture 76" descr="Tactic05"/>
            <p:cNvPicPr>
              <a:picLocks noChangeAspect="1" noChangeArrowheads="1"/>
            </p:cNvPicPr>
            <p:nvPr/>
          </p:nvPicPr>
          <p:blipFill>
            <a:blip r:embed="rId8"/>
            <a:srcRect t="15735" b="18356"/>
            <a:stretch>
              <a:fillRect/>
            </a:stretch>
          </p:blipFill>
          <p:spPr bwMode="auto">
            <a:xfrm>
              <a:off x="4030" y="2416"/>
              <a:ext cx="1506" cy="64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1389607" name="Text Box 77"/>
            <p:cNvSpPr txBox="1">
              <a:spLocks noChangeArrowheads="1"/>
            </p:cNvSpPr>
            <p:nvPr/>
          </p:nvSpPr>
          <p:spPr bwMode="auto">
            <a:xfrm>
              <a:off x="4093" y="2432"/>
              <a:ext cx="42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200" b="1" dirty="0">
                  <a:latin typeface="Textile" charset="0"/>
                </a:rPr>
                <a:t>TACTIC</a:t>
              </a:r>
            </a:p>
          </p:txBody>
        </p:sp>
      </p:grpSp>
      <p:pic>
        <p:nvPicPr>
          <p:cNvPr id="40" name="図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750" y="3962440"/>
            <a:ext cx="3398308" cy="1027605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0385" y="1219225"/>
            <a:ext cx="2423639" cy="1331809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" name="Text Box 59"/>
          <p:cNvSpPr txBox="1">
            <a:spLocks noChangeArrowheads="1"/>
          </p:cNvSpPr>
          <p:nvPr/>
        </p:nvSpPr>
        <p:spPr bwMode="auto">
          <a:xfrm>
            <a:off x="495300" y="3611153"/>
            <a:ext cx="99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eaLnBrk="0" hangingPunct="0"/>
            <a:r>
              <a:rPr kumimoji="0" lang="en-US" altLang="ja-JP" sz="1200" b="1" dirty="0" smtClean="0">
                <a:latin typeface="Textile" charset="0"/>
              </a:rPr>
              <a:t>VERTAS</a:t>
            </a:r>
            <a:endParaRPr kumimoji="0" lang="en-US" altLang="ja-JP" sz="1200" b="1" dirty="0">
              <a:latin typeface="Texti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21990" y="2"/>
            <a:ext cx="8071279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/>
              <a:t>SNRs</a:t>
            </a:r>
            <a:r>
              <a:rPr lang="en-US" altLang="ja-JP" dirty="0" smtClean="0"/>
              <a:t> in different evolutionary stages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9" y="1839055"/>
            <a:ext cx="5486400" cy="3930355"/>
          </a:xfrm>
          <a:prstGeom prst="rect">
            <a:avLst/>
          </a:prstGeom>
          <a:solidFill>
            <a:schemeClr val="accent2">
              <a:alpha val="64000"/>
            </a:schemeClr>
          </a:solidFill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rcRect l="32961" t="54360" r="749" b="2965"/>
          <a:stretch>
            <a:fillRect/>
          </a:stretch>
        </p:blipFill>
        <p:spPr>
          <a:xfrm>
            <a:off x="5484420" y="4572000"/>
            <a:ext cx="4421593" cy="198706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14402" y="6096001"/>
            <a:ext cx="2169064" cy="373672"/>
          </a:xfrm>
          <a:prstGeom prst="rect">
            <a:avLst/>
          </a:prstGeom>
          <a:noFill/>
        </p:spPr>
        <p:txBody>
          <a:bodyPr wrap="none" lIns="95740" tIns="47869" rIns="95740" bIns="47869" rtlCol="0">
            <a:spAutoFit/>
          </a:bodyPr>
          <a:lstStyle/>
          <a:p>
            <a:r>
              <a:rPr kumimoji="1" lang="en-US" altLang="ja-JP" dirty="0" smtClean="0"/>
              <a:t>Courtesy of </a:t>
            </a:r>
            <a:r>
              <a:rPr kumimoji="1" lang="en-US" altLang="ja-JP" dirty="0" err="1" smtClean="0"/>
              <a:t>S.Funk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43602" y="2286025"/>
            <a:ext cx="3392318" cy="650671"/>
          </a:xfrm>
          <a:prstGeom prst="rect">
            <a:avLst/>
          </a:prstGeom>
          <a:noFill/>
        </p:spPr>
        <p:txBody>
          <a:bodyPr wrap="none" lIns="95740" tIns="47869" rIns="95740" bIns="47869" rtlCol="0">
            <a:spAutoFit/>
          </a:bodyPr>
          <a:lstStyle/>
          <a:p>
            <a:r>
              <a:rPr lang="en-US" altLang="ja-JP" dirty="0" smtClean="0"/>
              <a:t>We can study </a:t>
            </a:r>
            <a:r>
              <a:rPr lang="en-US" altLang="ja-JP" dirty="0" err="1" smtClean="0"/>
              <a:t>SNRs</a:t>
            </a:r>
            <a:r>
              <a:rPr lang="en-US" altLang="ja-JP" dirty="0" smtClean="0"/>
              <a:t> in different </a:t>
            </a:r>
          </a:p>
          <a:p>
            <a:r>
              <a:rPr lang="en-US" altLang="ja-JP" dirty="0" smtClean="0"/>
              <a:t>evolutionary stages</a:t>
            </a:r>
            <a:endParaRPr kumimoji="1" lang="ja-JP" altLang="en-US" dirty="0"/>
          </a:p>
        </p:txBody>
      </p:sp>
      <p:sp>
        <p:nvSpPr>
          <p:cNvPr id="7" name="フリーフォーム 6"/>
          <p:cNvSpPr/>
          <p:nvPr/>
        </p:nvSpPr>
        <p:spPr>
          <a:xfrm>
            <a:off x="1524001" y="2937942"/>
            <a:ext cx="3098800" cy="2091267"/>
          </a:xfrm>
          <a:custGeom>
            <a:avLst/>
            <a:gdLst>
              <a:gd name="connsiteX0" fmla="*/ 0 w 3098800"/>
              <a:gd name="connsiteY0" fmla="*/ 148167 h 2091267"/>
              <a:gd name="connsiteX1" fmla="*/ 330200 w 3098800"/>
              <a:gd name="connsiteY1" fmla="*/ 21167 h 2091267"/>
              <a:gd name="connsiteX2" fmla="*/ 609600 w 3098800"/>
              <a:gd name="connsiteY2" fmla="*/ 21167 h 2091267"/>
              <a:gd name="connsiteX3" fmla="*/ 914400 w 3098800"/>
              <a:gd name="connsiteY3" fmla="*/ 71967 h 2091267"/>
              <a:gd name="connsiteX4" fmla="*/ 1346200 w 3098800"/>
              <a:gd name="connsiteY4" fmla="*/ 313267 h 2091267"/>
              <a:gd name="connsiteX5" fmla="*/ 2400300 w 3098800"/>
              <a:gd name="connsiteY5" fmla="*/ 1202267 h 2091267"/>
              <a:gd name="connsiteX6" fmla="*/ 2768600 w 3098800"/>
              <a:gd name="connsiteY6" fmla="*/ 1557867 h 2091267"/>
              <a:gd name="connsiteX7" fmla="*/ 2984500 w 3098800"/>
              <a:gd name="connsiteY7" fmla="*/ 1837267 h 2091267"/>
              <a:gd name="connsiteX8" fmla="*/ 3098800 w 3098800"/>
              <a:gd name="connsiteY8" fmla="*/ 2091267 h 2091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00" h="2091267">
                <a:moveTo>
                  <a:pt x="0" y="148167"/>
                </a:moveTo>
                <a:cubicBezTo>
                  <a:pt x="114300" y="95250"/>
                  <a:pt x="228600" y="42334"/>
                  <a:pt x="330200" y="21167"/>
                </a:cubicBezTo>
                <a:cubicBezTo>
                  <a:pt x="431800" y="0"/>
                  <a:pt x="512233" y="12700"/>
                  <a:pt x="609600" y="21167"/>
                </a:cubicBezTo>
                <a:cubicBezTo>
                  <a:pt x="706967" y="29634"/>
                  <a:pt x="791633" y="23284"/>
                  <a:pt x="914400" y="71967"/>
                </a:cubicBezTo>
                <a:cubicBezTo>
                  <a:pt x="1037167" y="120650"/>
                  <a:pt x="1098550" y="124884"/>
                  <a:pt x="1346200" y="313267"/>
                </a:cubicBezTo>
                <a:cubicBezTo>
                  <a:pt x="1593850" y="501650"/>
                  <a:pt x="2163233" y="994834"/>
                  <a:pt x="2400300" y="1202267"/>
                </a:cubicBezTo>
                <a:cubicBezTo>
                  <a:pt x="2637367" y="1409700"/>
                  <a:pt x="2671233" y="1452034"/>
                  <a:pt x="2768600" y="1557867"/>
                </a:cubicBezTo>
                <a:cubicBezTo>
                  <a:pt x="2865967" y="1663700"/>
                  <a:pt x="2929467" y="1748367"/>
                  <a:pt x="2984500" y="1837267"/>
                </a:cubicBezTo>
                <a:cubicBezTo>
                  <a:pt x="3039533" y="1926167"/>
                  <a:pt x="3098800" y="2091267"/>
                  <a:pt x="3098800" y="2091267"/>
                </a:cubicBezTo>
              </a:path>
            </a:pathLst>
          </a:custGeom>
          <a:ln>
            <a:solidFill>
              <a:schemeClr val="tx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2" tIns="45712" rIns="91422" bIns="45712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52800" y="4419601"/>
            <a:ext cx="813252" cy="369328"/>
          </a:xfrm>
          <a:prstGeom prst="rect">
            <a:avLst/>
          </a:prstGeom>
          <a:noFill/>
        </p:spPr>
        <p:txBody>
          <a:bodyPr wrap="none" lIns="91438" tIns="45718" rIns="91438" bIns="45718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0.3kyr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67200" y="2819401"/>
            <a:ext cx="620741" cy="369328"/>
          </a:xfrm>
          <a:prstGeom prst="rect">
            <a:avLst/>
          </a:prstGeom>
          <a:noFill/>
        </p:spPr>
        <p:txBody>
          <a:bodyPr wrap="none" lIns="91438" tIns="45718" rIns="91438" bIns="45718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2kyr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47801" y="2209800"/>
            <a:ext cx="1082744" cy="369328"/>
          </a:xfrm>
          <a:prstGeom prst="rect">
            <a:avLst/>
          </a:prstGeom>
          <a:noFill/>
        </p:spPr>
        <p:txBody>
          <a:bodyPr wrap="none" lIns="91438" tIns="45718" rIns="91438" bIns="45718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10-30kyr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2046" y="2"/>
            <a:ext cx="9201204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Crab Nebular energy spectrum</a:t>
            </a:r>
            <a:br>
              <a:rPr lang="en-US" altLang="ja-JP" dirty="0" smtClean="0"/>
            </a:br>
            <a:r>
              <a:rPr lang="en-US" altLang="ja-JP" dirty="0" smtClean="0"/>
              <a:t>Fermi + MAGIC Stereo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46" y="1494249"/>
            <a:ext cx="7433945" cy="511327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919062" y="1977937"/>
            <a:ext cx="1986938" cy="76191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lIns="83988" tIns="41994" rIns="83988" bIns="41994" rtlCol="0">
            <a:spAutoFit/>
          </a:bodyPr>
          <a:lstStyle/>
          <a:p>
            <a:r>
              <a:rPr lang="en-US" altLang="ja-JP" sz="2200" dirty="0" smtClean="0"/>
              <a:t>IC peak</a:t>
            </a:r>
          </a:p>
          <a:p>
            <a:r>
              <a:rPr lang="en-US" altLang="ja-JP" sz="2200" dirty="0" smtClean="0"/>
              <a:t>61 </a:t>
            </a:r>
            <a:r>
              <a:rPr lang="en-US" altLang="ja-JP" sz="2200" dirty="0" smtClean="0"/>
              <a:t>± 6 </a:t>
            </a:r>
            <a:r>
              <a:rPr lang="en-US" altLang="ja-JP" sz="2200" dirty="0" err="1" smtClean="0"/>
              <a:t>GeV</a:t>
            </a:r>
            <a:endParaRPr lang="ja-JP" alt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2600" y="1322413"/>
            <a:ext cx="3890169" cy="539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362666" y="2"/>
            <a:ext cx="9543334" cy="1143000"/>
          </a:xfrm>
        </p:spPr>
        <p:txBody>
          <a:bodyPr>
            <a:normAutofit fontScale="90000"/>
          </a:bodyPr>
          <a:lstStyle/>
          <a:p>
            <a:r>
              <a:rPr lang="en-US" altLang="ja-JP" sz="4800" dirty="0" smtClean="0"/>
              <a:t>Crab Pulsar with MAGIC Mono</a:t>
            </a:r>
            <a:endParaRPr lang="ja-JP" altLang="en-US" sz="4800" dirty="0" smtClean="0"/>
          </a:p>
        </p:txBody>
      </p:sp>
      <p:sp>
        <p:nvSpPr>
          <p:cNvPr id="37893" name="テキスト ボックス 8"/>
          <p:cNvSpPr txBox="1">
            <a:spLocks noChangeArrowheads="1"/>
          </p:cNvSpPr>
          <p:nvPr/>
        </p:nvSpPr>
        <p:spPr bwMode="auto">
          <a:xfrm>
            <a:off x="304420" y="1285907"/>
            <a:ext cx="4662428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90" rIns="91371" bIns="45690">
            <a:prstTxWarp prst="textNoShape">
              <a:avLst/>
            </a:prstTxWarp>
            <a:spAutoFit/>
          </a:bodyPr>
          <a:lstStyle/>
          <a:p>
            <a:r>
              <a:rPr lang="en-US" altLang="ja-JP">
                <a:solidFill>
                  <a:srgbClr val="FFC000"/>
                </a:solidFill>
              </a:rPr>
              <a:t>MAGIC result: Published in Science in 2008</a:t>
            </a:r>
            <a:endParaRPr lang="ja-JP" altLang="en-US">
              <a:solidFill>
                <a:srgbClr val="FFC000"/>
              </a:solidFill>
            </a:endParaRPr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62" y="3436977"/>
            <a:ext cx="4204891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テキスト ボックス 9"/>
          <p:cNvSpPr txBox="1">
            <a:spLocks noChangeArrowheads="1"/>
          </p:cNvSpPr>
          <p:nvPr/>
        </p:nvSpPr>
        <p:spPr bwMode="auto">
          <a:xfrm>
            <a:off x="309583" y="1714509"/>
            <a:ext cx="4765220" cy="175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90" rIns="91371" bIns="45690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By measuring the spectrum around cutoff</a:t>
            </a:r>
          </a:p>
          <a:p>
            <a:r>
              <a:rPr lang="en-US" altLang="ja-JP" dirty="0"/>
              <a:t>or at high energies is important to distinguish</a:t>
            </a:r>
          </a:p>
          <a:p>
            <a:r>
              <a:rPr lang="en-US" altLang="ja-JP" dirty="0"/>
              <a:t>the emission model</a:t>
            </a:r>
          </a:p>
          <a:p>
            <a:endParaRPr lang="en-US" altLang="ja-JP" dirty="0"/>
          </a:p>
          <a:p>
            <a:r>
              <a:rPr lang="en-US" altLang="ja-JP" dirty="0"/>
              <a:t>Polar cap: double exponent</a:t>
            </a:r>
          </a:p>
          <a:p>
            <a:r>
              <a:rPr lang="en-US" altLang="ja-JP" dirty="0"/>
              <a:t>Outer gap: simple exponent</a:t>
            </a:r>
            <a:endParaRPr lang="ja-JP" altLang="en-US" dirty="0"/>
          </a:p>
        </p:txBody>
      </p:sp>
      <p:sp>
        <p:nvSpPr>
          <p:cNvPr id="7" name="下矢印 6"/>
          <p:cNvSpPr/>
          <p:nvPr/>
        </p:nvSpPr>
        <p:spPr>
          <a:xfrm>
            <a:off x="3810000" y="4343402"/>
            <a:ext cx="3302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0"/>
            <a:ext cx="9906000" cy="8382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　</a:t>
            </a:r>
            <a:r>
              <a:rPr lang="en-US" altLang="ja-JP" dirty="0" smtClean="0"/>
              <a:t>Crab </a:t>
            </a:r>
            <a:r>
              <a:rPr lang="en-US" altLang="ja-JP" dirty="0" smtClean="0"/>
              <a:t>Pulsar with MAGIC mono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43000" y="1154681"/>
            <a:ext cx="8001000" cy="369279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r>
              <a:rPr kumimoji="1" lang="en-US" altLang="ja-JP" dirty="0" smtClean="0"/>
              <a:t>Cut off </a:t>
            </a:r>
            <a:r>
              <a:rPr lang="en-US" altLang="ja-JP" dirty="0" smtClean="0"/>
              <a:t>feature of </a:t>
            </a:r>
            <a:r>
              <a:rPr kumimoji="1" lang="en-US" altLang="ja-JP" dirty="0" smtClean="0"/>
              <a:t>Spectrum: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Exponent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or Power-Law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91217" y="2297670"/>
            <a:ext cx="979738" cy="369279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kumimoji="1" lang="en-US" altLang="ja-JP" dirty="0" smtClean="0">
                <a:solidFill>
                  <a:srgbClr val="00CC00"/>
                </a:solidFill>
              </a:rPr>
              <a:t>EGRET</a:t>
            </a:r>
            <a:endParaRPr kumimoji="1" lang="ja-JP" altLang="en-US" dirty="0">
              <a:solidFill>
                <a:srgbClr val="00CC00"/>
              </a:solidFill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998251" y="872366"/>
            <a:ext cx="7848600" cy="5676900"/>
            <a:chOff x="-1371600" y="2895600"/>
            <a:chExt cx="7848600" cy="5676900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5029226" y="2983467"/>
              <a:ext cx="774413" cy="369300"/>
            </a:xfrm>
            <a:prstGeom prst="rect">
              <a:avLst/>
            </a:prstGeom>
            <a:noFill/>
          </p:spPr>
          <p:txBody>
            <a:bodyPr wrap="none" lIns="91405" tIns="45704" rIns="91405" bIns="45704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Fermi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18" name="図形グループ 17"/>
            <p:cNvGrpSpPr/>
            <p:nvPr/>
          </p:nvGrpSpPr>
          <p:grpSpPr>
            <a:xfrm>
              <a:off x="-1371600" y="2895600"/>
              <a:ext cx="7848600" cy="5676900"/>
              <a:chOff x="3429000" y="4800600"/>
              <a:chExt cx="7848600" cy="5676900"/>
            </a:xfrm>
          </p:grpSpPr>
          <p:pic>
            <p:nvPicPr>
              <p:cNvPr id="15" name="図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29000" y="4800600"/>
                <a:ext cx="7848600" cy="5676900"/>
              </a:xfrm>
              <a:prstGeom prst="rect">
                <a:avLst/>
              </a:prstGeom>
            </p:spPr>
          </p:pic>
          <p:sp>
            <p:nvSpPr>
              <p:cNvPr id="16" name="テキスト ボックス 15"/>
              <p:cNvSpPr txBox="1"/>
              <p:nvPr/>
            </p:nvSpPr>
            <p:spPr>
              <a:xfrm>
                <a:off x="4724400" y="6172200"/>
                <a:ext cx="1066800" cy="46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 smtClean="0">
                    <a:solidFill>
                      <a:schemeClr val="bg1"/>
                    </a:solidFill>
                  </a:rPr>
                  <a:t>Fermi</a:t>
                </a:r>
                <a:endParaRPr lang="ja-JP" altLang="en-U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9296400" y="8148935"/>
                <a:ext cx="1219200" cy="461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 smtClean="0">
                    <a:solidFill>
                      <a:srgbClr val="FF0000"/>
                    </a:solidFill>
                  </a:rPr>
                  <a:t>MAGIC</a:t>
                </a:r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テキスト ボックス 18"/>
            <p:cNvSpPr txBox="1"/>
            <p:nvPr/>
          </p:nvSpPr>
          <p:spPr>
            <a:xfrm>
              <a:off x="-304800" y="7086600"/>
              <a:ext cx="3048000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bg1"/>
                  </a:solidFill>
                </a:rPr>
                <a:t>PhD Thesis of Takayuki Saito 2010</a:t>
              </a:r>
              <a:endParaRPr lang="ja-JP" altLang="en-US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0805" y="2"/>
            <a:ext cx="9342445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Crab Pulsar with MAGIC Stereo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46" y="1257287"/>
            <a:ext cx="3813508" cy="362277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036" y="1563347"/>
            <a:ext cx="5367160" cy="505913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46" y="4949161"/>
            <a:ext cx="3834757" cy="1796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teshima\Pictures\HE Universe\agn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556" y="0"/>
            <a:ext cx="9985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533400" y="1905000"/>
            <a:ext cx="8458200" cy="2301240"/>
          </a:xfrm>
        </p:spPr>
        <p:txBody>
          <a:bodyPr>
            <a:noAutofit/>
          </a:bodyPr>
          <a:lstStyle/>
          <a:p>
            <a:r>
              <a:rPr lang="en-US" altLang="ja-JP" sz="6600" dirty="0" smtClean="0"/>
              <a:t>Extragalactic sources</a:t>
            </a:r>
            <a:endParaRPr lang="ja-JP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25963" y="2"/>
            <a:ext cx="8745141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sz="3600" dirty="0"/>
              <a:t>Cosmic Ray accelerator</a:t>
            </a:r>
            <a:br>
              <a:rPr lang="en-US" altLang="ja-JP" sz="3600" dirty="0"/>
            </a:br>
            <a:r>
              <a:rPr lang="en-US" altLang="ja-JP" sz="3600" dirty="0" smtClean="0"/>
              <a:t>Active Galactic Nuclei</a:t>
            </a:r>
            <a:endParaRPr lang="ja-JP" altLang="en-US" sz="3600" dirty="0"/>
          </a:p>
        </p:txBody>
      </p:sp>
      <p:pic>
        <p:nvPicPr>
          <p:cNvPr id="18435" name="Picture 4" descr="stis_m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11" y="3200446"/>
            <a:ext cx="3903362" cy="350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5791212" y="6324608"/>
            <a:ext cx="1313138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dirty="0" smtClean="0"/>
              <a:t>M87 (HST)</a:t>
            </a:r>
            <a:endParaRPr lang="en-US" altLang="ja-JP" dirty="0"/>
          </a:p>
        </p:txBody>
      </p:sp>
      <p:pic>
        <p:nvPicPr>
          <p:cNvPr id="1843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5" y="2143169"/>
            <a:ext cx="4953000" cy="456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直線矢印コネクタ 9"/>
          <p:cNvCxnSpPr/>
          <p:nvPr/>
        </p:nvCxnSpPr>
        <p:spPr>
          <a:xfrm rot="5400000">
            <a:off x="4515479" y="1616279"/>
            <a:ext cx="642937" cy="696516"/>
          </a:xfrm>
          <a:prstGeom prst="straightConnector1">
            <a:avLst/>
          </a:prstGeom>
          <a:ln w="508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1" name="テキスト ボックス 10"/>
          <p:cNvSpPr txBox="1">
            <a:spLocks noChangeArrowheads="1"/>
          </p:cNvSpPr>
          <p:nvPr/>
        </p:nvSpPr>
        <p:spPr bwMode="auto">
          <a:xfrm>
            <a:off x="4643463" y="1143026"/>
            <a:ext cx="1116843" cy="39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2000" b="1" dirty="0" err="1">
                <a:solidFill>
                  <a:srgbClr val="FFC000"/>
                </a:solidFill>
              </a:rPr>
              <a:t>Blazars</a:t>
            </a:r>
            <a:endParaRPr lang="ja-JP" altLang="en-US" sz="2000" b="1" dirty="0">
              <a:solidFill>
                <a:srgbClr val="FFC00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rot="5400000">
            <a:off x="2509243" y="1777016"/>
            <a:ext cx="785812" cy="232172"/>
          </a:xfrm>
          <a:prstGeom prst="straightConnector1">
            <a:avLst/>
          </a:prstGeom>
          <a:ln w="5080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テキスト ボックス 14"/>
          <p:cNvSpPr txBox="1">
            <a:spLocks noChangeArrowheads="1"/>
          </p:cNvSpPr>
          <p:nvPr/>
        </p:nvSpPr>
        <p:spPr bwMode="auto">
          <a:xfrm>
            <a:off x="2553913" y="1143026"/>
            <a:ext cx="1246940" cy="39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2000" b="1" dirty="0">
                <a:solidFill>
                  <a:srgbClr val="FFC000"/>
                </a:solidFill>
              </a:rPr>
              <a:t>FRI, FRII</a:t>
            </a:r>
            <a:endParaRPr lang="ja-JP" altLang="en-US" sz="2000" b="1" dirty="0">
              <a:solidFill>
                <a:srgbClr val="FFC000"/>
              </a:solidFill>
            </a:endParaRPr>
          </a:p>
        </p:txBody>
      </p:sp>
      <p:sp>
        <p:nvSpPr>
          <p:cNvPr id="18444" name="テキスト ボックス 16"/>
          <p:cNvSpPr txBox="1">
            <a:spLocks noChangeArrowheads="1"/>
          </p:cNvSpPr>
          <p:nvPr/>
        </p:nvSpPr>
        <p:spPr bwMode="auto">
          <a:xfrm>
            <a:off x="464346" y="6107677"/>
            <a:ext cx="2424907" cy="369279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r>
              <a:rPr lang="en-US" altLang="ja-JP" b="1" dirty="0">
                <a:solidFill>
                  <a:srgbClr val="FFC000"/>
                </a:solidFill>
              </a:rPr>
              <a:t>SMBH 10</a:t>
            </a:r>
            <a:r>
              <a:rPr lang="en-US" altLang="ja-JP" b="1" baseline="30000" dirty="0">
                <a:solidFill>
                  <a:srgbClr val="FFC000"/>
                </a:solidFill>
              </a:rPr>
              <a:t>7</a:t>
            </a:r>
            <a:r>
              <a:rPr lang="en-US" altLang="ja-JP" b="1" dirty="0">
                <a:solidFill>
                  <a:srgbClr val="FFC000"/>
                </a:solidFill>
              </a:rPr>
              <a:t>-10</a:t>
            </a:r>
            <a:r>
              <a:rPr lang="en-US" altLang="ja-JP" b="1" baseline="30000" dirty="0">
                <a:solidFill>
                  <a:srgbClr val="FFC000"/>
                </a:solidFill>
              </a:rPr>
              <a:t>10</a:t>
            </a:r>
            <a:r>
              <a:rPr lang="en-US" altLang="ja-JP" b="1" dirty="0">
                <a:solidFill>
                  <a:srgbClr val="FFC000"/>
                </a:solidFill>
              </a:rPr>
              <a:t> M</a:t>
            </a:r>
            <a:r>
              <a:rPr lang="ja-JP" altLang="en-US" b="1" baseline="-25000" dirty="0">
                <a:solidFill>
                  <a:srgbClr val="FFC000"/>
                </a:solidFill>
              </a:rPr>
              <a:t>◎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7676" y="2286005"/>
            <a:ext cx="2102566" cy="369279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kumimoji="1" lang="en-US" altLang="ja-JP" dirty="0" smtClean="0"/>
              <a:t>Gamma factor </a:t>
            </a:r>
            <a:r>
              <a:rPr lang="en-US" altLang="ja-JP" dirty="0" smtClean="0"/>
              <a:t>~10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5" y="1295400"/>
            <a:ext cx="5707011" cy="5257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Number of extragalactic VHE Sources (</a:t>
            </a:r>
            <a:r>
              <a:rPr lang="en-US" altLang="ja-JP" dirty="0" smtClean="0"/>
              <a:t>46)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3828401" y="3650969"/>
            <a:ext cx="813117" cy="369271"/>
          </a:xfrm>
          <a:prstGeom prst="rect">
            <a:avLst/>
          </a:prstGeom>
          <a:noFill/>
        </p:spPr>
        <p:txBody>
          <a:bodyPr wrap="none" lIns="91371" tIns="45690" rIns="91371" bIns="45690" rtlCol="0">
            <a:spAutoFit/>
          </a:bodyPr>
          <a:lstStyle/>
          <a:p>
            <a:r>
              <a:rPr kumimoji="1" lang="en-US" altLang="ja-JP" dirty="0" smtClean="0"/>
              <a:t>HESS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145385" y="3562591"/>
            <a:ext cx="941156" cy="369271"/>
          </a:xfrm>
          <a:prstGeom prst="rect">
            <a:avLst/>
          </a:prstGeom>
          <a:noFill/>
        </p:spPr>
        <p:txBody>
          <a:bodyPr wrap="none" lIns="91371" tIns="45690" rIns="91371" bIns="45690" rtlCol="0">
            <a:spAutoFit/>
          </a:bodyPr>
          <a:lstStyle/>
          <a:p>
            <a:r>
              <a:rPr kumimoji="1" lang="en-US" altLang="ja-JP" dirty="0" smtClean="0"/>
              <a:t>MAGIC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4401339" y="2736595"/>
            <a:ext cx="1167906" cy="369271"/>
          </a:xfrm>
          <a:prstGeom prst="rect">
            <a:avLst/>
          </a:prstGeom>
          <a:noFill/>
        </p:spPr>
        <p:txBody>
          <a:bodyPr wrap="none" lIns="91371" tIns="45690" rIns="91371" bIns="45690" rtlCol="0">
            <a:spAutoFit/>
          </a:bodyPr>
          <a:lstStyle/>
          <a:p>
            <a:r>
              <a:rPr kumimoji="1" lang="en-US" altLang="ja-JP" dirty="0" smtClean="0"/>
              <a:t>VERITAS</a:t>
            </a:r>
            <a:endParaRPr kumimoji="1" lang="ja-JP" altLang="en-US" dirty="0"/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6392493" y="1371602"/>
            <a:ext cx="3430985" cy="1035050"/>
            <a:chOff x="1211" y="3672"/>
            <a:chExt cx="1850" cy="562"/>
          </a:xfrm>
        </p:grpSpPr>
        <p:pic>
          <p:nvPicPr>
            <p:cNvPr id="12" name="Picture 61" descr="HESS-dark-full"/>
            <p:cNvPicPr>
              <a:picLocks noChangeAspect="1" noChangeArrowheads="1"/>
            </p:cNvPicPr>
            <p:nvPr/>
          </p:nvPicPr>
          <p:blipFill>
            <a:blip r:embed="rId3">
              <a:lum bright="20000" contrast="20000"/>
            </a:blip>
            <a:srcRect l="9448" t="31142" b="31772"/>
            <a:stretch>
              <a:fillRect/>
            </a:stretch>
          </p:blipFill>
          <p:spPr bwMode="auto">
            <a:xfrm>
              <a:off x="1211" y="3676"/>
              <a:ext cx="1850" cy="558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13" name="Text Box 62"/>
            <p:cNvSpPr txBox="1">
              <a:spLocks noChangeArrowheads="1"/>
            </p:cNvSpPr>
            <p:nvPr/>
          </p:nvSpPr>
          <p:spPr bwMode="auto">
            <a:xfrm>
              <a:off x="1236" y="3672"/>
              <a:ext cx="363" cy="1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1400" b="1" dirty="0">
                  <a:latin typeface="Textile" charset="0"/>
                </a:rPr>
                <a:t>HESS</a:t>
              </a:r>
            </a:p>
          </p:txBody>
        </p:sp>
      </p:grp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182" y="2590828"/>
            <a:ext cx="2839647" cy="1560409"/>
          </a:xfrm>
          <a:prstGeom prst="rect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142" y="4382628"/>
            <a:ext cx="3398308" cy="1027605"/>
          </a:xfrm>
          <a:prstGeom prst="rect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6739978" y="2590803"/>
            <a:ext cx="773053" cy="307732"/>
          </a:xfrm>
          <a:prstGeom prst="rect">
            <a:avLst/>
          </a:prstGeom>
          <a:noFill/>
        </p:spPr>
        <p:txBody>
          <a:bodyPr wrap="none" lIns="91371" tIns="45690" rIns="91371" bIns="45690" rtlCol="0">
            <a:spAutoFit/>
          </a:bodyPr>
          <a:lstStyle/>
          <a:p>
            <a:r>
              <a:rPr lang="en-US" altLang="ja-JP" sz="1400" dirty="0" smtClean="0"/>
              <a:t>MAGIC</a:t>
            </a:r>
            <a:endParaRPr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38907" y="4343400"/>
            <a:ext cx="952264" cy="307732"/>
          </a:xfrm>
          <a:prstGeom prst="rect">
            <a:avLst/>
          </a:prstGeom>
          <a:noFill/>
        </p:spPr>
        <p:txBody>
          <a:bodyPr wrap="none" lIns="91371" tIns="45690" rIns="91371" bIns="45690" rtlCol="0">
            <a:spAutoFit/>
          </a:bodyPr>
          <a:lstStyle/>
          <a:p>
            <a:r>
              <a:rPr lang="en-US" altLang="ja-JP" sz="1400" dirty="0" smtClean="0"/>
              <a:t>VERITAS</a:t>
            </a:r>
            <a:endParaRPr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 rot="16200000">
            <a:off x="1199421" y="3688877"/>
            <a:ext cx="1018476" cy="369271"/>
          </a:xfrm>
          <a:prstGeom prst="rect">
            <a:avLst/>
          </a:prstGeom>
          <a:noFill/>
        </p:spPr>
        <p:txBody>
          <a:bodyPr wrap="none" lIns="91371" tIns="45690" rIns="91371" bIns="45690" rtlCol="0">
            <a:spAutoFit/>
          </a:bodyPr>
          <a:lstStyle/>
          <a:p>
            <a:r>
              <a:rPr kumimoji="1" lang="en-US" altLang="ja-JP" dirty="0" smtClean="0"/>
              <a:t>Whipple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 rot="16200000">
            <a:off x="4621840" y="4381564"/>
            <a:ext cx="902609" cy="369271"/>
          </a:xfrm>
          <a:prstGeom prst="rect">
            <a:avLst/>
          </a:prstGeom>
          <a:noFill/>
        </p:spPr>
        <p:txBody>
          <a:bodyPr wrap="none" lIns="91371" tIns="45690" rIns="91371" bIns="45690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6"/>
          <a:srcRect t="2674" b="14708"/>
          <a:stretch>
            <a:fillRect/>
          </a:stretch>
        </p:blipFill>
        <p:spPr>
          <a:xfrm>
            <a:off x="6858031" y="5562600"/>
            <a:ext cx="1317685" cy="113316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229630" y="5867408"/>
            <a:ext cx="774378" cy="369279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219214" y="5285623"/>
            <a:ext cx="740515" cy="276975"/>
          </a:xfrm>
          <a:prstGeom prst="rect">
            <a:avLst/>
          </a:prstGeom>
          <a:noFill/>
        </p:spPr>
        <p:txBody>
          <a:bodyPr wrap="none" lIns="91419" tIns="45708" rIns="91419" bIns="45708" rtlCol="0">
            <a:spAutoFit/>
          </a:bodyPr>
          <a:lstStyle/>
          <a:p>
            <a:r>
              <a:rPr lang="en-US" altLang="ja-JP" sz="1200" dirty="0" err="1" smtClean="0">
                <a:solidFill>
                  <a:schemeClr val="bg1"/>
                </a:solidFill>
              </a:rPr>
              <a:t>Mrk</a:t>
            </a:r>
            <a:r>
              <a:rPr lang="en-US" altLang="ja-JP" sz="1200" dirty="0" smtClean="0">
                <a:solidFill>
                  <a:schemeClr val="bg1"/>
                </a:solidFill>
              </a:rPr>
              <a:t> 421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26458" y="5209423"/>
            <a:ext cx="740515" cy="276975"/>
          </a:xfrm>
          <a:prstGeom prst="rect">
            <a:avLst/>
          </a:prstGeom>
          <a:noFill/>
        </p:spPr>
        <p:txBody>
          <a:bodyPr wrap="none" lIns="91419" tIns="45708" rIns="91419" bIns="45708" rtlCol="0">
            <a:spAutoFit/>
          </a:bodyPr>
          <a:lstStyle/>
          <a:p>
            <a:r>
              <a:rPr lang="en-US" altLang="ja-JP" sz="1200" dirty="0" err="1" smtClean="0">
                <a:solidFill>
                  <a:schemeClr val="bg1"/>
                </a:solidFill>
              </a:rPr>
              <a:t>Mrk</a:t>
            </a:r>
            <a:r>
              <a:rPr lang="en-US" altLang="ja-JP" sz="1200" dirty="0" smtClean="0">
                <a:solidFill>
                  <a:schemeClr val="bg1"/>
                </a:solidFill>
              </a:rPr>
              <a:t> 501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58730" y="5438021"/>
            <a:ext cx="817869" cy="276993"/>
          </a:xfrm>
          <a:prstGeom prst="rect">
            <a:avLst/>
          </a:prstGeom>
          <a:noFill/>
        </p:spPr>
        <p:txBody>
          <a:bodyPr wrap="none" lIns="91419" tIns="45708" rIns="91419" bIns="45708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1ES2344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517868" y="4724423"/>
            <a:ext cx="834892" cy="461641"/>
          </a:xfrm>
          <a:prstGeom prst="rect">
            <a:avLst/>
          </a:prstGeom>
          <a:noFill/>
        </p:spPr>
        <p:txBody>
          <a:bodyPr wrap="none" lIns="91419" tIns="45708" rIns="91419" bIns="45708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1ES1959</a:t>
            </a:r>
          </a:p>
          <a:p>
            <a:r>
              <a:rPr lang="en-US" altLang="ja-JP" sz="1200" dirty="0" smtClean="0">
                <a:solidFill>
                  <a:schemeClr val="bg1"/>
                </a:solidFill>
              </a:rPr>
              <a:t>PKS2155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935583" y="5029223"/>
            <a:ext cx="484019" cy="276993"/>
          </a:xfrm>
          <a:prstGeom prst="rect">
            <a:avLst/>
          </a:prstGeom>
          <a:noFill/>
        </p:spPr>
        <p:txBody>
          <a:bodyPr wrap="none" lIns="91419" tIns="45708" rIns="91419" bIns="45708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M87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391076" y="5209421"/>
            <a:ext cx="723718" cy="276993"/>
          </a:xfrm>
          <a:prstGeom prst="rect">
            <a:avLst/>
          </a:prstGeom>
          <a:noFill/>
        </p:spPr>
        <p:txBody>
          <a:bodyPr wrap="none" lIns="91419" tIns="45708" rIns="91419" bIns="45708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1H1426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 rot="16200000">
            <a:off x="2055854" y="3688877"/>
            <a:ext cx="1005402" cy="369271"/>
          </a:xfrm>
          <a:prstGeom prst="rect">
            <a:avLst/>
          </a:prstGeom>
          <a:noFill/>
        </p:spPr>
        <p:txBody>
          <a:bodyPr wrap="none" lIns="91371" tIns="45690" rIns="91371" bIns="45690" rtlCol="0">
            <a:spAutoFit/>
          </a:bodyPr>
          <a:lstStyle/>
          <a:p>
            <a:r>
              <a:rPr kumimoji="1" lang="en-US" altLang="ja-JP" dirty="0" smtClean="0"/>
              <a:t>HEGRA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47809" y="2"/>
            <a:ext cx="8045450" cy="1143000"/>
          </a:xfrm>
        </p:spPr>
        <p:txBody>
          <a:bodyPr/>
          <a:lstStyle/>
          <a:p>
            <a:r>
              <a:rPr lang="en-US" altLang="ja-JP" dirty="0" smtClean="0"/>
              <a:t>Mrk421 MWL SED</a:t>
            </a:r>
            <a:endParaRPr lang="ja-JP" altLang="en-US" dirty="0"/>
          </a:p>
        </p:txBody>
      </p:sp>
      <p:pic>
        <p:nvPicPr>
          <p:cNvPr id="6" name="図 5" descr="Fig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23" y="1143000"/>
            <a:ext cx="8624880" cy="5486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886201" y="3200400"/>
            <a:ext cx="1429186" cy="369316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Synchrotron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77000" y="3200400"/>
            <a:ext cx="1942360" cy="369316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Inverse Compton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Imaging Air Cherenkov Telescope</a:t>
            </a:r>
            <a:endParaRPr lang="ja-JP" altLang="en-US" dirty="0"/>
          </a:p>
        </p:txBody>
      </p:sp>
      <p:pic>
        <p:nvPicPr>
          <p:cNvPr id="3" name="図 2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441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円/楕円 3"/>
          <p:cNvSpPr/>
          <p:nvPr/>
        </p:nvSpPr>
        <p:spPr>
          <a:xfrm>
            <a:off x="6019801" y="1828800"/>
            <a:ext cx="2819400" cy="28956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 rot="18600895">
            <a:off x="7592282" y="2568425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 rot="1536308">
            <a:off x="7784381" y="3427969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 rot="19929953">
            <a:off x="6449334" y="3433135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 rot="14771799">
            <a:off x="6735350" y="2337842"/>
            <a:ext cx="7620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太陽 8"/>
          <p:cNvSpPr/>
          <p:nvPr/>
        </p:nvSpPr>
        <p:spPr>
          <a:xfrm>
            <a:off x="7315200" y="3048005"/>
            <a:ext cx="304800" cy="3048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rot="16200000" flipH="1">
            <a:off x="6210300" y="2095529"/>
            <a:ext cx="1905000" cy="9144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7200900" y="1866914"/>
            <a:ext cx="1600200" cy="1524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rot="10800000">
            <a:off x="7315212" y="3124200"/>
            <a:ext cx="175260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5791200" y="3124200"/>
            <a:ext cx="182880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6477022" y="2362209"/>
            <a:ext cx="453941" cy="369279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kumimoji="1" lang="en-US" altLang="ja-JP" dirty="0" smtClean="0"/>
              <a:t>T1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156578" y="2514605"/>
            <a:ext cx="483358" cy="369279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２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629418" y="3669271"/>
            <a:ext cx="483358" cy="369279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３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851767" y="3745475"/>
            <a:ext cx="483358" cy="369279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４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181609" y="5018260"/>
            <a:ext cx="4117660" cy="1615775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lang="en-US" altLang="ja-JP" dirty="0" smtClean="0">
                <a:solidFill>
                  <a:schemeClr val="accent1"/>
                </a:solidFill>
              </a:rPr>
              <a:t>Typical parameters</a:t>
            </a:r>
          </a:p>
          <a:p>
            <a:r>
              <a:rPr lang="en-US" altLang="ja-JP" sz="1600" dirty="0" smtClean="0"/>
              <a:t> Energy range          50GeV ~ 10TeV</a:t>
            </a:r>
          </a:p>
          <a:p>
            <a:r>
              <a:rPr lang="en-US" altLang="ja-JP" sz="1600" dirty="0" smtClean="0"/>
              <a:t> Angular resolution  ~0.1 degrees</a:t>
            </a:r>
          </a:p>
          <a:p>
            <a:r>
              <a:rPr lang="en-US" altLang="ja-JP" sz="1600" dirty="0" smtClean="0"/>
              <a:t> Energy resolution   ~20%</a:t>
            </a:r>
          </a:p>
          <a:p>
            <a:r>
              <a:rPr lang="en-US" altLang="ja-JP" sz="1600" dirty="0" smtClean="0"/>
              <a:t> Detection area         ~10</a:t>
            </a:r>
            <a:r>
              <a:rPr lang="en-US" altLang="ja-JP" sz="1600" baseline="30000" dirty="0" smtClean="0"/>
              <a:t>5</a:t>
            </a:r>
            <a:r>
              <a:rPr lang="en-US" altLang="ja-JP" sz="1600" dirty="0" smtClean="0"/>
              <a:t>m</a:t>
            </a:r>
            <a:r>
              <a:rPr lang="en-US" altLang="ja-JP" sz="1600" baseline="30000" dirty="0" smtClean="0"/>
              <a:t>2</a:t>
            </a:r>
          </a:p>
          <a:p>
            <a:r>
              <a:rPr lang="en-US" altLang="ja-JP" sz="1600" dirty="0" smtClean="0"/>
              <a:t> Sensitivity ~1% Crab Flux (10</a:t>
            </a:r>
            <a:r>
              <a:rPr lang="en-US" altLang="ja-JP" sz="1600" baseline="30000" dirty="0" smtClean="0"/>
              <a:t>-13 </a:t>
            </a:r>
            <a:r>
              <a:rPr lang="en-US" altLang="ja-JP" sz="1600" dirty="0" smtClean="0"/>
              <a:t>erg/cm</a:t>
            </a:r>
            <a:r>
              <a:rPr lang="en-US" altLang="ja-JP" sz="1600" baseline="30000" dirty="0" smtClean="0"/>
              <a:t>2</a:t>
            </a:r>
            <a:r>
              <a:rPr lang="en-US" altLang="ja-JP" sz="1600" dirty="0" smtClean="0"/>
              <a:t>s)</a:t>
            </a:r>
            <a:endParaRPr lang="ja-JP" altLang="en-US" sz="1600" baseline="30000" dirty="0"/>
          </a:p>
        </p:txBody>
      </p:sp>
      <p:sp>
        <p:nvSpPr>
          <p:cNvPr id="30" name="二等辺三角形 29"/>
          <p:cNvSpPr/>
          <p:nvPr/>
        </p:nvSpPr>
        <p:spPr>
          <a:xfrm>
            <a:off x="533402" y="2971800"/>
            <a:ext cx="3276600" cy="2362200"/>
          </a:xfrm>
          <a:prstGeom prst="triangle">
            <a:avLst>
              <a:gd name="adj" fmla="val 88473"/>
            </a:avLst>
          </a:prstGeom>
          <a:gradFill>
            <a:gsLst>
              <a:gs pos="8000">
                <a:schemeClr val="accent1">
                  <a:shade val="63000"/>
                  <a:satMod val="160000"/>
                </a:schemeClr>
              </a:gs>
              <a:gs pos="100000">
                <a:schemeClr val="accent1">
                  <a:tint val="99555"/>
                  <a:satMod val="155000"/>
                  <a:alpha val="4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257804" y="609613"/>
            <a:ext cx="4261624" cy="923277"/>
          </a:xfrm>
          <a:prstGeom prst="rect">
            <a:avLst/>
          </a:prstGeom>
          <a:noFill/>
        </p:spPr>
        <p:txBody>
          <a:bodyPr wrap="square" lIns="91388" tIns="45694" rIns="91388" bIns="45694" rtlCol="0">
            <a:spAutoFit/>
          </a:bodyPr>
          <a:lstStyle/>
          <a:p>
            <a:r>
              <a:rPr kumimoji="1" lang="en-US" altLang="ja-JP" dirty="0" smtClean="0"/>
              <a:t>Cherenkov Light </a:t>
            </a:r>
          </a:p>
          <a:p>
            <a:r>
              <a:rPr lang="en-US" altLang="ja-JP" dirty="0" smtClean="0"/>
              <a:t>50photons/m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(5 pe/m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 at 1TeV</a:t>
            </a:r>
          </a:p>
          <a:p>
            <a:r>
              <a:rPr lang="ja-JP" altLang="en-US" dirty="0" smtClean="0">
                <a:sym typeface="Wingdings"/>
              </a:rPr>
              <a:t>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 smtClean="0"/>
              <a:t>MAGIC 2 x240 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, HESS 4 x106 m</a:t>
            </a:r>
            <a:r>
              <a:rPr lang="en-US" altLang="ja-JP" baseline="30000" dirty="0" smtClean="0"/>
              <a:t>2</a:t>
            </a:r>
            <a:endParaRPr kumimoji="1" lang="ja-JP" altLang="en-US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5" grpId="0"/>
      <p:bldP spid="26" grpId="0"/>
      <p:bldP spid="27" grpId="0"/>
      <p:bldP spid="28" grpId="0"/>
      <p:bldP spid="29" grpId="0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/>
          <a:lstStyle/>
          <a:p>
            <a:pPr eaLnBrk="1" hangingPunct="1"/>
            <a:r>
              <a:rPr lang="en-US" altLang="ja-JP" sz="2800" dirty="0" smtClean="0"/>
              <a:t>EBL (Extragalactic Background Light) </a:t>
            </a:r>
          </a:p>
        </p:txBody>
      </p:sp>
      <p:pic>
        <p:nvPicPr>
          <p:cNvPr id="32771" name="Picture 3" descr="ssc2005-19b1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429" y="1219200"/>
            <a:ext cx="891884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IMG_58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1320" y="2133647"/>
            <a:ext cx="159080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3456799" y="1457372"/>
            <a:ext cx="3234929" cy="242887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71" tIns="45690" rIns="91371" bIns="45690" anchor="ctr">
            <a:prstTxWarp prst="textNoShape">
              <a:avLst/>
            </a:prstTxWarp>
          </a:bodyPr>
          <a:lstStyle/>
          <a:p>
            <a:pPr algn="ctr" eaLnBrk="0" hangingPunct="0"/>
            <a:endParaRPr kumimoji="0" lang="en-US" altLang="ja-JP" dirty="0">
              <a:latin typeface="Textile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1349530">
            <a:off x="4333875" y="1987567"/>
            <a:ext cx="498740" cy="87313"/>
            <a:chOff x="1734" y="2314"/>
            <a:chExt cx="290" cy="55"/>
          </a:xfrm>
        </p:grpSpPr>
        <p:sp>
          <p:nvSpPr>
            <p:cNvPr id="32839" name="Freeform 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40" name="Freeform 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41" name="Freeform 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rot="2315793">
            <a:off x="5288360" y="1954213"/>
            <a:ext cx="498740" cy="87312"/>
            <a:chOff x="1734" y="2314"/>
            <a:chExt cx="290" cy="55"/>
          </a:xfrm>
        </p:grpSpPr>
        <p:sp>
          <p:nvSpPr>
            <p:cNvPr id="32836" name="Freeform 1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7" name="Freeform 1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8" name="Freeform 1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1813193">
            <a:off x="5040710" y="2340020"/>
            <a:ext cx="498740" cy="87313"/>
            <a:chOff x="1734" y="2314"/>
            <a:chExt cx="290" cy="55"/>
          </a:xfrm>
        </p:grpSpPr>
        <p:sp>
          <p:nvSpPr>
            <p:cNvPr id="32833" name="Freeform 1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4" name="Freeform 1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5" name="Freeform 1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643383">
            <a:off x="4795935" y="1708482"/>
            <a:ext cx="460375" cy="94588"/>
            <a:chOff x="1734" y="2314"/>
            <a:chExt cx="290" cy="55"/>
          </a:xfrm>
        </p:grpSpPr>
        <p:sp>
          <p:nvSpPr>
            <p:cNvPr id="32830" name="Freeform 1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1" name="Freeform 2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32" name="Freeform 2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283483">
            <a:off x="3668316" y="3014666"/>
            <a:ext cx="498740" cy="87312"/>
            <a:chOff x="1734" y="2314"/>
            <a:chExt cx="290" cy="55"/>
          </a:xfrm>
        </p:grpSpPr>
        <p:sp>
          <p:nvSpPr>
            <p:cNvPr id="32827" name="Freeform 2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8" name="Freeform 2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9" name="Freeform 2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 rot="-1846119">
            <a:off x="4669235" y="3454432"/>
            <a:ext cx="498740" cy="87313"/>
            <a:chOff x="1734" y="2314"/>
            <a:chExt cx="290" cy="55"/>
          </a:xfrm>
        </p:grpSpPr>
        <p:sp>
          <p:nvSpPr>
            <p:cNvPr id="32824" name="Freeform 2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5" name="Freeform 2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6" name="Freeform 2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 rot="-3141866">
            <a:off x="5507929" y="3265822"/>
            <a:ext cx="460375" cy="94588"/>
            <a:chOff x="1734" y="2314"/>
            <a:chExt cx="290" cy="55"/>
          </a:xfrm>
        </p:grpSpPr>
        <p:sp>
          <p:nvSpPr>
            <p:cNvPr id="32821" name="Freeform 3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2" name="Freeform 3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3" name="Freeform 3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 rot="10370767">
            <a:off x="3833424" y="2197145"/>
            <a:ext cx="498740" cy="87313"/>
            <a:chOff x="1734" y="2314"/>
            <a:chExt cx="290" cy="55"/>
          </a:xfrm>
        </p:grpSpPr>
        <p:sp>
          <p:nvSpPr>
            <p:cNvPr id="32818" name="Freeform 35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9" name="Freeform 36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20" name="Freeform 37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 rot="-6715982">
            <a:off x="5941314" y="2322844"/>
            <a:ext cx="460375" cy="94588"/>
            <a:chOff x="1734" y="2314"/>
            <a:chExt cx="290" cy="55"/>
          </a:xfrm>
        </p:grpSpPr>
        <p:sp>
          <p:nvSpPr>
            <p:cNvPr id="32815" name="Freeform 39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6" name="Freeform 40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7" name="Freeform 41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 rot="1434008">
            <a:off x="3998524" y="3325817"/>
            <a:ext cx="498740" cy="87312"/>
            <a:chOff x="1734" y="2314"/>
            <a:chExt cx="290" cy="55"/>
          </a:xfrm>
        </p:grpSpPr>
        <p:sp>
          <p:nvSpPr>
            <p:cNvPr id="32812" name="Freeform 43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3" name="Freeform 44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4" name="Freeform 45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 rot="-9128478">
            <a:off x="3826537" y="2843217"/>
            <a:ext cx="498740" cy="87312"/>
            <a:chOff x="1734" y="2314"/>
            <a:chExt cx="290" cy="55"/>
          </a:xfrm>
        </p:grpSpPr>
        <p:sp>
          <p:nvSpPr>
            <p:cNvPr id="32809" name="Freeform 4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0" name="Freeform 4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11" name="Freeform 4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3" name="Group 50"/>
          <p:cNvGrpSpPr>
            <a:grpSpLocks/>
          </p:cNvGrpSpPr>
          <p:nvPr/>
        </p:nvGrpSpPr>
        <p:grpSpPr bwMode="auto">
          <a:xfrm rot="7980235">
            <a:off x="4914591" y="2545124"/>
            <a:ext cx="460375" cy="94589"/>
            <a:chOff x="1734" y="2314"/>
            <a:chExt cx="290" cy="55"/>
          </a:xfrm>
        </p:grpSpPr>
        <p:sp>
          <p:nvSpPr>
            <p:cNvPr id="32806" name="Freeform 51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7" name="Freeform 52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8" name="Freeform 53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2786" name="Line 54"/>
          <p:cNvSpPr>
            <a:spLocks noChangeShapeType="1"/>
          </p:cNvSpPr>
          <p:nvPr/>
        </p:nvSpPr>
        <p:spPr bwMode="auto">
          <a:xfrm>
            <a:off x="4932363" y="2743200"/>
            <a:ext cx="460904" cy="69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 lIns="91371" tIns="45690" rIns="91371" bIns="4569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87" name="Line 55"/>
          <p:cNvSpPr>
            <a:spLocks noChangeShapeType="1"/>
          </p:cNvSpPr>
          <p:nvPr/>
        </p:nvSpPr>
        <p:spPr bwMode="auto">
          <a:xfrm>
            <a:off x="4932363" y="2819405"/>
            <a:ext cx="378354" cy="209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sm" len="med"/>
          </a:ln>
        </p:spPr>
        <p:txBody>
          <a:bodyPr lIns="91371" tIns="45690" rIns="91371" bIns="4569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14" name="Group 56"/>
          <p:cNvGrpSpPr>
            <a:grpSpLocks/>
          </p:cNvGrpSpPr>
          <p:nvPr/>
        </p:nvGrpSpPr>
        <p:grpSpPr bwMode="auto">
          <a:xfrm rot="-9128478">
            <a:off x="4466303" y="2335215"/>
            <a:ext cx="498740" cy="87312"/>
            <a:chOff x="1734" y="2314"/>
            <a:chExt cx="290" cy="55"/>
          </a:xfrm>
        </p:grpSpPr>
        <p:sp>
          <p:nvSpPr>
            <p:cNvPr id="32803" name="Freeform 57"/>
            <p:cNvSpPr>
              <a:spLocks/>
            </p:cNvSpPr>
            <p:nvPr/>
          </p:nvSpPr>
          <p:spPr bwMode="auto">
            <a:xfrm>
              <a:off x="1734" y="2314"/>
              <a:ext cx="285" cy="54"/>
            </a:xfrm>
            <a:custGeom>
              <a:avLst/>
              <a:gdLst>
                <a:gd name="T0" fmla="*/ 0 w 285"/>
                <a:gd name="T1" fmla="*/ 32 h 54"/>
                <a:gd name="T2" fmla="*/ 42 w 285"/>
                <a:gd name="T3" fmla="*/ 2 h 54"/>
                <a:gd name="T4" fmla="*/ 78 w 285"/>
                <a:gd name="T5" fmla="*/ 42 h 54"/>
                <a:gd name="T6" fmla="*/ 118 w 285"/>
                <a:gd name="T7" fmla="*/ 6 h 54"/>
                <a:gd name="T8" fmla="*/ 154 w 285"/>
                <a:gd name="T9" fmla="*/ 46 h 54"/>
                <a:gd name="T10" fmla="*/ 198 w 285"/>
                <a:gd name="T11" fmla="*/ 6 h 54"/>
                <a:gd name="T12" fmla="*/ 242 w 285"/>
                <a:gd name="T13" fmla="*/ 50 h 54"/>
                <a:gd name="T14" fmla="*/ 285 w 285"/>
                <a:gd name="T15" fmla="*/ 29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5"/>
                <a:gd name="T25" fmla="*/ 0 h 54"/>
                <a:gd name="T26" fmla="*/ 285 w 285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5" h="54">
                  <a:moveTo>
                    <a:pt x="0" y="32"/>
                  </a:moveTo>
                  <a:cubicBezTo>
                    <a:pt x="7" y="27"/>
                    <a:pt x="29" y="0"/>
                    <a:pt x="42" y="2"/>
                  </a:cubicBezTo>
                  <a:cubicBezTo>
                    <a:pt x="55" y="4"/>
                    <a:pt x="65" y="41"/>
                    <a:pt x="78" y="42"/>
                  </a:cubicBezTo>
                  <a:cubicBezTo>
                    <a:pt x="91" y="43"/>
                    <a:pt x="105" y="5"/>
                    <a:pt x="118" y="6"/>
                  </a:cubicBezTo>
                  <a:cubicBezTo>
                    <a:pt x="131" y="7"/>
                    <a:pt x="141" y="46"/>
                    <a:pt x="154" y="46"/>
                  </a:cubicBezTo>
                  <a:cubicBezTo>
                    <a:pt x="167" y="46"/>
                    <a:pt x="183" y="5"/>
                    <a:pt x="198" y="6"/>
                  </a:cubicBezTo>
                  <a:cubicBezTo>
                    <a:pt x="213" y="7"/>
                    <a:pt x="228" y="46"/>
                    <a:pt x="242" y="50"/>
                  </a:cubicBezTo>
                  <a:cubicBezTo>
                    <a:pt x="256" y="54"/>
                    <a:pt x="276" y="33"/>
                    <a:pt x="285" y="29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4" name="Freeform 58"/>
            <p:cNvSpPr>
              <a:spLocks/>
            </p:cNvSpPr>
            <p:nvPr/>
          </p:nvSpPr>
          <p:spPr bwMode="auto">
            <a:xfrm>
              <a:off x="1992" y="2339"/>
              <a:ext cx="32" cy="3"/>
            </a:xfrm>
            <a:custGeom>
              <a:avLst/>
              <a:gdLst>
                <a:gd name="T0" fmla="*/ 32 w 32"/>
                <a:gd name="T1" fmla="*/ 0 h 3"/>
                <a:gd name="T2" fmla="*/ 0 w 32"/>
                <a:gd name="T3" fmla="*/ 3 h 3"/>
                <a:gd name="T4" fmla="*/ 0 60000 65536"/>
                <a:gd name="T5" fmla="*/ 0 60000 65536"/>
                <a:gd name="T6" fmla="*/ 0 w 32"/>
                <a:gd name="T7" fmla="*/ 0 h 3"/>
                <a:gd name="T8" fmla="*/ 32 w 3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3">
                  <a:moveTo>
                    <a:pt x="32" y="0"/>
                  </a:moveTo>
                  <a:lnTo>
                    <a:pt x="0" y="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05" name="Freeform 59"/>
            <p:cNvSpPr>
              <a:spLocks/>
            </p:cNvSpPr>
            <p:nvPr/>
          </p:nvSpPr>
          <p:spPr bwMode="auto">
            <a:xfrm>
              <a:off x="2012" y="2338"/>
              <a:ext cx="11" cy="31"/>
            </a:xfrm>
            <a:custGeom>
              <a:avLst/>
              <a:gdLst>
                <a:gd name="T0" fmla="*/ 11 w 11"/>
                <a:gd name="T1" fmla="*/ 0 h 31"/>
                <a:gd name="T2" fmla="*/ 0 w 11"/>
                <a:gd name="T3" fmla="*/ 31 h 31"/>
                <a:gd name="T4" fmla="*/ 0 60000 65536"/>
                <a:gd name="T5" fmla="*/ 0 60000 65536"/>
                <a:gd name="T6" fmla="*/ 0 w 11"/>
                <a:gd name="T7" fmla="*/ 0 h 31"/>
                <a:gd name="T8" fmla="*/ 11 w 11"/>
                <a:gd name="T9" fmla="*/ 31 h 3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31">
                  <a:moveTo>
                    <a:pt x="11" y="0"/>
                  </a:moveTo>
                  <a:lnTo>
                    <a:pt x="0" y="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2789" name="Text Box 60"/>
          <p:cNvSpPr txBox="1">
            <a:spLocks noChangeArrowheads="1"/>
          </p:cNvSpPr>
          <p:nvPr/>
        </p:nvSpPr>
        <p:spPr bwMode="auto">
          <a:xfrm>
            <a:off x="5427678" y="2667033"/>
            <a:ext cx="402773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90" rIns="91371" bIns="4569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dirty="0" err="1">
                <a:latin typeface="Textile" charset="-128"/>
              </a:rPr>
              <a:t>e</a:t>
            </a:r>
            <a:r>
              <a:rPr kumimoji="0" lang="en-US" altLang="ja-JP" baseline="30000" dirty="0">
                <a:latin typeface="Textile" charset="-128"/>
              </a:rPr>
              <a:t>+</a:t>
            </a:r>
          </a:p>
        </p:txBody>
      </p:sp>
      <p:sp>
        <p:nvSpPr>
          <p:cNvPr id="32790" name="Text Box 61"/>
          <p:cNvSpPr txBox="1">
            <a:spLocks noChangeArrowheads="1"/>
          </p:cNvSpPr>
          <p:nvPr/>
        </p:nvSpPr>
        <p:spPr bwMode="auto">
          <a:xfrm>
            <a:off x="5345132" y="2895632"/>
            <a:ext cx="364151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90" rIns="91371" bIns="4569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dirty="0" err="1">
                <a:latin typeface="Textile" charset="-128"/>
              </a:rPr>
              <a:t>e</a:t>
            </a:r>
            <a:r>
              <a:rPr kumimoji="0" lang="en-US" altLang="ja-JP" baseline="30000" dirty="0">
                <a:latin typeface="Textile" charset="-128"/>
              </a:rPr>
              <a:t>-</a:t>
            </a:r>
          </a:p>
        </p:txBody>
      </p:sp>
      <p:sp>
        <p:nvSpPr>
          <p:cNvPr id="32791" name="Text Box 62"/>
          <p:cNvSpPr txBox="1">
            <a:spLocks noChangeArrowheads="1"/>
          </p:cNvSpPr>
          <p:nvPr/>
        </p:nvSpPr>
        <p:spPr bwMode="auto">
          <a:xfrm>
            <a:off x="5035554" y="1981232"/>
            <a:ext cx="569247" cy="36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90" rIns="91371" bIns="4569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dirty="0">
                <a:latin typeface="Textile" charset="-128"/>
                <a:sym typeface="Symbol" charset="2"/>
              </a:rPr>
              <a:t></a:t>
            </a:r>
            <a:r>
              <a:rPr kumimoji="0" lang="en-US" altLang="ja-JP" baseline="-25000" dirty="0">
                <a:latin typeface="Textile" charset="-128"/>
                <a:sym typeface="Symbol" charset="2"/>
              </a:rPr>
              <a:t>EBL</a:t>
            </a:r>
            <a:endParaRPr kumimoji="0" lang="en-US" altLang="ja-JP" baseline="-25000" dirty="0">
              <a:latin typeface="Textile" charset="-128"/>
            </a:endParaRPr>
          </a:p>
        </p:txBody>
      </p:sp>
      <p:sp>
        <p:nvSpPr>
          <p:cNvPr id="32792" name="Text Box 63"/>
          <p:cNvSpPr txBox="1">
            <a:spLocks noChangeArrowheads="1"/>
          </p:cNvSpPr>
          <p:nvPr/>
        </p:nvSpPr>
        <p:spPr bwMode="auto">
          <a:xfrm>
            <a:off x="2806709" y="1981219"/>
            <a:ext cx="735960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90" rIns="91371" bIns="4569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400" b="1" dirty="0">
                <a:solidFill>
                  <a:srgbClr val="FFFFFF"/>
                </a:solidFill>
                <a:latin typeface="Textile" charset="-128"/>
                <a:sym typeface="Symbol" charset="2"/>
              </a:rPr>
              <a:t></a:t>
            </a:r>
            <a:r>
              <a:rPr kumimoji="0" lang="en-US" altLang="ja-JP" sz="2400" b="1" baseline="-25000" dirty="0">
                <a:solidFill>
                  <a:srgbClr val="FFFFFF"/>
                </a:solidFill>
                <a:latin typeface="Textile" charset="-128"/>
                <a:sym typeface="Symbol" charset="2"/>
              </a:rPr>
              <a:t>VHE</a:t>
            </a:r>
            <a:endParaRPr kumimoji="0" lang="en-US" altLang="ja-JP" sz="2400" b="1" baseline="-25000" dirty="0">
              <a:solidFill>
                <a:srgbClr val="FFFFFF"/>
              </a:solidFill>
              <a:latin typeface="Textile" charset="-128"/>
            </a:endParaRPr>
          </a:p>
        </p:txBody>
      </p:sp>
      <p:sp>
        <p:nvSpPr>
          <p:cNvPr id="32793" name="Text Box 64"/>
          <p:cNvSpPr txBox="1">
            <a:spLocks noChangeArrowheads="1"/>
          </p:cNvSpPr>
          <p:nvPr/>
        </p:nvSpPr>
        <p:spPr bwMode="auto">
          <a:xfrm>
            <a:off x="7904180" y="1643067"/>
            <a:ext cx="804618" cy="39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90" rIns="91371" bIns="4569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000" b="1" dirty="0">
                <a:solidFill>
                  <a:srgbClr val="FFFFFF"/>
                </a:solidFill>
                <a:latin typeface="Textile" charset="-128"/>
              </a:rPr>
              <a:t>IACT</a:t>
            </a:r>
          </a:p>
        </p:txBody>
      </p:sp>
      <p:sp>
        <p:nvSpPr>
          <p:cNvPr id="32794" name="Text Box 65"/>
          <p:cNvSpPr txBox="1">
            <a:spLocks noChangeArrowheads="1"/>
          </p:cNvSpPr>
          <p:nvPr/>
        </p:nvSpPr>
        <p:spPr bwMode="auto">
          <a:xfrm>
            <a:off x="3281364" y="1143045"/>
            <a:ext cx="429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90" rIns="91371" bIns="4569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altLang="ja-JP" sz="2000" dirty="0">
                <a:solidFill>
                  <a:srgbClr val="FFFFFF"/>
                </a:solidFill>
                <a:latin typeface="Textile" charset="-128"/>
              </a:rPr>
              <a:t>Extragalactic Background Light</a:t>
            </a:r>
          </a:p>
        </p:txBody>
      </p:sp>
      <p:sp>
        <p:nvSpPr>
          <p:cNvPr id="32795" name="Line 66"/>
          <p:cNvSpPr>
            <a:spLocks noChangeShapeType="1"/>
          </p:cNvSpPr>
          <p:nvPr/>
        </p:nvSpPr>
        <p:spPr bwMode="auto">
          <a:xfrm>
            <a:off x="2868613" y="2667000"/>
            <a:ext cx="2063750" cy="7620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1371" tIns="45690" rIns="91371" bIns="4569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96" name="Line 67"/>
          <p:cNvSpPr>
            <a:spLocks noChangeShapeType="1"/>
          </p:cNvSpPr>
          <p:nvPr/>
        </p:nvSpPr>
        <p:spPr bwMode="auto">
          <a:xfrm>
            <a:off x="2786063" y="2590800"/>
            <a:ext cx="462280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1371" tIns="45690" rIns="91371" bIns="4569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97" name="Line 68"/>
          <p:cNvSpPr>
            <a:spLocks noChangeShapeType="1"/>
          </p:cNvSpPr>
          <p:nvPr/>
        </p:nvSpPr>
        <p:spPr bwMode="auto">
          <a:xfrm>
            <a:off x="2703513" y="2514600"/>
            <a:ext cx="4705350" cy="0"/>
          </a:xfrm>
          <a:prstGeom prst="line">
            <a:avLst/>
          </a:prstGeom>
          <a:noFill/>
          <a:ln w="25400">
            <a:solidFill>
              <a:srgbClr val="00FFFF"/>
            </a:solidFill>
            <a:prstDash val="dash"/>
            <a:round/>
            <a:headEnd/>
            <a:tailEnd type="stealth" w="med" len="med"/>
          </a:ln>
        </p:spPr>
        <p:txBody>
          <a:bodyPr lIns="91371" tIns="45690" rIns="91371" bIns="4569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2798" name="Picture 69" descr="imag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173266">
            <a:off x="1148028" y="2031088"/>
            <a:ext cx="1528762" cy="132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9" name="Text Box 70"/>
          <p:cNvSpPr txBox="1">
            <a:spLocks noChangeArrowheads="1"/>
          </p:cNvSpPr>
          <p:nvPr/>
        </p:nvSpPr>
        <p:spPr bwMode="auto">
          <a:xfrm>
            <a:off x="1485900" y="1524008"/>
            <a:ext cx="1121304" cy="30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90" rIns="91371" bIns="4569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kumimoji="0" lang="en-US" altLang="ja-JP" dirty="0" err="1">
                <a:solidFill>
                  <a:srgbClr val="FFFFFF"/>
                </a:solidFill>
                <a:latin typeface="Verdana" charset="0"/>
              </a:rPr>
              <a:t>blazar</a:t>
            </a:r>
            <a:endParaRPr kumimoji="0" lang="en-US" altLang="ja-JP" dirty="0">
              <a:solidFill>
                <a:srgbClr val="FFFFFF"/>
              </a:solidFill>
              <a:latin typeface="Verdana" charset="0"/>
            </a:endParaRPr>
          </a:p>
        </p:txBody>
      </p:sp>
      <p:pic>
        <p:nvPicPr>
          <p:cNvPr id="32800" name="Picture 71" descr="eblNoLabe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99" y="4214860"/>
            <a:ext cx="29305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1" name="Picture 72" descr="3c279atte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0424" y="4214846"/>
            <a:ext cx="309562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2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830" y="4214813"/>
            <a:ext cx="332779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EBL upper limit by MAGIC and HESS observations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16" y="1828800"/>
            <a:ext cx="9348981" cy="4648200"/>
          </a:xfrm>
          <a:prstGeom prst="rect">
            <a:avLst/>
          </a:prstGeom>
        </p:spPr>
      </p:pic>
      <p:sp>
        <p:nvSpPr>
          <p:cNvPr id="34" name="フリーフォーム 33"/>
          <p:cNvSpPr/>
          <p:nvPr/>
        </p:nvSpPr>
        <p:spPr>
          <a:xfrm>
            <a:off x="4495808" y="3986742"/>
            <a:ext cx="1404408" cy="583142"/>
          </a:xfrm>
          <a:custGeom>
            <a:avLst/>
            <a:gdLst>
              <a:gd name="connsiteX0" fmla="*/ 0 w 3041650"/>
              <a:gd name="connsiteY0" fmla="*/ 533400 h 737658"/>
              <a:gd name="connsiteX1" fmla="*/ 273050 w 3041650"/>
              <a:gd name="connsiteY1" fmla="*/ 311150 h 737658"/>
              <a:gd name="connsiteX2" fmla="*/ 546100 w 3041650"/>
              <a:gd name="connsiteY2" fmla="*/ 69850 h 737658"/>
              <a:gd name="connsiteX3" fmla="*/ 717550 w 3041650"/>
              <a:gd name="connsiteY3" fmla="*/ 0 h 737658"/>
              <a:gd name="connsiteX4" fmla="*/ 965200 w 3041650"/>
              <a:gd name="connsiteY4" fmla="*/ 69850 h 737658"/>
              <a:gd name="connsiteX5" fmla="*/ 1212850 w 3041650"/>
              <a:gd name="connsiteY5" fmla="*/ 234950 h 737658"/>
              <a:gd name="connsiteX6" fmla="*/ 1365250 w 3041650"/>
              <a:gd name="connsiteY6" fmla="*/ 349250 h 737658"/>
              <a:gd name="connsiteX7" fmla="*/ 1612900 w 3041650"/>
              <a:gd name="connsiteY7" fmla="*/ 565150 h 737658"/>
              <a:gd name="connsiteX8" fmla="*/ 1809750 w 3041650"/>
              <a:gd name="connsiteY8" fmla="*/ 711200 h 737658"/>
              <a:gd name="connsiteX9" fmla="*/ 2038350 w 3041650"/>
              <a:gd name="connsiteY9" fmla="*/ 723900 h 737658"/>
              <a:gd name="connsiteX10" fmla="*/ 2400300 w 3041650"/>
              <a:gd name="connsiteY10" fmla="*/ 660400 h 737658"/>
              <a:gd name="connsiteX11" fmla="*/ 2616200 w 3041650"/>
              <a:gd name="connsiteY11" fmla="*/ 558800 h 737658"/>
              <a:gd name="connsiteX12" fmla="*/ 2781300 w 3041650"/>
              <a:gd name="connsiteY12" fmla="*/ 412750 h 737658"/>
              <a:gd name="connsiteX13" fmla="*/ 3041650 w 3041650"/>
              <a:gd name="connsiteY13" fmla="*/ 31750 h 737658"/>
              <a:gd name="connsiteX0" fmla="*/ 0 w 3041650"/>
              <a:gd name="connsiteY0" fmla="*/ 533400 h 737658"/>
              <a:gd name="connsiteX1" fmla="*/ 273050 w 3041650"/>
              <a:gd name="connsiteY1" fmla="*/ 234950 h 737658"/>
              <a:gd name="connsiteX2" fmla="*/ 546100 w 3041650"/>
              <a:gd name="connsiteY2" fmla="*/ 69850 h 737658"/>
              <a:gd name="connsiteX3" fmla="*/ 717550 w 3041650"/>
              <a:gd name="connsiteY3" fmla="*/ 0 h 737658"/>
              <a:gd name="connsiteX4" fmla="*/ 965200 w 3041650"/>
              <a:gd name="connsiteY4" fmla="*/ 69850 h 737658"/>
              <a:gd name="connsiteX5" fmla="*/ 1212850 w 3041650"/>
              <a:gd name="connsiteY5" fmla="*/ 234950 h 737658"/>
              <a:gd name="connsiteX6" fmla="*/ 1365250 w 3041650"/>
              <a:gd name="connsiteY6" fmla="*/ 349250 h 737658"/>
              <a:gd name="connsiteX7" fmla="*/ 1612900 w 3041650"/>
              <a:gd name="connsiteY7" fmla="*/ 565150 h 737658"/>
              <a:gd name="connsiteX8" fmla="*/ 1809750 w 3041650"/>
              <a:gd name="connsiteY8" fmla="*/ 711200 h 737658"/>
              <a:gd name="connsiteX9" fmla="*/ 2038350 w 3041650"/>
              <a:gd name="connsiteY9" fmla="*/ 723900 h 737658"/>
              <a:gd name="connsiteX10" fmla="*/ 2400300 w 3041650"/>
              <a:gd name="connsiteY10" fmla="*/ 660400 h 737658"/>
              <a:gd name="connsiteX11" fmla="*/ 2616200 w 3041650"/>
              <a:gd name="connsiteY11" fmla="*/ 558800 h 737658"/>
              <a:gd name="connsiteX12" fmla="*/ 2781300 w 3041650"/>
              <a:gd name="connsiteY12" fmla="*/ 412750 h 737658"/>
              <a:gd name="connsiteX13" fmla="*/ 3041650 w 3041650"/>
              <a:gd name="connsiteY13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312208 w 3080808"/>
              <a:gd name="connsiteY2" fmla="*/ 234950 h 737658"/>
              <a:gd name="connsiteX3" fmla="*/ 585258 w 3080808"/>
              <a:gd name="connsiteY3" fmla="*/ 69850 h 737658"/>
              <a:gd name="connsiteX4" fmla="*/ 756708 w 3080808"/>
              <a:gd name="connsiteY4" fmla="*/ 0 h 737658"/>
              <a:gd name="connsiteX5" fmla="*/ 1004358 w 3080808"/>
              <a:gd name="connsiteY5" fmla="*/ 69850 h 737658"/>
              <a:gd name="connsiteX6" fmla="*/ 1252008 w 3080808"/>
              <a:gd name="connsiteY6" fmla="*/ 234950 h 737658"/>
              <a:gd name="connsiteX7" fmla="*/ 1404408 w 3080808"/>
              <a:gd name="connsiteY7" fmla="*/ 349250 h 737658"/>
              <a:gd name="connsiteX8" fmla="*/ 1652058 w 3080808"/>
              <a:gd name="connsiteY8" fmla="*/ 565150 h 737658"/>
              <a:gd name="connsiteX9" fmla="*/ 1848908 w 3080808"/>
              <a:gd name="connsiteY9" fmla="*/ 711200 h 737658"/>
              <a:gd name="connsiteX10" fmla="*/ 2077508 w 3080808"/>
              <a:gd name="connsiteY10" fmla="*/ 723900 h 737658"/>
              <a:gd name="connsiteX11" fmla="*/ 2439458 w 3080808"/>
              <a:gd name="connsiteY11" fmla="*/ 660400 h 737658"/>
              <a:gd name="connsiteX12" fmla="*/ 2655358 w 3080808"/>
              <a:gd name="connsiteY12" fmla="*/ 558800 h 737658"/>
              <a:gd name="connsiteX13" fmla="*/ 2820458 w 3080808"/>
              <a:gd name="connsiteY13" fmla="*/ 412750 h 737658"/>
              <a:gd name="connsiteX14" fmla="*/ 3080808 w 3080808"/>
              <a:gd name="connsiteY14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312208 w 3080808"/>
              <a:gd name="connsiteY2" fmla="*/ 234950 h 737658"/>
              <a:gd name="connsiteX3" fmla="*/ 585258 w 3080808"/>
              <a:gd name="connsiteY3" fmla="*/ 69850 h 737658"/>
              <a:gd name="connsiteX4" fmla="*/ 756708 w 3080808"/>
              <a:gd name="connsiteY4" fmla="*/ 0 h 737658"/>
              <a:gd name="connsiteX5" fmla="*/ 1004358 w 3080808"/>
              <a:gd name="connsiteY5" fmla="*/ 69850 h 737658"/>
              <a:gd name="connsiteX6" fmla="*/ 1252008 w 3080808"/>
              <a:gd name="connsiteY6" fmla="*/ 234950 h 737658"/>
              <a:gd name="connsiteX7" fmla="*/ 1404408 w 3080808"/>
              <a:gd name="connsiteY7" fmla="*/ 349250 h 737658"/>
              <a:gd name="connsiteX8" fmla="*/ 1652058 w 3080808"/>
              <a:gd name="connsiteY8" fmla="*/ 565150 h 737658"/>
              <a:gd name="connsiteX9" fmla="*/ 1848908 w 3080808"/>
              <a:gd name="connsiteY9" fmla="*/ 711200 h 737658"/>
              <a:gd name="connsiteX10" fmla="*/ 2077508 w 3080808"/>
              <a:gd name="connsiteY10" fmla="*/ 723900 h 737658"/>
              <a:gd name="connsiteX11" fmla="*/ 2439458 w 3080808"/>
              <a:gd name="connsiteY11" fmla="*/ 660400 h 737658"/>
              <a:gd name="connsiteX12" fmla="*/ 2655358 w 3080808"/>
              <a:gd name="connsiteY12" fmla="*/ 558800 h 737658"/>
              <a:gd name="connsiteX13" fmla="*/ 2820458 w 3080808"/>
              <a:gd name="connsiteY13" fmla="*/ 412750 h 737658"/>
              <a:gd name="connsiteX14" fmla="*/ 3080808 w 3080808"/>
              <a:gd name="connsiteY14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852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852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852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3080808"/>
              <a:gd name="connsiteY0" fmla="*/ 533400 h 737658"/>
              <a:gd name="connsiteX1" fmla="*/ 45508 w 3080808"/>
              <a:gd name="connsiteY1" fmla="*/ 533400 h 737658"/>
              <a:gd name="connsiteX2" fmla="*/ 45508 w 3080808"/>
              <a:gd name="connsiteY2" fmla="*/ 527050 h 737658"/>
              <a:gd name="connsiteX3" fmla="*/ 312208 w 3080808"/>
              <a:gd name="connsiteY3" fmla="*/ 234950 h 737658"/>
              <a:gd name="connsiteX4" fmla="*/ 509058 w 3080808"/>
              <a:gd name="connsiteY4" fmla="*/ 69850 h 737658"/>
              <a:gd name="connsiteX5" fmla="*/ 756708 w 3080808"/>
              <a:gd name="connsiteY5" fmla="*/ 0 h 737658"/>
              <a:gd name="connsiteX6" fmla="*/ 1004358 w 3080808"/>
              <a:gd name="connsiteY6" fmla="*/ 69850 h 737658"/>
              <a:gd name="connsiteX7" fmla="*/ 1252008 w 3080808"/>
              <a:gd name="connsiteY7" fmla="*/ 234950 h 737658"/>
              <a:gd name="connsiteX8" fmla="*/ 1404408 w 3080808"/>
              <a:gd name="connsiteY8" fmla="*/ 349250 h 737658"/>
              <a:gd name="connsiteX9" fmla="*/ 1652058 w 3080808"/>
              <a:gd name="connsiteY9" fmla="*/ 565150 h 737658"/>
              <a:gd name="connsiteX10" fmla="*/ 1848908 w 3080808"/>
              <a:gd name="connsiteY10" fmla="*/ 711200 h 737658"/>
              <a:gd name="connsiteX11" fmla="*/ 2077508 w 3080808"/>
              <a:gd name="connsiteY11" fmla="*/ 723900 h 737658"/>
              <a:gd name="connsiteX12" fmla="*/ 2439458 w 3080808"/>
              <a:gd name="connsiteY12" fmla="*/ 660400 h 737658"/>
              <a:gd name="connsiteX13" fmla="*/ 2655358 w 3080808"/>
              <a:gd name="connsiteY13" fmla="*/ 558800 h 737658"/>
              <a:gd name="connsiteX14" fmla="*/ 2820458 w 3080808"/>
              <a:gd name="connsiteY14" fmla="*/ 412750 h 737658"/>
              <a:gd name="connsiteX15" fmla="*/ 3080808 w 3080808"/>
              <a:gd name="connsiteY15" fmla="*/ 31750 h 737658"/>
              <a:gd name="connsiteX0" fmla="*/ 39158 w 2820458"/>
              <a:gd name="connsiteY0" fmla="*/ 533400 h 737658"/>
              <a:gd name="connsiteX1" fmla="*/ 45508 w 2820458"/>
              <a:gd name="connsiteY1" fmla="*/ 533400 h 737658"/>
              <a:gd name="connsiteX2" fmla="*/ 45508 w 2820458"/>
              <a:gd name="connsiteY2" fmla="*/ 527050 h 737658"/>
              <a:gd name="connsiteX3" fmla="*/ 312208 w 2820458"/>
              <a:gd name="connsiteY3" fmla="*/ 234950 h 737658"/>
              <a:gd name="connsiteX4" fmla="*/ 509058 w 2820458"/>
              <a:gd name="connsiteY4" fmla="*/ 69850 h 737658"/>
              <a:gd name="connsiteX5" fmla="*/ 756708 w 2820458"/>
              <a:gd name="connsiteY5" fmla="*/ 0 h 737658"/>
              <a:gd name="connsiteX6" fmla="*/ 1004358 w 2820458"/>
              <a:gd name="connsiteY6" fmla="*/ 69850 h 737658"/>
              <a:gd name="connsiteX7" fmla="*/ 1252008 w 2820458"/>
              <a:gd name="connsiteY7" fmla="*/ 234950 h 737658"/>
              <a:gd name="connsiteX8" fmla="*/ 1404408 w 2820458"/>
              <a:gd name="connsiteY8" fmla="*/ 349250 h 737658"/>
              <a:gd name="connsiteX9" fmla="*/ 1652058 w 2820458"/>
              <a:gd name="connsiteY9" fmla="*/ 565150 h 737658"/>
              <a:gd name="connsiteX10" fmla="*/ 1848908 w 2820458"/>
              <a:gd name="connsiteY10" fmla="*/ 711200 h 737658"/>
              <a:gd name="connsiteX11" fmla="*/ 2077508 w 2820458"/>
              <a:gd name="connsiteY11" fmla="*/ 723900 h 737658"/>
              <a:gd name="connsiteX12" fmla="*/ 2439458 w 2820458"/>
              <a:gd name="connsiteY12" fmla="*/ 660400 h 737658"/>
              <a:gd name="connsiteX13" fmla="*/ 2655358 w 2820458"/>
              <a:gd name="connsiteY13" fmla="*/ 558800 h 737658"/>
              <a:gd name="connsiteX14" fmla="*/ 2820458 w 2820458"/>
              <a:gd name="connsiteY14" fmla="*/ 412750 h 737658"/>
              <a:gd name="connsiteX0" fmla="*/ 39158 w 2655358"/>
              <a:gd name="connsiteY0" fmla="*/ 533400 h 737658"/>
              <a:gd name="connsiteX1" fmla="*/ 45508 w 2655358"/>
              <a:gd name="connsiteY1" fmla="*/ 533400 h 737658"/>
              <a:gd name="connsiteX2" fmla="*/ 45508 w 2655358"/>
              <a:gd name="connsiteY2" fmla="*/ 527050 h 737658"/>
              <a:gd name="connsiteX3" fmla="*/ 312208 w 2655358"/>
              <a:gd name="connsiteY3" fmla="*/ 234950 h 737658"/>
              <a:gd name="connsiteX4" fmla="*/ 509058 w 2655358"/>
              <a:gd name="connsiteY4" fmla="*/ 69850 h 737658"/>
              <a:gd name="connsiteX5" fmla="*/ 756708 w 2655358"/>
              <a:gd name="connsiteY5" fmla="*/ 0 h 737658"/>
              <a:gd name="connsiteX6" fmla="*/ 1004358 w 2655358"/>
              <a:gd name="connsiteY6" fmla="*/ 69850 h 737658"/>
              <a:gd name="connsiteX7" fmla="*/ 1252008 w 2655358"/>
              <a:gd name="connsiteY7" fmla="*/ 234950 h 737658"/>
              <a:gd name="connsiteX8" fmla="*/ 1404408 w 2655358"/>
              <a:gd name="connsiteY8" fmla="*/ 349250 h 737658"/>
              <a:gd name="connsiteX9" fmla="*/ 1652058 w 2655358"/>
              <a:gd name="connsiteY9" fmla="*/ 565150 h 737658"/>
              <a:gd name="connsiteX10" fmla="*/ 1848908 w 2655358"/>
              <a:gd name="connsiteY10" fmla="*/ 711200 h 737658"/>
              <a:gd name="connsiteX11" fmla="*/ 2077508 w 2655358"/>
              <a:gd name="connsiteY11" fmla="*/ 723900 h 737658"/>
              <a:gd name="connsiteX12" fmla="*/ 2439458 w 2655358"/>
              <a:gd name="connsiteY12" fmla="*/ 660400 h 737658"/>
              <a:gd name="connsiteX13" fmla="*/ 2655358 w 2655358"/>
              <a:gd name="connsiteY13" fmla="*/ 558800 h 737658"/>
              <a:gd name="connsiteX0" fmla="*/ 39158 w 2439458"/>
              <a:gd name="connsiteY0" fmla="*/ 533400 h 737658"/>
              <a:gd name="connsiteX1" fmla="*/ 45508 w 2439458"/>
              <a:gd name="connsiteY1" fmla="*/ 533400 h 737658"/>
              <a:gd name="connsiteX2" fmla="*/ 45508 w 2439458"/>
              <a:gd name="connsiteY2" fmla="*/ 527050 h 737658"/>
              <a:gd name="connsiteX3" fmla="*/ 312208 w 2439458"/>
              <a:gd name="connsiteY3" fmla="*/ 234950 h 737658"/>
              <a:gd name="connsiteX4" fmla="*/ 509058 w 2439458"/>
              <a:gd name="connsiteY4" fmla="*/ 69850 h 737658"/>
              <a:gd name="connsiteX5" fmla="*/ 756708 w 2439458"/>
              <a:gd name="connsiteY5" fmla="*/ 0 h 737658"/>
              <a:gd name="connsiteX6" fmla="*/ 1004358 w 2439458"/>
              <a:gd name="connsiteY6" fmla="*/ 69850 h 737658"/>
              <a:gd name="connsiteX7" fmla="*/ 1252008 w 2439458"/>
              <a:gd name="connsiteY7" fmla="*/ 234950 h 737658"/>
              <a:gd name="connsiteX8" fmla="*/ 1404408 w 2439458"/>
              <a:gd name="connsiteY8" fmla="*/ 349250 h 737658"/>
              <a:gd name="connsiteX9" fmla="*/ 1652058 w 2439458"/>
              <a:gd name="connsiteY9" fmla="*/ 565150 h 737658"/>
              <a:gd name="connsiteX10" fmla="*/ 1848908 w 2439458"/>
              <a:gd name="connsiteY10" fmla="*/ 711200 h 737658"/>
              <a:gd name="connsiteX11" fmla="*/ 2077508 w 2439458"/>
              <a:gd name="connsiteY11" fmla="*/ 723900 h 737658"/>
              <a:gd name="connsiteX12" fmla="*/ 2439458 w 2439458"/>
              <a:gd name="connsiteY12" fmla="*/ 660400 h 737658"/>
              <a:gd name="connsiteX0" fmla="*/ 39158 w 2077508"/>
              <a:gd name="connsiteY0" fmla="*/ 533400 h 737658"/>
              <a:gd name="connsiteX1" fmla="*/ 45508 w 2077508"/>
              <a:gd name="connsiteY1" fmla="*/ 533400 h 737658"/>
              <a:gd name="connsiteX2" fmla="*/ 45508 w 2077508"/>
              <a:gd name="connsiteY2" fmla="*/ 527050 h 737658"/>
              <a:gd name="connsiteX3" fmla="*/ 312208 w 2077508"/>
              <a:gd name="connsiteY3" fmla="*/ 234950 h 737658"/>
              <a:gd name="connsiteX4" fmla="*/ 509058 w 2077508"/>
              <a:gd name="connsiteY4" fmla="*/ 69850 h 737658"/>
              <a:gd name="connsiteX5" fmla="*/ 756708 w 2077508"/>
              <a:gd name="connsiteY5" fmla="*/ 0 h 737658"/>
              <a:gd name="connsiteX6" fmla="*/ 1004358 w 2077508"/>
              <a:gd name="connsiteY6" fmla="*/ 69850 h 737658"/>
              <a:gd name="connsiteX7" fmla="*/ 1252008 w 2077508"/>
              <a:gd name="connsiteY7" fmla="*/ 234950 h 737658"/>
              <a:gd name="connsiteX8" fmla="*/ 1404408 w 2077508"/>
              <a:gd name="connsiteY8" fmla="*/ 349250 h 737658"/>
              <a:gd name="connsiteX9" fmla="*/ 1652058 w 2077508"/>
              <a:gd name="connsiteY9" fmla="*/ 565150 h 737658"/>
              <a:gd name="connsiteX10" fmla="*/ 1848908 w 2077508"/>
              <a:gd name="connsiteY10" fmla="*/ 711200 h 737658"/>
              <a:gd name="connsiteX11" fmla="*/ 2077508 w 2077508"/>
              <a:gd name="connsiteY11" fmla="*/ 723900 h 737658"/>
              <a:gd name="connsiteX0" fmla="*/ 39158 w 1848908"/>
              <a:gd name="connsiteY0" fmla="*/ 533400 h 711200"/>
              <a:gd name="connsiteX1" fmla="*/ 45508 w 1848908"/>
              <a:gd name="connsiteY1" fmla="*/ 533400 h 711200"/>
              <a:gd name="connsiteX2" fmla="*/ 45508 w 1848908"/>
              <a:gd name="connsiteY2" fmla="*/ 527050 h 711200"/>
              <a:gd name="connsiteX3" fmla="*/ 312208 w 1848908"/>
              <a:gd name="connsiteY3" fmla="*/ 234950 h 711200"/>
              <a:gd name="connsiteX4" fmla="*/ 509058 w 1848908"/>
              <a:gd name="connsiteY4" fmla="*/ 69850 h 711200"/>
              <a:gd name="connsiteX5" fmla="*/ 756708 w 1848908"/>
              <a:gd name="connsiteY5" fmla="*/ 0 h 711200"/>
              <a:gd name="connsiteX6" fmla="*/ 1004358 w 1848908"/>
              <a:gd name="connsiteY6" fmla="*/ 69850 h 711200"/>
              <a:gd name="connsiteX7" fmla="*/ 1252008 w 1848908"/>
              <a:gd name="connsiteY7" fmla="*/ 234950 h 711200"/>
              <a:gd name="connsiteX8" fmla="*/ 1404408 w 1848908"/>
              <a:gd name="connsiteY8" fmla="*/ 349250 h 711200"/>
              <a:gd name="connsiteX9" fmla="*/ 1652058 w 1848908"/>
              <a:gd name="connsiteY9" fmla="*/ 565150 h 711200"/>
              <a:gd name="connsiteX10" fmla="*/ 1848908 w 1848908"/>
              <a:gd name="connsiteY10" fmla="*/ 711200 h 711200"/>
              <a:gd name="connsiteX0" fmla="*/ 39158 w 1652058"/>
              <a:gd name="connsiteY0" fmla="*/ 533400 h 583142"/>
              <a:gd name="connsiteX1" fmla="*/ 45508 w 1652058"/>
              <a:gd name="connsiteY1" fmla="*/ 533400 h 583142"/>
              <a:gd name="connsiteX2" fmla="*/ 45508 w 1652058"/>
              <a:gd name="connsiteY2" fmla="*/ 527050 h 583142"/>
              <a:gd name="connsiteX3" fmla="*/ 312208 w 1652058"/>
              <a:gd name="connsiteY3" fmla="*/ 234950 h 583142"/>
              <a:gd name="connsiteX4" fmla="*/ 509058 w 1652058"/>
              <a:gd name="connsiteY4" fmla="*/ 69850 h 583142"/>
              <a:gd name="connsiteX5" fmla="*/ 756708 w 1652058"/>
              <a:gd name="connsiteY5" fmla="*/ 0 h 583142"/>
              <a:gd name="connsiteX6" fmla="*/ 1004358 w 1652058"/>
              <a:gd name="connsiteY6" fmla="*/ 69850 h 583142"/>
              <a:gd name="connsiteX7" fmla="*/ 1252008 w 1652058"/>
              <a:gd name="connsiteY7" fmla="*/ 234950 h 583142"/>
              <a:gd name="connsiteX8" fmla="*/ 1404408 w 1652058"/>
              <a:gd name="connsiteY8" fmla="*/ 349250 h 583142"/>
              <a:gd name="connsiteX9" fmla="*/ 1652058 w 1652058"/>
              <a:gd name="connsiteY9" fmla="*/ 565150 h 583142"/>
              <a:gd name="connsiteX0" fmla="*/ 39158 w 1404408"/>
              <a:gd name="connsiteY0" fmla="*/ 533400 h 583142"/>
              <a:gd name="connsiteX1" fmla="*/ 45508 w 1404408"/>
              <a:gd name="connsiteY1" fmla="*/ 533400 h 583142"/>
              <a:gd name="connsiteX2" fmla="*/ 45508 w 1404408"/>
              <a:gd name="connsiteY2" fmla="*/ 527050 h 583142"/>
              <a:gd name="connsiteX3" fmla="*/ 312208 w 1404408"/>
              <a:gd name="connsiteY3" fmla="*/ 234950 h 583142"/>
              <a:gd name="connsiteX4" fmla="*/ 509058 w 1404408"/>
              <a:gd name="connsiteY4" fmla="*/ 69850 h 583142"/>
              <a:gd name="connsiteX5" fmla="*/ 756708 w 1404408"/>
              <a:gd name="connsiteY5" fmla="*/ 0 h 583142"/>
              <a:gd name="connsiteX6" fmla="*/ 1004358 w 1404408"/>
              <a:gd name="connsiteY6" fmla="*/ 69850 h 583142"/>
              <a:gd name="connsiteX7" fmla="*/ 1252008 w 1404408"/>
              <a:gd name="connsiteY7" fmla="*/ 234950 h 583142"/>
              <a:gd name="connsiteX8" fmla="*/ 1404408 w 1404408"/>
              <a:gd name="connsiteY8" fmla="*/ 349250 h 58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408" h="583142">
                <a:moveTo>
                  <a:pt x="39158" y="533400"/>
                </a:moveTo>
                <a:cubicBezTo>
                  <a:pt x="40216" y="533400"/>
                  <a:pt x="0" y="583142"/>
                  <a:pt x="45508" y="533400"/>
                </a:cubicBezTo>
                <a:cubicBezTo>
                  <a:pt x="46566" y="532342"/>
                  <a:pt x="1058" y="576792"/>
                  <a:pt x="45508" y="527050"/>
                </a:cubicBezTo>
                <a:cubicBezTo>
                  <a:pt x="89958" y="477308"/>
                  <a:pt x="234950" y="311150"/>
                  <a:pt x="312208" y="234950"/>
                </a:cubicBezTo>
                <a:cubicBezTo>
                  <a:pt x="389466" y="158750"/>
                  <a:pt x="434975" y="109008"/>
                  <a:pt x="509058" y="69850"/>
                </a:cubicBezTo>
                <a:cubicBezTo>
                  <a:pt x="583141" y="30692"/>
                  <a:pt x="674158" y="0"/>
                  <a:pt x="756708" y="0"/>
                </a:cubicBezTo>
                <a:cubicBezTo>
                  <a:pt x="839258" y="0"/>
                  <a:pt x="921808" y="30692"/>
                  <a:pt x="1004358" y="69850"/>
                </a:cubicBezTo>
                <a:cubicBezTo>
                  <a:pt x="1086908" y="109008"/>
                  <a:pt x="1185333" y="188383"/>
                  <a:pt x="1252008" y="234950"/>
                </a:cubicBezTo>
                <a:cubicBezTo>
                  <a:pt x="1318683" y="281517"/>
                  <a:pt x="1337733" y="294217"/>
                  <a:pt x="1404408" y="349250"/>
                </a:cubicBezTo>
              </a:path>
            </a:pathLst>
          </a:custGeom>
          <a:ln w="762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19" tIns="45708" rIns="91419" bIns="45708"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 smtClean="0"/>
              <a:t>Second most distant 100GeV source </a:t>
            </a:r>
            <a:br>
              <a:rPr lang="en-US" altLang="ja-JP" sz="2800" dirty="0" smtClean="0"/>
            </a:br>
            <a:r>
              <a:rPr lang="en-US" altLang="ja-JP" sz="2800" dirty="0" smtClean="0"/>
              <a:t>FSRQ PKS1222 (4C +21.53) (</a:t>
            </a:r>
            <a:r>
              <a:rPr lang="en-US" altLang="ja-JP" sz="2800" dirty="0" err="1" smtClean="0"/>
              <a:t>z</a:t>
            </a:r>
            <a:r>
              <a:rPr lang="en-US" altLang="ja-JP" sz="2800" dirty="0" smtClean="0"/>
              <a:t>=</a:t>
            </a:r>
            <a:r>
              <a:rPr lang="en-US" altLang="ja-JP" sz="2800" dirty="0" smtClean="0"/>
              <a:t>0.432)</a:t>
            </a:r>
            <a:endParaRPr lang="ja-JP" altLang="en-US" sz="2800" dirty="0"/>
          </a:p>
        </p:txBody>
      </p:sp>
      <p:pic>
        <p:nvPicPr>
          <p:cNvPr id="3" name="図 2" descr="KS_1222_0617_sig_had045_size70_psf090_FT_20x1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9" y="1219205"/>
            <a:ext cx="3225792" cy="226320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486401" y="3392514"/>
            <a:ext cx="4020275" cy="646072"/>
          </a:xfrm>
          <a:prstGeom prst="rect">
            <a:avLst/>
          </a:prstGeom>
          <a:noFill/>
        </p:spPr>
        <p:txBody>
          <a:bodyPr wrap="none" lIns="91185" tIns="45592" rIns="91185" bIns="45592" rtlCol="0">
            <a:spAutoFit/>
          </a:bodyPr>
          <a:lstStyle/>
          <a:p>
            <a:r>
              <a:rPr lang="en-US" altLang="ja-JP" dirty="0" smtClean="0"/>
              <a:t>~8 </a:t>
            </a:r>
            <a:r>
              <a:rPr lang="en-US" altLang="ja-JP" dirty="0" err="1" smtClean="0"/>
              <a:t>mins</a:t>
            </a:r>
            <a:r>
              <a:rPr lang="en-US" altLang="ja-JP" dirty="0" smtClean="0"/>
              <a:t> doubling time will require </a:t>
            </a:r>
          </a:p>
          <a:p>
            <a:r>
              <a:rPr lang="en-US" altLang="ja-JP" dirty="0" smtClean="0"/>
              <a:t>new modeling in the framework of EC  </a:t>
            </a:r>
            <a:endParaRPr lang="ja-JP" alt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8551" y="1219201"/>
            <a:ext cx="24320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2" y="4137640"/>
            <a:ext cx="3429000" cy="252527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2" y="3963522"/>
            <a:ext cx="3810000" cy="281827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962400" y="1752600"/>
            <a:ext cx="1256062" cy="646315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kumimoji="1" lang="en-US" altLang="ja-JP" dirty="0" smtClean="0"/>
              <a:t>&gt;10 sigma</a:t>
            </a:r>
          </a:p>
          <a:p>
            <a:r>
              <a:rPr lang="en-US" altLang="ja-JP" dirty="0" smtClean="0"/>
              <a:t>in 30min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4020" y="3581400"/>
            <a:ext cx="4063954" cy="369328"/>
          </a:xfrm>
          <a:prstGeom prst="rect">
            <a:avLst/>
          </a:prstGeom>
          <a:noFill/>
        </p:spPr>
        <p:txBody>
          <a:bodyPr wrap="none" lIns="91438" tIns="45718" rIns="91438" bIns="45718" rtlCol="0">
            <a:spAutoFit/>
          </a:bodyPr>
          <a:lstStyle/>
          <a:p>
            <a:r>
              <a:rPr kumimoji="1" lang="en-US" altLang="ja-JP" dirty="0" smtClean="0"/>
              <a:t>EBL correction Dominguez et al. 2010</a:t>
            </a:r>
            <a:endParaRPr kumimoji="1" lang="ja-JP" altLang="en-US" dirty="0"/>
          </a:p>
        </p:txBody>
      </p:sp>
      <p:sp>
        <p:nvSpPr>
          <p:cNvPr id="14" name="フリーフォーム 13"/>
          <p:cNvSpPr/>
          <p:nvPr/>
        </p:nvSpPr>
        <p:spPr>
          <a:xfrm>
            <a:off x="1153469" y="4566242"/>
            <a:ext cx="2685542" cy="1143959"/>
          </a:xfrm>
          <a:custGeom>
            <a:avLst/>
            <a:gdLst>
              <a:gd name="connsiteX0" fmla="*/ 0 w 2897717"/>
              <a:gd name="connsiteY0" fmla="*/ 171450 h 1261533"/>
              <a:gd name="connsiteX1" fmla="*/ 736600 w 2897717"/>
              <a:gd name="connsiteY1" fmla="*/ 31750 h 1261533"/>
              <a:gd name="connsiteX2" fmla="*/ 1028700 w 2897717"/>
              <a:gd name="connsiteY2" fmla="*/ 31750 h 1261533"/>
              <a:gd name="connsiteX3" fmla="*/ 1333500 w 2897717"/>
              <a:gd name="connsiteY3" fmla="*/ 222250 h 1261533"/>
              <a:gd name="connsiteX4" fmla="*/ 1930400 w 2897717"/>
              <a:gd name="connsiteY4" fmla="*/ 654050 h 1261533"/>
              <a:gd name="connsiteX5" fmla="*/ 2743200 w 2897717"/>
              <a:gd name="connsiteY5" fmla="*/ 1162050 h 1261533"/>
              <a:gd name="connsiteX6" fmla="*/ 2857500 w 2897717"/>
              <a:gd name="connsiteY6" fmla="*/ 1250950 h 126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7717" h="1261533">
                <a:moveTo>
                  <a:pt x="0" y="171450"/>
                </a:moveTo>
                <a:cubicBezTo>
                  <a:pt x="282575" y="113241"/>
                  <a:pt x="565150" y="55033"/>
                  <a:pt x="736600" y="31750"/>
                </a:cubicBezTo>
                <a:cubicBezTo>
                  <a:pt x="908050" y="8467"/>
                  <a:pt x="929217" y="0"/>
                  <a:pt x="1028700" y="31750"/>
                </a:cubicBezTo>
                <a:cubicBezTo>
                  <a:pt x="1128183" y="63500"/>
                  <a:pt x="1183217" y="118533"/>
                  <a:pt x="1333500" y="222250"/>
                </a:cubicBezTo>
                <a:cubicBezTo>
                  <a:pt x="1483783" y="325967"/>
                  <a:pt x="1695450" y="497417"/>
                  <a:pt x="1930400" y="654050"/>
                </a:cubicBezTo>
                <a:cubicBezTo>
                  <a:pt x="2165350" y="810683"/>
                  <a:pt x="2588683" y="1062567"/>
                  <a:pt x="2743200" y="1162050"/>
                </a:cubicBezTo>
                <a:cubicBezTo>
                  <a:pt x="2897717" y="1261533"/>
                  <a:pt x="2857500" y="1250950"/>
                  <a:pt x="2857500" y="1250950"/>
                </a:cubicBezTo>
              </a:path>
            </a:pathLst>
          </a:custGeom>
          <a:ln w="28575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3988" tIns="41994" rIns="83988" bIns="41994"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906000" cy="688347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0"/>
            <a:ext cx="9163050" cy="838200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Summary of VHE gamma ray astronomy</a:t>
            </a:r>
            <a:endParaRPr lang="ja-JP" altLang="en-US" sz="3200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495300" y="914400"/>
            <a:ext cx="9163050" cy="5562600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The VHE gamma ray astronomy started with the discovery of VHE emission from Crab by Whipple observatory in 1989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number of VHE sources increases rapidly due to the third generation telescopes, HESS, MAGIC and VERITAS </a:t>
            </a:r>
            <a:r>
              <a:rPr lang="en-US" altLang="ja-JP" dirty="0" smtClean="0"/>
              <a:t>(1~2 </a:t>
            </a:r>
            <a:r>
              <a:rPr lang="en-US" altLang="ja-JP" dirty="0" smtClean="0"/>
              <a:t>sources/months)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More than </a:t>
            </a:r>
            <a:r>
              <a:rPr lang="en-US" altLang="ja-JP" dirty="0" smtClean="0"/>
              <a:t>130 </a:t>
            </a:r>
            <a:r>
              <a:rPr lang="en-US" altLang="ja-JP" dirty="0" smtClean="0"/>
              <a:t>of VHE gamma ray sources</a:t>
            </a:r>
          </a:p>
          <a:p>
            <a:pPr lvl="1"/>
            <a:r>
              <a:rPr lang="en-US" altLang="ja-JP" dirty="0" err="1" smtClean="0"/>
              <a:t>SNRs</a:t>
            </a:r>
            <a:r>
              <a:rPr lang="en-US" altLang="ja-JP" dirty="0" smtClean="0"/>
              <a:t>, Pulsar, </a:t>
            </a:r>
            <a:r>
              <a:rPr lang="en-US" altLang="ja-JP" dirty="0" err="1" smtClean="0"/>
              <a:t>PWNe</a:t>
            </a:r>
            <a:r>
              <a:rPr lang="en-US" altLang="ja-JP" dirty="0" smtClean="0"/>
              <a:t>, Binaries / BL </a:t>
            </a:r>
            <a:r>
              <a:rPr lang="en-US" altLang="ja-JP" dirty="0" err="1" smtClean="0"/>
              <a:t>Lacs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FSRQs</a:t>
            </a:r>
            <a:r>
              <a:rPr lang="en-US" altLang="ja-JP" dirty="0" smtClean="0"/>
              <a:t>, FR-I, Starburst Galaxies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Fermi bubbles </a:t>
            </a:r>
            <a:r>
              <a:rPr lang="ja-JP" altLang="en-US" dirty="0" smtClean="0">
                <a:sym typeface="Wingdings"/>
              </a:rPr>
              <a:t></a:t>
            </a:r>
            <a:r>
              <a:rPr lang="en-US" altLang="ja-JP" dirty="0" smtClean="0">
                <a:sym typeface="Wingdings"/>
              </a:rPr>
              <a:t> CR above knee?, </a:t>
            </a:r>
            <a:r>
              <a:rPr lang="en-US" altLang="ja-JP" dirty="0" err="1" smtClean="0">
                <a:sym typeface="Wingdings"/>
              </a:rPr>
              <a:t>PeVatron</a:t>
            </a:r>
            <a:r>
              <a:rPr lang="en-US" altLang="ja-JP" dirty="0" smtClean="0">
                <a:sym typeface="Wingdings"/>
              </a:rPr>
              <a:t>? </a:t>
            </a:r>
            <a:r>
              <a:rPr lang="en-US" altLang="ja-JP" dirty="0" err="1" smtClean="0">
                <a:sym typeface="Wingdings"/>
              </a:rPr>
              <a:t>TeV</a:t>
            </a:r>
            <a:r>
              <a:rPr lang="en-US" altLang="ja-JP" dirty="0" smtClean="0">
                <a:sym typeface="Wingdings"/>
              </a:rPr>
              <a:t> observation is highly important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Big surprise: Crab Pulsar </a:t>
            </a:r>
            <a:r>
              <a:rPr lang="ja-JP" altLang="en-US" dirty="0" smtClean="0">
                <a:sym typeface="Wingdings"/>
              </a:rPr>
              <a:t></a:t>
            </a:r>
            <a:r>
              <a:rPr lang="en-US" altLang="ja-JP" dirty="0" smtClean="0">
                <a:sym typeface="Wingdings"/>
              </a:rPr>
              <a:t> up to 400GeV!!</a:t>
            </a:r>
          </a:p>
          <a:p>
            <a:endParaRPr lang="en-US" altLang="ja-JP" dirty="0" smtClean="0"/>
          </a:p>
          <a:p>
            <a:r>
              <a:rPr lang="en-US" altLang="ja-JP" dirty="0" err="1" smtClean="0"/>
              <a:t>Multiwavelength</a:t>
            </a:r>
            <a:r>
              <a:rPr lang="en-US" altLang="ja-JP" dirty="0" smtClean="0"/>
              <a:t> observation with Swift, </a:t>
            </a:r>
            <a:r>
              <a:rPr lang="en-US" altLang="ja-JP" dirty="0" err="1" smtClean="0"/>
              <a:t>Suzaku</a:t>
            </a:r>
            <a:r>
              <a:rPr lang="en-US" altLang="ja-JP" dirty="0" smtClean="0"/>
              <a:t>, Fermi, HESS/MAGIC/VERITAS</a:t>
            </a:r>
          </a:p>
          <a:p>
            <a:pPr lvl="1"/>
            <a:r>
              <a:rPr lang="en-US" altLang="ja-JP" dirty="0" smtClean="0"/>
              <a:t>Very strong tool to study Nature of sources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r>
              <a:rPr lang="en-US" altLang="ja-JP" dirty="0" smtClean="0"/>
              <a:t>Distant </a:t>
            </a:r>
            <a:r>
              <a:rPr lang="en-US" altLang="ja-JP" dirty="0" smtClean="0"/>
              <a:t>sources:</a:t>
            </a:r>
            <a:r>
              <a:rPr lang="en-US" altLang="ja-JP" dirty="0" smtClean="0"/>
              <a:t>3c279(z = 0.536), PKS1222 (</a:t>
            </a:r>
            <a:r>
              <a:rPr lang="en-US" altLang="ja-JP" dirty="0" err="1" smtClean="0"/>
              <a:t>z</a:t>
            </a:r>
            <a:r>
              <a:rPr lang="en-US" altLang="ja-JP" dirty="0" smtClean="0"/>
              <a:t> = 0.432)</a:t>
            </a:r>
          </a:p>
          <a:p>
            <a:pPr lvl="1"/>
            <a:r>
              <a:rPr lang="en-US" altLang="ja-JP" dirty="0" smtClean="0"/>
              <a:t>The room for the extra component (Pop-III) in EBL is not so large</a:t>
            </a:r>
          </a:p>
          <a:p>
            <a:pPr>
              <a:buNone/>
            </a:pP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rcRect l="3115" t="13488" r="9345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677151" y="177801"/>
            <a:ext cx="1988019" cy="737404"/>
          </a:xfrm>
          <a:prstGeom prst="rect">
            <a:avLst/>
          </a:prstGeom>
          <a:noFill/>
        </p:spPr>
        <p:txBody>
          <a:bodyPr wrap="none" lIns="95788" tIns="47894" rIns="95788" bIns="47894" rtlCol="0">
            <a:spAutoFit/>
          </a:bodyPr>
          <a:lstStyle/>
          <a:p>
            <a:r>
              <a:rPr lang="en-US" altLang="ja-JP" sz="4200" dirty="0" smtClean="0">
                <a:solidFill>
                  <a:schemeClr val="bg1"/>
                </a:solidFill>
              </a:rPr>
              <a:t>Thanks</a:t>
            </a:r>
            <a:endParaRPr lang="ja-JP" altLang="en-US" sz="4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>
            <a:normAutofit fontScale="90000"/>
          </a:bodyPr>
          <a:lstStyle/>
          <a:p>
            <a:r>
              <a:rPr lang="en-GB" sz="4000" dirty="0"/>
              <a:t>Pulsar Wind Nebulae</a:t>
            </a:r>
            <a:r>
              <a:rPr lang="en-GB" altLang="ja-JP" sz="4000" dirty="0"/>
              <a:t> observation by HESS</a:t>
            </a:r>
            <a:endParaRPr lang="en-US" altLang="ja-JP" sz="4000" dirty="0"/>
          </a:p>
        </p:txBody>
      </p:sp>
      <p:sp>
        <p:nvSpPr>
          <p:cNvPr id="1374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" y="1412877"/>
            <a:ext cx="3236648" cy="4533900"/>
          </a:xfrm>
        </p:spPr>
        <p:txBody>
          <a:bodyPr lIns="0" tIns="0" rIns="0" bIns="0"/>
          <a:lstStyle/>
          <a:p>
            <a:r>
              <a:rPr lang="en-GB" sz="1800" dirty="0"/>
              <a:t>Major galactic </a:t>
            </a:r>
            <a:r>
              <a:rPr lang="en-GB" sz="1800" dirty="0" err="1"/>
              <a:t>TeV</a:t>
            </a:r>
            <a:r>
              <a:rPr lang="en-GB" sz="1800" dirty="0"/>
              <a:t> source population</a:t>
            </a:r>
            <a:endParaRPr lang="en-GB" altLang="ja-JP" sz="1800" dirty="0"/>
          </a:p>
          <a:p>
            <a:pPr lvl="1"/>
            <a:r>
              <a:rPr lang="en-GB" sz="1600" dirty="0"/>
              <a:t>Associated with relatively young</a:t>
            </a:r>
            <a:r>
              <a:rPr lang="en-GB" sz="1600" dirty="0" smtClean="0"/>
              <a:t> (</a:t>
            </a:r>
            <a:r>
              <a:rPr lang="en-GB" sz="1600" dirty="0"/>
              <a:t>&lt;10</a:t>
            </a:r>
            <a:r>
              <a:rPr lang="en-GB" sz="1600" baseline="30000" dirty="0"/>
              <a:t>5</a:t>
            </a:r>
            <a:r>
              <a:rPr lang="en-GB" sz="1600" dirty="0"/>
              <a:t> year old) and energetic pulsars</a:t>
            </a:r>
            <a:endParaRPr lang="en-GB" sz="1600" dirty="0" smtClean="0"/>
          </a:p>
          <a:p>
            <a:endParaRPr lang="en-GB" sz="1800" dirty="0" smtClean="0"/>
          </a:p>
          <a:p>
            <a:r>
              <a:rPr lang="en-GB" sz="1800" dirty="0" smtClean="0"/>
              <a:t>Generally </a:t>
            </a:r>
            <a:r>
              <a:rPr lang="en-GB" sz="1800" dirty="0"/>
              <a:t>believed that we see inverse Compton emission of</a:t>
            </a:r>
            <a:r>
              <a:rPr lang="en-GB" altLang="ja-JP" sz="1800" dirty="0"/>
              <a:t> </a:t>
            </a:r>
            <a:r>
              <a:rPr lang="en-GB" sz="1800" dirty="0"/>
              <a:t>1-100 </a:t>
            </a:r>
            <a:r>
              <a:rPr lang="en-GB" sz="1800" dirty="0" err="1"/>
              <a:t>TeV</a:t>
            </a:r>
            <a:r>
              <a:rPr lang="en-GB" sz="1800" dirty="0"/>
              <a:t> electrons</a:t>
            </a:r>
            <a:endParaRPr lang="en-GB" altLang="ja-JP" sz="1800" dirty="0"/>
          </a:p>
          <a:p>
            <a:endParaRPr lang="en-GB" altLang="ja-JP" sz="1800" dirty="0"/>
          </a:p>
          <a:p>
            <a:r>
              <a:rPr lang="en-GB" altLang="ja-JP" sz="1800" dirty="0"/>
              <a:t>1% of Spin-down energy goes to VHE gamma rays</a:t>
            </a:r>
            <a:endParaRPr lang="en-US" altLang="ja-JP" sz="1800" dirty="0"/>
          </a:p>
        </p:txBody>
      </p:sp>
      <p:pic>
        <p:nvPicPr>
          <p:cNvPr id="13742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3153" y="1384300"/>
            <a:ext cx="6516290" cy="532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74213" name="Text Box 6"/>
          <p:cNvSpPr txBox="1">
            <a:spLocks noChangeArrowheads="1"/>
          </p:cNvSpPr>
          <p:nvPr/>
        </p:nvSpPr>
        <p:spPr bwMode="auto">
          <a:xfrm>
            <a:off x="8530375" y="6446874"/>
            <a:ext cx="1324046" cy="3531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pPr algn="ctr" defTabSz="449008" eaLnBrk="0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kumimoji="0" lang="en-GB" i="1" dirty="0">
                <a:solidFill>
                  <a:schemeClr val="bg1"/>
                </a:solidFill>
                <a:latin typeface="Tahoma" pitchFamily="34" charset="0"/>
              </a:rPr>
              <a:t>Funk 2006</a:t>
            </a:r>
            <a:endParaRPr kumimoji="0" lang="en-US" altLang="ja-JP" i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0" name="Picture 5" descr="1825_rgb_annotate"/>
          <p:cNvPicPr>
            <a:picLocks noChangeAspect="1" noChangeArrowheads="1"/>
          </p:cNvPicPr>
          <p:nvPr/>
        </p:nvPicPr>
        <p:blipFill>
          <a:blip r:embed="rId3">
            <a:lum bright="10000" contrast="13000"/>
          </a:blip>
          <a:srcRect/>
          <a:stretch>
            <a:fillRect/>
          </a:stretch>
        </p:blipFill>
        <p:spPr bwMode="auto">
          <a:xfrm>
            <a:off x="5343395" y="1268414"/>
            <a:ext cx="421864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933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>
            <a:normAutofit/>
          </a:bodyPr>
          <a:lstStyle/>
          <a:p>
            <a:r>
              <a:rPr lang="en-GB" sz="3600" dirty="0" smtClean="0"/>
              <a:t>Pulsar Wind Nebula HESS J1825-137</a:t>
            </a:r>
            <a:br>
              <a:rPr lang="en-GB" sz="3600" dirty="0" smtClean="0"/>
            </a:br>
            <a:r>
              <a:rPr lang="en-GB" sz="3600" dirty="0" smtClean="0"/>
              <a:t>Energy </a:t>
            </a:r>
            <a:r>
              <a:rPr lang="en-GB" sz="3600" dirty="0"/>
              <a:t>Depend</a:t>
            </a:r>
            <a:r>
              <a:rPr lang="en-GB" altLang="ja-JP" sz="3600" dirty="0"/>
              <a:t>e</a:t>
            </a:r>
            <a:r>
              <a:rPr lang="en-GB" sz="3600" dirty="0"/>
              <a:t>nt Morphology</a:t>
            </a:r>
            <a:endParaRPr lang="en-US" altLang="ja-JP" sz="3600" dirty="0"/>
          </a:p>
        </p:txBody>
      </p:sp>
      <p:sp>
        <p:nvSpPr>
          <p:cNvPr id="13793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81601" y="5638801"/>
            <a:ext cx="4495800" cy="1143000"/>
          </a:xfrm>
        </p:spPr>
        <p:txBody>
          <a:bodyPr lIns="0" tIns="0" rIns="0" bIns="0"/>
          <a:lstStyle/>
          <a:p>
            <a:endParaRPr lang="en-GB" sz="1800" dirty="0" smtClean="0"/>
          </a:p>
          <a:p>
            <a:r>
              <a:rPr lang="en-GB" altLang="ja-JP" sz="1800" dirty="0"/>
              <a:t>Clear </a:t>
            </a:r>
            <a:r>
              <a:rPr lang="en-GB" sz="1800" dirty="0"/>
              <a:t>evidence for cooling of electrons in the Nebula</a:t>
            </a:r>
            <a:endParaRPr lang="en-US" altLang="ja-JP" sz="1800" dirty="0"/>
          </a:p>
        </p:txBody>
      </p:sp>
      <p:pic>
        <p:nvPicPr>
          <p:cNvPr id="1379335" name="Picture 7"/>
          <p:cNvPicPr>
            <a:picLocks noChangeAspect="1" noChangeArrowheads="1"/>
          </p:cNvPicPr>
          <p:nvPr/>
        </p:nvPicPr>
        <p:blipFill>
          <a:blip r:embed="rId4"/>
          <a:srcRect t="47713" r="50185"/>
          <a:stretch>
            <a:fillRect/>
          </a:stretch>
        </p:blipFill>
        <p:spPr bwMode="auto">
          <a:xfrm>
            <a:off x="914416" y="3635428"/>
            <a:ext cx="3754305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79336" name="Line 8"/>
          <p:cNvSpPr>
            <a:spLocks noChangeShapeType="1"/>
          </p:cNvSpPr>
          <p:nvPr/>
        </p:nvSpPr>
        <p:spPr bwMode="auto">
          <a:xfrm flipV="1">
            <a:off x="2286031" y="1341440"/>
            <a:ext cx="3057393" cy="315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88" tIns="45694" rIns="91388" bIns="45694"/>
          <a:lstStyle/>
          <a:p>
            <a:endParaRPr lang="ja-JP" altLang="en-US"/>
          </a:p>
        </p:txBody>
      </p:sp>
      <p:sp>
        <p:nvSpPr>
          <p:cNvPr id="1379337" name="Line 9"/>
          <p:cNvSpPr>
            <a:spLocks noChangeShapeType="1"/>
          </p:cNvSpPr>
          <p:nvPr/>
        </p:nvSpPr>
        <p:spPr bwMode="auto">
          <a:xfrm flipV="1">
            <a:off x="3733816" y="5445133"/>
            <a:ext cx="1609595" cy="4222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388" tIns="45694" rIns="91388" bIns="45694"/>
          <a:lstStyle/>
          <a:p>
            <a:endParaRPr lang="ja-JP" alt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27" y="1219201"/>
            <a:ext cx="4952995" cy="22860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/>
          <a:p>
            <a:pPr marL="420386" indent="-383832" defTabSz="913883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l"/>
              <a:defRPr/>
            </a:pP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Major galactic </a:t>
            </a:r>
            <a:r>
              <a:rPr lang="en-GB" dirty="0" err="1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TeV</a:t>
            </a: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source population</a:t>
            </a:r>
            <a:endParaRPr lang="en-GB" altLang="ja-JP" dirty="0" smtClean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  <a:p>
            <a:pPr marL="721965" lvl="1" indent="-274164" defTabSz="913883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charset="2"/>
              <a:buChar char="l"/>
              <a:defRPr/>
            </a:pPr>
            <a:r>
              <a:rPr lang="en-GB" sz="1600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Associated with relatively young (&lt;10</a:t>
            </a:r>
            <a:r>
              <a:rPr lang="en-GB" sz="1600" baseline="30000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5</a:t>
            </a:r>
            <a:r>
              <a:rPr lang="en-GB" sz="1600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year old) and energetic pulsars</a:t>
            </a:r>
            <a:endParaRPr lang="en-GB" dirty="0" smtClean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  <a:p>
            <a:pPr marL="420386" indent="-383832" defTabSz="913883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l"/>
              <a:defRPr/>
            </a:pP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Generally believed that we see inverse Compton emission of</a:t>
            </a:r>
            <a:r>
              <a:rPr lang="en-GB" altLang="ja-JP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</a:t>
            </a: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1-100 </a:t>
            </a:r>
            <a:r>
              <a:rPr lang="en-GB" dirty="0" err="1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TeV</a:t>
            </a:r>
            <a:r>
              <a:rPr lang="en-GB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 electrons</a:t>
            </a:r>
            <a:endParaRPr lang="en-GB" altLang="ja-JP" dirty="0" smtClean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  <a:p>
            <a:pPr marL="420386" indent="-383832" defTabSz="913883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l"/>
              <a:defRPr/>
            </a:pPr>
            <a:r>
              <a:rPr lang="en-GB" altLang="ja-JP" dirty="0" smtClean="0"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1% of Spin-down energy goes to VHE gamma rays</a:t>
            </a:r>
            <a:endParaRPr lang="en-US" altLang="ja-JP" dirty="0"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1"/>
            <a:ext cx="7227625" cy="1125538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/>
              <a:t>FSRQ 3C279 </a:t>
            </a:r>
            <a:r>
              <a:rPr lang="en-US" altLang="ja-JP" sz="3600" dirty="0"/>
              <a:t>(z=0.536</a:t>
            </a:r>
            <a:r>
              <a:rPr lang="en-US" altLang="ja-JP" sz="3600" dirty="0" smtClean="0"/>
              <a:t>)</a:t>
            </a:r>
            <a:r>
              <a:rPr lang="ja-JP" altLang="en-US" sz="3600" dirty="0" smtClean="0"/>
              <a:t>　</a:t>
            </a:r>
            <a:r>
              <a:rPr lang="en-US" altLang="ja-JP" sz="3600" dirty="0" smtClean="0"/>
              <a:t>MAGIC</a:t>
            </a:r>
            <a:br>
              <a:rPr lang="en-US" altLang="ja-JP" sz="3600" dirty="0" smtClean="0"/>
            </a:br>
            <a:r>
              <a:rPr lang="en-US" altLang="ja-JP" sz="3200" dirty="0" smtClean="0"/>
              <a:t>Most distant 100GeV AGN</a:t>
            </a:r>
            <a:endParaRPr lang="en-US" altLang="ja-JP" sz="3200" dirty="0"/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2"/>
          <a:srcRect l="8287" t="3078" r="8839" b="41851"/>
          <a:stretch>
            <a:fillRect/>
          </a:stretch>
        </p:blipFill>
        <p:spPr bwMode="auto">
          <a:xfrm>
            <a:off x="199735" y="2271998"/>
            <a:ext cx="4175431" cy="2300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718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1379" y="4038635"/>
            <a:ext cx="4325532" cy="272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5" descr="3c279_skymapwithoutsg"/>
          <p:cNvPicPr>
            <a:picLocks noChangeAspect="1" noChangeArrowheads="1"/>
          </p:cNvPicPr>
          <p:nvPr/>
        </p:nvPicPr>
        <p:blipFill>
          <a:blip r:embed="rId4" cstate="print"/>
          <a:srcRect l="11492" t="6384" r="2736" b="2554"/>
          <a:stretch>
            <a:fillRect/>
          </a:stretch>
        </p:blipFill>
        <p:spPr bwMode="auto">
          <a:xfrm>
            <a:off x="330200" y="152446"/>
            <a:ext cx="2146300" cy="180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7798" y="1214422"/>
            <a:ext cx="3921119" cy="269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8218" y="1214471"/>
            <a:ext cx="4719108" cy="270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7"/>
          <a:srcRect l="215" t="858" r="66672" b="612"/>
          <a:stretch>
            <a:fillRect/>
          </a:stretch>
        </p:blipFill>
        <p:spPr bwMode="auto">
          <a:xfrm rot="5400000">
            <a:off x="1562042" y="3327526"/>
            <a:ext cx="1828801" cy="46226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Rectangle 10"/>
          <p:cNvSpPr txBox="1">
            <a:spLocks noChangeArrowheads="1"/>
          </p:cNvSpPr>
          <p:nvPr/>
        </p:nvSpPr>
        <p:spPr>
          <a:xfrm>
            <a:off x="2228850" y="4876800"/>
            <a:ext cx="2146300" cy="381000"/>
          </a:xfrm>
          <a:prstGeom prst="rect">
            <a:avLst/>
          </a:prstGeom>
          <a:ln/>
        </p:spPr>
        <p:txBody>
          <a:bodyPr vert="horz" lIns="91388" tIns="45694" rIns="132003" bIns="45694">
            <a:normAutofit/>
          </a:bodyPr>
          <a:lstStyle/>
          <a:p>
            <a:pPr marL="420386" indent="-383832" defTabSz="913883" fontAlgn="auto">
              <a:spcBef>
                <a:spcPct val="20000"/>
              </a:spcBef>
              <a:spcAft>
                <a:spcPts val="0"/>
              </a:spcAft>
              <a:buSzPct val="80000"/>
              <a:defRPr/>
            </a:pPr>
            <a:r>
              <a:rPr lang="en-US" altLang="ja-JP" sz="1600" dirty="0" smtClean="0">
                <a:solidFill>
                  <a:schemeClr val="bg1"/>
                </a:solidFill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January 16, 2007</a:t>
            </a:r>
            <a:endParaRPr lang="en-US" altLang="ja-JP" sz="1600" dirty="0">
              <a:solidFill>
                <a:schemeClr val="bg1"/>
              </a:solidFill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Physics objectives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01569" y="1341474"/>
            <a:ext cx="3468820" cy="2446337"/>
            <a:chOff x="3606" y="845"/>
            <a:chExt cx="2017" cy="1541"/>
          </a:xfrm>
        </p:grpSpPr>
        <p:sp>
          <p:nvSpPr>
            <p:cNvPr id="16404" name="Text Box 4"/>
            <p:cNvSpPr txBox="1">
              <a:spLocks noChangeArrowheads="1"/>
            </p:cNvSpPr>
            <p:nvPr/>
          </p:nvSpPr>
          <p:spPr bwMode="auto">
            <a:xfrm>
              <a:off x="4895" y="2115"/>
              <a:ext cx="52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GRBs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40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06" y="890"/>
              <a:ext cx="998" cy="997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6" name="Text Box 6"/>
            <p:cNvSpPr txBox="1">
              <a:spLocks noChangeArrowheads="1"/>
            </p:cNvSpPr>
            <p:nvPr/>
          </p:nvSpPr>
          <p:spPr bwMode="auto">
            <a:xfrm>
              <a:off x="3853" y="1979"/>
              <a:ext cx="533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AGNs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40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85" y="845"/>
              <a:ext cx="838" cy="1134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71754" y="4437054"/>
            <a:ext cx="9283435" cy="2435223"/>
            <a:chOff x="158" y="2795"/>
            <a:chExt cx="5398" cy="1534"/>
          </a:xfrm>
        </p:grpSpPr>
        <p:pic>
          <p:nvPicPr>
            <p:cNvPr id="16396" name="Picture 9" descr="G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01" y="2795"/>
              <a:ext cx="946" cy="1063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pic>
          <p:nvPicPr>
            <p:cNvPr id="16397" name="Picture 10" descr="ghoriz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77" y="2803"/>
              <a:ext cx="1179" cy="1171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398" name="Text Box 11"/>
            <p:cNvSpPr txBox="1">
              <a:spLocks noChangeArrowheads="1"/>
            </p:cNvSpPr>
            <p:nvPr/>
          </p:nvSpPr>
          <p:spPr bwMode="auto">
            <a:xfrm>
              <a:off x="158" y="3802"/>
              <a:ext cx="1134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Origin of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cosmic rays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399" name="Picture 12" descr="cosmicray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9" y="2795"/>
              <a:ext cx="948" cy="998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0" name="Text Box 13"/>
            <p:cNvSpPr txBox="1">
              <a:spLocks noChangeArrowheads="1"/>
            </p:cNvSpPr>
            <p:nvPr/>
          </p:nvSpPr>
          <p:spPr bwMode="auto">
            <a:xfrm>
              <a:off x="4412" y="4055"/>
              <a:ext cx="96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Cosmology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16401" name="Text Box 14"/>
            <p:cNvSpPr txBox="1">
              <a:spLocks noChangeArrowheads="1"/>
            </p:cNvSpPr>
            <p:nvPr/>
          </p:nvSpPr>
          <p:spPr bwMode="auto">
            <a:xfrm>
              <a:off x="1649" y="3929"/>
              <a:ext cx="105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Dark matter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402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1" y="2795"/>
              <a:ext cx="1134" cy="851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403" name="Text Box 16"/>
            <p:cNvSpPr txBox="1">
              <a:spLocks noChangeArrowheads="1"/>
            </p:cNvSpPr>
            <p:nvPr/>
          </p:nvSpPr>
          <p:spPr bwMode="auto">
            <a:xfrm>
              <a:off x="3098" y="3802"/>
              <a:ext cx="987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Space-time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&amp; relativity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94337" y="1412913"/>
            <a:ext cx="5850730" cy="2565401"/>
            <a:chOff x="113" y="890"/>
            <a:chExt cx="3402" cy="1616"/>
          </a:xfrm>
        </p:grpSpPr>
        <p:pic>
          <p:nvPicPr>
            <p:cNvPr id="16390" name="Picture 18" descr="crab_chandra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202" y="890"/>
              <a:ext cx="998" cy="998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pic>
          <p:nvPicPr>
            <p:cNvPr id="16391" name="Picture 19" descr="CXO_CasA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13" y="890"/>
              <a:ext cx="998" cy="998"/>
            </a:xfrm>
            <a:prstGeom prst="rect">
              <a:avLst/>
            </a:prstGeom>
            <a:noFill/>
            <a:ln w="15875">
              <a:solidFill>
                <a:srgbClr val="FFFF66"/>
              </a:solidFill>
              <a:miter lim="800000"/>
              <a:headEnd/>
              <a:tailEnd/>
            </a:ln>
          </p:spPr>
        </p:pic>
        <p:sp>
          <p:nvSpPr>
            <p:cNvPr id="16392" name="Text Box 20"/>
            <p:cNvSpPr txBox="1">
              <a:spLocks noChangeArrowheads="1"/>
            </p:cNvSpPr>
            <p:nvPr/>
          </p:nvSpPr>
          <p:spPr bwMode="auto">
            <a:xfrm>
              <a:off x="1231" y="1933"/>
              <a:ext cx="930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Pulsars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and </a:t>
              </a:r>
              <a:r>
                <a:rPr lang="en-US" altLang="ja-JP" sz="2400" dirty="0" err="1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PWNe</a:t>
              </a:r>
              <a:endParaRPr kumimoji="0" lang="ja-JP" altLang="es-ES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sp>
          <p:nvSpPr>
            <p:cNvPr id="16393" name="Text Box 21"/>
            <p:cNvSpPr txBox="1">
              <a:spLocks noChangeArrowheads="1"/>
            </p:cNvSpPr>
            <p:nvPr/>
          </p:nvSpPr>
          <p:spPr bwMode="auto">
            <a:xfrm>
              <a:off x="359" y="1933"/>
              <a:ext cx="51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 err="1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SNRs</a:t>
              </a:r>
              <a:endParaRPr kumimoji="0" lang="es-ES" altLang="ja-JP" sz="240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  <p:pic>
          <p:nvPicPr>
            <p:cNvPr id="16394" name="Picture 2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336" y="935"/>
              <a:ext cx="1134" cy="907"/>
            </a:xfrm>
            <a:prstGeom prst="rect">
              <a:avLst/>
            </a:prstGeom>
            <a:noFill/>
            <a:ln w="1587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16395" name="Text Box 23"/>
            <p:cNvSpPr txBox="1">
              <a:spLocks noChangeArrowheads="1"/>
            </p:cNvSpPr>
            <p:nvPr/>
          </p:nvSpPr>
          <p:spPr bwMode="auto">
            <a:xfrm>
              <a:off x="2319" y="1979"/>
              <a:ext cx="1196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Micro quasars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charset="2"/>
                <a:buNone/>
              </a:pPr>
              <a:r>
                <a:rPr lang="en-US" altLang="ja-JP" sz="2400" dirty="0">
                  <a:solidFill>
                    <a:srgbClr val="FFAF03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Tahoma" charset="0"/>
                </a:rPr>
                <a:t>X-ray binaries</a:t>
              </a:r>
              <a:endParaRPr kumimoji="0" lang="es-ES" altLang="ja-JP" sz="2400" dirty="0">
                <a:solidFill>
                  <a:srgbClr val="FFAF03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6108701" y="2057400"/>
            <a:ext cx="3797300" cy="3200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Source modeling </a:t>
            </a:r>
            <a:br>
              <a:rPr lang="en-US" altLang="ja-JP" dirty="0" smtClean="0"/>
            </a:br>
            <a:r>
              <a:rPr lang="en-US" altLang="ja-JP" sz="3100" dirty="0" smtClean="0"/>
              <a:t>by M. Boettcher, </a:t>
            </a:r>
            <a:r>
              <a:rPr lang="en-US" altLang="ja-JP" sz="3100" dirty="0" err="1" smtClean="0"/>
              <a:t>A.Reimer</a:t>
            </a:r>
            <a:r>
              <a:rPr lang="en-US" altLang="ja-JP" sz="3100" dirty="0" smtClean="0"/>
              <a:t>, A. </a:t>
            </a:r>
            <a:r>
              <a:rPr lang="en-US" altLang="ja-JP" sz="3100" dirty="0" err="1" smtClean="0"/>
              <a:t>Marscher</a:t>
            </a:r>
            <a:endParaRPr lang="ja-JP" altLang="en-US" sz="31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5" y="1752600"/>
            <a:ext cx="5871650" cy="4572000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>
            <a:off x="6273800" y="2362202"/>
            <a:ext cx="825500" cy="1588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181864" y="2133622"/>
            <a:ext cx="1557383" cy="646278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Leptonic EC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B is too weak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6273800" y="3046416"/>
            <a:ext cx="825500" cy="1588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181872" y="2819429"/>
            <a:ext cx="1596043" cy="923277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Leptonic SSC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B is too weak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6273800" y="4570413"/>
            <a:ext cx="825500" cy="1588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181863" y="4343405"/>
            <a:ext cx="2338997" cy="369279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SPB + Sync, BLR Pγ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6273800" y="3808412"/>
            <a:ext cx="825500" cy="1588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191458" y="3593081"/>
            <a:ext cx="2267651" cy="646278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SPB +Sync Pγ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Jet energy 10</a:t>
            </a:r>
            <a:r>
              <a:rPr lang="en-US" altLang="ja-JP" baseline="30000" dirty="0" smtClean="0">
                <a:solidFill>
                  <a:schemeClr val="bg1"/>
                </a:solidFill>
              </a:rPr>
              <a:t>49</a:t>
            </a:r>
            <a:r>
              <a:rPr lang="en-US" altLang="ja-JP" dirty="0" smtClean="0">
                <a:solidFill>
                  <a:schemeClr val="bg1"/>
                </a:solidFill>
              </a:rPr>
              <a:t>erg/s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altLang="ja-JP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PKS 2155</a:t>
            </a:r>
            <a:r>
              <a:rPr lang="en-US" altLang="ja-JP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</a:t>
            </a:r>
            <a: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304</a:t>
            </a:r>
            <a: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(HESS Observation)</a:t>
            </a:r>
            <a:b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altLang="ja-JP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Spectral </a:t>
            </a:r>
            <a:r>
              <a:rPr lang="en-US" altLang="ja-JP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Energy Distribution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0" y="1600200"/>
            <a:ext cx="3467100" cy="3810000"/>
          </a:xfrm>
        </p:spPr>
        <p:txBody>
          <a:bodyPr/>
          <a:lstStyle/>
          <a:p>
            <a:r>
              <a:rPr lang="en-US" altLang="ja-JP" dirty="0">
                <a:sym typeface="Symbol" charset="2"/>
              </a:rPr>
              <a:t>Time-averaged SED is well described by a single zone SSC model:</a:t>
            </a:r>
          </a:p>
        </p:txBody>
      </p:sp>
      <p:pic>
        <p:nvPicPr>
          <p:cNvPr id="32772" name="Picture 6" descr="S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6726" y="1503366"/>
            <a:ext cx="6206728" cy="41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9"/>
          <p:cNvSpPr>
            <a:spLocks noChangeArrowheads="1"/>
          </p:cNvSpPr>
          <p:nvPr/>
        </p:nvSpPr>
        <p:spPr bwMode="auto">
          <a:xfrm>
            <a:off x="165100" y="5257800"/>
            <a:ext cx="957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694" rIns="0" bIns="45694">
            <a:prstTxWarp prst="textNoShape">
              <a:avLst/>
            </a:prstTxWarp>
          </a:bodyPr>
          <a:lstStyle/>
          <a:p>
            <a:pPr marL="342704" indent="-342704" eaLnBrk="0" hangingPunct="0">
              <a:spcBef>
                <a:spcPct val="20000"/>
              </a:spcBef>
              <a:buFontTx/>
              <a:buChar char="•"/>
            </a:pPr>
            <a:endParaRPr lang="ja-JP" altLang="en-US" sz="2000" b="1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4" name="Text Box 20"/>
          <p:cNvSpPr txBox="1">
            <a:spLocks noChangeArrowheads="1"/>
          </p:cNvSpPr>
          <p:nvPr/>
        </p:nvSpPr>
        <p:spPr bwMode="auto">
          <a:xfrm>
            <a:off x="8980785" y="2435438"/>
            <a:ext cx="673499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HESS</a:t>
            </a:r>
          </a:p>
        </p:txBody>
      </p:sp>
      <p:sp>
        <p:nvSpPr>
          <p:cNvPr id="32775" name="Text Box 21"/>
          <p:cNvSpPr txBox="1">
            <a:spLocks noChangeArrowheads="1"/>
          </p:cNvSpPr>
          <p:nvPr/>
        </p:nvSpPr>
        <p:spPr bwMode="auto">
          <a:xfrm>
            <a:off x="7429527" y="1600208"/>
            <a:ext cx="673499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latin typeface="Arial" charset="0"/>
              </a:rPr>
              <a:t>Fermi</a:t>
            </a:r>
          </a:p>
        </p:txBody>
      </p:sp>
      <p:sp>
        <p:nvSpPr>
          <p:cNvPr id="32776" name="Text Box 22"/>
          <p:cNvSpPr txBox="1">
            <a:spLocks noChangeArrowheads="1"/>
          </p:cNvSpPr>
          <p:nvPr/>
        </p:nvSpPr>
        <p:spPr bwMode="auto">
          <a:xfrm>
            <a:off x="5791203" y="1752605"/>
            <a:ext cx="663417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00CC00"/>
                </a:solidFill>
                <a:latin typeface="Arial" charset="0"/>
              </a:rPr>
              <a:t>RXTE</a:t>
            </a:r>
          </a:p>
        </p:txBody>
      </p:sp>
      <p:sp>
        <p:nvSpPr>
          <p:cNvPr id="32777" name="Text Box 23"/>
          <p:cNvSpPr txBox="1">
            <a:spLocks noChangeArrowheads="1"/>
          </p:cNvSpPr>
          <p:nvPr/>
        </p:nvSpPr>
        <p:spPr bwMode="auto">
          <a:xfrm>
            <a:off x="6313538" y="2054441"/>
            <a:ext cx="620612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0000FF"/>
                </a:solidFill>
                <a:latin typeface="Arial" charset="0"/>
              </a:rPr>
              <a:t>Swift</a:t>
            </a:r>
          </a:p>
        </p:txBody>
      </p:sp>
      <p:sp>
        <p:nvSpPr>
          <p:cNvPr id="32778" name="Text Box 24"/>
          <p:cNvSpPr txBox="1">
            <a:spLocks noChangeArrowheads="1"/>
          </p:cNvSpPr>
          <p:nvPr/>
        </p:nvSpPr>
        <p:spPr bwMode="auto">
          <a:xfrm>
            <a:off x="4435360" y="1749627"/>
            <a:ext cx="697522" cy="30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Arial" charset="0"/>
              </a:rPr>
              <a:t>ATOM</a:t>
            </a:r>
          </a:p>
        </p:txBody>
      </p:sp>
      <p:sp>
        <p:nvSpPr>
          <p:cNvPr id="32780" name="Rectangle 29"/>
          <p:cNvSpPr>
            <a:spLocks noChangeArrowheads="1"/>
          </p:cNvSpPr>
          <p:nvPr/>
        </p:nvSpPr>
        <p:spPr bwMode="auto">
          <a:xfrm>
            <a:off x="330200" y="5334002"/>
            <a:ext cx="9245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694" rIns="0" bIns="45694">
            <a:prstTxWarp prst="textNoShape">
              <a:avLst/>
            </a:prstTxWarp>
          </a:bodyPr>
          <a:lstStyle/>
          <a:p>
            <a:pPr marL="342704" indent="-342704" eaLnBrk="0" hangingPunct="0">
              <a:spcBef>
                <a:spcPct val="20000"/>
              </a:spcBef>
              <a:buFontTx/>
              <a:buChar char="•"/>
            </a:pPr>
            <a:endParaRPr lang="ja-JP" altLang="en-US" sz="2000" b="1" dirty="0">
              <a:latin typeface="Arial" charset="0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32781" name="Text Box 30"/>
          <p:cNvSpPr txBox="1">
            <a:spLocks noChangeArrowheads="1"/>
          </p:cNvSpPr>
          <p:nvPr/>
        </p:nvSpPr>
        <p:spPr bwMode="auto">
          <a:xfrm>
            <a:off x="1073150" y="5562624"/>
            <a:ext cx="8667750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ja-JP" alt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8172250" y="1752605"/>
            <a:ext cx="743104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solidFill>
                  <a:schemeClr val="bg1"/>
                </a:solidFill>
                <a:latin typeface="Arial" charset="0"/>
              </a:rPr>
              <a:t>FERMI</a:t>
            </a:r>
            <a:endParaRPr lang="en-US" altLang="ja-JP" sz="14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 smtClean="0"/>
              <a:t>IC310 (FR-I Radio galaxy) is discovered, when observing </a:t>
            </a:r>
            <a:r>
              <a:rPr lang="en-US" altLang="ja-JP" sz="2400" dirty="0" err="1" smtClean="0"/>
              <a:t>Perseus</a:t>
            </a:r>
            <a:r>
              <a:rPr lang="en-US" altLang="ja-JP" sz="2400" dirty="0" smtClean="0"/>
              <a:t> cluster / NGC1275  : MAGIC</a:t>
            </a:r>
            <a:endParaRPr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00" y="4216782"/>
            <a:ext cx="4127500" cy="264121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rcRect r="49798"/>
          <a:stretch>
            <a:fillRect/>
          </a:stretch>
        </p:blipFill>
        <p:spPr>
          <a:xfrm>
            <a:off x="533402" y="4095195"/>
            <a:ext cx="3443144" cy="238180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09601" y="6412469"/>
            <a:ext cx="3326515" cy="369316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kumimoji="1" lang="en-US" altLang="ja-JP" dirty="0" smtClean="0"/>
              <a:t>Too bright as an off-axis </a:t>
            </a:r>
            <a:r>
              <a:rPr kumimoji="1" lang="en-US" altLang="ja-JP" dirty="0" err="1" smtClean="0"/>
              <a:t>blazar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11" y="1143002"/>
            <a:ext cx="3127023" cy="27432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959330" y="3429000"/>
            <a:ext cx="774447" cy="369316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114862"/>
            <a:ext cx="4064000" cy="2923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Interpretation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28" y="1468338"/>
            <a:ext cx="8780485" cy="538966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51" y="1425151"/>
            <a:ext cx="7767179" cy="5182368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Crab Nebular Spectrum </a:t>
            </a:r>
            <a:br>
              <a:rPr lang="en-US" altLang="ja-JP" dirty="0" smtClean="0"/>
            </a:br>
            <a:r>
              <a:rPr lang="en-US" altLang="ja-JP" dirty="0" smtClean="0"/>
              <a:t>MAGIC Stereo</a:t>
            </a:r>
            <a:endParaRPr lang="ja-JP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1"/>
            <a:ext cx="9245600" cy="1125538"/>
          </a:xfrm>
        </p:spPr>
        <p:txBody>
          <a:bodyPr>
            <a:normAutofit fontScale="90000"/>
          </a:bodyPr>
          <a:lstStyle/>
          <a:p>
            <a:r>
              <a:rPr lang="en-US" altLang="ja-JP" sz="3600" dirty="0"/>
              <a:t>Gamma-Ray Emission </a:t>
            </a:r>
            <a:r>
              <a:rPr lang="en-US" altLang="ja-JP" sz="3600" dirty="0" smtClean="0"/>
              <a:t>Processes(1)</a:t>
            </a:r>
            <a:br>
              <a:rPr lang="en-US" altLang="ja-JP" sz="3600" dirty="0" smtClean="0"/>
            </a:br>
            <a:r>
              <a:rPr lang="en-US" altLang="ja-JP" sz="3600" dirty="0" smtClean="0"/>
              <a:t>Astrophysical process</a:t>
            </a:r>
            <a:endParaRPr lang="en-US" altLang="ja-JP" sz="3600" dirty="0"/>
          </a:p>
        </p:txBody>
      </p:sp>
      <p:pic>
        <p:nvPicPr>
          <p:cNvPr id="1373187" name="Picture 3" descr="GAMMA-ELEC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16" y="1628798"/>
            <a:ext cx="4369991" cy="2257425"/>
          </a:xfrm>
          <a:prstGeom prst="rect">
            <a:avLst/>
          </a:prstGeom>
          <a:noFill/>
        </p:spPr>
      </p:pic>
      <p:pic>
        <p:nvPicPr>
          <p:cNvPr id="1373188" name="Picture 4" descr="GAMMA-SPECTR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8735" y="4191002"/>
            <a:ext cx="4754881" cy="2438400"/>
          </a:xfrm>
          <a:prstGeom prst="rect">
            <a:avLst/>
          </a:prstGeom>
          <a:noFill/>
        </p:spPr>
      </p:pic>
      <p:graphicFrame>
        <p:nvGraphicFramePr>
          <p:cNvPr id="1373189" name="Object 5"/>
          <p:cNvGraphicFramePr>
            <a:graphicFrameLocks noChangeAspect="1"/>
          </p:cNvGraphicFramePr>
          <p:nvPr/>
        </p:nvGraphicFramePr>
        <p:xfrm>
          <a:off x="228627" y="4191003"/>
          <a:ext cx="4447381" cy="965200"/>
        </p:xfrm>
        <a:graphic>
          <a:graphicData uri="http://schemas.openxmlformats.org/presentationml/2006/ole">
            <p:oleObj spid="_x0000_s105474" name="数式" r:id="rId5" imgW="2044440" imgH="444240" progId="Equation.3">
              <p:embed/>
            </p:oleObj>
          </a:graphicData>
        </a:graphic>
      </p:graphicFrame>
      <p:graphicFrame>
        <p:nvGraphicFramePr>
          <p:cNvPr id="1373190" name="Object 6"/>
          <p:cNvGraphicFramePr>
            <a:graphicFrameLocks noChangeAspect="1"/>
          </p:cNvGraphicFramePr>
          <p:nvPr/>
        </p:nvGraphicFramePr>
        <p:xfrm>
          <a:off x="228600" y="5327650"/>
          <a:ext cx="3874690" cy="1073150"/>
        </p:xfrm>
        <a:graphic>
          <a:graphicData uri="http://schemas.openxmlformats.org/presentationml/2006/ole">
            <p:oleObj spid="_x0000_s105475" name="数式" r:id="rId6" imgW="1790640" imgH="495000" progId="Equation.3">
              <p:embed/>
            </p:oleObj>
          </a:graphicData>
        </a:graphic>
      </p:graphicFrame>
      <p:graphicFrame>
        <p:nvGraphicFramePr>
          <p:cNvPr id="1373191" name="Object 7"/>
          <p:cNvGraphicFramePr>
            <a:graphicFrameLocks noChangeAspect="1"/>
          </p:cNvGraphicFramePr>
          <p:nvPr/>
        </p:nvGraphicFramePr>
        <p:xfrm>
          <a:off x="7771739" y="1981202"/>
          <a:ext cx="988880" cy="412750"/>
        </p:xfrm>
        <a:graphic>
          <a:graphicData uri="http://schemas.openxmlformats.org/presentationml/2006/ole">
            <p:oleObj spid="_x0000_s105476" name="数式" r:id="rId7" imgW="457200" imgH="190440" progId="Equation.3">
              <p:embed/>
            </p:oleObj>
          </a:graphicData>
        </a:graphic>
      </p:graphicFrame>
      <p:graphicFrame>
        <p:nvGraphicFramePr>
          <p:cNvPr id="1373192" name="Object 8"/>
          <p:cNvGraphicFramePr>
            <a:graphicFrameLocks noChangeAspect="1"/>
          </p:cNvGraphicFramePr>
          <p:nvPr/>
        </p:nvGraphicFramePr>
        <p:xfrm>
          <a:off x="8306622" y="2743200"/>
          <a:ext cx="988881" cy="412750"/>
        </p:xfrm>
        <a:graphic>
          <a:graphicData uri="http://schemas.openxmlformats.org/presentationml/2006/ole">
            <p:oleObj spid="_x0000_s105477" name="数式" r:id="rId8" imgW="457200" imgH="190440" progId="Equation.3">
              <p:embed/>
            </p:oleObj>
          </a:graphicData>
        </a:graphic>
      </p:graphicFrame>
      <p:pic>
        <p:nvPicPr>
          <p:cNvPr id="1373193" name="Picture 9" descr="GAMMA-PROT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53000" y="1676430"/>
            <a:ext cx="4842554" cy="2209795"/>
          </a:xfrm>
          <a:prstGeom prst="rect">
            <a:avLst/>
          </a:prstGeom>
          <a:noFill/>
        </p:spPr>
      </p:pic>
      <p:graphicFrame>
        <p:nvGraphicFramePr>
          <p:cNvPr id="1373194" name="Object 10"/>
          <p:cNvGraphicFramePr>
            <a:graphicFrameLocks noChangeAspect="1"/>
          </p:cNvGraphicFramePr>
          <p:nvPr/>
        </p:nvGraphicFramePr>
        <p:xfrm>
          <a:off x="5105427" y="2895600"/>
          <a:ext cx="988881" cy="412750"/>
        </p:xfrm>
        <a:graphic>
          <a:graphicData uri="http://schemas.openxmlformats.org/presentationml/2006/ole">
            <p:oleObj spid="_x0000_s105478" name="数式" r:id="rId10" imgW="457200" imgH="190440" progId="Equation.3">
              <p:embed/>
            </p:oleObj>
          </a:graphicData>
        </a:graphic>
      </p:graphicFrame>
      <p:graphicFrame>
        <p:nvGraphicFramePr>
          <p:cNvPr id="1373195" name="Object 11"/>
          <p:cNvGraphicFramePr>
            <a:graphicFrameLocks noChangeAspect="1"/>
          </p:cNvGraphicFramePr>
          <p:nvPr/>
        </p:nvGraphicFramePr>
        <p:xfrm>
          <a:off x="8382000" y="3200400"/>
          <a:ext cx="988880" cy="412750"/>
        </p:xfrm>
        <a:graphic>
          <a:graphicData uri="http://schemas.openxmlformats.org/presentationml/2006/ole">
            <p:oleObj spid="_x0000_s105479" name="数式" r:id="rId11" imgW="457200" imgH="190440" progId="Equation.3">
              <p:embed/>
            </p:oleObj>
          </a:graphicData>
        </a:graphic>
      </p:graphicFrame>
      <p:graphicFrame>
        <p:nvGraphicFramePr>
          <p:cNvPr id="1373196" name="Object 12"/>
          <p:cNvGraphicFramePr>
            <a:graphicFrameLocks noChangeAspect="1"/>
          </p:cNvGraphicFramePr>
          <p:nvPr/>
        </p:nvGraphicFramePr>
        <p:xfrm>
          <a:off x="381822" y="2286000"/>
          <a:ext cx="988881" cy="412750"/>
        </p:xfrm>
        <a:graphic>
          <a:graphicData uri="http://schemas.openxmlformats.org/presentationml/2006/ole">
            <p:oleObj spid="_x0000_s105480" name="数式" r:id="rId12" imgW="457200" imgH="190440" progId="Equation.3">
              <p:embed/>
            </p:oleObj>
          </a:graphicData>
        </a:graphic>
      </p:graphicFrame>
      <p:graphicFrame>
        <p:nvGraphicFramePr>
          <p:cNvPr id="1373197" name="Object 13"/>
          <p:cNvGraphicFramePr>
            <a:graphicFrameLocks noChangeAspect="1"/>
          </p:cNvGraphicFramePr>
          <p:nvPr/>
        </p:nvGraphicFramePr>
        <p:xfrm>
          <a:off x="3276600" y="3321051"/>
          <a:ext cx="990600" cy="412750"/>
        </p:xfrm>
        <a:graphic>
          <a:graphicData uri="http://schemas.openxmlformats.org/presentationml/2006/ole">
            <p:oleObj spid="_x0000_s105481" name="数式" r:id="rId13" imgW="457200" imgH="190440" progId="Equation.3">
              <p:embed/>
            </p:oleObj>
          </a:graphicData>
        </a:graphic>
      </p:graphicFrame>
      <p:sp>
        <p:nvSpPr>
          <p:cNvPr id="1373198" name="Line 14"/>
          <p:cNvSpPr>
            <a:spLocks noChangeShapeType="1"/>
          </p:cNvSpPr>
          <p:nvPr/>
        </p:nvSpPr>
        <p:spPr bwMode="auto">
          <a:xfrm flipH="1">
            <a:off x="7467335" y="1905000"/>
            <a:ext cx="304404" cy="76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1388" tIns="45694" rIns="91388" bIns="45694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7809" y="2"/>
            <a:ext cx="804545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M87 flare in 2008:</a:t>
            </a:r>
            <a:br>
              <a:rPr lang="en-US" altLang="ja-JP" sz="3200" dirty="0" smtClean="0"/>
            </a:br>
            <a:r>
              <a:rPr lang="en-US" altLang="ja-JP" sz="3200" dirty="0" smtClean="0"/>
              <a:t>MAGIC, VERITAS, HESS, VLBA</a:t>
            </a:r>
            <a:endParaRPr lang="ja-JP" altLang="en-US" sz="3200" dirty="0"/>
          </a:p>
        </p:txBody>
      </p:sp>
      <p:pic>
        <p:nvPicPr>
          <p:cNvPr id="4" name="Picture 4" descr="Cheung_HST-1_Sca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8100" y="1219202"/>
            <a:ext cx="4622800" cy="2212622"/>
          </a:xfrm>
          <a:prstGeom prst="rect">
            <a:avLst/>
          </a:prstGeom>
          <a:noFill/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1219205"/>
            <a:ext cx="4577222" cy="544431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4515122"/>
            <a:ext cx="4292600" cy="219052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83226" y="3886219"/>
            <a:ext cx="4007948" cy="646278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kumimoji="1" lang="en-US" altLang="ja-JP" dirty="0" smtClean="0"/>
              <a:t>Model of 43GHz Radio flux</a:t>
            </a:r>
          </a:p>
          <a:p>
            <a:r>
              <a:rPr lang="en-US" altLang="ja-JP" dirty="0" smtClean="0"/>
              <a:t>using the measured VHE gamma flux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M87 flare in 2008: </a:t>
            </a:r>
            <a:br>
              <a:rPr lang="en-US" altLang="ja-JP" sz="3200" dirty="0" smtClean="0"/>
            </a:br>
            <a:r>
              <a:rPr lang="en-US" altLang="ja-JP" sz="2800" dirty="0" smtClean="0"/>
              <a:t>MAGIC, VERITA, HESS, and VLBA</a:t>
            </a:r>
            <a:endParaRPr lang="ja-JP" altLang="en-US" sz="28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2" y="1295400"/>
            <a:ext cx="4393638" cy="5410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966" y="1295400"/>
            <a:ext cx="4612834" cy="54102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384571" y="2362229"/>
            <a:ext cx="646376" cy="215391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lang="en-US" altLang="ja-JP" sz="800" dirty="0" smtClean="0"/>
              <a:t>20” (2kpc)</a:t>
            </a:r>
            <a:endParaRPr lang="ja-JP" altLang="en-US" sz="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49674" y="5943623"/>
            <a:ext cx="781103" cy="215855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lang="en-US" altLang="ja-JP" sz="800" dirty="0" smtClean="0"/>
              <a:t>30mas (3pc)</a:t>
            </a:r>
            <a:endParaRPr lang="ja-JP" altLang="en-US" sz="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56365" y="1384778"/>
            <a:ext cx="959517" cy="215855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lang="en-US" altLang="ja-JP" sz="800" dirty="0" smtClean="0"/>
              <a:t>2.5mas (0.25pc)</a:t>
            </a:r>
            <a:endParaRPr lang="ja-JP" altLang="en-US" sz="800" dirty="0"/>
          </a:p>
        </p:txBody>
      </p:sp>
      <p:sp>
        <p:nvSpPr>
          <p:cNvPr id="8" name="正方形/長方形 7"/>
          <p:cNvSpPr/>
          <p:nvPr/>
        </p:nvSpPr>
        <p:spPr>
          <a:xfrm>
            <a:off x="762000" y="5943600"/>
            <a:ext cx="457200" cy="381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8" rIns="91438" bIns="45718"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12750" y="2"/>
            <a:ext cx="9080500" cy="1143000"/>
          </a:xfrm>
        </p:spPr>
        <p:txBody>
          <a:bodyPr>
            <a:noAutofit/>
          </a:bodyPr>
          <a:lstStyle/>
          <a:p>
            <a:r>
              <a:rPr lang="en-US" altLang="ja-JP" sz="2400" dirty="0" smtClean="0"/>
              <a:t>Morphological studies of UHECR potential sources</a:t>
            </a:r>
            <a:br>
              <a:rPr lang="en-US" altLang="ja-JP" sz="2400" dirty="0" smtClean="0"/>
            </a:br>
            <a:r>
              <a:rPr lang="en-US" altLang="ja-JP" sz="2400" dirty="0" err="1" smtClean="0"/>
              <a:t>Cen</a:t>
            </a:r>
            <a:r>
              <a:rPr lang="en-US" altLang="ja-JP" sz="2400" dirty="0" smtClean="0"/>
              <a:t> A (3.4Mpc) &amp; </a:t>
            </a:r>
            <a:r>
              <a:rPr lang="en-US" altLang="ja-JP" sz="2400" dirty="0" err="1" smtClean="0"/>
              <a:t>Cen</a:t>
            </a:r>
            <a:r>
              <a:rPr lang="en-US" altLang="ja-JP" sz="2400" dirty="0" smtClean="0"/>
              <a:t> B (56Mpc)</a:t>
            </a:r>
            <a:br>
              <a:rPr lang="en-US" altLang="ja-JP" sz="2400" dirty="0" smtClean="0"/>
            </a:br>
            <a:r>
              <a:rPr lang="en-US" altLang="ja-JP" sz="2400" dirty="0" smtClean="0">
                <a:solidFill>
                  <a:schemeClr val="tx1"/>
                </a:solidFill>
              </a:rPr>
              <a:t>Moskalenko et al. 0805.1260v1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816" y="1371615"/>
            <a:ext cx="5623719" cy="478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矢印コネクタ 8"/>
          <p:cNvCxnSpPr/>
          <p:nvPr/>
        </p:nvCxnSpPr>
        <p:spPr>
          <a:xfrm rot="16200000" flipH="1">
            <a:off x="2073276" y="2130425"/>
            <a:ext cx="1219200" cy="1073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10800000" flipV="1">
            <a:off x="3384557" y="4572000"/>
            <a:ext cx="26416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25" y="3134714"/>
            <a:ext cx="3444611" cy="29613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/>
          <a:lstStyle/>
          <a:p>
            <a:r>
              <a:rPr lang="en-US" altLang="ja-JP" dirty="0" err="1" smtClean="0"/>
              <a:t>Cen</a:t>
            </a:r>
            <a:r>
              <a:rPr lang="en-US" altLang="ja-JP" dirty="0" smtClean="0"/>
              <a:t> A: HESS detection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066800"/>
            <a:ext cx="4636558" cy="389459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rcRect r="1409" b="1470"/>
          <a:stretch>
            <a:fillRect/>
          </a:stretch>
        </p:blipFill>
        <p:spPr>
          <a:xfrm>
            <a:off x="5182324" y="1066800"/>
            <a:ext cx="4396212" cy="38862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08054" y="5029228"/>
            <a:ext cx="2557919" cy="92327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388" tIns="45694" rIns="91388" bIns="45694" rtlCol="0">
            <a:spAutoFit/>
          </a:bodyPr>
          <a:lstStyle/>
          <a:p>
            <a:r>
              <a:rPr lang="en-US" altLang="ja-JP" dirty="0" smtClean="0"/>
              <a:t>Distance: 3.8Mpc</a:t>
            </a:r>
          </a:p>
          <a:p>
            <a:r>
              <a:rPr kumimoji="1" lang="en-US" altLang="ja-JP" dirty="0" smtClean="0"/>
              <a:t>Flux: 0.8% in Crab Unit</a:t>
            </a:r>
          </a:p>
          <a:p>
            <a:r>
              <a:rPr lang="en-US" altLang="ja-JP" dirty="0" smtClean="0"/>
              <a:t>Spectral Index: -2.7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00673" y="5029218"/>
            <a:ext cx="3917667" cy="64627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388" tIns="45694" rIns="91388" bIns="45694" rtlCol="0">
            <a:spAutoFit/>
          </a:bodyPr>
          <a:lstStyle/>
          <a:p>
            <a:r>
              <a:rPr kumimoji="1" lang="en-US" altLang="ja-JP" dirty="0" smtClean="0"/>
              <a:t>Cross: the best location (COG)</a:t>
            </a:r>
          </a:p>
          <a:p>
            <a:r>
              <a:rPr lang="en-US" altLang="ja-JP" dirty="0" smtClean="0"/>
              <a:t>Circle: 95% C.L. VHE extension limit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79873" y="6211691"/>
            <a:ext cx="2667475" cy="64627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388" tIns="45694" rIns="91388" bIns="45694" rtlCol="0">
            <a:spAutoFit/>
          </a:bodyPr>
          <a:lstStyle/>
          <a:p>
            <a:r>
              <a:rPr lang="en-US" altLang="ja-JP" dirty="0" smtClean="0"/>
              <a:t>L</a:t>
            </a:r>
            <a:r>
              <a:rPr lang="en-US" altLang="ja-JP" baseline="-25000" dirty="0" smtClean="0"/>
              <a:t>VHE</a:t>
            </a:r>
            <a:r>
              <a:rPr lang="en-US" altLang="ja-JP" dirty="0" smtClean="0"/>
              <a:t> ~ 2.6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10</a:t>
            </a:r>
            <a:r>
              <a:rPr lang="en-US" altLang="ja-JP" baseline="30000" dirty="0" smtClean="0"/>
              <a:t>39</a:t>
            </a:r>
            <a:r>
              <a:rPr lang="en-US" altLang="ja-JP" dirty="0" smtClean="0"/>
              <a:t> erg s-1</a:t>
            </a:r>
          </a:p>
          <a:p>
            <a:r>
              <a:rPr lang="en-US" altLang="ja-JP" dirty="0" smtClean="0"/>
              <a:t>L</a:t>
            </a:r>
            <a:r>
              <a:rPr lang="en-US" altLang="ja-JP" baseline="-25000" dirty="0" smtClean="0"/>
              <a:t>UHECR</a:t>
            </a:r>
            <a:r>
              <a:rPr lang="en-US" altLang="ja-JP" dirty="0" smtClean="0"/>
              <a:t> ~ 10</a:t>
            </a:r>
            <a:r>
              <a:rPr lang="en-US" altLang="ja-JP" baseline="30000" dirty="0" smtClean="0"/>
              <a:t>40</a:t>
            </a:r>
            <a:r>
              <a:rPr lang="en-US" altLang="ja-JP" dirty="0" smtClean="0"/>
              <a:t> erg s-1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371600" y="2"/>
            <a:ext cx="8121650" cy="1143000"/>
          </a:xfrm>
        </p:spPr>
        <p:txBody>
          <a:bodyPr/>
          <a:lstStyle/>
          <a:p>
            <a:r>
              <a:rPr lang="en-US" altLang="ja-JP" dirty="0" smtClean="0"/>
              <a:t>VHE </a:t>
            </a:r>
            <a:r>
              <a:rPr lang="en-US" altLang="ja-JP" dirty="0" err="1" smtClean="0"/>
              <a:t>Skymap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5308" y="6096009"/>
            <a:ext cx="8714822" cy="646252"/>
          </a:xfrm>
          <a:prstGeom prst="rect">
            <a:avLst/>
          </a:prstGeom>
          <a:noFill/>
        </p:spPr>
        <p:txBody>
          <a:bodyPr wrap="none" lIns="91360" tIns="45681" rIns="91360" bIns="45681" rtlCol="0">
            <a:spAutoFit/>
          </a:bodyPr>
          <a:lstStyle/>
          <a:p>
            <a:r>
              <a:rPr lang="en-US" altLang="ja-JP" dirty="0" smtClean="0"/>
              <a:t>106</a:t>
            </a:r>
            <a:r>
              <a:rPr kumimoji="1" lang="en-US" altLang="ja-JP" dirty="0" smtClean="0"/>
              <a:t> sources (</a:t>
            </a:r>
            <a:r>
              <a:rPr lang="en-US" altLang="ja-JP" dirty="0" smtClean="0"/>
              <a:t>45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Extragalactics</a:t>
            </a:r>
            <a:r>
              <a:rPr kumimoji="1" lang="en-US" altLang="ja-JP" dirty="0" smtClean="0"/>
              <a:t> + 61 </a:t>
            </a:r>
            <a:r>
              <a:rPr kumimoji="1" lang="en-US" altLang="ja-JP" dirty="0" err="1" smtClean="0"/>
              <a:t>Galactics</a:t>
            </a:r>
            <a:r>
              <a:rPr kumimoji="1" lang="en-US" altLang="ja-JP" dirty="0" smtClean="0"/>
              <a:t>) in Nov 2010</a:t>
            </a:r>
          </a:p>
          <a:p>
            <a:r>
              <a:rPr lang="en-US" altLang="ja-JP" dirty="0" err="1" smtClean="0"/>
              <a:t>Blazars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FSRQs</a:t>
            </a:r>
            <a:r>
              <a:rPr lang="en-US" altLang="ja-JP" dirty="0" smtClean="0"/>
              <a:t>, FR-I, Starburst galaxies      </a:t>
            </a:r>
            <a:r>
              <a:rPr lang="en-US" altLang="ja-JP" dirty="0" err="1" smtClean="0"/>
              <a:t>SNRs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PWNe</a:t>
            </a:r>
            <a:r>
              <a:rPr lang="en-US" altLang="ja-JP" dirty="0" smtClean="0"/>
              <a:t>, Pulsar, Binaries, un-IDs 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35" y="1371600"/>
            <a:ext cx="9551779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Extra-galactic sources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11" y="6324608"/>
            <a:ext cx="7360090" cy="369279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lang="en-US" altLang="ja-JP" dirty="0" smtClean="0"/>
              <a:t>45 </a:t>
            </a:r>
            <a:r>
              <a:rPr kumimoji="1" lang="en-US" altLang="ja-JP" dirty="0" smtClean="0"/>
              <a:t>sources ( 3 </a:t>
            </a:r>
            <a:r>
              <a:rPr kumimoji="1" lang="en-US" altLang="ja-JP" dirty="0" err="1" smtClean="0"/>
              <a:t>x</a:t>
            </a:r>
            <a:r>
              <a:rPr kumimoji="1" lang="en-US" altLang="ja-JP" dirty="0" smtClean="0"/>
              <a:t> FR-I, </a:t>
            </a:r>
            <a:r>
              <a:rPr lang="en-US" altLang="ja-JP" dirty="0" smtClean="0"/>
              <a:t>2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Starburst galaxies, 4 </a:t>
            </a:r>
            <a:r>
              <a:rPr lang="en-US" altLang="ja-JP" dirty="0" err="1" smtClean="0"/>
              <a:t>x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FSRQs</a:t>
            </a:r>
            <a:r>
              <a:rPr lang="en-US" altLang="ja-JP" dirty="0" smtClean="0"/>
              <a:t>, 36 BL </a:t>
            </a:r>
            <a:r>
              <a:rPr lang="en-US" altLang="ja-JP" dirty="0" err="1" smtClean="0"/>
              <a:t>Lacs</a:t>
            </a:r>
            <a:r>
              <a:rPr lang="en-US" altLang="ja-JP" dirty="0" smtClean="0"/>
              <a:t> 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41074"/>
            <a:ext cx="9677400" cy="45549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8" name="Rectangle 4"/>
          <p:cNvSpPr>
            <a:spLocks noGrp="1" noChangeArrowheads="1"/>
          </p:cNvSpPr>
          <p:nvPr>
            <p:ph type="title"/>
          </p:nvPr>
        </p:nvSpPr>
        <p:spPr>
          <a:xfrm>
            <a:off x="1447809" y="2"/>
            <a:ext cx="8045450" cy="1143000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SNR Study </a:t>
            </a:r>
            <a:br>
              <a:rPr lang="en-US" altLang="ja-JP" sz="4000" dirty="0" smtClean="0"/>
            </a:br>
            <a:r>
              <a:rPr lang="en-US" altLang="ja-JP" sz="4000" dirty="0" smtClean="0"/>
              <a:t>RX J1713  HESS + Fermi</a:t>
            </a:r>
            <a:endParaRPr lang="en-US" altLang="ja-JP" sz="4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rcRect l="10388" t="3803" r="12696" b="10142"/>
          <a:stretch>
            <a:fillRect/>
          </a:stretch>
        </p:blipFill>
        <p:spPr>
          <a:xfrm rot="3256590">
            <a:off x="480237" y="3528758"/>
            <a:ext cx="4134730" cy="4211574"/>
          </a:xfrm>
          <a:prstGeom prst="rect">
            <a:avLst/>
          </a:prstGeom>
        </p:spPr>
      </p:pic>
      <p:pic>
        <p:nvPicPr>
          <p:cNvPr id="14243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3" y="1295436"/>
            <a:ext cx="3124200" cy="278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テキスト ボックス 10"/>
          <p:cNvSpPr txBox="1"/>
          <p:nvPr/>
        </p:nvSpPr>
        <p:spPr>
          <a:xfrm>
            <a:off x="838220" y="1295417"/>
            <a:ext cx="2686376" cy="646270"/>
          </a:xfrm>
          <a:prstGeom prst="rect">
            <a:avLst/>
          </a:prstGeom>
          <a:noFill/>
        </p:spPr>
        <p:txBody>
          <a:bodyPr wrap="none" lIns="91371" tIns="45690" rIns="91371" bIns="45690" rtlCol="0">
            <a:spAutoFit/>
          </a:bodyPr>
          <a:lstStyle/>
          <a:p>
            <a:r>
              <a:rPr kumimoji="1" lang="en-US" altLang="ja-JP" dirty="0" smtClean="0"/>
              <a:t>Color HESS observation</a:t>
            </a:r>
          </a:p>
          <a:p>
            <a:r>
              <a:rPr lang="en-US" altLang="ja-JP" dirty="0" smtClean="0"/>
              <a:t>Contour </a:t>
            </a:r>
            <a:r>
              <a:rPr lang="en-US" altLang="ja-JP" dirty="0" err="1" smtClean="0"/>
              <a:t>Suzaku</a:t>
            </a:r>
            <a:r>
              <a:rPr lang="en-US" altLang="ja-JP" dirty="0" smtClean="0"/>
              <a:t> X-Ray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3433" y="4572005"/>
            <a:ext cx="774378" cy="369279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r>
              <a:rPr kumimoji="1" lang="en-US" altLang="ja-JP" dirty="0" smtClean="0"/>
              <a:t>Fermi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219200"/>
            <a:ext cx="3544389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7467" y="1197024"/>
            <a:ext cx="5850731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74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/>
              <a:t>MAGIC Crab Nebula (PWN)</a:t>
            </a:r>
            <a:br>
              <a:rPr lang="en-US" altLang="ja-JP" sz="4000" dirty="0"/>
            </a:br>
            <a:r>
              <a:rPr lang="en-US" altLang="ja-JP" sz="2800" dirty="0"/>
              <a:t>Gamma Ray Signals from Crab ~ 0.4Hz</a:t>
            </a:r>
          </a:p>
        </p:txBody>
      </p:sp>
      <p:pic>
        <p:nvPicPr>
          <p:cNvPr id="14274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34" y="1196975"/>
            <a:ext cx="3121421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7462" name="Text Box 6"/>
          <p:cNvSpPr txBox="1">
            <a:spLocks noChangeArrowheads="1"/>
          </p:cNvSpPr>
          <p:nvPr/>
        </p:nvSpPr>
        <p:spPr bwMode="auto">
          <a:xfrm>
            <a:off x="5967688" y="5589613"/>
            <a:ext cx="3149866" cy="101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2000" dirty="0"/>
              <a:t>IC peak is estimated to be</a:t>
            </a:r>
          </a:p>
          <a:p>
            <a:endParaRPr lang="en-US" altLang="ja-JP" sz="2000" dirty="0"/>
          </a:p>
          <a:p>
            <a:r>
              <a:rPr lang="en-US" altLang="ja-JP" sz="2000" dirty="0" err="1"/>
              <a:t>IC_peak</a:t>
            </a:r>
            <a:r>
              <a:rPr lang="en-US" altLang="ja-JP" sz="2000" dirty="0"/>
              <a:t> = 77 </a:t>
            </a:r>
            <a:r>
              <a:rPr lang="en-US" altLang="ja-JP" sz="2000" dirty="0">
                <a:cs typeface="Arial" charset="0"/>
              </a:rPr>
              <a:t>± 35 </a:t>
            </a:r>
            <a:r>
              <a:rPr lang="en-US" altLang="ja-JP" sz="2000" dirty="0" err="1">
                <a:cs typeface="Arial" charset="0"/>
              </a:rPr>
              <a:t>GeV</a:t>
            </a:r>
            <a:endParaRPr lang="en-US" altLang="ja-JP" sz="2000" dirty="0">
              <a:cs typeface="Arial" charset="0"/>
            </a:endParaRPr>
          </a:p>
        </p:txBody>
      </p:sp>
      <p:sp>
        <p:nvSpPr>
          <p:cNvPr id="1427463" name="Line 7"/>
          <p:cNvSpPr>
            <a:spLocks noChangeShapeType="1"/>
          </p:cNvSpPr>
          <p:nvPr/>
        </p:nvSpPr>
        <p:spPr bwMode="auto">
          <a:xfrm flipH="1">
            <a:off x="8308330" y="2995615"/>
            <a:ext cx="467783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8" tIns="45694" rIns="91388" bIns="45694"/>
          <a:lstStyle/>
          <a:p>
            <a:endParaRPr lang="ja-JP" altLang="en-US"/>
          </a:p>
        </p:txBody>
      </p:sp>
      <p:sp>
        <p:nvSpPr>
          <p:cNvPr id="1427464" name="Text Box 8"/>
          <p:cNvSpPr txBox="1">
            <a:spLocks noChangeArrowheads="1"/>
          </p:cNvSpPr>
          <p:nvPr/>
        </p:nvSpPr>
        <p:spPr bwMode="auto">
          <a:xfrm>
            <a:off x="8719361" y="2781313"/>
            <a:ext cx="1005333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1400" dirty="0"/>
              <a:t>~ 250GeV</a:t>
            </a:r>
          </a:p>
        </p:txBody>
      </p:sp>
      <p:sp>
        <p:nvSpPr>
          <p:cNvPr id="1427465" name="Line 9"/>
          <p:cNvSpPr>
            <a:spLocks noChangeShapeType="1"/>
          </p:cNvSpPr>
          <p:nvPr/>
        </p:nvSpPr>
        <p:spPr bwMode="auto">
          <a:xfrm flipH="1">
            <a:off x="7604952" y="2276514"/>
            <a:ext cx="858177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8" tIns="45694" rIns="91388" bIns="45694"/>
          <a:lstStyle/>
          <a:p>
            <a:endParaRPr lang="ja-JP" altLang="en-US"/>
          </a:p>
        </p:txBody>
      </p:sp>
      <p:sp>
        <p:nvSpPr>
          <p:cNvPr id="1427466" name="Text Box 10"/>
          <p:cNvSpPr txBox="1">
            <a:spLocks noChangeArrowheads="1"/>
          </p:cNvSpPr>
          <p:nvPr/>
        </p:nvSpPr>
        <p:spPr bwMode="auto">
          <a:xfrm>
            <a:off x="8344449" y="2060590"/>
            <a:ext cx="1456954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1400" dirty="0"/>
              <a:t>&gt;500GeV Circle</a:t>
            </a:r>
          </a:p>
        </p:txBody>
      </p:sp>
      <p:sp>
        <p:nvSpPr>
          <p:cNvPr id="1427467" name="Line 11"/>
          <p:cNvSpPr>
            <a:spLocks noChangeShapeType="1"/>
          </p:cNvSpPr>
          <p:nvPr/>
        </p:nvSpPr>
        <p:spPr bwMode="auto">
          <a:xfrm flipH="1" flipV="1">
            <a:off x="7059749" y="4005310"/>
            <a:ext cx="390392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388" tIns="45694" rIns="91388" bIns="45694"/>
          <a:lstStyle/>
          <a:p>
            <a:endParaRPr lang="ja-JP" altLang="en-US"/>
          </a:p>
        </p:txBody>
      </p:sp>
      <p:sp>
        <p:nvSpPr>
          <p:cNvPr id="1427468" name="Text Box 12"/>
          <p:cNvSpPr txBox="1">
            <a:spLocks noChangeArrowheads="1"/>
          </p:cNvSpPr>
          <p:nvPr/>
        </p:nvSpPr>
        <p:spPr bwMode="auto">
          <a:xfrm>
            <a:off x="7059749" y="5013339"/>
            <a:ext cx="1582414" cy="3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spAutoFit/>
          </a:bodyPr>
          <a:lstStyle/>
          <a:p>
            <a:r>
              <a:rPr lang="en-US" altLang="ja-JP" sz="1400" dirty="0"/>
              <a:t>Position of Pulsar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7836" y="3787824"/>
            <a:ext cx="4837775" cy="3025775"/>
            <a:chOff x="92" y="972"/>
            <a:chExt cx="3698" cy="2656"/>
          </a:xfrm>
        </p:grpSpPr>
        <p:pic>
          <p:nvPicPr>
            <p:cNvPr id="1427470" name="Picture 14" descr="crab_sed"/>
            <p:cNvPicPr>
              <a:picLocks noChangeAspect="1" noChangeArrowheads="1"/>
            </p:cNvPicPr>
            <p:nvPr/>
          </p:nvPicPr>
          <p:blipFill>
            <a:blip r:embed="rId4"/>
            <a:srcRect t="5286" r="5223"/>
            <a:stretch>
              <a:fillRect/>
            </a:stretch>
          </p:blipFill>
          <p:spPr bwMode="auto">
            <a:xfrm>
              <a:off x="92" y="972"/>
              <a:ext cx="3698" cy="2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27471" name="Text Box 15"/>
            <p:cNvSpPr txBox="1">
              <a:spLocks noChangeArrowheads="1"/>
            </p:cNvSpPr>
            <p:nvPr/>
          </p:nvSpPr>
          <p:spPr bwMode="auto">
            <a:xfrm>
              <a:off x="2866" y="1150"/>
              <a:ext cx="812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en-US" sz="2000" dirty="0">
                  <a:solidFill>
                    <a:schemeClr val="bg1"/>
                  </a:solidFill>
                  <a:latin typeface="Verdana" pitchFamily="34" charset="0"/>
                </a:rPr>
                <a:t>MAGIC</a:t>
              </a:r>
            </a:p>
          </p:txBody>
        </p:sp>
        <p:sp>
          <p:nvSpPr>
            <p:cNvPr id="1427472" name="Freeform 16"/>
            <p:cNvSpPr>
              <a:spLocks/>
            </p:cNvSpPr>
            <p:nvPr/>
          </p:nvSpPr>
          <p:spPr bwMode="auto">
            <a:xfrm>
              <a:off x="643" y="1177"/>
              <a:ext cx="684" cy="16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2" y="685"/>
                </a:cxn>
                <a:cxn ang="0">
                  <a:pos x="684" y="1611"/>
                </a:cxn>
              </a:cxnLst>
              <a:rect l="0" t="0" r="r" b="b"/>
              <a:pathLst>
                <a:path w="684" h="1611">
                  <a:moveTo>
                    <a:pt x="0" y="0"/>
                  </a:moveTo>
                  <a:cubicBezTo>
                    <a:pt x="58" y="114"/>
                    <a:pt x="228" y="417"/>
                    <a:pt x="342" y="685"/>
                  </a:cubicBezTo>
                  <a:cubicBezTo>
                    <a:pt x="456" y="953"/>
                    <a:pt x="613" y="1418"/>
                    <a:pt x="684" y="1611"/>
                  </a:cubicBezTo>
                </a:path>
              </a:pathLst>
            </a:custGeom>
            <a:noFill/>
            <a:ln w="57150" cmpd="sng">
              <a:solidFill>
                <a:srgbClr val="FF0000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27473" name="Text Box 17"/>
            <p:cNvSpPr txBox="1">
              <a:spLocks noChangeArrowheads="1"/>
            </p:cNvSpPr>
            <p:nvPr/>
          </p:nvSpPr>
          <p:spPr bwMode="auto">
            <a:xfrm>
              <a:off x="478" y="2074"/>
              <a:ext cx="686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en-US" sz="2000" dirty="0">
                  <a:solidFill>
                    <a:srgbClr val="FF0000"/>
                  </a:solidFill>
                  <a:latin typeface="Verdana" pitchFamily="34" charset="0"/>
                </a:rPr>
                <a:t>Sync.</a:t>
              </a:r>
            </a:p>
          </p:txBody>
        </p:sp>
        <p:sp>
          <p:nvSpPr>
            <p:cNvPr id="1427474" name="Freeform 18"/>
            <p:cNvSpPr>
              <a:spLocks/>
            </p:cNvSpPr>
            <p:nvPr/>
          </p:nvSpPr>
          <p:spPr bwMode="auto">
            <a:xfrm>
              <a:off x="1319" y="1594"/>
              <a:ext cx="2229" cy="1386"/>
            </a:xfrm>
            <a:custGeom>
              <a:avLst/>
              <a:gdLst/>
              <a:ahLst/>
              <a:cxnLst>
                <a:cxn ang="0">
                  <a:pos x="0" y="259"/>
                </a:cxn>
                <a:cxn ang="0">
                  <a:pos x="609" y="17"/>
                </a:cxn>
                <a:cxn ang="0">
                  <a:pos x="1135" y="159"/>
                </a:cxn>
                <a:cxn ang="0">
                  <a:pos x="1811" y="819"/>
                </a:cxn>
                <a:cxn ang="0">
                  <a:pos x="2229" y="1386"/>
                </a:cxn>
              </a:cxnLst>
              <a:rect l="0" t="0" r="r" b="b"/>
              <a:pathLst>
                <a:path w="2229" h="1386">
                  <a:moveTo>
                    <a:pt x="0" y="259"/>
                  </a:moveTo>
                  <a:cubicBezTo>
                    <a:pt x="101" y="219"/>
                    <a:pt x="420" y="34"/>
                    <a:pt x="609" y="17"/>
                  </a:cubicBezTo>
                  <a:cubicBezTo>
                    <a:pt x="798" y="0"/>
                    <a:pt x="935" y="25"/>
                    <a:pt x="1135" y="159"/>
                  </a:cubicBezTo>
                  <a:cubicBezTo>
                    <a:pt x="1335" y="293"/>
                    <a:pt x="1629" y="615"/>
                    <a:pt x="1811" y="819"/>
                  </a:cubicBezTo>
                  <a:cubicBezTo>
                    <a:pt x="1993" y="1023"/>
                    <a:pt x="2142" y="1268"/>
                    <a:pt x="2229" y="1386"/>
                  </a:cubicBezTo>
                </a:path>
              </a:pathLst>
            </a:custGeom>
            <a:noFill/>
            <a:ln w="57150" cmpd="sng">
              <a:solidFill>
                <a:srgbClr val="0033CC">
                  <a:alpha val="3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27475" name="Text Box 19"/>
            <p:cNvSpPr txBox="1">
              <a:spLocks noChangeArrowheads="1"/>
            </p:cNvSpPr>
            <p:nvPr/>
          </p:nvSpPr>
          <p:spPr bwMode="auto">
            <a:xfrm>
              <a:off x="2155" y="1857"/>
              <a:ext cx="361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0" lang="en-US" sz="2000" dirty="0">
                  <a:solidFill>
                    <a:srgbClr val="000090"/>
                  </a:solidFill>
                  <a:latin typeface="Verdana" pitchFamily="34" charset="0"/>
                </a:rPr>
                <a:t>IC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>
                <a:cs typeface="+mj-cs"/>
              </a:rPr>
              <a:t>Crab Nebula spectrum</a:t>
            </a:r>
            <a:br>
              <a:rPr lang="en-US" altLang="ja-JP" dirty="0" smtClean="0">
                <a:cs typeface="+mj-cs"/>
              </a:rPr>
            </a:br>
            <a:r>
              <a:rPr lang="en-US" altLang="ja-JP" dirty="0" smtClean="0">
                <a:cs typeface="+mj-cs"/>
              </a:rPr>
              <a:t>Fermi and MAGIC-Stereo</a:t>
            </a:r>
            <a:endParaRPr lang="en-US" altLang="ja-JP" dirty="0">
              <a:cs typeface="+mj-cs"/>
            </a:endParaRPr>
          </a:p>
        </p:txBody>
      </p:sp>
      <p:sp>
        <p:nvSpPr>
          <p:cNvPr id="13" name="コンテンツ プレースホル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0377" indent="-383821">
              <a:defRPr/>
            </a:pPr>
            <a:endParaRPr lang="ja-JP" altLang="en-US" dirty="0">
              <a:cs typeface="+mn-cs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2301058" y="1125749"/>
            <a:ext cx="5459851" cy="7341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bg2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lIns="91386" tIns="45692" rIns="91386" bIns="45692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sz="1700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13427" y="1412196"/>
            <a:ext cx="9163013" cy="5257224"/>
            <a:chOff x="0" y="0"/>
            <a:chExt cx="6432" cy="4192"/>
          </a:xfrm>
        </p:grpSpPr>
        <p:pic>
          <p:nvPicPr>
            <p:cNvPr id="95240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" y="40"/>
              <a:ext cx="6352" cy="4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5241" name="Picture 1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6432" cy="4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95238" name="Line 16"/>
          <p:cNvSpPr>
            <a:spLocks noChangeShapeType="1"/>
          </p:cNvSpPr>
          <p:nvPr/>
        </p:nvSpPr>
        <p:spPr bwMode="auto">
          <a:xfrm>
            <a:off x="6201365" y="3788889"/>
            <a:ext cx="0" cy="86372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</p:spPr>
        <p:txBody>
          <a:bodyPr lIns="91386" tIns="45692" rIns="91386" bIns="45692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5239" name="Text Box 17"/>
          <p:cNvSpPr txBox="1">
            <a:spLocks noChangeArrowheads="1"/>
          </p:cNvSpPr>
          <p:nvPr/>
        </p:nvSpPr>
        <p:spPr bwMode="auto">
          <a:xfrm>
            <a:off x="5433990" y="4652637"/>
            <a:ext cx="1929050" cy="61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6" tIns="45692" rIns="91386" bIns="45692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700" dirty="0">
                <a:solidFill>
                  <a:schemeClr val="bg1"/>
                </a:solidFill>
              </a:rPr>
              <a:t>Smaller error bars</a:t>
            </a:r>
          </a:p>
          <a:p>
            <a:pPr algn="ctr"/>
            <a:r>
              <a:rPr lang="en-US" altLang="ja-JP" sz="1700" dirty="0">
                <a:solidFill>
                  <a:schemeClr val="bg1"/>
                </a:solidFill>
              </a:rPr>
              <a:t>in only 3.5 hours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SNR W51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906000" cy="318074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85803" y="4724399"/>
            <a:ext cx="7061475" cy="1754310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kumimoji="1" lang="en-US" altLang="ja-JP" dirty="0" smtClean="0"/>
              <a:t>One of the most luminous star forming region (distance ~ 6kpc)</a:t>
            </a:r>
          </a:p>
          <a:p>
            <a:r>
              <a:rPr lang="en-US" altLang="ja-JP" dirty="0" smtClean="0"/>
              <a:t>W51C is a medium age (~30kyr) Super Nova Remnant</a:t>
            </a:r>
          </a:p>
          <a:p>
            <a:r>
              <a:rPr kumimoji="1" lang="en-US" altLang="ja-JP" dirty="0" smtClean="0"/>
              <a:t>Shell of the remnant is interacting with surrounding molecular cloud</a:t>
            </a:r>
          </a:p>
          <a:p>
            <a:r>
              <a:rPr lang="en-US" altLang="ja-JP" dirty="0" smtClean="0"/>
              <a:t>Discovery by Fermi/LAT (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) and HESS (4.4 </a:t>
            </a:r>
            <a:r>
              <a:rPr lang="en-US" altLang="ja-JP" dirty="0" err="1" smtClean="0"/>
              <a:t>σ</a:t>
            </a:r>
            <a:r>
              <a:rPr lang="en-US" altLang="ja-JP" dirty="0" smtClean="0"/>
              <a:t> at 1TeV)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Promising candidate SNR to test and study cosmic ray acceleration 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50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959850" cy="990600"/>
          </a:xfrm>
        </p:spPr>
        <p:txBody>
          <a:bodyPr tIns="41973" bIns="41973">
            <a:normAutofit fontScale="90000"/>
          </a:bodyPr>
          <a:lstStyle/>
          <a:p>
            <a:pPr eaLnBrk="1" hangingPunct="1"/>
            <a:r>
              <a:rPr lang="en-US" altLang="ja-JP" sz="4000" dirty="0">
                <a:latin typeface="ＭＳ Ｐゴシック" charset="-128"/>
              </a:rPr>
              <a:t>Great success!</a:t>
            </a:r>
            <a:r>
              <a:rPr lang="en-US" altLang="ja-JP" sz="4000" dirty="0" smtClean="0">
                <a:latin typeface="ＭＳ Ｐゴシック" charset="-128"/>
              </a:rPr>
              <a:t>!  HESS galactic plane survey</a:t>
            </a:r>
            <a:endParaRPr lang="en-US" altLang="ja-JP" sz="4000" dirty="0">
              <a:latin typeface="ＭＳ Ｐゴシック" charset="-128"/>
            </a:endParaRP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/>
          <a:srcRect l="2814" t="6528" r="2814" b="7095"/>
          <a:stretch>
            <a:fillRect/>
          </a:stretch>
        </p:blipFill>
        <p:spPr bwMode="auto">
          <a:xfrm>
            <a:off x="685808" y="838206"/>
            <a:ext cx="818317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029640" y="6248403"/>
            <a:ext cx="3352928" cy="369306"/>
          </a:xfrm>
          <a:prstGeom prst="rect">
            <a:avLst/>
          </a:prstGeom>
          <a:solidFill>
            <a:schemeClr val="bg2"/>
          </a:solidFill>
        </p:spPr>
        <p:txBody>
          <a:bodyPr wrap="none" lIns="91416" tIns="45707" rIns="91416" bIns="45707" rtlCol="0">
            <a:spAutoFit/>
          </a:bodyPr>
          <a:lstStyle/>
          <a:p>
            <a:r>
              <a:rPr kumimoji="1" lang="en-US" altLang="ja-JP" dirty="0" err="1" smtClean="0"/>
              <a:t>PWNe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SNRs</a:t>
            </a:r>
            <a:r>
              <a:rPr kumimoji="1" lang="en-US" altLang="ja-JP" dirty="0" smtClean="0"/>
              <a:t>, Binaries, un-IDs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tIns="41973" bIns="41973"/>
          <a:lstStyle/>
          <a:p>
            <a:r>
              <a:rPr lang="en-US" altLang="ja-JP" sz="3200" dirty="0" smtClean="0"/>
              <a:t>Gamma ray emission process</a:t>
            </a:r>
            <a:br>
              <a:rPr lang="en-US" altLang="ja-JP" sz="3200" dirty="0" smtClean="0"/>
            </a:br>
            <a:r>
              <a:rPr lang="en-US" altLang="ja-JP" sz="3200" dirty="0" smtClean="0"/>
              <a:t>from DM Annihilation</a:t>
            </a:r>
            <a:endParaRPr lang="ja-JP" altLang="en-US" sz="3200" dirty="0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91" y="4878426"/>
            <a:ext cx="4256484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91" y="1857375"/>
            <a:ext cx="4256484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テキスト ボックス 5"/>
          <p:cNvSpPr txBox="1">
            <a:spLocks noChangeArrowheads="1"/>
          </p:cNvSpPr>
          <p:nvPr/>
        </p:nvSpPr>
        <p:spPr bwMode="auto">
          <a:xfrm>
            <a:off x="309566" y="1285900"/>
            <a:ext cx="3605900" cy="46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6" tIns="45694" rIns="91386" bIns="45694">
            <a:prstTxWarp prst="textNoShape">
              <a:avLst/>
            </a:prstTxWarp>
            <a:spAutoFit/>
          </a:bodyPr>
          <a:lstStyle/>
          <a:p>
            <a:r>
              <a:rPr lang="en-US" altLang="ja-JP" sz="2400" dirty="0"/>
              <a:t>Dark Matter Annihilations</a:t>
            </a:r>
            <a:endParaRPr lang="ja-JP" altLang="en-US" sz="2400" dirty="0"/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7783" y="1289057"/>
            <a:ext cx="3946922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7785" y="2643224"/>
            <a:ext cx="396240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テキスト ボックス 8"/>
          <p:cNvSpPr txBox="1">
            <a:spLocks noChangeArrowheads="1"/>
          </p:cNvSpPr>
          <p:nvPr/>
        </p:nvSpPr>
        <p:spPr bwMode="auto">
          <a:xfrm>
            <a:off x="5417348" y="1214448"/>
            <a:ext cx="1941949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6" tIns="45694" rIns="91386" bIns="45694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Bergstrom et al.</a:t>
            </a:r>
            <a:endParaRPr lang="ja-JP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/>
          <a:srcRect l="12614" t="40245" r="21329" b="1750"/>
          <a:stretch>
            <a:fillRect/>
          </a:stretch>
        </p:blipFill>
        <p:spPr bwMode="auto">
          <a:xfrm>
            <a:off x="247674" y="3505201"/>
            <a:ext cx="5398234" cy="3045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8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1399915" y="2"/>
            <a:ext cx="8093340" cy="1143000"/>
          </a:xfrm>
        </p:spPr>
        <p:txBody>
          <a:bodyPr/>
          <a:lstStyle/>
          <a:p>
            <a:r>
              <a:rPr lang="en-US" altLang="ja-JP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MAGIC Telescopes</a:t>
            </a:r>
          </a:p>
        </p:txBody>
      </p:sp>
      <p:sp>
        <p:nvSpPr>
          <p:cNvPr id="1387524" name="Text Box 4"/>
          <p:cNvSpPr txBox="1">
            <a:spLocks noChangeArrowheads="1"/>
          </p:cNvSpPr>
          <p:nvPr/>
        </p:nvSpPr>
        <p:spPr bwMode="auto">
          <a:xfrm>
            <a:off x="5695952" y="4191003"/>
            <a:ext cx="4058708" cy="1400125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185" tIns="45592" rIns="91185" bIns="45592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solidFill>
                  <a:srgbClr val="FFCC00"/>
                </a:solidFill>
              </a:rPr>
              <a:t>Upgrade from MAGIC to MAGIC Stereo</a:t>
            </a:r>
          </a:p>
          <a:p>
            <a:r>
              <a:rPr lang="en-US" altLang="ja-JP" sz="1400" b="1" dirty="0" smtClean="0">
                <a:solidFill>
                  <a:srgbClr val="FFCC00"/>
                </a:solidFill>
              </a:rPr>
              <a:t>Regular operation since September 2009</a:t>
            </a:r>
          </a:p>
          <a:p>
            <a:endParaRPr lang="en-US" altLang="ja-JP" sz="1400" b="1" dirty="0" smtClean="0">
              <a:solidFill>
                <a:srgbClr val="FFCC00"/>
              </a:solidFill>
            </a:endParaRPr>
          </a:p>
          <a:p>
            <a:r>
              <a:rPr lang="en-US" altLang="ja-JP" sz="1400" dirty="0" smtClean="0"/>
              <a:t>Sensitivity 1.6% Crab </a:t>
            </a:r>
            <a:r>
              <a:rPr lang="ja-JP" altLang="en-US" sz="1400" dirty="0" smtClean="0">
                <a:sym typeface="Wingdings"/>
              </a:rPr>
              <a:t></a:t>
            </a:r>
            <a:r>
              <a:rPr lang="en-US" altLang="ja-JP" sz="1400" dirty="0" smtClean="0">
                <a:sym typeface="Wingdings"/>
              </a:rPr>
              <a:t> </a:t>
            </a:r>
            <a:r>
              <a:rPr lang="en-US" altLang="ja-JP" sz="1400" dirty="0" smtClean="0"/>
              <a:t>~0.7% Crab (50hrs)</a:t>
            </a:r>
          </a:p>
          <a:p>
            <a:r>
              <a:rPr lang="en-US" altLang="ja-JP" sz="1400" dirty="0" smtClean="0"/>
              <a:t>Angular resolution 0.1 deg </a:t>
            </a:r>
            <a:r>
              <a:rPr lang="ja-JP" altLang="en-US" sz="1400" dirty="0" smtClean="0">
                <a:sym typeface="Wingdings"/>
              </a:rPr>
              <a:t></a:t>
            </a:r>
            <a:r>
              <a:rPr lang="en-US" altLang="ja-JP" sz="1400" dirty="0" smtClean="0">
                <a:sym typeface="Wingdings"/>
              </a:rPr>
              <a:t> </a:t>
            </a:r>
            <a:r>
              <a:rPr lang="en-US" altLang="ja-JP" sz="1400" dirty="0" smtClean="0"/>
              <a:t>0.06 deg</a:t>
            </a:r>
          </a:p>
          <a:p>
            <a:r>
              <a:rPr lang="en-US" altLang="ja-JP" sz="1400" dirty="0" smtClean="0"/>
              <a:t>Energy resolution 25% </a:t>
            </a:r>
            <a:r>
              <a:rPr lang="ja-JP" altLang="en-US" sz="1400" dirty="0" smtClean="0">
                <a:sym typeface="Wingdings"/>
              </a:rPr>
              <a:t></a:t>
            </a:r>
            <a:r>
              <a:rPr lang="en-US" altLang="ja-JP" sz="1400" dirty="0" smtClean="0">
                <a:sym typeface="Wingdings"/>
              </a:rPr>
              <a:t> </a:t>
            </a:r>
            <a:r>
              <a:rPr lang="en-US" altLang="ja-JP" sz="1400" dirty="0" smtClean="0"/>
              <a:t>15%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695951" y="1447827"/>
            <a:ext cx="4044950" cy="2292677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185" tIns="45592" rIns="91185" bIns="45592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FFCC00"/>
                </a:solidFill>
              </a:rPr>
              <a:t>New technologies</a:t>
            </a:r>
          </a:p>
          <a:p>
            <a:r>
              <a:rPr lang="en-US" altLang="ja-JP" sz="1400" b="1" dirty="0">
                <a:solidFill>
                  <a:srgbClr val="FFCC00"/>
                </a:solidFill>
              </a:rPr>
              <a:t>to lower the threshold energy</a:t>
            </a:r>
          </a:p>
          <a:p>
            <a:endParaRPr lang="en-US" altLang="ja-JP" sz="1400" b="1" dirty="0"/>
          </a:p>
          <a:p>
            <a:r>
              <a:rPr lang="en-US" altLang="ja-JP" sz="1400" dirty="0"/>
              <a:t>17m diameter world largest Cherenkov tel.</a:t>
            </a:r>
          </a:p>
          <a:p>
            <a:r>
              <a:rPr lang="en-US" altLang="ja-JP" sz="1400" dirty="0"/>
              <a:t>0.1°High resolution camera</a:t>
            </a:r>
          </a:p>
          <a:p>
            <a:r>
              <a:rPr lang="en-US" altLang="ja-JP" sz="1400" dirty="0"/>
              <a:t>Hemispherical High QE PMT</a:t>
            </a:r>
            <a:endParaRPr lang="en-US" altLang="ja-JP" sz="1400" dirty="0">
              <a:sym typeface="Wingdings" charset="2"/>
            </a:endParaRPr>
          </a:p>
          <a:p>
            <a:r>
              <a:rPr lang="en-US" altLang="ja-JP" sz="1400" dirty="0">
                <a:sym typeface="Wingdings" charset="2"/>
              </a:rPr>
              <a:t>Optical </a:t>
            </a:r>
            <a:r>
              <a:rPr lang="en-US" altLang="ja-JP" sz="1400" dirty="0" err="1">
                <a:sym typeface="Wingdings" charset="2"/>
              </a:rPr>
              <a:t>fibre</a:t>
            </a:r>
            <a:r>
              <a:rPr lang="en-US" altLang="ja-JP" sz="1400" dirty="0">
                <a:sym typeface="Wingdings" charset="2"/>
              </a:rPr>
              <a:t> analogue signal transmission</a:t>
            </a:r>
          </a:p>
          <a:p>
            <a:r>
              <a:rPr lang="en-US" altLang="ja-JP" sz="1400" dirty="0">
                <a:sym typeface="Wingdings" charset="2"/>
              </a:rPr>
              <a:t>2GS/sec Ultra Fast </a:t>
            </a:r>
            <a:r>
              <a:rPr lang="en-US" altLang="ja-JP" sz="1400" dirty="0" err="1">
                <a:sym typeface="Wingdings" charset="2"/>
              </a:rPr>
              <a:t>FADCs</a:t>
            </a:r>
            <a:endParaRPr lang="en-US" altLang="ja-JP" sz="1400" dirty="0" smtClean="0"/>
          </a:p>
          <a:p>
            <a:r>
              <a:rPr lang="en-US" altLang="ja-JP" sz="1400" dirty="0" smtClean="0"/>
              <a:t>Fast rotation for GRB ~20secs/180deg.</a:t>
            </a:r>
          </a:p>
          <a:p>
            <a:r>
              <a:rPr lang="en-US" altLang="ja-JP" sz="1400" dirty="0" smtClean="0"/>
              <a:t>Trigger threshold ~50GeV </a:t>
            </a:r>
            <a:r>
              <a:rPr lang="ja-JP" altLang="en-US" sz="1400" dirty="0" smtClean="0">
                <a:sym typeface="Wingdings"/>
              </a:rPr>
              <a:t></a:t>
            </a:r>
            <a:r>
              <a:rPr lang="en-US" altLang="ja-JP" sz="1400" dirty="0" smtClean="0">
                <a:sym typeface="Wingdings"/>
              </a:rPr>
              <a:t> ~25GeV</a:t>
            </a:r>
            <a:endParaRPr lang="en-US" altLang="ja-JP" sz="1400" dirty="0" smtClean="0"/>
          </a:p>
        </p:txBody>
      </p:sp>
      <p:pic>
        <p:nvPicPr>
          <p:cNvPr id="5126" name="Picture 6" descr="map_canary_islan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" y="1196975"/>
            <a:ext cx="3080147" cy="214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road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7041" y="1196975"/>
            <a:ext cx="1614884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584729" y="1197020"/>
            <a:ext cx="3042312" cy="100806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 lIns="91185" tIns="45592" rIns="91185" bIns="45592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584729" y="2349545"/>
            <a:ext cx="3042312" cy="100806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 lIns="91185" tIns="45592" rIns="91185" bIns="45592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V="1">
            <a:off x="247650" y="1700213"/>
            <a:ext cx="4158457" cy="1804986"/>
          </a:xfrm>
          <a:prstGeom prst="line">
            <a:avLst/>
          </a:prstGeom>
          <a:noFill/>
          <a:ln w="25400">
            <a:solidFill>
              <a:srgbClr val="211E48"/>
            </a:solidFill>
            <a:round/>
            <a:headEnd/>
            <a:tailEnd/>
          </a:ln>
        </p:spPr>
        <p:txBody>
          <a:bodyPr lIns="91185" tIns="45592" rIns="91185" bIns="45592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4406127" y="1700244"/>
            <a:ext cx="1248569" cy="1800225"/>
          </a:xfrm>
          <a:prstGeom prst="line">
            <a:avLst/>
          </a:prstGeom>
          <a:noFill/>
          <a:ln w="25400">
            <a:solidFill>
              <a:srgbClr val="211E48"/>
            </a:solidFill>
            <a:round/>
            <a:headEnd/>
            <a:tailEnd/>
          </a:ln>
        </p:spPr>
        <p:txBody>
          <a:bodyPr lIns="91185" tIns="45592" rIns="91185" bIns="45592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18529" name="Picture 1" descr="C:\Users\mteshima\Pictures\MAGIC\IMG_2617.JPG"/>
          <p:cNvPicPr>
            <a:picLocks noChangeAspect="1" noChangeArrowheads="1"/>
          </p:cNvPicPr>
          <p:nvPr/>
        </p:nvPicPr>
        <p:blipFill>
          <a:blip r:embed="rId5"/>
          <a:srcRect t="29838"/>
          <a:stretch>
            <a:fillRect/>
          </a:stretch>
        </p:blipFill>
        <p:spPr bwMode="auto">
          <a:xfrm>
            <a:off x="4" y="1530351"/>
            <a:ext cx="5594483" cy="532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315648" y="6286442"/>
            <a:ext cx="2012156" cy="573088"/>
            <a:chOff x="667" y="3407"/>
            <a:chExt cx="1170" cy="361"/>
          </a:xfrm>
        </p:grpSpPr>
        <p:sp>
          <p:nvSpPr>
            <p:cNvPr id="17422" name="Line 14"/>
            <p:cNvSpPr>
              <a:spLocks noChangeShapeType="1"/>
            </p:cNvSpPr>
            <p:nvPr/>
          </p:nvSpPr>
          <p:spPr bwMode="auto">
            <a:xfrm>
              <a:off x="667" y="3407"/>
              <a:ext cx="1170" cy="159"/>
            </a:xfrm>
            <a:prstGeom prst="line">
              <a:avLst/>
            </a:prstGeom>
            <a:noFill/>
            <a:ln w="50800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423" name="Text Box 15"/>
            <p:cNvSpPr txBox="1">
              <a:spLocks noChangeArrowheads="1"/>
            </p:cNvSpPr>
            <p:nvPr/>
          </p:nvSpPr>
          <p:spPr bwMode="auto">
            <a:xfrm rot="468080">
              <a:off x="960" y="3516"/>
              <a:ext cx="39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CC00"/>
                  </a:solidFill>
                </a:rPr>
                <a:t>85m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8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18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Angular Resolution in MAGIC Stereo</a:t>
            </a:r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743201"/>
            <a:ext cx="5631065" cy="400476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1077932"/>
            <a:ext cx="3124200" cy="280827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962400"/>
            <a:ext cx="3104910" cy="27813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09600" y="1524001"/>
            <a:ext cx="3468920" cy="923314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kumimoji="1" lang="en-US" altLang="ja-JP" dirty="0" smtClean="0"/>
              <a:t>Data and MC agrees very well !!</a:t>
            </a:r>
          </a:p>
          <a:p>
            <a:r>
              <a:rPr lang="en-US" altLang="ja-JP" dirty="0" smtClean="0"/>
              <a:t>~ 0.1 degrees at 100GeV</a:t>
            </a:r>
          </a:p>
          <a:p>
            <a:r>
              <a:rPr lang="en-US" altLang="ja-JP" dirty="0" smtClean="0"/>
              <a:t>~ 0.05 degrees at 1000GeV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906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103" y="2"/>
            <a:ext cx="8958507" cy="1143000"/>
          </a:xfrm>
        </p:spPr>
        <p:txBody>
          <a:bodyPr/>
          <a:lstStyle/>
          <a:p>
            <a:pPr>
              <a:defRPr/>
            </a:pPr>
            <a:endParaRPr lang="ja-JP" altLang="en-US" dirty="0">
              <a:cs typeface="+mj-cs"/>
            </a:endParaRPr>
          </a:p>
        </p:txBody>
      </p:sp>
      <p:pic>
        <p:nvPicPr>
          <p:cNvPr id="31747" name="図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"/>
            <a:ext cx="9906000" cy="685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Sensitivity of MAGIC Stereo achieved (~0.6% Crab), factor 3 better than mono</a:t>
            </a:r>
            <a:endParaRPr lang="ja-JP" altLang="en-US" sz="32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7391400" cy="520710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208475" y="4964669"/>
            <a:ext cx="2776084" cy="369316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0.6%Crab MAGIC Stereo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62401" y="3200400"/>
            <a:ext cx="2673404" cy="369316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1</a:t>
            </a:r>
            <a:r>
              <a:rPr kumimoji="1" lang="en-US" altLang="ja-JP" dirty="0" smtClean="0">
                <a:solidFill>
                  <a:srgbClr val="000000"/>
                </a:solidFill>
              </a:rPr>
              <a:t>.6%Crab MAGIC Mono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 smtClean="0"/>
              <a:t>Sensitivity of MAGIC Stereo achieved</a:t>
            </a:r>
            <a:endParaRPr lang="ja-JP" altLang="en-US" sz="32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391400" cy="520710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743200" y="4267200"/>
            <a:ext cx="1211090" cy="369316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0.6%Crab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62400" y="3200400"/>
            <a:ext cx="1211090" cy="369316"/>
          </a:xfrm>
          <a:prstGeom prst="rect">
            <a:avLst/>
          </a:prstGeom>
          <a:noFill/>
        </p:spPr>
        <p:txBody>
          <a:bodyPr wrap="none" lIns="91422" tIns="45712" rIns="91422" bIns="45712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1</a:t>
            </a:r>
            <a:r>
              <a:rPr kumimoji="1" lang="en-US" altLang="ja-JP" dirty="0" smtClean="0">
                <a:solidFill>
                  <a:srgbClr val="000000"/>
                </a:solidFill>
              </a:rPr>
              <a:t>.6%Crab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grpSp>
        <p:nvGrpSpPr>
          <p:cNvPr id="2" name="図形グループ 11"/>
          <p:cNvGrpSpPr/>
          <p:nvPr/>
        </p:nvGrpSpPr>
        <p:grpSpPr>
          <a:xfrm>
            <a:off x="533400" y="1189040"/>
            <a:ext cx="9144000" cy="5668962"/>
            <a:chOff x="0" y="1189040"/>
            <a:chExt cx="9144000" cy="5668962"/>
          </a:xfrm>
        </p:grpSpPr>
        <p:pic>
          <p:nvPicPr>
            <p:cNvPr id="13" name="Picture 3" descr="CTAsensitivity"/>
            <p:cNvPicPr>
              <a:picLocks noChangeAspect="1" noChangeArrowheads="1"/>
            </p:cNvPicPr>
            <p:nvPr/>
          </p:nvPicPr>
          <p:blipFill>
            <a:blip r:embed="rId3"/>
            <a:srcRect t="17323"/>
            <a:stretch>
              <a:fillRect/>
            </a:stretch>
          </p:blipFill>
          <p:spPr bwMode="auto">
            <a:xfrm>
              <a:off x="0" y="1189040"/>
              <a:ext cx="9144000" cy="5668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5"/>
            <p:cNvSpPr>
              <a:spLocks noChangeShapeType="1"/>
            </p:cNvSpPr>
            <p:nvPr/>
          </p:nvSpPr>
          <p:spPr bwMode="auto">
            <a:xfrm flipH="1">
              <a:off x="2602524" y="3429000"/>
              <a:ext cx="351692" cy="457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87005" tIns="43503" rIns="87005" bIns="43503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524771" y="3644915"/>
              <a:ext cx="913523" cy="441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300" dirty="0">
                  <a:solidFill>
                    <a:srgbClr val="FF3300"/>
                  </a:solidFill>
                </a:rPr>
                <a:t>50hrs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2051071" y="5661053"/>
              <a:ext cx="1989207" cy="334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0066"/>
                  </a:solidFill>
                </a:rPr>
                <a:t>Background Limited</a:t>
              </a: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5651524" y="5661053"/>
              <a:ext cx="1464524" cy="334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0066"/>
                  </a:solidFill>
                </a:rPr>
                <a:t>Signal Limited</a:t>
              </a: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2124080" y="3860843"/>
              <a:ext cx="478449" cy="101599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87005" tIns="43503" rIns="87005" bIns="43503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2743205" y="3174999"/>
              <a:ext cx="2971800" cy="1244601"/>
            </a:xfrm>
            <a:custGeom>
              <a:avLst/>
              <a:gdLst>
                <a:gd name="connsiteX0" fmla="*/ 0 w 2187223"/>
                <a:gd name="connsiteY0" fmla="*/ 0 h 1829740"/>
                <a:gd name="connsiteX1" fmla="*/ 776111 w 2187223"/>
                <a:gd name="connsiteY1" fmla="*/ 649111 h 1829740"/>
                <a:gd name="connsiteX2" fmla="*/ 1340556 w 2187223"/>
                <a:gd name="connsiteY2" fmla="*/ 1312333 h 1829740"/>
                <a:gd name="connsiteX3" fmla="*/ 1862667 w 2187223"/>
                <a:gd name="connsiteY3" fmla="*/ 1749777 h 1829740"/>
                <a:gd name="connsiteX4" fmla="*/ 2187223 w 2187223"/>
                <a:gd name="connsiteY4" fmla="*/ 1792111 h 1829740"/>
                <a:gd name="connsiteX0" fmla="*/ 0 w 2187223"/>
                <a:gd name="connsiteY0" fmla="*/ 0 h 1792111"/>
                <a:gd name="connsiteX1" fmla="*/ 776111 w 2187223"/>
                <a:gd name="connsiteY1" fmla="*/ 649111 h 1792111"/>
                <a:gd name="connsiteX2" fmla="*/ 1340556 w 2187223"/>
                <a:gd name="connsiteY2" fmla="*/ 1312333 h 1792111"/>
                <a:gd name="connsiteX3" fmla="*/ 2187223 w 2187223"/>
                <a:gd name="connsiteY3" fmla="*/ 1792111 h 1792111"/>
                <a:gd name="connsiteX0" fmla="*/ 0 w 2323924"/>
                <a:gd name="connsiteY0" fmla="*/ 0 h 2020828"/>
                <a:gd name="connsiteX1" fmla="*/ 912812 w 2323924"/>
                <a:gd name="connsiteY1" fmla="*/ 877828 h 2020828"/>
                <a:gd name="connsiteX2" fmla="*/ 1477257 w 2323924"/>
                <a:gd name="connsiteY2" fmla="*/ 1541050 h 2020828"/>
                <a:gd name="connsiteX3" fmla="*/ 2323924 w 2323924"/>
                <a:gd name="connsiteY3" fmla="*/ 2020828 h 2020828"/>
                <a:gd name="connsiteX0" fmla="*/ 0 w 2323924"/>
                <a:gd name="connsiteY0" fmla="*/ 0 h 2020828"/>
                <a:gd name="connsiteX1" fmla="*/ 912812 w 2323924"/>
                <a:gd name="connsiteY1" fmla="*/ 877828 h 2020828"/>
                <a:gd name="connsiteX2" fmla="*/ 1184746 w 2323924"/>
                <a:gd name="connsiteY2" fmla="*/ 1207121 h 2020828"/>
                <a:gd name="connsiteX3" fmla="*/ 1477257 w 2323924"/>
                <a:gd name="connsiteY3" fmla="*/ 1541050 h 2020828"/>
                <a:gd name="connsiteX4" fmla="*/ 2323924 w 2323924"/>
                <a:gd name="connsiteY4" fmla="*/ 2020828 h 2020828"/>
                <a:gd name="connsiteX0" fmla="*/ 0 w 2323924"/>
                <a:gd name="connsiteY0" fmla="*/ 0 h 2020828"/>
                <a:gd name="connsiteX1" fmla="*/ 912812 w 2323924"/>
                <a:gd name="connsiteY1" fmla="*/ 877828 h 2020828"/>
                <a:gd name="connsiteX2" fmla="*/ 1048044 w 2323924"/>
                <a:gd name="connsiteY2" fmla="*/ 1334186 h 2020828"/>
                <a:gd name="connsiteX3" fmla="*/ 1184746 w 2323924"/>
                <a:gd name="connsiteY3" fmla="*/ 1207121 h 2020828"/>
                <a:gd name="connsiteX4" fmla="*/ 1477257 w 2323924"/>
                <a:gd name="connsiteY4" fmla="*/ 1541050 h 2020828"/>
                <a:gd name="connsiteX5" fmla="*/ 2323924 w 2323924"/>
                <a:gd name="connsiteY5" fmla="*/ 2020828 h 2020828"/>
                <a:gd name="connsiteX0" fmla="*/ 0 w 2323924"/>
                <a:gd name="connsiteY0" fmla="*/ 0 h 2020828"/>
                <a:gd name="connsiteX1" fmla="*/ 912812 w 2323924"/>
                <a:gd name="connsiteY1" fmla="*/ 877828 h 2020828"/>
                <a:gd name="connsiteX2" fmla="*/ 1184746 w 2323924"/>
                <a:gd name="connsiteY2" fmla="*/ 1207121 h 2020828"/>
                <a:gd name="connsiteX3" fmla="*/ 1477257 w 2323924"/>
                <a:gd name="connsiteY3" fmla="*/ 1541050 h 2020828"/>
                <a:gd name="connsiteX4" fmla="*/ 2323924 w 2323924"/>
                <a:gd name="connsiteY4" fmla="*/ 2020828 h 2020828"/>
                <a:gd name="connsiteX0" fmla="*/ 0 w 2323924"/>
                <a:gd name="connsiteY0" fmla="*/ 0 h 2020828"/>
                <a:gd name="connsiteX1" fmla="*/ 912812 w 2323924"/>
                <a:gd name="connsiteY1" fmla="*/ 877828 h 2020828"/>
                <a:gd name="connsiteX2" fmla="*/ 1477257 w 2323924"/>
                <a:gd name="connsiteY2" fmla="*/ 1541050 h 2020828"/>
                <a:gd name="connsiteX3" fmla="*/ 2323924 w 2323924"/>
                <a:gd name="connsiteY3" fmla="*/ 2020828 h 2020828"/>
                <a:gd name="connsiteX0" fmla="*/ 0 w 2323924"/>
                <a:gd name="connsiteY0" fmla="*/ 0 h 2020828"/>
                <a:gd name="connsiteX1" fmla="*/ 912812 w 2323924"/>
                <a:gd name="connsiteY1" fmla="*/ 992186 h 2020828"/>
                <a:gd name="connsiteX2" fmla="*/ 1477257 w 2323924"/>
                <a:gd name="connsiteY2" fmla="*/ 1541050 h 2020828"/>
                <a:gd name="connsiteX3" fmla="*/ 2323924 w 2323924"/>
                <a:gd name="connsiteY3" fmla="*/ 2020828 h 2020828"/>
                <a:gd name="connsiteX0" fmla="*/ 0 w 2323924"/>
                <a:gd name="connsiteY0" fmla="*/ 0 h 2020828"/>
                <a:gd name="connsiteX1" fmla="*/ 912812 w 2323924"/>
                <a:gd name="connsiteY1" fmla="*/ 992186 h 2020828"/>
                <a:gd name="connsiteX2" fmla="*/ 1477257 w 2323924"/>
                <a:gd name="connsiteY2" fmla="*/ 1655408 h 2020828"/>
                <a:gd name="connsiteX3" fmla="*/ 2323924 w 2323924"/>
                <a:gd name="connsiteY3" fmla="*/ 2020828 h 2020828"/>
                <a:gd name="connsiteX0" fmla="*/ 0 w 2118872"/>
                <a:gd name="connsiteY0" fmla="*/ 0 h 1906469"/>
                <a:gd name="connsiteX1" fmla="*/ 912812 w 2118872"/>
                <a:gd name="connsiteY1" fmla="*/ 992186 h 1906469"/>
                <a:gd name="connsiteX2" fmla="*/ 1477257 w 2118872"/>
                <a:gd name="connsiteY2" fmla="*/ 1655408 h 1906469"/>
                <a:gd name="connsiteX3" fmla="*/ 2118872 w 2118872"/>
                <a:gd name="connsiteY3" fmla="*/ 1906469 h 1906469"/>
                <a:gd name="connsiteX0" fmla="*/ 0 w 3060593"/>
                <a:gd name="connsiteY0" fmla="*/ 0 h 1791025"/>
                <a:gd name="connsiteX1" fmla="*/ 912812 w 3060593"/>
                <a:gd name="connsiteY1" fmla="*/ 992186 h 1791025"/>
                <a:gd name="connsiteX2" fmla="*/ 1477257 w 3060593"/>
                <a:gd name="connsiteY2" fmla="*/ 1655408 h 1791025"/>
                <a:gd name="connsiteX3" fmla="*/ 3060593 w 3060593"/>
                <a:gd name="connsiteY3" fmla="*/ 1429852 h 1791025"/>
                <a:gd name="connsiteX0" fmla="*/ 0 w 3060593"/>
                <a:gd name="connsiteY0" fmla="*/ 0 h 1944063"/>
                <a:gd name="connsiteX1" fmla="*/ 912812 w 3060593"/>
                <a:gd name="connsiteY1" fmla="*/ 992186 h 1944063"/>
                <a:gd name="connsiteX2" fmla="*/ 1477257 w 3060593"/>
                <a:gd name="connsiteY2" fmla="*/ 1655408 h 1944063"/>
                <a:gd name="connsiteX3" fmla="*/ 2240947 w 3060593"/>
                <a:gd name="connsiteY3" fmla="*/ 1906470 h 1944063"/>
                <a:gd name="connsiteX4" fmla="*/ 3060593 w 3060593"/>
                <a:gd name="connsiteY4" fmla="*/ 1429852 h 1944063"/>
                <a:gd name="connsiteX0" fmla="*/ 0 w 3060593"/>
                <a:gd name="connsiteY0" fmla="*/ 0 h 1944063"/>
                <a:gd name="connsiteX1" fmla="*/ 912812 w 3060593"/>
                <a:gd name="connsiteY1" fmla="*/ 992186 h 1944063"/>
                <a:gd name="connsiteX2" fmla="*/ 1477257 w 3060593"/>
                <a:gd name="connsiteY2" fmla="*/ 1655408 h 1944063"/>
                <a:gd name="connsiteX3" fmla="*/ 2240947 w 3060593"/>
                <a:gd name="connsiteY3" fmla="*/ 1906470 h 1944063"/>
                <a:gd name="connsiteX4" fmla="*/ 3060593 w 3060593"/>
                <a:gd name="connsiteY4" fmla="*/ 1310699 h 1944063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240947 w 3060593"/>
                <a:gd name="connsiteY3" fmla="*/ 1906470 h 1910964"/>
                <a:gd name="connsiteX4" fmla="*/ 2615891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240947 w 3060593"/>
                <a:gd name="connsiteY3" fmla="*/ 1906470 h 1910964"/>
                <a:gd name="connsiteX4" fmla="*/ 2615891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240947 w 3060593"/>
                <a:gd name="connsiteY3" fmla="*/ 1906470 h 1910964"/>
                <a:gd name="connsiteX4" fmla="*/ 2694368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240947 w 3060593"/>
                <a:gd name="connsiteY3" fmla="*/ 1906470 h 1910964"/>
                <a:gd name="connsiteX4" fmla="*/ 2694368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240947 w 3060593"/>
                <a:gd name="connsiteY3" fmla="*/ 1906470 h 1910964"/>
                <a:gd name="connsiteX4" fmla="*/ 2694368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10964"/>
                <a:gd name="connsiteX1" fmla="*/ 912812 w 3060593"/>
                <a:gd name="connsiteY1" fmla="*/ 992186 h 1910964"/>
                <a:gd name="connsiteX2" fmla="*/ 1477257 w 3060593"/>
                <a:gd name="connsiteY2" fmla="*/ 1655408 h 1910964"/>
                <a:gd name="connsiteX3" fmla="*/ 2083993 w 3060593"/>
                <a:gd name="connsiteY3" fmla="*/ 1906470 h 1910964"/>
                <a:gd name="connsiteX4" fmla="*/ 2694368 w 3060593"/>
                <a:gd name="connsiteY4" fmla="*/ 1628442 h 1910964"/>
                <a:gd name="connsiteX5" fmla="*/ 3060593 w 3060593"/>
                <a:gd name="connsiteY5" fmla="*/ 1310699 h 1910964"/>
                <a:gd name="connsiteX0" fmla="*/ 0 w 3060593"/>
                <a:gd name="connsiteY0" fmla="*/ 0 h 1946188"/>
                <a:gd name="connsiteX1" fmla="*/ 912812 w 3060593"/>
                <a:gd name="connsiteY1" fmla="*/ 992186 h 1946188"/>
                <a:gd name="connsiteX2" fmla="*/ 1477257 w 3060593"/>
                <a:gd name="connsiteY2" fmla="*/ 1655408 h 1946188"/>
                <a:gd name="connsiteX3" fmla="*/ 2083993 w 3060593"/>
                <a:gd name="connsiteY3" fmla="*/ 1906470 h 1946188"/>
                <a:gd name="connsiteX4" fmla="*/ 2694368 w 3060593"/>
                <a:gd name="connsiteY4" fmla="*/ 1628442 h 1946188"/>
                <a:gd name="connsiteX5" fmla="*/ 3060593 w 3060593"/>
                <a:gd name="connsiteY5" fmla="*/ 1310699 h 194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0593" h="1946188">
                  <a:moveTo>
                    <a:pt x="0" y="0"/>
                  </a:moveTo>
                  <a:cubicBezTo>
                    <a:pt x="276342" y="215194"/>
                    <a:pt x="666603" y="716285"/>
                    <a:pt x="912812" y="992186"/>
                  </a:cubicBezTo>
                  <a:cubicBezTo>
                    <a:pt x="1159021" y="1268087"/>
                    <a:pt x="1282060" y="1503027"/>
                    <a:pt x="1477257" y="1655408"/>
                  </a:cubicBezTo>
                  <a:cubicBezTo>
                    <a:pt x="1672454" y="1807789"/>
                    <a:pt x="1894221" y="1910964"/>
                    <a:pt x="2083993" y="1906470"/>
                  </a:cubicBezTo>
                  <a:cubicBezTo>
                    <a:pt x="2270011" y="1946188"/>
                    <a:pt x="2543228" y="1721118"/>
                    <a:pt x="2694368" y="1628442"/>
                  </a:cubicBezTo>
                  <a:lnTo>
                    <a:pt x="3060593" y="1310699"/>
                  </a:lnTo>
                </a:path>
              </a:pathLst>
            </a:custGeom>
            <a:ln w="44450">
              <a:solidFill>
                <a:srgbClr val="0000FF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009314" y="3810030"/>
              <a:ext cx="1543772" cy="334077"/>
            </a:xfrm>
            <a:prstGeom prst="rect">
              <a:avLst/>
            </a:prstGeom>
            <a:noFill/>
          </p:spPr>
          <p:txBody>
            <a:bodyPr wrap="none" lIns="87005" tIns="43503" rIns="87005" bIns="43503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0000FF"/>
                  </a:solidFill>
                </a:rPr>
                <a:t>MAGIC-stereo</a:t>
              </a:r>
              <a:endParaRPr lang="ja-JP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209800" y="4114800"/>
              <a:ext cx="1066800" cy="914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7620000" y="4114800"/>
              <a:ext cx="1295400" cy="914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552800" y="4495805"/>
              <a:ext cx="4572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7010400" y="4495805"/>
              <a:ext cx="4572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2514600" y="3962402"/>
              <a:ext cx="762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005" tIns="43503" rIns="87005" bIns="43503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Text Box 19"/>
            <p:cNvSpPr txBox="1">
              <a:spLocks noChangeArrowheads="1"/>
            </p:cNvSpPr>
            <p:nvPr/>
          </p:nvSpPr>
          <p:spPr bwMode="auto">
            <a:xfrm>
              <a:off x="1908193" y="4135454"/>
              <a:ext cx="1268863" cy="50335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dirty="0"/>
                <a:t>AGNs, Pulsars</a:t>
              </a:r>
            </a:p>
            <a:p>
              <a:r>
                <a:rPr lang="en-US" altLang="ja-JP" sz="1300" dirty="0"/>
                <a:t>GRBs</a:t>
              </a: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3924318" y="5589611"/>
              <a:ext cx="1470009" cy="50335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dirty="0"/>
                <a:t>Deep </a:t>
              </a:r>
              <a:r>
                <a:rPr lang="en-US" altLang="ja-JP" sz="1300" dirty="0" err="1"/>
                <a:t>TeV</a:t>
              </a:r>
              <a:r>
                <a:rPr lang="en-US" altLang="ja-JP" sz="1300" dirty="0"/>
                <a:t> Survey</a:t>
              </a:r>
            </a:p>
            <a:p>
              <a:r>
                <a:rPr lang="en-US" altLang="ja-JP" sz="1300" dirty="0"/>
                <a:t>~1 </a:t>
              </a:r>
              <a:r>
                <a:rPr lang="en-US" altLang="ja-JP" sz="1300" dirty="0" err="1"/>
                <a:t>mCrab</a:t>
              </a:r>
              <a:endParaRPr lang="en-US" altLang="ja-JP" sz="1300" dirty="0"/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7092968" y="4365649"/>
              <a:ext cx="1639408" cy="50335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lIns="87005" tIns="43503" rIns="87005" bIns="43503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dirty="0"/>
                <a:t>Cosmic ray sources</a:t>
              </a:r>
            </a:p>
            <a:p>
              <a:r>
                <a:rPr lang="en-US" altLang="ja-JP" sz="1300" dirty="0"/>
                <a:t>Knee in gamma</a:t>
              </a:r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 flipH="1">
              <a:off x="4712677" y="4648203"/>
              <a:ext cx="0" cy="6858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87005" tIns="43503" rIns="87005" bIns="43503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Line 5"/>
            <p:cNvSpPr>
              <a:spLocks noChangeShapeType="1"/>
            </p:cNvSpPr>
            <p:nvPr/>
          </p:nvSpPr>
          <p:spPr bwMode="auto">
            <a:xfrm>
              <a:off x="6119450" y="4038600"/>
              <a:ext cx="351692" cy="5334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lIns="87005" tIns="43503" rIns="87005" bIns="43503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305926" y="1611894"/>
              <a:ext cx="650111" cy="364855"/>
            </a:xfrm>
            <a:prstGeom prst="rect">
              <a:avLst/>
            </a:prstGeom>
            <a:noFill/>
          </p:spPr>
          <p:txBody>
            <a:bodyPr wrap="none" lIns="87005" tIns="43503" rIns="87005" bIns="43503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2"/>
                  </a:solidFill>
                </a:rPr>
                <a:t>(1yr)</a:t>
              </a:r>
              <a:r>
                <a:rPr kumimoji="1" lang="en-US" altLang="ja-JP" dirty="0" smtClean="0"/>
                <a:t> </a:t>
              </a:r>
              <a:endParaRPr kumimoji="1" lang="ja-JP" alt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43"/>
            <a:ext cx="8915400" cy="7921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ja-JP" sz="3600" dirty="0" smtClean="0"/>
              <a:t>Bench Mark: Crab Nebula 3.5hr observation with MAGIC-Stereo</a:t>
            </a:r>
            <a:endParaRPr lang="en-US" altLang="ja-JP" sz="3600" dirty="0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201" indent="-365405">
              <a:defRPr/>
            </a:pPr>
            <a:endParaRPr lang="ja-JP" altLang="en-US" dirty="0">
              <a:cs typeface="+mn-cs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13427" y="1412196"/>
            <a:ext cx="9163013" cy="5257224"/>
            <a:chOff x="0" y="0"/>
            <a:chExt cx="6432" cy="4192"/>
          </a:xfrm>
        </p:grpSpPr>
        <p:pic>
          <p:nvPicPr>
            <p:cNvPr id="95240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" y="40"/>
              <a:ext cx="6352" cy="41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5241" name="Picture 1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6432" cy="4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95238" name="Line 16"/>
          <p:cNvSpPr>
            <a:spLocks noChangeShapeType="1"/>
          </p:cNvSpPr>
          <p:nvPr/>
        </p:nvSpPr>
        <p:spPr bwMode="auto">
          <a:xfrm>
            <a:off x="6201365" y="3788889"/>
            <a:ext cx="0" cy="86372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/>
          </a:ln>
        </p:spPr>
        <p:txBody>
          <a:bodyPr lIns="87002" tIns="43496" rIns="87002" bIns="43496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5239" name="Text Box 17"/>
          <p:cNvSpPr txBox="1">
            <a:spLocks noChangeArrowheads="1"/>
          </p:cNvSpPr>
          <p:nvPr/>
        </p:nvSpPr>
        <p:spPr bwMode="auto">
          <a:xfrm>
            <a:off x="5489737" y="4652629"/>
            <a:ext cx="1817579" cy="59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002" tIns="43496" rIns="87002" bIns="4349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>
                <a:solidFill>
                  <a:schemeClr val="bg1"/>
                </a:solidFill>
              </a:rPr>
              <a:t>Smaller error bars</a:t>
            </a:r>
          </a:p>
          <a:p>
            <a:pPr algn="ctr"/>
            <a:r>
              <a:rPr lang="en-US" altLang="ja-JP" sz="1600" dirty="0">
                <a:solidFill>
                  <a:schemeClr val="bg1"/>
                </a:solidFill>
              </a:rPr>
              <a:t>in only 3.5 hours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625" name="Picture 9"/>
          <p:cNvPicPr>
            <a:picLocks noChangeAspect="1" noChangeArrowheads="1"/>
          </p:cNvPicPr>
          <p:nvPr/>
        </p:nvPicPr>
        <p:blipFill>
          <a:blip r:embed="rId2"/>
          <a:srcRect l="7561" t="5513" r="7561" b="15750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916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42950" y="2124116"/>
            <a:ext cx="8420100" cy="1736725"/>
          </a:xfrm>
        </p:spPr>
        <p:txBody>
          <a:bodyPr/>
          <a:lstStyle/>
          <a:p>
            <a:r>
              <a:rPr lang="en-US" altLang="ja-JP"/>
              <a:t>Galactic Sources</a:t>
            </a:r>
            <a:br>
              <a:rPr lang="en-US" altLang="ja-JP"/>
            </a:br>
            <a:r>
              <a:rPr lang="en-US" altLang="ja-JP"/>
              <a:t>SNRs, PWNe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95300" y="122238"/>
            <a:ext cx="8915400" cy="1143000"/>
          </a:xfrm>
        </p:spPr>
        <p:txBody>
          <a:bodyPr/>
          <a:lstStyle/>
          <a:p>
            <a:r>
              <a:rPr lang="en-US" altLang="ja-JP" dirty="0" smtClean="0"/>
              <a:t>Fermi Bubbles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6553200" cy="314005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9573" y="5105400"/>
            <a:ext cx="6148827" cy="1481718"/>
          </a:xfrm>
          <a:prstGeom prst="rect">
            <a:avLst/>
          </a:prstGeom>
          <a:noFill/>
        </p:spPr>
        <p:txBody>
          <a:bodyPr wrap="square" lIns="95788" tIns="47894" rIns="95788" bIns="47894" rtlCol="0">
            <a:spAutoFit/>
          </a:bodyPr>
          <a:lstStyle/>
          <a:p>
            <a:r>
              <a:rPr kumimoji="1" lang="en-US" altLang="ja-JP" dirty="0" smtClean="0"/>
              <a:t>S</a:t>
            </a:r>
            <a:r>
              <a:rPr lang="en-US" altLang="ja-JP" dirty="0" smtClean="0"/>
              <a:t>ymmetry suggests relation to Galactic Center</a:t>
            </a:r>
          </a:p>
          <a:p>
            <a:r>
              <a:rPr kumimoji="1" lang="en-US" altLang="ja-JP" dirty="0" smtClean="0"/>
              <a:t>Hard Energy Spectrum (</a:t>
            </a:r>
            <a:r>
              <a:rPr kumimoji="1" lang="en-US" altLang="ja-JP" dirty="0" err="1" smtClean="0"/>
              <a:t>dN/dE</a:t>
            </a:r>
            <a:r>
              <a:rPr kumimoji="1" lang="en-US" altLang="ja-JP" dirty="0" smtClean="0"/>
              <a:t> ~ E</a:t>
            </a:r>
            <a:r>
              <a:rPr kumimoji="1" lang="en-US" altLang="ja-JP" baseline="30000" dirty="0" smtClean="0"/>
              <a:t>-2</a:t>
            </a:r>
            <a:r>
              <a:rPr kumimoji="1" lang="en-US" altLang="ja-JP" dirty="0" smtClean="0"/>
              <a:t>)</a:t>
            </a:r>
          </a:p>
          <a:p>
            <a:r>
              <a:rPr lang="en-US" altLang="ja-JP" dirty="0" smtClean="0"/>
              <a:t>Extends up to 10kpc above the disk (cooling time problem)</a:t>
            </a:r>
          </a:p>
          <a:p>
            <a:r>
              <a:rPr lang="en-US" altLang="ja-JP" dirty="0" smtClean="0"/>
              <a:t>Edges are not clear</a:t>
            </a:r>
          </a:p>
          <a:p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295399"/>
            <a:ext cx="3429000" cy="24317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027" y="3886200"/>
            <a:ext cx="3374973" cy="256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7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テクノロジー">
  <a:themeElements>
    <a:clrScheme name="たそがれ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テクノロジー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テクノロジー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テクノロジー.thmx</Template>
  <TotalTime>52714</TotalTime>
  <Words>1573</Words>
  <Application>Microsoft Macintosh PowerPoint</Application>
  <PresentationFormat>A4 210x297 mm</PresentationFormat>
  <Paragraphs>315</Paragraphs>
  <Slides>63</Slides>
  <Notes>6</Notes>
  <HiddenSlides>22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65" baseType="lpstr">
      <vt:lpstr>テクノロジー</vt:lpstr>
      <vt:lpstr>数式</vt:lpstr>
      <vt:lpstr>Status of VHE Gamma Ray Astronomy</vt:lpstr>
      <vt:lpstr>VHE Instruments</vt:lpstr>
      <vt:lpstr>Imaging Air Cherenkov Telescope</vt:lpstr>
      <vt:lpstr>Physics objectives</vt:lpstr>
      <vt:lpstr>VHE Skymap</vt:lpstr>
      <vt:lpstr>スライド 6</vt:lpstr>
      <vt:lpstr>Galactic Sources SNRs, PWNe</vt:lpstr>
      <vt:lpstr>Fermi Bubbles</vt:lpstr>
      <vt:lpstr>スライド 9</vt:lpstr>
      <vt:lpstr>Cosmic rays above knee? P, e acceleration by multiple shocks,   Chernyshov et al. at ICRC2011</vt:lpstr>
      <vt:lpstr>HESS galactic plane survey update (H.Gast et al. ICRC11) 63 sources are identified (observation of &gt;2300hrs)</vt:lpstr>
      <vt:lpstr>Galactic Center</vt:lpstr>
      <vt:lpstr>HESS: Shell type SNRs RX J1713, RX J0852, RCW86</vt:lpstr>
      <vt:lpstr>スライド 14</vt:lpstr>
      <vt:lpstr>スライド 15</vt:lpstr>
      <vt:lpstr>スライド 16</vt:lpstr>
      <vt:lpstr>スライド 17</vt:lpstr>
      <vt:lpstr>MAGIC: Shell type SNRs IC443(MAGIC J0616)</vt:lpstr>
      <vt:lpstr>スライド 19</vt:lpstr>
      <vt:lpstr>SNRs in different evolutionary stages</vt:lpstr>
      <vt:lpstr>Crab Nebular energy spectrum Fermi + MAGIC Stereo</vt:lpstr>
      <vt:lpstr>Crab Pulsar with MAGIC Mono</vt:lpstr>
      <vt:lpstr>　Crab Pulsar with MAGIC mono</vt:lpstr>
      <vt:lpstr>Crab Pulsar with MAGIC Stereo</vt:lpstr>
      <vt:lpstr>Extragalactic sources</vt:lpstr>
      <vt:lpstr>Cosmic Ray accelerator Active Galactic Nuclei</vt:lpstr>
      <vt:lpstr>Number of extragalactic VHE Sources (46)</vt:lpstr>
      <vt:lpstr>スライド 28</vt:lpstr>
      <vt:lpstr>Mrk421 MWL SED</vt:lpstr>
      <vt:lpstr>EBL (Extragalactic Background Light) </vt:lpstr>
      <vt:lpstr>EBL upper limit by MAGIC and HESS observations</vt:lpstr>
      <vt:lpstr>Second most distant 100GeV source  FSRQ PKS1222 (4C +21.53) (z=0.432)</vt:lpstr>
      <vt:lpstr>スライド 33</vt:lpstr>
      <vt:lpstr>Summary of VHE gamma ray astronomy</vt:lpstr>
      <vt:lpstr>スライド 35</vt:lpstr>
      <vt:lpstr>スライド 36</vt:lpstr>
      <vt:lpstr>Pulsar Wind Nebulae observation by HESS</vt:lpstr>
      <vt:lpstr>Pulsar Wind Nebula HESS J1825-137 Energy Dependent Morphology</vt:lpstr>
      <vt:lpstr>FSRQ 3C279 (z=0.536)　MAGIC Most distant 100GeV AGN</vt:lpstr>
      <vt:lpstr>Source modeling  by M. Boettcher, A.Reimer, A. Marscher</vt:lpstr>
      <vt:lpstr>PKS 2155304 (HESS Observation) Spectral Energy Distribution</vt:lpstr>
      <vt:lpstr>IC310 (FR-I Radio galaxy) is discovered, when observing Perseus cluster / NGC1275  : MAGIC</vt:lpstr>
      <vt:lpstr>Interpretation</vt:lpstr>
      <vt:lpstr>Crab Nebular Spectrum  MAGIC Stereo</vt:lpstr>
      <vt:lpstr>Gamma-Ray Emission Processes(1) Astrophysical process</vt:lpstr>
      <vt:lpstr>M87 flare in 2008: MAGIC, VERITAS, HESS, VLBA</vt:lpstr>
      <vt:lpstr>M87 flare in 2008:  MAGIC, VERITA, HESS, and VLBA</vt:lpstr>
      <vt:lpstr>Morphological studies of UHECR potential sources Cen A (3.4Mpc) &amp; Cen B (56Mpc) Moskalenko et al. 0805.1260v1</vt:lpstr>
      <vt:lpstr>Cen A: HESS detection</vt:lpstr>
      <vt:lpstr>Extra-galactic sources</vt:lpstr>
      <vt:lpstr>SNR Study  RX J1713  HESS + Fermi</vt:lpstr>
      <vt:lpstr>MAGIC Crab Nebula (PWN) Gamma Ray Signals from Crab ~ 0.4Hz</vt:lpstr>
      <vt:lpstr>Crab Nebula spectrum Fermi and MAGIC-Stereo</vt:lpstr>
      <vt:lpstr>SNR W51</vt:lpstr>
      <vt:lpstr>スライド 55</vt:lpstr>
      <vt:lpstr>Great success!!  HESS galactic plane survey</vt:lpstr>
      <vt:lpstr>Gamma ray emission process from DM Annihilation</vt:lpstr>
      <vt:lpstr>MAGIC Telescopes</vt:lpstr>
      <vt:lpstr>Angular Resolution in MAGIC Stereo</vt:lpstr>
      <vt:lpstr>スライド 60</vt:lpstr>
      <vt:lpstr>Sensitivity of MAGIC Stereo achieved (~0.6% Crab), factor 3 better than mono</vt:lpstr>
      <vt:lpstr>Sensitivity of MAGIC Stereo achieved</vt:lpstr>
      <vt:lpstr>Bench Mark: Crab Nebula 3.5hr observation with MAGIC-Stereo</vt:lpstr>
    </vt:vector>
  </TitlesOfParts>
  <Company>東京大学宇宙線研究所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EUSO Science Baseline</dc:title>
  <dc:creator>手嶋　政廣</dc:creator>
  <cp:lastModifiedBy>Teshima Masahiro</cp:lastModifiedBy>
  <cp:revision>431</cp:revision>
  <cp:lastPrinted>2011-06-22T14:21:31Z</cp:lastPrinted>
  <dcterms:created xsi:type="dcterms:W3CDTF">2011-09-28T11:12:31Z</dcterms:created>
  <dcterms:modified xsi:type="dcterms:W3CDTF">2011-09-29T02:26:17Z</dcterms:modified>
</cp:coreProperties>
</file>