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0" r:id="rId4"/>
    <p:sldId id="298" r:id="rId5"/>
    <p:sldId id="300" r:id="rId6"/>
    <p:sldId id="302" r:id="rId7"/>
    <p:sldId id="279" r:id="rId8"/>
    <p:sldId id="289" r:id="rId9"/>
    <p:sldId id="304" r:id="rId10"/>
    <p:sldId id="292" r:id="rId11"/>
    <p:sldId id="259" r:id="rId12"/>
    <p:sldId id="261" r:id="rId13"/>
    <p:sldId id="272" r:id="rId14"/>
    <p:sldId id="274" r:id="rId15"/>
    <p:sldId id="293" r:id="rId16"/>
    <p:sldId id="294" r:id="rId17"/>
    <p:sldId id="288" r:id="rId18"/>
    <p:sldId id="283" r:id="rId19"/>
    <p:sldId id="284" r:id="rId20"/>
    <p:sldId id="282" r:id="rId21"/>
    <p:sldId id="280" r:id="rId22"/>
    <p:sldId id="303" r:id="rId23"/>
    <p:sldId id="278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90697674418611E-2"/>
          <c:y val="5.46875E-2"/>
          <c:w val="0.88790204157143571"/>
          <c:h val="0.89583333333333337"/>
        </c:manualLayout>
      </c:layout>
      <c:scatterChart>
        <c:scatterStyle val="lineMarker"/>
        <c:varyColors val="0"/>
        <c:ser>
          <c:idx val="0"/>
          <c:order val="0"/>
          <c:spPr>
            <a:ln w="24803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Sheet1!$B$2:$B$88</c:f>
              <c:numCache>
                <c:formatCode>General</c:formatCode>
                <c:ptCount val="87"/>
                <c:pt idx="0">
                  <c:v>68.5</c:v>
                </c:pt>
                <c:pt idx="1">
                  <c:v>14.9</c:v>
                </c:pt>
                <c:pt idx="2">
                  <c:v>29.1</c:v>
                </c:pt>
                <c:pt idx="3">
                  <c:v>112.5</c:v>
                </c:pt>
                <c:pt idx="4">
                  <c:v>7.1</c:v>
                </c:pt>
                <c:pt idx="5">
                  <c:v>17</c:v>
                </c:pt>
                <c:pt idx="6">
                  <c:v>0.3</c:v>
                </c:pt>
                <c:pt idx="7">
                  <c:v>48</c:v>
                </c:pt>
                <c:pt idx="8">
                  <c:v>99.3</c:v>
                </c:pt>
                <c:pt idx="9">
                  <c:v>6.6</c:v>
                </c:pt>
                <c:pt idx="10">
                  <c:v>39.200000000000003</c:v>
                </c:pt>
                <c:pt idx="11">
                  <c:v>41.6</c:v>
                </c:pt>
                <c:pt idx="12">
                  <c:v>109.8</c:v>
                </c:pt>
                <c:pt idx="13">
                  <c:v>34.6</c:v>
                </c:pt>
                <c:pt idx="14">
                  <c:v>4.4000000000000004</c:v>
                </c:pt>
                <c:pt idx="15">
                  <c:v>360</c:v>
                </c:pt>
                <c:pt idx="16">
                  <c:v>2.2000000000000002</c:v>
                </c:pt>
                <c:pt idx="17">
                  <c:v>109.7</c:v>
                </c:pt>
                <c:pt idx="18">
                  <c:v>63.4</c:v>
                </c:pt>
                <c:pt idx="19">
                  <c:v>8</c:v>
                </c:pt>
                <c:pt idx="20">
                  <c:v>144</c:v>
                </c:pt>
                <c:pt idx="21">
                  <c:v>47</c:v>
                </c:pt>
                <c:pt idx="22">
                  <c:v>122</c:v>
                </c:pt>
                <c:pt idx="23">
                  <c:v>3.3</c:v>
                </c:pt>
                <c:pt idx="24">
                  <c:v>0.6</c:v>
                </c:pt>
                <c:pt idx="25">
                  <c:v>80</c:v>
                </c:pt>
                <c:pt idx="26">
                  <c:v>7.1</c:v>
                </c:pt>
                <c:pt idx="27">
                  <c:v>66.7</c:v>
                </c:pt>
                <c:pt idx="28">
                  <c:v>0.4</c:v>
                </c:pt>
                <c:pt idx="29">
                  <c:v>140.80000000000001</c:v>
                </c:pt>
                <c:pt idx="30">
                  <c:v>59</c:v>
                </c:pt>
                <c:pt idx="31">
                  <c:v>302</c:v>
                </c:pt>
                <c:pt idx="32">
                  <c:v>67</c:v>
                </c:pt>
                <c:pt idx="33">
                  <c:v>266</c:v>
                </c:pt>
                <c:pt idx="34">
                  <c:v>63</c:v>
                </c:pt>
                <c:pt idx="35">
                  <c:v>145</c:v>
                </c:pt>
                <c:pt idx="36">
                  <c:v>27.2</c:v>
                </c:pt>
                <c:pt idx="37">
                  <c:v>89</c:v>
                </c:pt>
                <c:pt idx="38">
                  <c:v>15</c:v>
                </c:pt>
                <c:pt idx="39">
                  <c:v>20.100000000000001</c:v>
                </c:pt>
                <c:pt idx="40">
                  <c:v>0.14000000000000001</c:v>
                </c:pt>
                <c:pt idx="41">
                  <c:v>113.2</c:v>
                </c:pt>
                <c:pt idx="42">
                  <c:v>2.2999999999999998</c:v>
                </c:pt>
                <c:pt idx="43">
                  <c:v>80</c:v>
                </c:pt>
                <c:pt idx="44">
                  <c:v>32</c:v>
                </c:pt>
                <c:pt idx="45">
                  <c:v>48</c:v>
                </c:pt>
                <c:pt idx="46">
                  <c:v>100</c:v>
                </c:pt>
                <c:pt idx="47">
                  <c:v>20</c:v>
                </c:pt>
                <c:pt idx="48">
                  <c:v>64</c:v>
                </c:pt>
                <c:pt idx="49">
                  <c:v>6.9</c:v>
                </c:pt>
                <c:pt idx="50">
                  <c:v>210</c:v>
                </c:pt>
                <c:pt idx="51">
                  <c:v>3.5999999999999997E-2</c:v>
                </c:pt>
                <c:pt idx="52">
                  <c:v>0.3</c:v>
                </c:pt>
                <c:pt idx="53">
                  <c:v>335</c:v>
                </c:pt>
                <c:pt idx="54">
                  <c:v>5.5</c:v>
                </c:pt>
                <c:pt idx="55">
                  <c:v>188</c:v>
                </c:pt>
                <c:pt idx="56">
                  <c:v>1.2</c:v>
                </c:pt>
                <c:pt idx="57">
                  <c:v>48</c:v>
                </c:pt>
                <c:pt idx="58">
                  <c:v>48</c:v>
                </c:pt>
                <c:pt idx="59">
                  <c:v>10.3</c:v>
                </c:pt>
                <c:pt idx="60">
                  <c:v>8.5</c:v>
                </c:pt>
                <c:pt idx="61">
                  <c:v>450</c:v>
                </c:pt>
                <c:pt idx="62">
                  <c:v>65</c:v>
                </c:pt>
                <c:pt idx="63">
                  <c:v>56</c:v>
                </c:pt>
                <c:pt idx="64">
                  <c:v>260</c:v>
                </c:pt>
                <c:pt idx="65">
                  <c:v>7.1999999999999995E-2</c:v>
                </c:pt>
                <c:pt idx="66">
                  <c:v>165</c:v>
                </c:pt>
                <c:pt idx="67">
                  <c:v>310</c:v>
                </c:pt>
                <c:pt idx="68">
                  <c:v>84</c:v>
                </c:pt>
                <c:pt idx="69">
                  <c:v>183</c:v>
                </c:pt>
                <c:pt idx="70">
                  <c:v>112</c:v>
                </c:pt>
                <c:pt idx="71">
                  <c:v>79</c:v>
                </c:pt>
                <c:pt idx="72">
                  <c:v>3</c:v>
                </c:pt>
                <c:pt idx="73">
                  <c:v>48</c:v>
                </c:pt>
                <c:pt idx="74">
                  <c:v>22</c:v>
                </c:pt>
                <c:pt idx="75">
                  <c:v>20.399999999999999</c:v>
                </c:pt>
                <c:pt idx="76">
                  <c:v>0.4</c:v>
                </c:pt>
                <c:pt idx="77">
                  <c:v>41</c:v>
                </c:pt>
                <c:pt idx="78">
                  <c:v>8.8000000000000007</c:v>
                </c:pt>
                <c:pt idx="79">
                  <c:v>83</c:v>
                </c:pt>
                <c:pt idx="80">
                  <c:v>17.5</c:v>
                </c:pt>
                <c:pt idx="81">
                  <c:v>131</c:v>
                </c:pt>
                <c:pt idx="82">
                  <c:v>16</c:v>
                </c:pt>
                <c:pt idx="83">
                  <c:v>9.1</c:v>
                </c:pt>
                <c:pt idx="84">
                  <c:v>24.8</c:v>
                </c:pt>
                <c:pt idx="85">
                  <c:v>12.2</c:v>
                </c:pt>
                <c:pt idx="86">
                  <c:v>27</c:v>
                </c:pt>
              </c:numCache>
            </c:numRef>
          </c:xVal>
          <c:yVal>
            <c:numRef>
              <c:f>Sheet1!$C$2:$C$88</c:f>
              <c:numCache>
                <c:formatCode>General</c:formatCode>
                <c:ptCount val="87"/>
                <c:pt idx="0">
                  <c:v>57</c:v>
                </c:pt>
                <c:pt idx="1">
                  <c:v>33</c:v>
                </c:pt>
                <c:pt idx="2">
                  <c:v>15</c:v>
                </c:pt>
                <c:pt idx="3">
                  <c:v>13</c:v>
                </c:pt>
                <c:pt idx="4">
                  <c:v>90</c:v>
                </c:pt>
                <c:pt idx="5">
                  <c:v>21</c:v>
                </c:pt>
                <c:pt idx="6">
                  <c:v>1.9</c:v>
                </c:pt>
                <c:pt idx="7">
                  <c:v>16</c:v>
                </c:pt>
                <c:pt idx="8">
                  <c:v>7.7</c:v>
                </c:pt>
                <c:pt idx="9">
                  <c:v>5.2</c:v>
                </c:pt>
                <c:pt idx="10">
                  <c:v>24</c:v>
                </c:pt>
                <c:pt idx="11">
                  <c:v>18</c:v>
                </c:pt>
                <c:pt idx="12">
                  <c:v>61</c:v>
                </c:pt>
                <c:pt idx="13">
                  <c:v>37</c:v>
                </c:pt>
                <c:pt idx="14">
                  <c:v>14</c:v>
                </c:pt>
                <c:pt idx="15">
                  <c:v>59</c:v>
                </c:pt>
                <c:pt idx="16">
                  <c:v>2</c:v>
                </c:pt>
                <c:pt idx="17">
                  <c:v>73</c:v>
                </c:pt>
                <c:pt idx="18">
                  <c:v>9.5</c:v>
                </c:pt>
                <c:pt idx="19">
                  <c:v>5</c:v>
                </c:pt>
                <c:pt idx="20">
                  <c:v>45</c:v>
                </c:pt>
                <c:pt idx="21">
                  <c:v>110</c:v>
                </c:pt>
                <c:pt idx="22">
                  <c:v>30</c:v>
                </c:pt>
                <c:pt idx="23">
                  <c:v>1.5</c:v>
                </c:pt>
                <c:pt idx="24">
                  <c:v>0.44</c:v>
                </c:pt>
                <c:pt idx="25">
                  <c:v>13</c:v>
                </c:pt>
                <c:pt idx="26">
                  <c:v>13</c:v>
                </c:pt>
                <c:pt idx="27">
                  <c:v>58</c:v>
                </c:pt>
                <c:pt idx="28">
                  <c:v>3.4</c:v>
                </c:pt>
                <c:pt idx="29">
                  <c:v>22</c:v>
                </c:pt>
                <c:pt idx="30">
                  <c:v>10</c:v>
                </c:pt>
                <c:pt idx="31">
                  <c:v>14</c:v>
                </c:pt>
                <c:pt idx="32">
                  <c:v>8.6</c:v>
                </c:pt>
                <c:pt idx="33">
                  <c:v>57</c:v>
                </c:pt>
                <c:pt idx="34">
                  <c:v>9.8000000000000007</c:v>
                </c:pt>
                <c:pt idx="35">
                  <c:v>40</c:v>
                </c:pt>
                <c:pt idx="36">
                  <c:v>15</c:v>
                </c:pt>
                <c:pt idx="37">
                  <c:v>257</c:v>
                </c:pt>
                <c:pt idx="38">
                  <c:v>6.9</c:v>
                </c:pt>
                <c:pt idx="39">
                  <c:v>7</c:v>
                </c:pt>
                <c:pt idx="40">
                  <c:v>0.7</c:v>
                </c:pt>
                <c:pt idx="41">
                  <c:v>1050</c:v>
                </c:pt>
                <c:pt idx="42">
                  <c:v>1.1000000000000001</c:v>
                </c:pt>
                <c:pt idx="43">
                  <c:v>7.1</c:v>
                </c:pt>
                <c:pt idx="44">
                  <c:v>13</c:v>
                </c:pt>
                <c:pt idx="45">
                  <c:v>11</c:v>
                </c:pt>
                <c:pt idx="46">
                  <c:v>6.8</c:v>
                </c:pt>
                <c:pt idx="47">
                  <c:v>3.4</c:v>
                </c:pt>
                <c:pt idx="48">
                  <c:v>12</c:v>
                </c:pt>
                <c:pt idx="49">
                  <c:v>4.7</c:v>
                </c:pt>
                <c:pt idx="50">
                  <c:v>90</c:v>
                </c:pt>
                <c:pt idx="51">
                  <c:v>0.2</c:v>
                </c:pt>
                <c:pt idx="52">
                  <c:v>3.4</c:v>
                </c:pt>
                <c:pt idx="53">
                  <c:v>33</c:v>
                </c:pt>
                <c:pt idx="54">
                  <c:v>3.1</c:v>
                </c:pt>
                <c:pt idx="55">
                  <c:v>10</c:v>
                </c:pt>
                <c:pt idx="56">
                  <c:v>1.8</c:v>
                </c:pt>
                <c:pt idx="57">
                  <c:v>210</c:v>
                </c:pt>
                <c:pt idx="58">
                  <c:v>210</c:v>
                </c:pt>
                <c:pt idx="59">
                  <c:v>5.9</c:v>
                </c:pt>
                <c:pt idx="60">
                  <c:v>2.2999999999999998</c:v>
                </c:pt>
                <c:pt idx="61">
                  <c:v>25</c:v>
                </c:pt>
                <c:pt idx="62">
                  <c:v>160</c:v>
                </c:pt>
                <c:pt idx="63">
                  <c:v>46</c:v>
                </c:pt>
                <c:pt idx="64">
                  <c:v>23</c:v>
                </c:pt>
                <c:pt idx="65">
                  <c:v>0.19</c:v>
                </c:pt>
                <c:pt idx="66">
                  <c:v>56</c:v>
                </c:pt>
                <c:pt idx="67">
                  <c:v>11</c:v>
                </c:pt>
                <c:pt idx="68">
                  <c:v>30</c:v>
                </c:pt>
                <c:pt idx="69">
                  <c:v>100</c:v>
                </c:pt>
                <c:pt idx="70">
                  <c:v>110</c:v>
                </c:pt>
                <c:pt idx="71">
                  <c:v>14</c:v>
                </c:pt>
                <c:pt idx="72">
                  <c:v>1.3</c:v>
                </c:pt>
                <c:pt idx="73">
                  <c:v>2.6</c:v>
                </c:pt>
                <c:pt idx="74">
                  <c:v>2.6</c:v>
                </c:pt>
                <c:pt idx="75">
                  <c:v>31</c:v>
                </c:pt>
                <c:pt idx="76">
                  <c:v>0.75</c:v>
                </c:pt>
                <c:pt idx="77">
                  <c:v>230</c:v>
                </c:pt>
                <c:pt idx="78">
                  <c:v>1.9</c:v>
                </c:pt>
                <c:pt idx="79">
                  <c:v>300</c:v>
                </c:pt>
                <c:pt idx="80">
                  <c:v>21</c:v>
                </c:pt>
                <c:pt idx="81">
                  <c:v>29</c:v>
                </c:pt>
                <c:pt idx="82">
                  <c:v>4</c:v>
                </c:pt>
                <c:pt idx="83">
                  <c:v>7.6</c:v>
                </c:pt>
                <c:pt idx="84">
                  <c:v>6.2</c:v>
                </c:pt>
                <c:pt idx="85">
                  <c:v>2.2999999999999998</c:v>
                </c:pt>
                <c:pt idx="86">
                  <c:v>0.68</c:v>
                </c:pt>
              </c:numCache>
            </c:numRef>
          </c:yVal>
          <c:smooth val="0"/>
        </c:ser>
        <c:ser>
          <c:idx val="1"/>
          <c:order val="1"/>
          <c:spPr>
            <a:ln w="24803">
              <a:noFill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Sheet1!$F:$F</c:f>
              <c:numCache>
                <c:formatCode>General</c:formatCode>
                <c:ptCount val="65536"/>
                <c:pt idx="0">
                  <c:v>60.7</c:v>
                </c:pt>
                <c:pt idx="1">
                  <c:v>3</c:v>
                </c:pt>
                <c:pt idx="2">
                  <c:v>0.4</c:v>
                </c:pt>
                <c:pt idx="3">
                  <c:v>24</c:v>
                </c:pt>
                <c:pt idx="4">
                  <c:v>34</c:v>
                </c:pt>
                <c:pt idx="5">
                  <c:v>3.5</c:v>
                </c:pt>
                <c:pt idx="6">
                  <c:v>146</c:v>
                </c:pt>
                <c:pt idx="7">
                  <c:v>23.4</c:v>
                </c:pt>
                <c:pt idx="8">
                  <c:v>294</c:v>
                </c:pt>
                <c:pt idx="9">
                  <c:v>100</c:v>
                </c:pt>
                <c:pt idx="10">
                  <c:v>37</c:v>
                </c:pt>
                <c:pt idx="11">
                  <c:v>54</c:v>
                </c:pt>
                <c:pt idx="12">
                  <c:v>14</c:v>
                </c:pt>
                <c:pt idx="13">
                  <c:v>67</c:v>
                </c:pt>
                <c:pt idx="14">
                  <c:v>190</c:v>
                </c:pt>
                <c:pt idx="15">
                  <c:v>59.1</c:v>
                </c:pt>
                <c:pt idx="16">
                  <c:v>63</c:v>
                </c:pt>
                <c:pt idx="17">
                  <c:v>0.2</c:v>
                </c:pt>
                <c:pt idx="18">
                  <c:v>270</c:v>
                </c:pt>
                <c:pt idx="19">
                  <c:v>260</c:v>
                </c:pt>
                <c:pt idx="20">
                  <c:v>23</c:v>
                </c:pt>
                <c:pt idx="21">
                  <c:v>1.8</c:v>
                </c:pt>
                <c:pt idx="22">
                  <c:v>160</c:v>
                </c:pt>
                <c:pt idx="23">
                  <c:v>320</c:v>
                </c:pt>
                <c:pt idx="24">
                  <c:v>2.6</c:v>
                </c:pt>
                <c:pt idx="25">
                  <c:v>29</c:v>
                </c:pt>
                <c:pt idx="26">
                  <c:v>9</c:v>
                </c:pt>
                <c:pt idx="27">
                  <c:v>185.5</c:v>
                </c:pt>
                <c:pt idx="28">
                  <c:v>10</c:v>
                </c:pt>
                <c:pt idx="29">
                  <c:v>280</c:v>
                </c:pt>
                <c:pt idx="30">
                  <c:v>0.6</c:v>
                </c:pt>
                <c:pt idx="31">
                  <c:v>32</c:v>
                </c:pt>
                <c:pt idx="32">
                  <c:v>60</c:v>
                </c:pt>
                <c:pt idx="33">
                  <c:v>3.9</c:v>
                </c:pt>
                <c:pt idx="34">
                  <c:v>14</c:v>
                </c:pt>
                <c:pt idx="35">
                  <c:v>8</c:v>
                </c:pt>
                <c:pt idx="36">
                  <c:v>147</c:v>
                </c:pt>
                <c:pt idx="37">
                  <c:v>128</c:v>
                </c:pt>
                <c:pt idx="38">
                  <c:v>1</c:v>
                </c:pt>
                <c:pt idx="39">
                  <c:v>66</c:v>
                </c:pt>
                <c:pt idx="40">
                  <c:v>64</c:v>
                </c:pt>
                <c:pt idx="41">
                  <c:v>106</c:v>
                </c:pt>
                <c:pt idx="42">
                  <c:v>78</c:v>
                </c:pt>
                <c:pt idx="43">
                  <c:v>34</c:v>
                </c:pt>
                <c:pt idx="44">
                  <c:v>176</c:v>
                </c:pt>
                <c:pt idx="45">
                  <c:v>79.7</c:v>
                </c:pt>
                <c:pt idx="46">
                  <c:v>8.6</c:v>
                </c:pt>
                <c:pt idx="47">
                  <c:v>4.9000000000000004</c:v>
                </c:pt>
                <c:pt idx="48">
                  <c:v>120</c:v>
                </c:pt>
                <c:pt idx="49">
                  <c:v>17.3</c:v>
                </c:pt>
                <c:pt idx="50">
                  <c:v>16.2</c:v>
                </c:pt>
                <c:pt idx="51">
                  <c:v>33</c:v>
                </c:pt>
                <c:pt idx="52">
                  <c:v>120</c:v>
                </c:pt>
                <c:pt idx="53">
                  <c:v>27.1</c:v>
                </c:pt>
                <c:pt idx="54">
                  <c:v>3.4</c:v>
                </c:pt>
                <c:pt idx="55">
                  <c:v>20</c:v>
                </c:pt>
                <c:pt idx="56">
                  <c:v>0.5</c:v>
                </c:pt>
                <c:pt idx="57">
                  <c:v>18</c:v>
                </c:pt>
                <c:pt idx="58">
                  <c:v>15.2</c:v>
                </c:pt>
                <c:pt idx="59">
                  <c:v>105</c:v>
                </c:pt>
                <c:pt idx="60">
                  <c:v>79</c:v>
                </c:pt>
                <c:pt idx="61">
                  <c:v>20</c:v>
                </c:pt>
                <c:pt idx="62">
                  <c:v>82</c:v>
                </c:pt>
                <c:pt idx="63">
                  <c:v>60</c:v>
                </c:pt>
                <c:pt idx="64">
                  <c:v>74</c:v>
                </c:pt>
                <c:pt idx="65">
                  <c:v>9</c:v>
                </c:pt>
                <c:pt idx="66">
                  <c:v>102</c:v>
                </c:pt>
                <c:pt idx="67">
                  <c:v>2.8</c:v>
                </c:pt>
                <c:pt idx="68">
                  <c:v>64.599999999999994</c:v>
                </c:pt>
                <c:pt idx="69">
                  <c:v>5.8</c:v>
                </c:pt>
                <c:pt idx="70">
                  <c:v>21</c:v>
                </c:pt>
                <c:pt idx="71">
                  <c:v>150</c:v>
                </c:pt>
                <c:pt idx="72">
                  <c:v>170</c:v>
                </c:pt>
                <c:pt idx="73">
                  <c:v>16.2</c:v>
                </c:pt>
                <c:pt idx="74">
                  <c:v>1.7</c:v>
                </c:pt>
                <c:pt idx="75">
                  <c:v>8</c:v>
                </c:pt>
                <c:pt idx="76">
                  <c:v>46</c:v>
                </c:pt>
                <c:pt idx="77">
                  <c:v>56</c:v>
                </c:pt>
                <c:pt idx="78">
                  <c:v>20.2</c:v>
                </c:pt>
                <c:pt idx="79">
                  <c:v>61</c:v>
                </c:pt>
                <c:pt idx="80">
                  <c:v>90.6</c:v>
                </c:pt>
                <c:pt idx="81">
                  <c:v>128.4</c:v>
                </c:pt>
                <c:pt idx="82">
                  <c:v>14</c:v>
                </c:pt>
                <c:pt idx="83">
                  <c:v>24</c:v>
                </c:pt>
                <c:pt idx="84">
                  <c:v>34</c:v>
                </c:pt>
                <c:pt idx="85">
                  <c:v>50</c:v>
                </c:pt>
                <c:pt idx="86">
                  <c:v>64</c:v>
                </c:pt>
                <c:pt idx="87">
                  <c:v>65</c:v>
                </c:pt>
                <c:pt idx="88">
                  <c:v>365</c:v>
                </c:pt>
                <c:pt idx="89">
                  <c:v>125.9</c:v>
                </c:pt>
                <c:pt idx="90">
                  <c:v>67</c:v>
                </c:pt>
                <c:pt idx="91">
                  <c:v>64</c:v>
                </c:pt>
                <c:pt idx="92">
                  <c:v>6.2</c:v>
                </c:pt>
                <c:pt idx="93">
                  <c:v>27.6</c:v>
                </c:pt>
                <c:pt idx="94">
                  <c:v>123</c:v>
                </c:pt>
                <c:pt idx="95">
                  <c:v>45</c:v>
                </c:pt>
                <c:pt idx="96">
                  <c:v>340</c:v>
                </c:pt>
                <c:pt idx="97">
                  <c:v>106.5</c:v>
                </c:pt>
                <c:pt idx="98">
                  <c:v>65</c:v>
                </c:pt>
                <c:pt idx="99">
                  <c:v>48</c:v>
                </c:pt>
                <c:pt idx="100">
                  <c:v>115</c:v>
                </c:pt>
                <c:pt idx="101">
                  <c:v>0.7</c:v>
                </c:pt>
              </c:numCache>
            </c:numRef>
          </c:xVal>
          <c:yVal>
            <c:numRef>
              <c:f>Sheet1!$G:$G</c:f>
              <c:numCache>
                <c:formatCode>General</c:formatCode>
                <c:ptCount val="65536"/>
                <c:pt idx="0">
                  <c:v>8.1999999999999993</c:v>
                </c:pt>
                <c:pt idx="1">
                  <c:v>0.89</c:v>
                </c:pt>
                <c:pt idx="2">
                  <c:v>0.99</c:v>
                </c:pt>
                <c:pt idx="3">
                  <c:v>48</c:v>
                </c:pt>
                <c:pt idx="4">
                  <c:v>181</c:v>
                </c:pt>
                <c:pt idx="5">
                  <c:v>1.3</c:v>
                </c:pt>
                <c:pt idx="6">
                  <c:v>18</c:v>
                </c:pt>
                <c:pt idx="7">
                  <c:v>21</c:v>
                </c:pt>
                <c:pt idx="8">
                  <c:v>77</c:v>
                </c:pt>
                <c:pt idx="9">
                  <c:v>23</c:v>
                </c:pt>
                <c:pt idx="10">
                  <c:v>4.9000000000000004</c:v>
                </c:pt>
                <c:pt idx="11">
                  <c:v>33</c:v>
                </c:pt>
                <c:pt idx="12">
                  <c:v>41</c:v>
                </c:pt>
                <c:pt idx="13">
                  <c:v>12</c:v>
                </c:pt>
                <c:pt idx="14">
                  <c:v>36</c:v>
                </c:pt>
                <c:pt idx="15">
                  <c:v>20</c:v>
                </c:pt>
                <c:pt idx="16">
                  <c:v>23</c:v>
                </c:pt>
                <c:pt idx="17">
                  <c:v>0.62</c:v>
                </c:pt>
                <c:pt idx="18">
                  <c:v>21</c:v>
                </c:pt>
                <c:pt idx="19">
                  <c:v>37</c:v>
                </c:pt>
                <c:pt idx="20">
                  <c:v>19</c:v>
                </c:pt>
                <c:pt idx="21">
                  <c:v>1.2</c:v>
                </c:pt>
                <c:pt idx="22">
                  <c:v>25</c:v>
                </c:pt>
                <c:pt idx="23">
                  <c:v>14</c:v>
                </c:pt>
                <c:pt idx="24">
                  <c:v>0.99</c:v>
                </c:pt>
                <c:pt idx="25">
                  <c:v>11</c:v>
                </c:pt>
                <c:pt idx="26">
                  <c:v>1.6</c:v>
                </c:pt>
                <c:pt idx="27">
                  <c:v>43</c:v>
                </c:pt>
                <c:pt idx="28">
                  <c:v>7.1</c:v>
                </c:pt>
                <c:pt idx="29">
                  <c:v>25</c:v>
                </c:pt>
                <c:pt idx="30">
                  <c:v>0.72</c:v>
                </c:pt>
                <c:pt idx="31">
                  <c:v>6.3</c:v>
                </c:pt>
                <c:pt idx="32">
                  <c:v>40</c:v>
                </c:pt>
                <c:pt idx="33">
                  <c:v>9.9</c:v>
                </c:pt>
                <c:pt idx="34">
                  <c:v>2.2999999999999998</c:v>
                </c:pt>
                <c:pt idx="35">
                  <c:v>5.6</c:v>
                </c:pt>
                <c:pt idx="36">
                  <c:v>35</c:v>
                </c:pt>
                <c:pt idx="37">
                  <c:v>18</c:v>
                </c:pt>
                <c:pt idx="38">
                  <c:v>1.4</c:v>
                </c:pt>
                <c:pt idx="39">
                  <c:v>14</c:v>
                </c:pt>
                <c:pt idx="40">
                  <c:v>1.7</c:v>
                </c:pt>
                <c:pt idx="41">
                  <c:v>46</c:v>
                </c:pt>
                <c:pt idx="42">
                  <c:v>25</c:v>
                </c:pt>
                <c:pt idx="43">
                  <c:v>36</c:v>
                </c:pt>
                <c:pt idx="44">
                  <c:v>13</c:v>
                </c:pt>
                <c:pt idx="45">
                  <c:v>52</c:v>
                </c:pt>
                <c:pt idx="46">
                  <c:v>31</c:v>
                </c:pt>
                <c:pt idx="47">
                  <c:v>1.3</c:v>
                </c:pt>
                <c:pt idx="48">
                  <c:v>37</c:v>
                </c:pt>
                <c:pt idx="49">
                  <c:v>3.3</c:v>
                </c:pt>
                <c:pt idx="50">
                  <c:v>120</c:v>
                </c:pt>
                <c:pt idx="51">
                  <c:v>25</c:v>
                </c:pt>
                <c:pt idx="52">
                  <c:v>14</c:v>
                </c:pt>
                <c:pt idx="53">
                  <c:v>5.2</c:v>
                </c:pt>
                <c:pt idx="54">
                  <c:v>2</c:v>
                </c:pt>
                <c:pt idx="55">
                  <c:v>5</c:v>
                </c:pt>
                <c:pt idx="56">
                  <c:v>0.36</c:v>
                </c:pt>
                <c:pt idx="57">
                  <c:v>7.1</c:v>
                </c:pt>
                <c:pt idx="58">
                  <c:v>10</c:v>
                </c:pt>
                <c:pt idx="59">
                  <c:v>58</c:v>
                </c:pt>
                <c:pt idx="60">
                  <c:v>240</c:v>
                </c:pt>
                <c:pt idx="61">
                  <c:v>133</c:v>
                </c:pt>
                <c:pt idx="62">
                  <c:v>8</c:v>
                </c:pt>
                <c:pt idx="63">
                  <c:v>24</c:v>
                </c:pt>
                <c:pt idx="64">
                  <c:v>32</c:v>
                </c:pt>
                <c:pt idx="65">
                  <c:v>2.9</c:v>
                </c:pt>
                <c:pt idx="66">
                  <c:v>8.8000000000000007</c:v>
                </c:pt>
                <c:pt idx="67">
                  <c:v>0.55000000000000004</c:v>
                </c:pt>
                <c:pt idx="68">
                  <c:v>5.6</c:v>
                </c:pt>
                <c:pt idx="69">
                  <c:v>2.6</c:v>
                </c:pt>
                <c:pt idx="70">
                  <c:v>20</c:v>
                </c:pt>
                <c:pt idx="71">
                  <c:v>13</c:v>
                </c:pt>
                <c:pt idx="72">
                  <c:v>20</c:v>
                </c:pt>
                <c:pt idx="73">
                  <c:v>12</c:v>
                </c:pt>
                <c:pt idx="74">
                  <c:v>3.7</c:v>
                </c:pt>
                <c:pt idx="75">
                  <c:v>32</c:v>
                </c:pt>
                <c:pt idx="76">
                  <c:v>35</c:v>
                </c:pt>
                <c:pt idx="77">
                  <c:v>264</c:v>
                </c:pt>
                <c:pt idx="78">
                  <c:v>6.1</c:v>
                </c:pt>
                <c:pt idx="79">
                  <c:v>3.4</c:v>
                </c:pt>
                <c:pt idx="80">
                  <c:v>94</c:v>
                </c:pt>
                <c:pt idx="81">
                  <c:v>49</c:v>
                </c:pt>
                <c:pt idx="82">
                  <c:v>2.7</c:v>
                </c:pt>
                <c:pt idx="83">
                  <c:v>3.2</c:v>
                </c:pt>
                <c:pt idx="84">
                  <c:v>36</c:v>
                </c:pt>
                <c:pt idx="85">
                  <c:v>810</c:v>
                </c:pt>
                <c:pt idx="86">
                  <c:v>48</c:v>
                </c:pt>
                <c:pt idx="87">
                  <c:v>1.4</c:v>
                </c:pt>
                <c:pt idx="88">
                  <c:v>23</c:v>
                </c:pt>
                <c:pt idx="89">
                  <c:v>8.6999999999999993</c:v>
                </c:pt>
                <c:pt idx="90">
                  <c:v>6.6</c:v>
                </c:pt>
                <c:pt idx="91">
                  <c:v>90</c:v>
                </c:pt>
                <c:pt idx="92">
                  <c:v>5.0999999999999996</c:v>
                </c:pt>
                <c:pt idx="93">
                  <c:v>6.3</c:v>
                </c:pt>
                <c:pt idx="94">
                  <c:v>29</c:v>
                </c:pt>
                <c:pt idx="95">
                  <c:v>18</c:v>
                </c:pt>
                <c:pt idx="96">
                  <c:v>61</c:v>
                </c:pt>
                <c:pt idx="97">
                  <c:v>21</c:v>
                </c:pt>
                <c:pt idx="98">
                  <c:v>7.7</c:v>
                </c:pt>
                <c:pt idx="99">
                  <c:v>8.9</c:v>
                </c:pt>
                <c:pt idx="100">
                  <c:v>5.7</c:v>
                </c:pt>
                <c:pt idx="101">
                  <c:v>0.3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557120"/>
        <c:axId val="354652544"/>
      </c:scatterChart>
      <c:valAx>
        <c:axId val="353557120"/>
        <c:scaling>
          <c:logBase val="10"/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7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11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354652544"/>
        <c:crosses val="autoZero"/>
        <c:crossBetween val="midCat"/>
      </c:valAx>
      <c:valAx>
        <c:axId val="354652544"/>
        <c:scaling>
          <c:logBase val="10"/>
          <c:orientation val="minMax"/>
        </c:scaling>
        <c:delete val="0"/>
        <c:axPos val="l"/>
        <c:majorGridlines>
          <c:spPr>
            <a:ln w="275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27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11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353557120"/>
        <c:crosses val="autoZero"/>
        <c:crossBetween val="midCat"/>
      </c:valAx>
      <c:spPr>
        <a:solidFill>
          <a:srgbClr val="C0C0C0"/>
        </a:solidFill>
        <a:ln w="1102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2756">
      <a:solidFill>
        <a:srgbClr val="000000"/>
      </a:solidFill>
      <a:prstDash val="solid"/>
    </a:ln>
  </c:spPr>
  <c:txPr>
    <a:bodyPr/>
    <a:lstStyle/>
    <a:p>
      <a:pPr>
        <a:defRPr sz="911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68965517241378E-2"/>
          <c:y val="5.46875E-2"/>
          <c:w val="0.84375267827384259"/>
          <c:h val="0.89583333333333337"/>
        </c:manualLayout>
      </c:layout>
      <c:scatterChart>
        <c:scatterStyle val="lineMarker"/>
        <c:varyColors val="0"/>
        <c:ser>
          <c:idx val="0"/>
          <c:order val="0"/>
          <c:spPr>
            <a:ln w="25396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Sheet1!$I:$I</c:f>
              <c:numCache>
                <c:formatCode>General</c:formatCode>
                <c:ptCount val="65536"/>
                <c:pt idx="1">
                  <c:v>3.8</c:v>
                </c:pt>
                <c:pt idx="2">
                  <c:v>17.899999999999999</c:v>
                </c:pt>
                <c:pt idx="3">
                  <c:v>18.8</c:v>
                </c:pt>
                <c:pt idx="4">
                  <c:v>14.9</c:v>
                </c:pt>
                <c:pt idx="5">
                  <c:v>7.1</c:v>
                </c:pt>
                <c:pt idx="6">
                  <c:v>48</c:v>
                </c:pt>
                <c:pt idx="7">
                  <c:v>39.200000000000003</c:v>
                </c:pt>
                <c:pt idx="8">
                  <c:v>109.8</c:v>
                </c:pt>
                <c:pt idx="9">
                  <c:v>34.6</c:v>
                </c:pt>
                <c:pt idx="10">
                  <c:v>4.4000000000000004</c:v>
                </c:pt>
                <c:pt idx="11">
                  <c:v>2.2000000000000002</c:v>
                </c:pt>
                <c:pt idx="12">
                  <c:v>109.7</c:v>
                </c:pt>
                <c:pt idx="13">
                  <c:v>66.7</c:v>
                </c:pt>
                <c:pt idx="14">
                  <c:v>5.4</c:v>
                </c:pt>
                <c:pt idx="15">
                  <c:v>67</c:v>
                </c:pt>
                <c:pt idx="16">
                  <c:v>266</c:v>
                </c:pt>
                <c:pt idx="17">
                  <c:v>113.2</c:v>
                </c:pt>
                <c:pt idx="18">
                  <c:v>100</c:v>
                </c:pt>
                <c:pt idx="19">
                  <c:v>64</c:v>
                </c:pt>
                <c:pt idx="20">
                  <c:v>210</c:v>
                </c:pt>
                <c:pt idx="21">
                  <c:v>0.3</c:v>
                </c:pt>
                <c:pt idx="22">
                  <c:v>1.2</c:v>
                </c:pt>
                <c:pt idx="23">
                  <c:v>48</c:v>
                </c:pt>
                <c:pt idx="24">
                  <c:v>10.3</c:v>
                </c:pt>
                <c:pt idx="25">
                  <c:v>56</c:v>
                </c:pt>
                <c:pt idx="26">
                  <c:v>79</c:v>
                </c:pt>
                <c:pt idx="27">
                  <c:v>8.8000000000000007</c:v>
                </c:pt>
                <c:pt idx="28">
                  <c:v>27</c:v>
                </c:pt>
                <c:pt idx="29">
                  <c:v>24</c:v>
                </c:pt>
                <c:pt idx="30">
                  <c:v>294</c:v>
                </c:pt>
                <c:pt idx="31">
                  <c:v>14</c:v>
                </c:pt>
                <c:pt idx="32">
                  <c:v>67</c:v>
                </c:pt>
                <c:pt idx="33">
                  <c:v>270</c:v>
                </c:pt>
                <c:pt idx="34">
                  <c:v>260</c:v>
                </c:pt>
                <c:pt idx="35">
                  <c:v>185.5</c:v>
                </c:pt>
                <c:pt idx="36">
                  <c:v>10</c:v>
                </c:pt>
                <c:pt idx="37">
                  <c:v>280</c:v>
                </c:pt>
                <c:pt idx="38">
                  <c:v>60</c:v>
                </c:pt>
                <c:pt idx="40">
                  <c:v>147</c:v>
                </c:pt>
                <c:pt idx="41">
                  <c:v>128</c:v>
                </c:pt>
                <c:pt idx="42">
                  <c:v>106</c:v>
                </c:pt>
                <c:pt idx="43">
                  <c:v>78</c:v>
                </c:pt>
                <c:pt idx="44">
                  <c:v>34</c:v>
                </c:pt>
                <c:pt idx="45">
                  <c:v>16.2</c:v>
                </c:pt>
                <c:pt idx="46">
                  <c:v>120</c:v>
                </c:pt>
                <c:pt idx="47">
                  <c:v>27.1</c:v>
                </c:pt>
                <c:pt idx="48">
                  <c:v>79</c:v>
                </c:pt>
                <c:pt idx="49">
                  <c:v>20</c:v>
                </c:pt>
                <c:pt idx="50">
                  <c:v>82</c:v>
                </c:pt>
                <c:pt idx="51">
                  <c:v>60</c:v>
                </c:pt>
                <c:pt idx="52">
                  <c:v>2.8</c:v>
                </c:pt>
                <c:pt idx="53">
                  <c:v>5.8</c:v>
                </c:pt>
                <c:pt idx="54">
                  <c:v>16.2</c:v>
                </c:pt>
                <c:pt idx="55">
                  <c:v>8</c:v>
                </c:pt>
                <c:pt idx="56">
                  <c:v>46</c:v>
                </c:pt>
                <c:pt idx="57">
                  <c:v>56</c:v>
                </c:pt>
                <c:pt idx="58">
                  <c:v>61</c:v>
                </c:pt>
                <c:pt idx="59">
                  <c:v>34</c:v>
                </c:pt>
                <c:pt idx="60">
                  <c:v>50</c:v>
                </c:pt>
                <c:pt idx="61">
                  <c:v>365</c:v>
                </c:pt>
                <c:pt idx="62">
                  <c:v>45</c:v>
                </c:pt>
              </c:numCache>
            </c:numRef>
          </c:xVal>
          <c:yVal>
            <c:numRef>
              <c:f>Sheet1!$J:$J</c:f>
              <c:numCache>
                <c:formatCode>General</c:formatCode>
                <c:ptCount val="65536"/>
                <c:pt idx="0">
                  <c:v>0</c:v>
                </c:pt>
                <c:pt idx="1">
                  <c:v>2</c:v>
                </c:pt>
                <c:pt idx="2">
                  <c:v>3.1</c:v>
                </c:pt>
                <c:pt idx="3">
                  <c:v>3.7</c:v>
                </c:pt>
                <c:pt idx="4">
                  <c:v>33</c:v>
                </c:pt>
                <c:pt idx="5">
                  <c:v>90</c:v>
                </c:pt>
                <c:pt idx="6">
                  <c:v>16</c:v>
                </c:pt>
                <c:pt idx="7">
                  <c:v>24</c:v>
                </c:pt>
                <c:pt idx="8">
                  <c:v>61</c:v>
                </c:pt>
                <c:pt idx="9">
                  <c:v>37</c:v>
                </c:pt>
                <c:pt idx="10">
                  <c:v>14</c:v>
                </c:pt>
                <c:pt idx="11">
                  <c:v>2</c:v>
                </c:pt>
                <c:pt idx="12">
                  <c:v>73</c:v>
                </c:pt>
                <c:pt idx="13">
                  <c:v>58</c:v>
                </c:pt>
                <c:pt idx="14">
                  <c:v>3.4</c:v>
                </c:pt>
                <c:pt idx="15">
                  <c:v>8.6</c:v>
                </c:pt>
                <c:pt idx="16">
                  <c:v>57</c:v>
                </c:pt>
                <c:pt idx="17">
                  <c:v>1050</c:v>
                </c:pt>
                <c:pt idx="18">
                  <c:v>6.8</c:v>
                </c:pt>
                <c:pt idx="19">
                  <c:v>12</c:v>
                </c:pt>
                <c:pt idx="20">
                  <c:v>90</c:v>
                </c:pt>
                <c:pt idx="21">
                  <c:v>3.4</c:v>
                </c:pt>
                <c:pt idx="22">
                  <c:v>1.8</c:v>
                </c:pt>
                <c:pt idx="23">
                  <c:v>210</c:v>
                </c:pt>
                <c:pt idx="24">
                  <c:v>5.9</c:v>
                </c:pt>
                <c:pt idx="25">
                  <c:v>46</c:v>
                </c:pt>
                <c:pt idx="26">
                  <c:v>14</c:v>
                </c:pt>
                <c:pt idx="27">
                  <c:v>1.9</c:v>
                </c:pt>
                <c:pt idx="28">
                  <c:v>0.68</c:v>
                </c:pt>
                <c:pt idx="29">
                  <c:v>48</c:v>
                </c:pt>
                <c:pt idx="30">
                  <c:v>77</c:v>
                </c:pt>
                <c:pt idx="31">
                  <c:v>41</c:v>
                </c:pt>
                <c:pt idx="32">
                  <c:v>12</c:v>
                </c:pt>
                <c:pt idx="33">
                  <c:v>21</c:v>
                </c:pt>
                <c:pt idx="34">
                  <c:v>37</c:v>
                </c:pt>
                <c:pt idx="35">
                  <c:v>43</c:v>
                </c:pt>
                <c:pt idx="36">
                  <c:v>7.1</c:v>
                </c:pt>
                <c:pt idx="37">
                  <c:v>25</c:v>
                </c:pt>
                <c:pt idx="38">
                  <c:v>40</c:v>
                </c:pt>
                <c:pt idx="39">
                  <c:v>5.6</c:v>
                </c:pt>
                <c:pt idx="40">
                  <c:v>35</c:v>
                </c:pt>
                <c:pt idx="41">
                  <c:v>18</c:v>
                </c:pt>
                <c:pt idx="42">
                  <c:v>46</c:v>
                </c:pt>
                <c:pt idx="43">
                  <c:v>25</c:v>
                </c:pt>
                <c:pt idx="44">
                  <c:v>36</c:v>
                </c:pt>
                <c:pt idx="45">
                  <c:v>120</c:v>
                </c:pt>
                <c:pt idx="46">
                  <c:v>14</c:v>
                </c:pt>
                <c:pt idx="47">
                  <c:v>5.2</c:v>
                </c:pt>
                <c:pt idx="48">
                  <c:v>240</c:v>
                </c:pt>
                <c:pt idx="49">
                  <c:v>133</c:v>
                </c:pt>
                <c:pt idx="50">
                  <c:v>8</c:v>
                </c:pt>
                <c:pt idx="51">
                  <c:v>24</c:v>
                </c:pt>
                <c:pt idx="52">
                  <c:v>0.55000000000000004</c:v>
                </c:pt>
                <c:pt idx="53">
                  <c:v>2.6</c:v>
                </c:pt>
                <c:pt idx="54">
                  <c:v>12</c:v>
                </c:pt>
                <c:pt idx="55">
                  <c:v>32</c:v>
                </c:pt>
                <c:pt idx="56">
                  <c:v>35</c:v>
                </c:pt>
                <c:pt idx="57">
                  <c:v>264</c:v>
                </c:pt>
                <c:pt idx="58">
                  <c:v>3.4</c:v>
                </c:pt>
                <c:pt idx="59">
                  <c:v>36</c:v>
                </c:pt>
                <c:pt idx="60">
                  <c:v>810</c:v>
                </c:pt>
                <c:pt idx="61">
                  <c:v>23</c:v>
                </c:pt>
                <c:pt idx="62">
                  <c:v>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039296"/>
        <c:axId val="356070912"/>
      </c:scatterChart>
      <c:valAx>
        <c:axId val="356039296"/>
        <c:scaling>
          <c:logBase val="10"/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8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3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356070912"/>
        <c:crosses val="autoZero"/>
        <c:crossBetween val="midCat"/>
      </c:valAx>
      <c:valAx>
        <c:axId val="356070912"/>
        <c:scaling>
          <c:logBase val="10"/>
          <c:orientation val="minMax"/>
        </c:scaling>
        <c:delete val="0"/>
        <c:axPos val="l"/>
        <c:majorGridlines>
          <c:spPr>
            <a:ln w="282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28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3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356039296"/>
        <c:crosses val="autoZero"/>
        <c:crossBetween val="midCat"/>
      </c:valAx>
      <c:spPr>
        <a:solidFill>
          <a:srgbClr val="C0C0C0"/>
        </a:solidFill>
        <a:ln w="1128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2822">
      <a:solidFill>
        <a:srgbClr val="000000"/>
      </a:solidFill>
      <a:prstDash val="solid"/>
    </a:ln>
  </c:spPr>
  <c:txPr>
    <a:bodyPr/>
    <a:lstStyle/>
    <a:p>
      <a:pPr>
        <a:defRPr sz="933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9A0E-4F56-4F51-B3FD-178B15555DD1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0690" y="534159"/>
            <a:ext cx="8555547" cy="1138773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altLang="ja-JP" sz="1400" dirty="0" smtClean="0"/>
          </a:p>
          <a:p>
            <a:pPr algn="ctr"/>
            <a:r>
              <a:rPr lang="ja-JP" altLang="en-US" sz="4000" dirty="0" smtClean="0"/>
              <a:t> ガンマ線バーストによる初期宇宙観測 </a:t>
            </a:r>
            <a:endParaRPr lang="en-US" altLang="ja-JP" sz="4000" dirty="0" smtClean="0"/>
          </a:p>
          <a:p>
            <a:pPr algn="ctr"/>
            <a:endParaRPr lang="en-US" altLang="ja-JP" sz="1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086" y="3789040"/>
            <a:ext cx="6885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米徳大輔、村上敏夫  （金沢大学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r>
              <a:rPr lang="ja-JP" altLang="en-US" sz="3200" dirty="0" smtClean="0"/>
              <a:t>谷森達、中村卓史、筒井亮（京都大学）</a:t>
            </a:r>
            <a:endParaRPr lang="en-US" altLang="ja-JP" sz="3200" dirty="0" smtClean="0"/>
          </a:p>
          <a:p>
            <a:r>
              <a:rPr lang="ja-JP" altLang="en-US" sz="3200" dirty="0" smtClean="0"/>
              <a:t>高橋</a:t>
            </a:r>
            <a:r>
              <a:rPr lang="ja-JP" altLang="en-US" sz="3200" dirty="0"/>
              <a:t>慶</a:t>
            </a:r>
            <a:r>
              <a:rPr lang="ja-JP" altLang="en-US" sz="3200" dirty="0" smtClean="0"/>
              <a:t>太郎（熊本大学）</a:t>
            </a:r>
            <a:endParaRPr lang="en-US" altLang="ja-JP" sz="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3964" y="6453336"/>
            <a:ext cx="545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マルチメッセンジャー宇宙物理学と</a:t>
            </a:r>
            <a:r>
              <a:rPr lang="en-US" altLang="ja-JP" dirty="0" smtClean="0"/>
              <a:t>CTA</a:t>
            </a:r>
            <a:r>
              <a:rPr lang="ja-JP" altLang="en-US" dirty="0"/>
              <a:t> </a:t>
            </a:r>
            <a:r>
              <a:rPr kumimoji="1" lang="en-US" altLang="ja-JP" dirty="0" smtClean="0"/>
              <a:t>(2011/09/29-30)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304110"/>
            <a:ext cx="4084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GRB Cosmology Project</a:t>
            </a:r>
          </a:p>
          <a:p>
            <a:r>
              <a:rPr lang="en-US" altLang="ja-JP" sz="3200" dirty="0" smtClean="0"/>
              <a:t>GUNDAM Project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669" y="1772816"/>
            <a:ext cx="8915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GUNDAM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G</a:t>
            </a:r>
            <a:r>
              <a:rPr lang="en-US" altLang="ja-JP" sz="3200" dirty="0" smtClean="0"/>
              <a:t>amma-ray burst  for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UN</a:t>
            </a:r>
            <a:r>
              <a:rPr lang="en-US" altLang="ja-JP" sz="3200" dirty="0" err="1" smtClean="0"/>
              <a:t>ravelling</a:t>
            </a:r>
            <a:r>
              <a:rPr lang="en-US" altLang="ja-JP" sz="3200" dirty="0" smtClean="0"/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D</a:t>
            </a:r>
            <a:r>
              <a:rPr lang="en-US" altLang="ja-JP" sz="3200" dirty="0" smtClean="0"/>
              <a:t>ark </a:t>
            </a:r>
            <a:r>
              <a:rPr lang="en-US" altLang="ja-JP" sz="3200" dirty="0" smtClean="0">
                <a:solidFill>
                  <a:srgbClr val="FF0000"/>
                </a:solidFill>
              </a:rPr>
              <a:t>A</a:t>
            </a:r>
            <a:r>
              <a:rPr lang="en-US" altLang="ja-JP" sz="3200" dirty="0" smtClean="0"/>
              <a:t>ges </a:t>
            </a:r>
            <a:r>
              <a:rPr lang="en-US" altLang="ja-JP" sz="3200" dirty="0" smtClean="0">
                <a:solidFill>
                  <a:srgbClr val="FF0000"/>
                </a:solidFill>
              </a:rPr>
              <a:t>M</a:t>
            </a:r>
            <a:r>
              <a:rPr lang="en-US" altLang="ja-JP" sz="3200" dirty="0" smtClean="0"/>
              <a:t>ission</a:t>
            </a:r>
          </a:p>
          <a:p>
            <a:r>
              <a:rPr lang="en-US" altLang="ja-JP" sz="4400" dirty="0" smtClean="0"/>
              <a:t>PATHFINDER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75059"/>
              </p:ext>
            </p:extLst>
          </p:nvPr>
        </p:nvGraphicFramePr>
        <p:xfrm>
          <a:off x="145289" y="731134"/>
          <a:ext cx="3891855" cy="315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699792" y="3477309"/>
            <a:ext cx="101371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 dirty="0" smtClean="0">
                <a:solidFill>
                  <a:srgbClr val="003300"/>
                </a:solidFill>
                <a:latin typeface="Arial" pitchFamily="34" charset="0"/>
                <a:ea typeface="ＭＳ Ｐゴシック" pitchFamily="50" charset="-128"/>
              </a:rPr>
              <a:t>T90(sec)</a:t>
            </a:r>
            <a:endParaRPr lang="en-US" altLang="ja-JP" sz="1600" b="1" dirty="0">
              <a:solidFill>
                <a:srgbClr val="0033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 rot="16200000">
            <a:off x="166405" y="1788473"/>
            <a:ext cx="202904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sz="1600" b="1" dirty="0" err="1">
                <a:solidFill>
                  <a:srgbClr val="003300"/>
                </a:solidFill>
                <a:latin typeface="Arial" pitchFamily="34" charset="0"/>
                <a:ea typeface="ＭＳ Ｐゴシック" pitchFamily="50" charset="-128"/>
              </a:rPr>
              <a:t>Fluence</a:t>
            </a:r>
            <a:r>
              <a:rPr lang="en-US" altLang="ja-JP" sz="1600" b="1" dirty="0">
                <a:solidFill>
                  <a:srgbClr val="003300"/>
                </a:solidFill>
                <a:latin typeface="Arial" pitchFamily="34" charset="0"/>
                <a:ea typeface="ＭＳ Ｐゴシック" pitchFamily="50" charset="-128"/>
              </a:rPr>
              <a:t> (10</a:t>
            </a:r>
            <a:r>
              <a:rPr lang="en-US" altLang="ja-JP" sz="1600" b="1" baseline="30000" dirty="0">
                <a:solidFill>
                  <a:srgbClr val="003300"/>
                </a:solidFill>
                <a:latin typeface="Arial" pitchFamily="34" charset="0"/>
                <a:ea typeface="ＭＳ Ｐゴシック" pitchFamily="50" charset="-128"/>
              </a:rPr>
              <a:t>-7</a:t>
            </a:r>
            <a:r>
              <a:rPr lang="en-US" altLang="ja-JP" sz="1600" b="1" dirty="0">
                <a:solidFill>
                  <a:srgbClr val="003300"/>
                </a:solidFill>
                <a:latin typeface="Arial" pitchFamily="34" charset="0"/>
                <a:ea typeface="ＭＳ Ｐゴシック" pitchFamily="50" charset="-128"/>
              </a:rPr>
              <a:t>cm</a:t>
            </a:r>
            <a:r>
              <a:rPr lang="en-US" altLang="ja-JP" sz="1600" b="1" baseline="30000" dirty="0">
                <a:solidFill>
                  <a:srgbClr val="003300"/>
                </a:solidFill>
                <a:latin typeface="Arial" pitchFamily="34" charset="0"/>
                <a:ea typeface="ＭＳ Ｐゴシック" pitchFamily="50" charset="-128"/>
              </a:rPr>
              <a:t>-2</a:t>
            </a:r>
            <a:r>
              <a:rPr lang="en-US" altLang="ja-JP" sz="1600" b="1" dirty="0">
                <a:solidFill>
                  <a:srgbClr val="003300"/>
                </a:solidFill>
                <a:latin typeface="Arial" pitchFamily="34" charset="0"/>
                <a:ea typeface="ＭＳ Ｐゴシック" pitchFamily="50" charset="-128"/>
              </a:rPr>
              <a:t> )</a:t>
            </a: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16200000">
            <a:off x="4002881" y="2574617"/>
            <a:ext cx="647700" cy="4905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2373212" y="964310"/>
            <a:ext cx="166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>
                <a:latin typeface="Comic Sans MS" pitchFamily="66" charset="0"/>
                <a:ea typeface="ＭＳ Ｐゴシック" pitchFamily="50" charset="-128"/>
              </a:rPr>
              <a:t>Swift GRB</a:t>
            </a:r>
            <a:endParaRPr lang="ja-JP" altLang="en-US" dirty="0"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7504" y="116632"/>
            <a:ext cx="4047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GRBs detected by Swift</a:t>
            </a:r>
            <a:endParaRPr kumimoji="1" lang="ja-JP" altLang="en-US" sz="3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128812" y="3933056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谷森氏の資料より</a:t>
            </a:r>
            <a:endParaRPr kumimoji="1" lang="ja-JP" altLang="en-US" dirty="0"/>
          </a:p>
        </p:txBody>
      </p: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4572000" y="97541"/>
            <a:ext cx="4464496" cy="3844655"/>
            <a:chOff x="3559" y="2310"/>
            <a:chExt cx="2501" cy="1989"/>
          </a:xfrm>
        </p:grpSpPr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3559" y="2310"/>
              <a:ext cx="2501" cy="1989"/>
              <a:chOff x="340" y="2171"/>
              <a:chExt cx="2237" cy="1907"/>
            </a:xfrm>
          </p:grpSpPr>
          <p:grpSp>
            <p:nvGrpSpPr>
              <p:cNvPr id="54" name="Group 13"/>
              <p:cNvGrpSpPr>
                <a:grpSpLocks/>
              </p:cNvGrpSpPr>
              <p:nvPr/>
            </p:nvGrpSpPr>
            <p:grpSpPr bwMode="auto">
              <a:xfrm>
                <a:off x="340" y="2171"/>
                <a:ext cx="2237" cy="1907"/>
                <a:chOff x="2381" y="2525"/>
                <a:chExt cx="1887" cy="1602"/>
              </a:xfrm>
            </p:grpSpPr>
            <p:graphicFrame>
              <p:nvGraphicFramePr>
                <p:cNvPr id="60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66565062"/>
                    </p:ext>
                  </p:extLst>
                </p:nvPr>
              </p:nvGraphicFramePr>
              <p:xfrm>
                <a:off x="2381" y="2525"/>
                <a:ext cx="1887" cy="160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58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2" y="2628"/>
                  <a:ext cx="933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en-US" altLang="ja-JP" sz="1600" b="1" dirty="0" smtClean="0">
                      <a:solidFill>
                        <a:srgbClr val="003300"/>
                      </a:solidFill>
                      <a:latin typeface="Arial" pitchFamily="34" charset="0"/>
                      <a:ea typeface="ＭＳ Ｐゴシック" pitchFamily="50" charset="-128"/>
                    </a:rPr>
                    <a:t>known redshift </a:t>
                  </a:r>
                  <a:r>
                    <a:rPr lang="en-US" altLang="ja-JP" sz="1600" b="1" dirty="0">
                      <a:solidFill>
                        <a:srgbClr val="003300"/>
                      </a:solidFill>
                      <a:latin typeface="Arial" pitchFamily="34" charset="0"/>
                      <a:ea typeface="ＭＳ Ｐゴシック" pitchFamily="50" charset="-128"/>
                    </a:rPr>
                    <a:t>(z&gt;3)</a:t>
                  </a:r>
                </a:p>
              </p:txBody>
            </p:sp>
          </p:grpSp>
          <p:sp>
            <p:nvSpPr>
              <p:cNvPr id="55" name="Rectangle 16"/>
              <p:cNvSpPr>
                <a:spLocks noChangeArrowheads="1"/>
              </p:cNvSpPr>
              <p:nvPr/>
            </p:nvSpPr>
            <p:spPr bwMode="auto">
              <a:xfrm>
                <a:off x="1682" y="3769"/>
                <a:ext cx="450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003300"/>
                    </a:solidFill>
                    <a:latin typeface="Arial" pitchFamily="34" charset="0"/>
                    <a:ea typeface="ＭＳ Ｐゴシック" pitchFamily="50" charset="-128"/>
                  </a:rPr>
                  <a:t>T90(sec)</a:t>
                </a:r>
                <a:endParaRPr lang="ja-JP" altLang="en-US" sz="1600" b="1" dirty="0">
                  <a:solidFill>
                    <a:srgbClr val="003300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" name="Rectangle 17"/>
              <p:cNvSpPr>
                <a:spLocks noChangeArrowheads="1"/>
              </p:cNvSpPr>
              <p:nvPr/>
            </p:nvSpPr>
            <p:spPr bwMode="auto">
              <a:xfrm rot="16200000">
                <a:off x="-15" y="2925"/>
                <a:ext cx="113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n-US" altLang="ja-JP" b="1" dirty="0" err="1">
                    <a:solidFill>
                      <a:srgbClr val="003300"/>
                    </a:solidFill>
                    <a:latin typeface="Arial" pitchFamily="34" charset="0"/>
                    <a:ea typeface="ＭＳ Ｐゴシック" pitchFamily="50" charset="-128"/>
                  </a:rPr>
                  <a:t>Fluence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" pitchFamily="34" charset="0"/>
                    <a:ea typeface="ＭＳ Ｐゴシック" pitchFamily="50" charset="-128"/>
                  </a:rPr>
                  <a:t> (10</a:t>
                </a:r>
                <a:r>
                  <a:rPr lang="en-US" altLang="ja-JP" b="1" baseline="30000" dirty="0">
                    <a:solidFill>
                      <a:srgbClr val="003300"/>
                    </a:solidFill>
                    <a:latin typeface="Arial" pitchFamily="34" charset="0"/>
                    <a:ea typeface="ＭＳ Ｐゴシック" pitchFamily="50" charset="-128"/>
                  </a:rPr>
                  <a:t>-7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" pitchFamily="34" charset="0"/>
                    <a:ea typeface="ＭＳ Ｐゴシック" pitchFamily="50" charset="-128"/>
                  </a:rPr>
                  <a:t>cm</a:t>
                </a:r>
                <a:r>
                  <a:rPr lang="en-US" altLang="ja-JP" b="1" baseline="30000" dirty="0">
                    <a:solidFill>
                      <a:srgbClr val="003300"/>
                    </a:solidFill>
                    <a:latin typeface="Arial" pitchFamily="34" charset="0"/>
                    <a:ea typeface="ＭＳ Ｐゴシック" pitchFamily="50" charset="-128"/>
                  </a:rPr>
                  <a:t>-2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" pitchFamily="34" charset="0"/>
                    <a:ea typeface="ＭＳ Ｐゴシック" pitchFamily="50" charset="-128"/>
                  </a:rPr>
                  <a:t> )</a:t>
                </a:r>
              </a:p>
            </p:txBody>
          </p:sp>
        </p:grp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4637" y="3613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4.8</a:t>
              </a: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4637" y="3426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4.5</a:t>
              </a: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4808" y="3277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3.5</a:t>
              </a: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4960" y="3277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3.9</a:t>
              </a:r>
            </a:p>
          </p:txBody>
        </p:sp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5282" y="2931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4.1</a:t>
              </a:r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4480" y="3400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8.2</a:t>
              </a:r>
              <a:endParaRPr lang="en-US" altLang="ja-JP" sz="1400" b="1" dirty="0">
                <a:solidFill>
                  <a:srgbClr val="FF33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4395" y="3639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4.7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5282" y="3229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3.8</a:t>
              </a: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4888" y="3155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3.4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282" y="3081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3.0</a:t>
              </a: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4444" y="3539"/>
              <a:ext cx="28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6.7</a:t>
              </a:r>
              <a:endParaRPr lang="en-US" altLang="ja-JP" sz="1400" b="1" dirty="0">
                <a:solidFill>
                  <a:srgbClr val="FF33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040" y="3081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3.4</a:t>
              </a:r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4960" y="2784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3.0</a:t>
              </a:r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4245" y="3527"/>
              <a:ext cx="21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 dirty="0">
                  <a:solidFill>
                    <a:srgbClr val="FF3300"/>
                  </a:solidFill>
                  <a:latin typeface="Arial" pitchFamily="34" charset="0"/>
                  <a:ea typeface="ＭＳ Ｐゴシック" pitchFamily="50" charset="-128"/>
                </a:rPr>
                <a:t>3.2</a:t>
              </a:r>
            </a:p>
          </p:txBody>
        </p:sp>
      </p:grpSp>
      <p:sp>
        <p:nvSpPr>
          <p:cNvPr id="59" name="Line 36"/>
          <p:cNvSpPr>
            <a:spLocks noChangeShapeType="1"/>
          </p:cNvSpPr>
          <p:nvPr/>
        </p:nvSpPr>
        <p:spPr bwMode="auto">
          <a:xfrm flipH="1">
            <a:off x="6216062" y="1581176"/>
            <a:ext cx="738945" cy="62329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6876256" y="2420888"/>
            <a:ext cx="1439871" cy="86927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7031" y="4797152"/>
            <a:ext cx="4180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ja-JP" altLang="en-US" sz="2000" dirty="0" smtClean="0"/>
              <a:t> 継続</a:t>
            </a:r>
            <a:r>
              <a:rPr lang="ja-JP" altLang="en-US" sz="2000" dirty="0"/>
              <a:t>時間</a:t>
            </a:r>
            <a:r>
              <a:rPr lang="ja-JP" altLang="en-US" sz="2000" dirty="0" smtClean="0"/>
              <a:t>が長く</a:t>
            </a:r>
            <a:endParaRPr lang="en-US" altLang="ja-JP" sz="2000" dirty="0" smtClean="0"/>
          </a:p>
          <a:p>
            <a:pPr marL="342900" indent="-342900">
              <a:buAutoNum type="arabicParenBoth"/>
            </a:pPr>
            <a:r>
              <a:rPr kumimoji="1" lang="ja-JP" altLang="en-US" sz="2000" dirty="0" smtClean="0"/>
              <a:t> エネルギー流入は</a:t>
            </a:r>
            <a:r>
              <a:rPr kumimoji="1" lang="ja-JP" altLang="en-US" sz="2000" dirty="0" err="1" smtClean="0"/>
              <a:t>そこそこ</a:t>
            </a:r>
            <a:r>
              <a:rPr kumimoji="1" lang="ja-JP" altLang="en-US" sz="2000" dirty="0" smtClean="0"/>
              <a:t>あるが</a:t>
            </a:r>
            <a:endParaRPr kumimoji="1" lang="en-US" altLang="ja-JP" sz="2000" dirty="0" smtClean="0"/>
          </a:p>
          <a:p>
            <a:pPr marL="342900" indent="-342900">
              <a:buAutoNum type="arabicParenBoth"/>
            </a:pPr>
            <a:r>
              <a:rPr lang="ja-JP" altLang="en-US" sz="2000" dirty="0" smtClean="0"/>
              <a:t> ピークフラックスが低い</a:t>
            </a:r>
            <a:endParaRPr lang="en-US" altLang="ja-JP" sz="2000" dirty="0" smtClean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79512" y="4212377"/>
            <a:ext cx="4954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Missing High-Redshift GRBs?</a:t>
            </a:r>
            <a:endParaRPr kumimoji="1" lang="ja-JP" altLang="en-US" sz="3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724733" y="4797152"/>
            <a:ext cx="395172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/>
              <a:t>ガンマ</a:t>
            </a:r>
            <a:r>
              <a:rPr lang="ja-JP" altLang="en-US" sz="2000" dirty="0" smtClean="0"/>
              <a:t>線のレートトリガーだけでなく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イメージングトリガー機能の</a:t>
            </a:r>
            <a:endParaRPr kumimoji="1" lang="en-US" altLang="ja-JP" sz="2000" dirty="0" smtClean="0"/>
          </a:p>
          <a:p>
            <a:r>
              <a:rPr lang="ja-JP" altLang="en-US" sz="2000" dirty="0"/>
              <a:t>充実</a:t>
            </a:r>
            <a:r>
              <a:rPr lang="ja-JP" altLang="en-US" sz="2000" dirty="0" smtClean="0"/>
              <a:t>が必要</a:t>
            </a:r>
            <a:r>
              <a:rPr lang="ja-JP" altLang="en-US" sz="2000" dirty="0"/>
              <a:t>だろう</a:t>
            </a:r>
            <a:endParaRPr kumimoji="1" lang="ja-JP" altLang="en-US" sz="20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51520" y="6021288"/>
            <a:ext cx="861780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 smtClean="0"/>
              <a:t>正統派</a:t>
            </a:r>
            <a:r>
              <a:rPr lang="ja-JP" altLang="en-US" sz="2000" dirty="0"/>
              <a:t>として</a:t>
            </a:r>
            <a:r>
              <a:rPr lang="ja-JP" altLang="en-US" sz="2000" dirty="0" smtClean="0"/>
              <a:t>、数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から </a:t>
            </a:r>
            <a:r>
              <a:rPr lang="en-US" altLang="ja-JP" sz="2000" dirty="0" smtClean="0"/>
              <a:t>100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程度の硬 </a:t>
            </a:r>
            <a:r>
              <a:rPr lang="en-US" altLang="ja-JP" sz="2000" dirty="0" smtClean="0"/>
              <a:t>X </a:t>
            </a:r>
            <a:r>
              <a:rPr lang="ja-JP" altLang="en-US" sz="2000" dirty="0" smtClean="0"/>
              <a:t>線イメージング検出器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新領域の開拓</a:t>
            </a:r>
            <a:r>
              <a:rPr kumimoji="1" lang="ja-JP" altLang="en-US" sz="2000" dirty="0"/>
              <a:t>として</a:t>
            </a:r>
            <a:r>
              <a:rPr kumimoji="1" lang="ja-JP" altLang="en-US" sz="2000" dirty="0" smtClean="0"/>
              <a:t>、</a:t>
            </a:r>
            <a:r>
              <a:rPr kumimoji="1" lang="en-US" altLang="ja-JP" sz="2000" dirty="0" smtClean="0"/>
              <a:t>100 </a:t>
            </a:r>
            <a:r>
              <a:rPr kumimoji="1" lang="en-US" altLang="ja-JP" sz="2000" dirty="0" err="1" smtClean="0"/>
              <a:t>keV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から </a:t>
            </a:r>
            <a:r>
              <a:rPr kumimoji="1" lang="en-US" altLang="ja-JP" sz="2000" dirty="0" smtClean="0"/>
              <a:t>10 MeV </a:t>
            </a:r>
            <a:r>
              <a:rPr kumimoji="1" lang="ja-JP" altLang="en-US" sz="2000" dirty="0" smtClean="0"/>
              <a:t>程度のガンマ線イメージング検出器</a:t>
            </a:r>
            <a:endParaRPr kumimoji="1" lang="ja-JP" altLang="en-US" sz="2000" dirty="0"/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7596336" y="2204864"/>
            <a:ext cx="508749" cy="3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sz="1400" b="1" dirty="0" smtClean="0">
                <a:solidFill>
                  <a:srgbClr val="FF3300"/>
                </a:solidFill>
                <a:latin typeface="Arial" pitchFamily="34" charset="0"/>
                <a:ea typeface="ＭＳ Ｐゴシック" pitchFamily="50" charset="-128"/>
              </a:rPr>
              <a:t>6.3</a:t>
            </a:r>
            <a:endParaRPr lang="en-US" altLang="ja-JP" sz="1400" b="1" dirty="0">
              <a:solidFill>
                <a:srgbClr val="FF3300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6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8931" y="332656"/>
            <a:ext cx="89150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GUNDAM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G</a:t>
            </a:r>
            <a:r>
              <a:rPr lang="en-US" altLang="ja-JP" sz="3200" dirty="0" smtClean="0"/>
              <a:t>amma-ray burst  for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UN</a:t>
            </a:r>
            <a:r>
              <a:rPr lang="en-US" altLang="ja-JP" sz="3200" dirty="0" err="1" smtClean="0"/>
              <a:t>ravelling</a:t>
            </a:r>
            <a:r>
              <a:rPr lang="en-US" altLang="ja-JP" sz="3200" dirty="0" smtClean="0"/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D</a:t>
            </a:r>
            <a:r>
              <a:rPr lang="en-US" altLang="ja-JP" sz="3200" dirty="0" smtClean="0"/>
              <a:t>ark </a:t>
            </a:r>
            <a:r>
              <a:rPr lang="en-US" altLang="ja-JP" sz="3200" dirty="0" smtClean="0">
                <a:solidFill>
                  <a:srgbClr val="FF0000"/>
                </a:solidFill>
              </a:rPr>
              <a:t>A</a:t>
            </a:r>
            <a:r>
              <a:rPr lang="en-US" altLang="ja-JP" sz="3200" dirty="0" smtClean="0"/>
              <a:t>ges </a:t>
            </a:r>
            <a:r>
              <a:rPr lang="en-US" altLang="ja-JP" sz="3200" dirty="0" smtClean="0">
                <a:solidFill>
                  <a:srgbClr val="FF0000"/>
                </a:solidFill>
              </a:rPr>
              <a:t>M</a:t>
            </a:r>
            <a:r>
              <a:rPr lang="en-US" altLang="ja-JP" sz="3200" dirty="0" smtClean="0"/>
              <a:t>ission</a:t>
            </a:r>
          </a:p>
          <a:p>
            <a:r>
              <a:rPr lang="en-US" altLang="ja-JP" sz="5400" dirty="0" smtClean="0"/>
              <a:t>PATHFINDER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23528" y="2708920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米</a:t>
            </a:r>
            <a:r>
              <a:rPr lang="ja-JP" altLang="en-US" sz="2400" dirty="0" smtClean="0">
                <a:solidFill>
                  <a:srgbClr val="FF0000"/>
                </a:solidFill>
              </a:rPr>
              <a:t>徳</a:t>
            </a:r>
            <a:r>
              <a:rPr lang="ja-JP" altLang="en-US" sz="2400" dirty="0">
                <a:solidFill>
                  <a:srgbClr val="FF0000"/>
                </a:solidFill>
              </a:rPr>
              <a:t>大輔</a:t>
            </a:r>
            <a:r>
              <a:rPr lang="en-US" altLang="ja-JP" sz="2400" dirty="0" smtClean="0">
                <a:solidFill>
                  <a:srgbClr val="FF0000"/>
                </a:solidFill>
              </a:rPr>
              <a:t>,  </a:t>
            </a:r>
            <a:r>
              <a:rPr lang="ja-JP" altLang="en-US" sz="2400" dirty="0" smtClean="0">
                <a:solidFill>
                  <a:srgbClr val="FF0000"/>
                </a:solidFill>
              </a:rPr>
              <a:t>村上敏夫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金沢大学</a:t>
            </a:r>
            <a:r>
              <a:rPr lang="en-US" altLang="ja-JP" sz="2400" dirty="0" smtClean="0"/>
              <a:t>),  </a:t>
            </a:r>
            <a:br>
              <a:rPr lang="en-US" altLang="ja-JP" sz="2400" dirty="0" smtClean="0"/>
            </a:br>
            <a:r>
              <a:rPr lang="ja-JP" altLang="en-US" sz="2400" dirty="0" smtClean="0">
                <a:solidFill>
                  <a:srgbClr val="FF0000"/>
                </a:solidFill>
              </a:rPr>
              <a:t>谷森達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京都大学</a:t>
            </a:r>
            <a:r>
              <a:rPr lang="en-US" altLang="ja-JP" sz="2400" dirty="0" smtClean="0"/>
              <a:t>),</a:t>
            </a:r>
          </a:p>
          <a:p>
            <a:r>
              <a:rPr lang="ja-JP" altLang="en-US" sz="2400" dirty="0">
                <a:solidFill>
                  <a:srgbClr val="FF0000"/>
                </a:solidFill>
              </a:rPr>
              <a:t>黒澤</a:t>
            </a:r>
            <a:r>
              <a:rPr lang="ja-JP" altLang="en-US" sz="2400" dirty="0" smtClean="0">
                <a:solidFill>
                  <a:srgbClr val="FF0000"/>
                </a:solidFill>
              </a:rPr>
              <a:t>俊介</a:t>
            </a:r>
            <a:r>
              <a:rPr lang="en-US" altLang="ja-JP" sz="2400" dirty="0" smtClean="0">
                <a:solidFill>
                  <a:srgbClr val="FF0000"/>
                </a:solidFill>
              </a:rPr>
              <a:t>, </a:t>
            </a:r>
            <a:r>
              <a:rPr lang="ja-JP" altLang="en-US" sz="2400" dirty="0" smtClean="0">
                <a:solidFill>
                  <a:srgbClr val="FF0000"/>
                </a:solidFill>
              </a:rPr>
              <a:t>沖田博文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東北大学</a:t>
            </a:r>
            <a:r>
              <a:rPr lang="en-US" altLang="ja-JP" sz="2400" dirty="0" smtClean="0"/>
              <a:t>),  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郡司修一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山形大学</a:t>
            </a:r>
            <a:r>
              <a:rPr lang="en-US" altLang="ja-JP" sz="2400" dirty="0" smtClean="0"/>
              <a:t>),</a:t>
            </a:r>
          </a:p>
          <a:p>
            <a:r>
              <a:rPr lang="ja-JP" altLang="en-US" sz="2400" dirty="0" smtClean="0">
                <a:solidFill>
                  <a:srgbClr val="0000FF"/>
                </a:solidFill>
              </a:rPr>
              <a:t>筒井亮</a:t>
            </a:r>
            <a:r>
              <a:rPr lang="en-US" altLang="ja-JP" sz="2400" dirty="0" smtClean="0">
                <a:solidFill>
                  <a:srgbClr val="0000FF"/>
                </a:solidFill>
              </a:rPr>
              <a:t>,  </a:t>
            </a:r>
            <a:r>
              <a:rPr lang="ja-JP" altLang="en-US" sz="2400" dirty="0" smtClean="0">
                <a:solidFill>
                  <a:srgbClr val="0000FF"/>
                </a:solidFill>
              </a:rPr>
              <a:t>中村卓史</a:t>
            </a:r>
            <a:r>
              <a:rPr lang="en-US" altLang="ja-JP" sz="2400" dirty="0" smtClean="0">
                <a:solidFill>
                  <a:srgbClr val="0000FF"/>
                </a:solidFill>
              </a:rPr>
              <a:t>,  </a:t>
            </a:r>
            <a:r>
              <a:rPr lang="ja-JP" altLang="en-US" sz="2400" dirty="0" smtClean="0">
                <a:solidFill>
                  <a:srgbClr val="0000FF"/>
                </a:solidFill>
              </a:rPr>
              <a:t>井上進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京都大学</a:t>
            </a:r>
            <a:r>
              <a:rPr lang="en-US" altLang="ja-JP" sz="2400" dirty="0" smtClean="0"/>
              <a:t>),  </a:t>
            </a:r>
          </a:p>
          <a:p>
            <a:r>
              <a:rPr lang="ja-JP" altLang="en-US" sz="2400" dirty="0" smtClean="0">
                <a:solidFill>
                  <a:srgbClr val="0000FF"/>
                </a:solidFill>
              </a:rPr>
              <a:t>戸谷友則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京都大学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>
                <a:solidFill>
                  <a:srgbClr val="0000FF"/>
                </a:solidFill>
              </a:rPr>
              <a:t>高橋慶太郎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名古屋大学</a:t>
            </a:r>
            <a:r>
              <a:rPr lang="en-US" altLang="ja-JP" sz="2400" dirty="0" smtClean="0"/>
              <a:t>),</a:t>
            </a:r>
          </a:p>
          <a:p>
            <a:r>
              <a:rPr lang="ja-JP" altLang="en-US" sz="2400" dirty="0" smtClean="0">
                <a:solidFill>
                  <a:srgbClr val="0000FF"/>
                </a:solidFill>
              </a:rPr>
              <a:t>井岡邦仁</a:t>
            </a:r>
            <a:r>
              <a:rPr lang="en-US" altLang="ja-JP" sz="2400" dirty="0" smtClean="0">
                <a:solidFill>
                  <a:srgbClr val="0000FF"/>
                </a:solidFill>
              </a:rPr>
              <a:t>,  </a:t>
            </a:r>
            <a:r>
              <a:rPr lang="ja-JP" altLang="en-US" sz="2400" dirty="0" smtClean="0">
                <a:solidFill>
                  <a:srgbClr val="0000FF"/>
                </a:solidFill>
              </a:rPr>
              <a:t>水田晃</a:t>
            </a:r>
            <a:r>
              <a:rPr lang="en-US" altLang="ja-JP" sz="2400" dirty="0" smtClean="0">
                <a:solidFill>
                  <a:srgbClr val="0000FF"/>
                </a:solidFill>
              </a:rPr>
              <a:t>,  </a:t>
            </a:r>
            <a:r>
              <a:rPr lang="ja-JP" altLang="en-US" sz="2400" dirty="0" smtClean="0">
                <a:solidFill>
                  <a:srgbClr val="0000FF"/>
                </a:solidFill>
              </a:rPr>
              <a:t>川中宣太 </a:t>
            </a:r>
            <a:r>
              <a:rPr lang="en-US" altLang="ja-JP" sz="2400" dirty="0" smtClean="0"/>
              <a:t>(KEK)</a:t>
            </a:r>
          </a:p>
          <a:p>
            <a:r>
              <a:rPr lang="ja-JP" altLang="en-US" sz="2400" dirty="0" smtClean="0">
                <a:solidFill>
                  <a:srgbClr val="0000FF"/>
                </a:solidFill>
              </a:rPr>
              <a:t>中島正裕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東京大学</a:t>
            </a:r>
            <a:r>
              <a:rPr lang="en-US" altLang="ja-JP" sz="2400" dirty="0" smtClean="0"/>
              <a:t>),</a:t>
            </a:r>
          </a:p>
          <a:p>
            <a:r>
              <a:rPr lang="ja-JP" altLang="en-US" sz="2400" dirty="0" smtClean="0">
                <a:solidFill>
                  <a:srgbClr val="008000"/>
                </a:solidFill>
              </a:rPr>
              <a:t>松浦</a:t>
            </a:r>
            <a:r>
              <a:rPr lang="ja-JP" altLang="en-US" sz="2400" dirty="0">
                <a:solidFill>
                  <a:srgbClr val="008000"/>
                </a:solidFill>
              </a:rPr>
              <a:t>周二</a:t>
            </a:r>
            <a:r>
              <a:rPr lang="en-US" altLang="ja-JP" sz="2400" dirty="0" smtClean="0">
                <a:solidFill>
                  <a:srgbClr val="008000"/>
                </a:solidFill>
              </a:rPr>
              <a:t>,  </a:t>
            </a:r>
            <a:r>
              <a:rPr lang="ja-JP" altLang="en-US" sz="2400" dirty="0" smtClean="0">
                <a:solidFill>
                  <a:srgbClr val="008000"/>
                </a:solidFill>
              </a:rPr>
              <a:t>坂井真一郎 </a:t>
            </a:r>
            <a:r>
              <a:rPr lang="en-US" altLang="ja-JP" sz="2400" dirty="0" smtClean="0"/>
              <a:t>(ISAS/JAXA)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190381"/>
            <a:ext cx="462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小型科学衛星シリーズ</a:t>
            </a:r>
            <a:endParaRPr kumimoji="1" lang="ja-JP" altLang="en-US" sz="3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60032" y="303039"/>
            <a:ext cx="4007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(3</a:t>
            </a:r>
            <a:r>
              <a:rPr kumimoji="1" lang="ja-JP" altLang="en-US" sz="2400" dirty="0" smtClean="0"/>
              <a:t>号機は ～ </a:t>
            </a:r>
            <a:r>
              <a:rPr kumimoji="1" lang="en-US" altLang="ja-JP" sz="2400" dirty="0" smtClean="0"/>
              <a:t>2016</a:t>
            </a:r>
            <a:r>
              <a:rPr kumimoji="1" lang="ja-JP" altLang="en-US" sz="2400" dirty="0" smtClean="0"/>
              <a:t>年打ち上げ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196752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■</a:t>
            </a:r>
            <a:r>
              <a:rPr lang="ja-JP" altLang="en-US" sz="2400" dirty="0" smtClean="0"/>
              <a:t> バス </a:t>
            </a:r>
            <a:r>
              <a:rPr lang="en-US" altLang="ja-JP" sz="2400" dirty="0" smtClean="0"/>
              <a:t>200kg + </a:t>
            </a:r>
            <a:r>
              <a:rPr lang="ja-JP" altLang="en-US" sz="2400" dirty="0" smtClean="0"/>
              <a:t>ミッション </a:t>
            </a:r>
            <a:r>
              <a:rPr lang="en-US" altLang="ja-JP" sz="2400" dirty="0" smtClean="0"/>
              <a:t>200kg</a:t>
            </a:r>
          </a:p>
          <a:p>
            <a:r>
              <a:rPr lang="ja-JP" altLang="en-US" sz="2400" dirty="0"/>
              <a:t>■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95cm x 95cm </a:t>
            </a:r>
            <a:r>
              <a:rPr lang="ja-JP" altLang="en-US" sz="2400" dirty="0" smtClean="0"/>
              <a:t>プラットホーム</a:t>
            </a:r>
            <a:endParaRPr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1124744"/>
            <a:ext cx="44454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号機： </a:t>
            </a:r>
            <a:r>
              <a:rPr kumimoji="1" lang="en-US" altLang="ja-JP" sz="2400" dirty="0" smtClean="0"/>
              <a:t>SPRINT-A (</a:t>
            </a:r>
            <a:r>
              <a:rPr kumimoji="1" lang="ja-JP" altLang="en-US" sz="2400" dirty="0" smtClean="0"/>
              <a:t>惑星光学観測</a:t>
            </a:r>
            <a:r>
              <a:rPr kumimoji="1" lang="en-US" altLang="ja-JP" sz="2400" dirty="0" smtClean="0"/>
              <a:t>)</a:t>
            </a:r>
          </a:p>
          <a:p>
            <a:r>
              <a:rPr lang="en-US" altLang="ja-JP" sz="2400" dirty="0" smtClean="0"/>
              <a:t>2</a:t>
            </a:r>
            <a:r>
              <a:rPr lang="ja-JP" altLang="en-US" sz="2400" dirty="0" smtClean="0"/>
              <a:t>号機： </a:t>
            </a:r>
            <a:r>
              <a:rPr lang="en-US" altLang="ja-JP" sz="2400" dirty="0" smtClean="0"/>
              <a:t>ERG (</a:t>
            </a:r>
            <a:r>
              <a:rPr lang="ja-JP" altLang="en-US" sz="2400" dirty="0" smtClean="0"/>
              <a:t>ジオスペース探査</a:t>
            </a:r>
            <a:r>
              <a:rPr lang="en-US" altLang="ja-JP" sz="2400" dirty="0" smtClean="0"/>
              <a:t>)</a:t>
            </a:r>
          </a:p>
          <a:p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号機： これから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31814" y="4581128"/>
            <a:ext cx="8754475" cy="1944216"/>
            <a:chOff x="231814" y="4509120"/>
            <a:chExt cx="8754475" cy="1944216"/>
          </a:xfrm>
        </p:grpSpPr>
        <p:grpSp>
          <p:nvGrpSpPr>
            <p:cNvPr id="7" name="グループ化 9"/>
            <p:cNvGrpSpPr/>
            <p:nvPr/>
          </p:nvGrpSpPr>
          <p:grpSpPr>
            <a:xfrm>
              <a:off x="251520" y="4869160"/>
              <a:ext cx="8734769" cy="1584176"/>
              <a:chOff x="251520" y="4149080"/>
              <a:chExt cx="8734769" cy="1584176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4149080"/>
                <a:ext cx="8734769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直線コネクタ 10"/>
              <p:cNvCxnSpPr/>
              <p:nvPr/>
            </p:nvCxnSpPr>
            <p:spPr>
              <a:xfrm>
                <a:off x="755576" y="5117268"/>
                <a:ext cx="81369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771618" y="5501190"/>
                <a:ext cx="81369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テキスト ボックス 7"/>
            <p:cNvSpPr txBox="1"/>
            <p:nvPr/>
          </p:nvSpPr>
          <p:spPr>
            <a:xfrm>
              <a:off x="231814" y="4509120"/>
              <a:ext cx="2828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/>
                <a:t>ワーキンググループの登録</a:t>
              </a:r>
              <a:endParaRPr kumimoji="1" lang="ja-JP" altLang="en-US" b="1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11560" y="5229200"/>
              <a:ext cx="3960440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07504" y="2348880"/>
            <a:ext cx="8887845" cy="1944216"/>
            <a:chOff x="107504" y="1988840"/>
            <a:chExt cx="8887845" cy="194421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988840"/>
              <a:ext cx="8887845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正方形/長方形 14"/>
            <p:cNvSpPr/>
            <p:nvPr/>
          </p:nvSpPr>
          <p:spPr>
            <a:xfrm>
              <a:off x="1435732" y="3196934"/>
              <a:ext cx="7024700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GUNDAM_color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776864" cy="583264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60168" y="175810"/>
            <a:ext cx="488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GUNDAM – PATHFINDER 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168" y="3151707"/>
            <a:ext cx="2962671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 smtClean="0"/>
              <a:t>電子追跡型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コンプトンカメラ</a:t>
            </a:r>
            <a:endParaRPr lang="en-US" altLang="ja-JP" sz="2800" dirty="0" smtClean="0"/>
          </a:p>
          <a:p>
            <a:r>
              <a:rPr lang="en-US" altLang="ja-JP" sz="2800" dirty="0" smtClean="0"/>
              <a:t>0.1 – 10 MeV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64513" y="5085184"/>
            <a:ext cx="368241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 smtClean="0"/>
              <a:t>硬 </a:t>
            </a:r>
            <a:r>
              <a:rPr lang="en-US" altLang="ja-JP" sz="2800" dirty="0" smtClean="0"/>
              <a:t>X </a:t>
            </a:r>
            <a:r>
              <a:rPr lang="ja-JP" altLang="en-US" sz="2800" dirty="0"/>
              <a:t>線</a:t>
            </a:r>
            <a:r>
              <a:rPr lang="ja-JP" altLang="en-US" sz="2800" dirty="0" smtClean="0"/>
              <a:t>コーデッドマスク</a:t>
            </a:r>
            <a:endParaRPr lang="en-US" altLang="ja-JP" sz="2800" dirty="0" smtClean="0"/>
          </a:p>
          <a:p>
            <a:r>
              <a:rPr lang="ja-JP" altLang="en-US" sz="2800" dirty="0"/>
              <a:t>イメージング</a:t>
            </a:r>
            <a:r>
              <a:rPr lang="ja-JP" altLang="en-US" sz="2800" dirty="0" smtClean="0"/>
              <a:t>検出器</a:t>
            </a:r>
            <a:endParaRPr lang="en-US" altLang="ja-JP" sz="2800" dirty="0" smtClean="0"/>
          </a:p>
          <a:p>
            <a:r>
              <a:rPr lang="en-US" altLang="ja-JP" sz="2800" dirty="0" smtClean="0"/>
              <a:t>5 – 150 </a:t>
            </a:r>
            <a:r>
              <a:rPr lang="en-US" altLang="ja-JP" sz="2800" dirty="0" err="1" smtClean="0"/>
              <a:t>keV</a:t>
            </a:r>
            <a:endParaRPr lang="en-US" altLang="ja-JP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086" y="692696"/>
            <a:ext cx="389241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45cm </a:t>
            </a:r>
            <a:r>
              <a:rPr lang="ja-JP" altLang="en-US" sz="2800" dirty="0"/>
              <a:t>望遠鏡</a:t>
            </a:r>
            <a:endParaRPr kumimoji="1" lang="en-US" altLang="ja-JP" sz="28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800" dirty="0" smtClean="0"/>
              <a:t> </a:t>
            </a:r>
            <a:r>
              <a:rPr lang="ja-JP" altLang="en-US" sz="2800" dirty="0" smtClean="0"/>
              <a:t>可視光 </a:t>
            </a:r>
            <a:r>
              <a:rPr lang="en-US" altLang="ja-JP" sz="2800" dirty="0" smtClean="0"/>
              <a:t>400 – 1000 nm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2800" dirty="0"/>
              <a:t> </a:t>
            </a:r>
            <a:r>
              <a:rPr lang="ja-JP" altLang="en-US" sz="2800" dirty="0"/>
              <a:t>近</a:t>
            </a:r>
            <a:r>
              <a:rPr lang="ja-JP" altLang="en-US" sz="2800" dirty="0" smtClean="0"/>
              <a:t>赤外</a:t>
            </a:r>
            <a:r>
              <a:rPr lang="ja-JP" altLang="en-US" sz="2800" dirty="0"/>
              <a:t>線</a:t>
            </a:r>
            <a:r>
              <a:rPr kumimoji="1" lang="en-US" altLang="ja-JP" sz="2800" dirty="0" smtClean="0"/>
              <a:t> </a:t>
            </a:r>
            <a:r>
              <a:rPr lang="en-US" altLang="ja-JP" sz="2800" dirty="0" smtClean="0"/>
              <a:t>1</a:t>
            </a:r>
            <a:r>
              <a:rPr kumimoji="1" lang="en-US" altLang="ja-JP" sz="2800" dirty="0" smtClean="0"/>
              <a:t>.0 – 1.7μm 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57384"/>
            <a:ext cx="3631931" cy="321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23"/>
          <p:cNvGrpSpPr/>
          <p:nvPr/>
        </p:nvGrpSpPr>
        <p:grpSpPr>
          <a:xfrm>
            <a:off x="144016" y="0"/>
            <a:ext cx="3707904" cy="3717032"/>
            <a:chOff x="0" y="0"/>
            <a:chExt cx="3707904" cy="3717032"/>
          </a:xfrm>
        </p:grpSpPr>
        <p:sp>
          <p:nvSpPr>
            <p:cNvPr id="23" name="正方形/長方形 22"/>
            <p:cNvSpPr/>
            <p:nvPr/>
          </p:nvSpPr>
          <p:spPr>
            <a:xfrm>
              <a:off x="0" y="0"/>
              <a:ext cx="3707904" cy="3717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0" y="0"/>
              <a:ext cx="3491880" cy="3660842"/>
              <a:chOff x="158" y="1434"/>
              <a:chExt cx="2404" cy="2540"/>
            </a:xfrm>
          </p:grpSpPr>
          <p:pic>
            <p:nvPicPr>
              <p:cNvPr id="6" name="Picture 2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" y="1434"/>
                <a:ext cx="2357" cy="2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793" y="2568"/>
                <a:ext cx="499" cy="268"/>
                <a:chOff x="748" y="2024"/>
                <a:chExt cx="499" cy="268"/>
              </a:xfrm>
            </p:grpSpPr>
            <p:sp>
              <p:nvSpPr>
                <p:cNvPr id="10" name="Freeform 27"/>
                <p:cNvSpPr>
                  <a:spLocks/>
                </p:cNvSpPr>
                <p:nvPr/>
              </p:nvSpPr>
              <p:spPr bwMode="auto">
                <a:xfrm>
                  <a:off x="1008" y="2190"/>
                  <a:ext cx="174" cy="102"/>
                </a:xfrm>
                <a:custGeom>
                  <a:avLst/>
                  <a:gdLst/>
                  <a:ahLst/>
                  <a:cxnLst>
                    <a:cxn ang="0">
                      <a:pos x="174" y="0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174" h="102">
                      <a:moveTo>
                        <a:pt x="174" y="0"/>
                      </a:moveTo>
                      <a:cubicBezTo>
                        <a:pt x="151" y="102"/>
                        <a:pt x="101" y="84"/>
                        <a:pt x="0" y="84"/>
                      </a:cubicBezTo>
                    </a:path>
                  </a:pathLst>
                </a:custGeom>
                <a:noFill/>
                <a:ln w="28575" cmpd="sng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48" y="2024"/>
                  <a:ext cx="499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kumimoji="1" lang="en-US" altLang="ja-JP" sz="1400" b="1">
                      <a:solidFill>
                        <a:srgbClr val="008000"/>
                      </a:solidFill>
                      <a:effectLst/>
                      <a:latin typeface="Arial" charset="0"/>
                      <a:ea typeface="ＭＳ Ｐゴシック" charset="-128"/>
                    </a:rPr>
                    <a:t>α</a:t>
                  </a:r>
                </a:p>
              </p:txBody>
            </p:sp>
          </p:grpSp>
          <p:sp>
            <p:nvSpPr>
              <p:cNvPr id="8" name="Oval 10"/>
              <p:cNvSpPr>
                <a:spLocks noChangeArrowheads="1"/>
              </p:cNvSpPr>
              <p:nvPr/>
            </p:nvSpPr>
            <p:spPr bwMode="auto">
              <a:xfrm rot="1582769">
                <a:off x="930" y="2523"/>
                <a:ext cx="725" cy="31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 flipV="1">
                <a:off x="1519" y="1888"/>
                <a:ext cx="1043" cy="771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7" name="グループ化 37"/>
          <p:cNvGrpSpPr/>
          <p:nvPr/>
        </p:nvGrpSpPr>
        <p:grpSpPr>
          <a:xfrm>
            <a:off x="4425305" y="188639"/>
            <a:ext cx="4539183" cy="2965407"/>
            <a:chOff x="3995936" y="188639"/>
            <a:chExt cx="4539183" cy="2965407"/>
          </a:xfrm>
        </p:grpSpPr>
        <p:pic>
          <p:nvPicPr>
            <p:cNvPr id="27" name="Picture 19" descr="DSC001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188639"/>
              <a:ext cx="3600400" cy="2965407"/>
            </a:xfrm>
            <a:prstGeom prst="rect">
              <a:avLst/>
            </a:prstGeom>
            <a:noFill/>
          </p:spPr>
        </p:pic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7668344" y="188640"/>
              <a:ext cx="866775" cy="954087"/>
              <a:chOff x="5051" y="2517"/>
              <a:chExt cx="681" cy="787"/>
            </a:xfrm>
          </p:grpSpPr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5211" y="3103"/>
                <a:ext cx="51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/>
                <a:r>
                  <a:rPr lang="en-US" altLang="ja-JP" sz="1000" b="1">
                    <a:effectLst/>
                    <a:latin typeface="Arial" charset="0"/>
                    <a:ea typeface="ＭＳ Ｐゴシック" charset="-128"/>
                  </a:rPr>
                  <a:t>400</a:t>
                </a:r>
                <a:r>
                  <a:rPr lang="en-US" altLang="ja-JP" sz="1000" b="1">
                    <a:effectLst/>
                    <a:ea typeface="ＭＳ Ｐゴシック" charset="-128"/>
                  </a:rPr>
                  <a:t>m</a:t>
                </a:r>
                <a:r>
                  <a:rPr lang="en-US" altLang="ja-JP" sz="1000" b="1">
                    <a:effectLst/>
                    <a:latin typeface="Arial" charset="0"/>
                    <a:ea typeface="ＭＳ Ｐゴシック" charset="-128"/>
                  </a:rPr>
                  <a:t>m</a:t>
                </a:r>
              </a:p>
            </p:txBody>
          </p:sp>
          <p:grpSp>
            <p:nvGrpSpPr>
              <p:cNvPr id="24" name="Group 30"/>
              <p:cNvGrpSpPr>
                <a:grpSpLocks/>
              </p:cNvGrpSpPr>
              <p:nvPr/>
            </p:nvGrpSpPr>
            <p:grpSpPr bwMode="auto">
              <a:xfrm>
                <a:off x="5051" y="2517"/>
                <a:ext cx="681" cy="602"/>
                <a:chOff x="5051" y="2517"/>
                <a:chExt cx="681" cy="602"/>
              </a:xfrm>
            </p:grpSpPr>
            <p:pic>
              <p:nvPicPr>
                <p:cNvPr id="31" name="Picture 31" descr="1-5c-top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051" y="2517"/>
                  <a:ext cx="681" cy="602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5251" y="3102"/>
                  <a:ext cx="321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ja-JP" altLang="en-US"/>
                </a:p>
              </p:txBody>
            </p:sp>
          </p:grpSp>
        </p:grpSp>
        <p:cxnSp>
          <p:nvCxnSpPr>
            <p:cNvPr id="34" name="直線コネクタ 33"/>
            <p:cNvCxnSpPr/>
            <p:nvPr/>
          </p:nvCxnSpPr>
          <p:spPr>
            <a:xfrm flipV="1">
              <a:off x="6372200" y="188640"/>
              <a:ext cx="1296144" cy="1008112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6372200" y="908720"/>
              <a:ext cx="1368152" cy="504056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/>
          <p:cNvSpPr txBox="1"/>
          <p:nvPr/>
        </p:nvSpPr>
        <p:spPr>
          <a:xfrm>
            <a:off x="2699792" y="3140968"/>
            <a:ext cx="130516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MAPMT or</a:t>
            </a:r>
          </a:p>
          <a:p>
            <a:r>
              <a:rPr lang="en-US" altLang="ja-JP" sz="1600" dirty="0" smtClean="0"/>
              <a:t>APD or MPPC</a:t>
            </a:r>
            <a:endParaRPr kumimoji="1"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699792" y="386104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Pb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or W </a:t>
            </a:r>
          </a:p>
          <a:p>
            <a:r>
              <a:rPr kumimoji="1" lang="en-US" altLang="ja-JP" sz="1600" dirty="0" smtClean="0"/>
              <a:t>Coded mask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26958" y="2492896"/>
            <a:ext cx="1329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Trigger &amp;</a:t>
            </a:r>
          </a:p>
          <a:p>
            <a:r>
              <a:rPr kumimoji="1" lang="en-US" altLang="ja-JP" sz="1600" dirty="0" smtClean="0"/>
              <a:t>Spectrometer</a:t>
            </a:r>
            <a:endParaRPr kumimoji="1" lang="ja-JP" altLang="en-US" sz="1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45356" y="3420056"/>
            <a:ext cx="4966424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電子追跡型コンプトンカメラ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100keV </a:t>
            </a:r>
            <a:r>
              <a:rPr lang="ja-JP" altLang="en-US" sz="2000" dirty="0" smtClean="0"/>
              <a:t>～ </a:t>
            </a:r>
            <a:r>
              <a:rPr lang="en-US" altLang="ja-JP" sz="2000" dirty="0" smtClean="0"/>
              <a:t>10MeV </a:t>
            </a:r>
            <a:r>
              <a:rPr lang="ja-JP" altLang="en-US" sz="2000" dirty="0" smtClean="0"/>
              <a:t>程度の帯域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GRB </a:t>
            </a:r>
            <a:r>
              <a:rPr kumimoji="1" lang="ja-JP" altLang="en-US" sz="2000" dirty="0" smtClean="0"/>
              <a:t>の方向決定、イメージ＆レートトリガー 　</a:t>
            </a:r>
            <a:endParaRPr kumimoji="1" lang="en-US" altLang="ja-JP" sz="2000" dirty="0" smtClean="0"/>
          </a:p>
          <a:p>
            <a:r>
              <a:rPr lang="ja-JP" altLang="en-US" sz="2000" dirty="0"/>
              <a:t>外周</a:t>
            </a:r>
            <a:r>
              <a:rPr lang="ja-JP" altLang="en-US" sz="2000" dirty="0" smtClean="0"/>
              <a:t>のシンチレータでスペクトル測定</a:t>
            </a:r>
            <a:endParaRPr kumimoji="1" lang="en-US" altLang="ja-JP" sz="2000" dirty="0" smtClean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35744" y="5013176"/>
            <a:ext cx="4976042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 smtClean="0"/>
              <a:t>コーデッドマスク＋半導体アレイ</a:t>
            </a:r>
            <a:endParaRPr lang="en-US" altLang="ja-JP" sz="2800" dirty="0" smtClean="0"/>
          </a:p>
          <a:p>
            <a:r>
              <a:rPr kumimoji="1" lang="ja-JP" altLang="en-US" dirty="0" smtClean="0"/>
              <a:t>数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100keV </a:t>
            </a:r>
            <a:r>
              <a:rPr kumimoji="1" lang="ja-JP" altLang="en-US" dirty="0" smtClean="0"/>
              <a:t>程度の帯域</a:t>
            </a:r>
            <a:endParaRPr kumimoji="1" lang="en-US" altLang="ja-JP" dirty="0" smtClean="0"/>
          </a:p>
          <a:p>
            <a:r>
              <a:rPr lang="ja-JP" altLang="en-US" dirty="0" smtClean="0"/>
              <a:t>光子が多いのでトリガーには有利か？</a:t>
            </a:r>
            <a:endParaRPr kumimoji="1" lang="en-US" altLang="ja-JP" dirty="0" smtClean="0"/>
          </a:p>
          <a:p>
            <a:r>
              <a:rPr lang="ja-JP" altLang="en-US" dirty="0"/>
              <a:t>他</a:t>
            </a:r>
            <a:r>
              <a:rPr lang="ja-JP" altLang="en-US" dirty="0" smtClean="0"/>
              <a:t>にガンマ線スペクトロメータが必要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3746" y="314668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谷森氏の資料より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0" y="3707740"/>
            <a:ext cx="1268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50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496" y="5425479"/>
            <a:ext cx="1537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CdTe</a:t>
            </a:r>
            <a:r>
              <a:rPr kumimoji="1" lang="ja-JP" altLang="en-US" sz="1400" dirty="0" smtClean="0"/>
              <a:t>検出器アレイ</a:t>
            </a:r>
            <a:endParaRPr kumimoji="1" lang="en-US" altLang="ja-JP" sz="1400" dirty="0" smtClean="0"/>
          </a:p>
        </p:txBody>
      </p:sp>
      <p:sp>
        <p:nvSpPr>
          <p:cNvPr id="44" name="正方形/長方形 43"/>
          <p:cNvSpPr/>
          <p:nvPr/>
        </p:nvSpPr>
        <p:spPr>
          <a:xfrm>
            <a:off x="94596" y="6268844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読み出し回路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15801" r="12692" b="9655"/>
          <a:stretch/>
        </p:blipFill>
        <p:spPr>
          <a:xfrm>
            <a:off x="502215" y="332656"/>
            <a:ext cx="3894083" cy="31846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t="11891" r="11245" b="3592"/>
          <a:stretch/>
        </p:blipFill>
        <p:spPr>
          <a:xfrm>
            <a:off x="500892" y="3556733"/>
            <a:ext cx="3894084" cy="318463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72000" y="332656"/>
            <a:ext cx="3898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0.5mm </a:t>
            </a:r>
            <a:r>
              <a:rPr lang="ja-JP" altLang="en-US" sz="2400" dirty="0" smtClean="0"/>
              <a:t>ピッチ </a:t>
            </a:r>
            <a:r>
              <a:rPr lang="en-US" altLang="ja-JP" sz="2400" dirty="0" smtClean="0"/>
              <a:t>64 x 64 </a:t>
            </a:r>
            <a:r>
              <a:rPr lang="ja-JP" altLang="en-US" sz="2400" dirty="0" smtClean="0"/>
              <a:t>の</a:t>
            </a:r>
            <a:endParaRPr lang="en-US" altLang="ja-JP" sz="2400" dirty="0" smtClean="0"/>
          </a:p>
          <a:p>
            <a:r>
              <a:rPr lang="ja-JP" altLang="en-US" sz="2400" dirty="0" smtClean="0"/>
              <a:t>両面ストリップ </a:t>
            </a:r>
            <a:r>
              <a:rPr lang="en-US" altLang="ja-JP" sz="2400" dirty="0" err="1" smtClean="0"/>
              <a:t>CdTe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センサー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58" y="1331785"/>
            <a:ext cx="4464496" cy="432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905491" y="5838363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もうすぐ完成するので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年末に向けて</a:t>
            </a:r>
            <a:r>
              <a:rPr kumimoji="1" lang="ja-JP" altLang="en-US" sz="2400" dirty="0" smtClean="0"/>
              <a:t>性能評価を行う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051720" y="2420888"/>
            <a:ext cx="2016224" cy="10036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827584" y="1484784"/>
            <a:ext cx="792088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34500" y="240237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32mm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9832" y="291469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32mm</a:t>
            </a:r>
            <a:endParaRPr kumimoji="1" lang="ja-JP" altLang="en-US" sz="2400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8388424" y="2132856"/>
            <a:ext cx="0" cy="2304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868144" y="4653136"/>
            <a:ext cx="23042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527188" y="4653136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64mm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8168564" y="2982143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64mm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17432" y="1555641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 </a:t>
            </a:r>
            <a:r>
              <a:rPr kumimoji="1" lang="ja-JP" altLang="en-US" dirty="0" smtClean="0"/>
              <a:t>コーデッドマスク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5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ja-JP" altLang="en-US" sz="180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58200" cy="720725"/>
          </a:xfrm>
        </p:spPr>
        <p:txBody>
          <a:bodyPr/>
          <a:lstStyle/>
          <a:p>
            <a:pPr eaLnBrk="1" hangingPunct="1"/>
            <a:r>
              <a:rPr lang="en-US" altLang="ja-JP" sz="2800" b="0" smtClean="0">
                <a:solidFill>
                  <a:schemeClr val="bg1"/>
                </a:solidFill>
                <a:effectLst/>
                <a:ea typeface="Arial Unicode MS" pitchFamily="50" charset="-128"/>
                <a:cs typeface="Arial Unicode MS" pitchFamily="50" charset="-128"/>
              </a:rPr>
              <a:t>Electron Tracking Compton Camera(ETCC)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779838" y="836613"/>
            <a:ext cx="4968875" cy="22256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lnSpc>
                <a:spcPct val="115000"/>
              </a:lnSpc>
              <a:buFontTx/>
              <a:buAutoNum type="arabicPeriod"/>
            </a:pPr>
            <a:r>
              <a:rPr kumimoji="1" lang="en-US" altLang="ja-JP" sz="2000" dirty="0">
                <a:solidFill>
                  <a:srgbClr val="993300"/>
                </a:solidFill>
                <a:latin typeface="Arial" pitchFamily="34" charset="0"/>
                <a:ea typeface="ＭＳ Ｐゴシック" pitchFamily="50" charset="-128"/>
              </a:rPr>
              <a:t>Determination of the direction of each </a:t>
            </a:r>
            <a:r>
              <a:rPr kumimoji="1" lang="en-US" altLang="ja-JP" sz="2000" dirty="0" smtClean="0">
                <a:solidFill>
                  <a:srgbClr val="993300"/>
                </a:solidFill>
                <a:latin typeface="Arial" pitchFamily="34" charset="0"/>
                <a:ea typeface="ＭＳ Ｐゴシック" pitchFamily="50" charset="-128"/>
              </a:rPr>
              <a:t>gamma-ray</a:t>
            </a:r>
            <a:endParaRPr kumimoji="1" lang="en-US" altLang="ja-JP" sz="2000" dirty="0">
              <a:solidFill>
                <a:srgbClr val="993300"/>
              </a:solidFill>
              <a:latin typeface="Arial" pitchFamily="34" charset="0"/>
              <a:ea typeface="ＭＳ Ｐゴシック" pitchFamily="50" charset="-128"/>
            </a:endParaRPr>
          </a:p>
          <a:p>
            <a:pPr marL="457200" indent="-457200" algn="l">
              <a:lnSpc>
                <a:spcPct val="115000"/>
              </a:lnSpc>
              <a:buFontTx/>
              <a:buAutoNum type="arabicPeriod"/>
            </a:pPr>
            <a:r>
              <a:rPr kumimoji="1" lang="en-US" altLang="ja-JP" sz="2000" dirty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</a:rPr>
              <a:t>Noise Reduction by Kinematics</a:t>
            </a:r>
            <a:r>
              <a:rPr kumimoji="1" lang="en-US" altLang="ja-JP" sz="2000" dirty="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rPr>
              <a:t>(</a:t>
            </a:r>
            <a:r>
              <a:rPr kumimoji="1" lang="en-US" altLang="ja-JP" sz="2000" dirty="0">
                <a:solidFill>
                  <a:schemeClr val="accent2"/>
                </a:solidFill>
                <a:ea typeface="ＭＳ Ｐゴシック" pitchFamily="50" charset="-128"/>
              </a:rPr>
              <a:t>a</a:t>
            </a:r>
            <a:r>
              <a:rPr kumimoji="1" lang="en-US" altLang="ja-JP" sz="2000" dirty="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rPr>
              <a:t>)</a:t>
            </a:r>
          </a:p>
          <a:p>
            <a:pPr marL="457200" indent="-457200" algn="l">
              <a:lnSpc>
                <a:spcPct val="115000"/>
              </a:lnSpc>
              <a:buFontTx/>
              <a:buAutoNum type="arabicPeriod"/>
            </a:pPr>
            <a:r>
              <a:rPr kumimoji="1" lang="en-US" altLang="ja-JP" sz="2000" dirty="0">
                <a:solidFill>
                  <a:srgbClr val="0000CC"/>
                </a:solidFill>
                <a:latin typeface="Arial" pitchFamily="34" charset="0"/>
                <a:ea typeface="ＭＳ Ｐゴシック" pitchFamily="50" charset="-128"/>
              </a:rPr>
              <a:t>Large  </a:t>
            </a:r>
            <a:r>
              <a:rPr kumimoji="1" lang="en-US" altLang="ja-JP" sz="2000" dirty="0" err="1">
                <a:solidFill>
                  <a:srgbClr val="0000CC"/>
                </a:solidFill>
                <a:latin typeface="Arial" pitchFamily="34" charset="0"/>
                <a:ea typeface="ＭＳ Ｐゴシック" pitchFamily="50" charset="-128"/>
              </a:rPr>
              <a:t>FoV</a:t>
            </a:r>
            <a:r>
              <a:rPr kumimoji="1" lang="en-US" altLang="ja-JP" sz="2000" dirty="0">
                <a:solidFill>
                  <a:srgbClr val="0000CC"/>
                </a:solidFill>
                <a:latin typeface="Arial" pitchFamily="34" charset="0"/>
                <a:ea typeface="ＭＳ Ｐゴシック" pitchFamily="50" charset="-128"/>
              </a:rPr>
              <a:t>. ~3str</a:t>
            </a:r>
          </a:p>
          <a:p>
            <a:pPr marL="457200" indent="-457200" algn="l">
              <a:lnSpc>
                <a:spcPct val="115000"/>
              </a:lnSpc>
              <a:buFontTx/>
              <a:buAutoNum type="arabicPeriod"/>
            </a:pPr>
            <a:r>
              <a:rPr kumimoji="1" lang="en-US" altLang="ja-JP" sz="2000" dirty="0">
                <a:latin typeface="Arial" pitchFamily="34" charset="0"/>
                <a:ea typeface="ＭＳ Ｐゴシック" pitchFamily="50" charset="-128"/>
              </a:rPr>
              <a:t>For All Sky MeV-</a:t>
            </a:r>
            <a:r>
              <a:rPr kumimoji="1" lang="en-US" altLang="ja-JP" sz="2000" dirty="0">
                <a:ea typeface="ＭＳ Ｐゴシック" pitchFamily="50" charset="-128"/>
              </a:rPr>
              <a:t>g</a:t>
            </a:r>
            <a:r>
              <a:rPr kumimoji="1" lang="en-US" altLang="ja-JP" sz="2000" dirty="0">
                <a:latin typeface="Arial" pitchFamily="34" charset="0"/>
                <a:ea typeface="ＭＳ Ｐゴシック" pitchFamily="50" charset="-128"/>
              </a:rPr>
              <a:t> Survey with &gt;10 better than COMPTEL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539750" y="908050"/>
            <a:ext cx="2952750" cy="3095625"/>
            <a:chOff x="158" y="1434"/>
            <a:chExt cx="2404" cy="2540"/>
          </a:xfrm>
        </p:grpSpPr>
        <p:pic>
          <p:nvPicPr>
            <p:cNvPr id="3075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434"/>
              <a:ext cx="2357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760" name="Group 7"/>
            <p:cNvGrpSpPr>
              <a:grpSpLocks/>
            </p:cNvGrpSpPr>
            <p:nvPr/>
          </p:nvGrpSpPr>
          <p:grpSpPr bwMode="auto">
            <a:xfrm>
              <a:off x="793" y="2568"/>
              <a:ext cx="499" cy="268"/>
              <a:chOff x="748" y="2024"/>
              <a:chExt cx="499" cy="268"/>
            </a:xfrm>
          </p:grpSpPr>
          <p:sp>
            <p:nvSpPr>
              <p:cNvPr id="30763" name="Freeform 8"/>
              <p:cNvSpPr>
                <a:spLocks/>
              </p:cNvSpPr>
              <p:nvPr/>
            </p:nvSpPr>
            <p:spPr bwMode="auto">
              <a:xfrm>
                <a:off x="1008" y="2190"/>
                <a:ext cx="174" cy="102"/>
              </a:xfrm>
              <a:custGeom>
                <a:avLst/>
                <a:gdLst>
                  <a:gd name="T0" fmla="*/ 174 w 174"/>
                  <a:gd name="T1" fmla="*/ 0 h 102"/>
                  <a:gd name="T2" fmla="*/ 0 w 174"/>
                  <a:gd name="T3" fmla="*/ 84 h 10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4" h="102">
                    <a:moveTo>
                      <a:pt x="174" y="0"/>
                    </a:moveTo>
                    <a:cubicBezTo>
                      <a:pt x="151" y="102"/>
                      <a:pt x="101" y="84"/>
                      <a:pt x="0" y="84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764" name="Text Box 9"/>
              <p:cNvSpPr txBox="1">
                <a:spLocks noChangeArrowheads="1"/>
              </p:cNvSpPr>
              <p:nvPr/>
            </p:nvSpPr>
            <p:spPr bwMode="auto">
              <a:xfrm>
                <a:off x="748" y="2024"/>
                <a:ext cx="499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kumimoji="1" lang="en-US" altLang="ja-JP" sz="1400" b="1">
                    <a:solidFill>
                      <a:srgbClr val="008000"/>
                    </a:solidFill>
                    <a:latin typeface="Arial" pitchFamily="34" charset="0"/>
                    <a:ea typeface="ＭＳ Ｐゴシック" pitchFamily="50" charset="-128"/>
                  </a:rPr>
                  <a:t>α</a:t>
                </a:r>
              </a:p>
            </p:txBody>
          </p:sp>
        </p:grpSp>
        <p:sp>
          <p:nvSpPr>
            <p:cNvPr id="30761" name="Oval 10"/>
            <p:cNvSpPr>
              <a:spLocks noChangeArrowheads="1"/>
            </p:cNvSpPr>
            <p:nvPr/>
          </p:nvSpPr>
          <p:spPr bwMode="auto">
            <a:xfrm rot="1582769">
              <a:off x="930" y="2523"/>
              <a:ext cx="725" cy="31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0762" name="Line 11"/>
            <p:cNvSpPr>
              <a:spLocks noChangeShapeType="1"/>
            </p:cNvSpPr>
            <p:nvPr/>
          </p:nvSpPr>
          <p:spPr bwMode="auto">
            <a:xfrm flipV="1">
              <a:off x="1519" y="1888"/>
              <a:ext cx="1043" cy="77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30726" name="Group 12"/>
          <p:cNvGrpSpPr>
            <a:grpSpLocks/>
          </p:cNvGrpSpPr>
          <p:nvPr/>
        </p:nvGrpSpPr>
        <p:grpSpPr bwMode="auto">
          <a:xfrm>
            <a:off x="179388" y="4105275"/>
            <a:ext cx="4248150" cy="2636838"/>
            <a:chOff x="3061" y="2750"/>
            <a:chExt cx="2456" cy="1397"/>
          </a:xfrm>
        </p:grpSpPr>
        <p:sp>
          <p:nvSpPr>
            <p:cNvPr id="30751" name="Text Box 291"/>
            <p:cNvSpPr txBox="1">
              <a:spLocks noChangeArrowheads="1"/>
            </p:cNvSpPr>
            <p:nvPr/>
          </p:nvSpPr>
          <p:spPr bwMode="auto">
            <a:xfrm>
              <a:off x="3151" y="2911"/>
              <a:ext cx="9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983163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defTabSz="4983163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defTabSz="4983163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defTabSz="4983163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defTabSz="4983163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algn="ctr" defTabSz="4983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algn="ctr" defTabSz="4983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algn="ctr" defTabSz="4983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algn="ctr" defTabSz="49831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algn="l" eaLnBrk="1" hangingPunct="1"/>
              <a:r>
                <a:rPr kumimoji="1" lang="en-US" altLang="ja-JP" sz="3200" b="1">
                  <a:solidFill>
                    <a:schemeClr val="bg1"/>
                  </a:solidFill>
                  <a:latin typeface="Calibri" pitchFamily="34" charset="0"/>
                  <a:ea typeface="ＭＳ Ｐゴシック" pitchFamily="50" charset="-128"/>
                </a:rPr>
                <a:t>2 events</a:t>
              </a:r>
            </a:p>
          </p:txBody>
        </p:sp>
        <p:pic>
          <p:nvPicPr>
            <p:cNvPr id="30752" name="Picture 279" descr="Event by Ev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750"/>
              <a:ext cx="2456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3" name="テキスト ボックス 213"/>
            <p:cNvSpPr txBox="1">
              <a:spLocks noChangeArrowheads="1"/>
            </p:cNvSpPr>
            <p:nvPr/>
          </p:nvSpPr>
          <p:spPr bwMode="auto">
            <a:xfrm>
              <a:off x="3171" y="2816"/>
              <a:ext cx="17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algn="l" eaLnBrk="1" hangingPunct="1"/>
              <a:r>
                <a:rPr kumimoji="1" lang="ja-JP" altLang="en-US" sz="1400"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rPr>
                <a:t>１</a:t>
              </a:r>
            </a:p>
          </p:txBody>
        </p:sp>
        <p:sp>
          <p:nvSpPr>
            <p:cNvPr id="30754" name="テキスト ボックス 214"/>
            <p:cNvSpPr txBox="1">
              <a:spLocks noChangeArrowheads="1"/>
            </p:cNvSpPr>
            <p:nvPr/>
          </p:nvSpPr>
          <p:spPr bwMode="auto">
            <a:xfrm>
              <a:off x="4006" y="2816"/>
              <a:ext cx="17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algn="l" eaLnBrk="1" hangingPunct="1"/>
              <a:r>
                <a:rPr kumimoji="1" lang="en-US" altLang="ja-JP" sz="1600"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rPr>
                <a:t>2</a:t>
              </a:r>
            </a:p>
          </p:txBody>
        </p:sp>
        <p:sp>
          <p:nvSpPr>
            <p:cNvPr id="30755" name="テキスト ボックス 215"/>
            <p:cNvSpPr txBox="1">
              <a:spLocks noChangeArrowheads="1"/>
            </p:cNvSpPr>
            <p:nvPr/>
          </p:nvSpPr>
          <p:spPr bwMode="auto">
            <a:xfrm>
              <a:off x="4843" y="2816"/>
              <a:ext cx="17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algn="l" eaLnBrk="1" hangingPunct="1"/>
              <a:r>
                <a:rPr kumimoji="1" lang="en-US" altLang="ja-JP" sz="1600"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rPr>
                <a:t>3</a:t>
              </a:r>
            </a:p>
          </p:txBody>
        </p:sp>
        <p:sp>
          <p:nvSpPr>
            <p:cNvPr id="30756" name="テキスト ボックス 216"/>
            <p:cNvSpPr txBox="1">
              <a:spLocks noChangeArrowheads="1"/>
            </p:cNvSpPr>
            <p:nvPr/>
          </p:nvSpPr>
          <p:spPr bwMode="auto">
            <a:xfrm>
              <a:off x="3194" y="3504"/>
              <a:ext cx="17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algn="l" eaLnBrk="1" hangingPunct="1"/>
              <a:r>
                <a:rPr kumimoji="1" lang="en-US" altLang="ja-JP" sz="1600"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rPr>
                <a:t>5</a:t>
              </a:r>
            </a:p>
          </p:txBody>
        </p:sp>
        <p:sp>
          <p:nvSpPr>
            <p:cNvPr id="30757" name="テキスト ボックス 217"/>
            <p:cNvSpPr txBox="1">
              <a:spLocks noChangeArrowheads="1"/>
            </p:cNvSpPr>
            <p:nvPr/>
          </p:nvSpPr>
          <p:spPr bwMode="auto">
            <a:xfrm>
              <a:off x="4017" y="3492"/>
              <a:ext cx="23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algn="l" eaLnBrk="1" hangingPunct="1"/>
              <a:r>
                <a:rPr kumimoji="1" lang="en-US" altLang="ja-JP" sz="1600"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rPr>
                <a:t>10</a:t>
              </a:r>
            </a:p>
          </p:txBody>
        </p:sp>
        <p:sp>
          <p:nvSpPr>
            <p:cNvPr id="30758" name="テキスト ボックス 218"/>
            <p:cNvSpPr txBox="1">
              <a:spLocks noChangeArrowheads="1"/>
            </p:cNvSpPr>
            <p:nvPr/>
          </p:nvSpPr>
          <p:spPr bwMode="auto">
            <a:xfrm>
              <a:off x="4843" y="3492"/>
              <a:ext cx="30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defTabSz="4776788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algn="ctr" defTabSz="477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algn="l" eaLnBrk="1" hangingPunct="1"/>
              <a:r>
                <a:rPr kumimoji="1" lang="en-US" altLang="ja-JP" sz="1600">
                  <a:solidFill>
                    <a:schemeClr val="bg1"/>
                  </a:solidFill>
                  <a:latin typeface="Arial" pitchFamily="34" charset="0"/>
                  <a:ea typeface="ＭＳ Ｐゴシック" pitchFamily="50" charset="-128"/>
                </a:rPr>
                <a:t>100</a:t>
              </a:r>
            </a:p>
          </p:txBody>
        </p:sp>
      </p:grpSp>
      <p:pic>
        <p:nvPicPr>
          <p:cNvPr id="45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757738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8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109"/>
          <p:cNvGrpSpPr/>
          <p:nvPr/>
        </p:nvGrpSpPr>
        <p:grpSpPr>
          <a:xfrm>
            <a:off x="1915146" y="5262290"/>
            <a:ext cx="1357322" cy="1187126"/>
            <a:chOff x="3129592" y="5548042"/>
            <a:chExt cx="1357322" cy="1187126"/>
          </a:xfrm>
        </p:grpSpPr>
        <p:sp>
          <p:nvSpPr>
            <p:cNvPr id="32" name="正方形/長方形 31"/>
            <p:cNvSpPr/>
            <p:nvPr/>
          </p:nvSpPr>
          <p:spPr>
            <a:xfrm>
              <a:off x="3129592" y="5548042"/>
              <a:ext cx="1357322" cy="118712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ローチャート : 手操作入力 32"/>
            <p:cNvSpPr/>
            <p:nvPr/>
          </p:nvSpPr>
          <p:spPr>
            <a:xfrm>
              <a:off x="3394872" y="6286520"/>
              <a:ext cx="357190" cy="142876"/>
            </a:xfrm>
            <a:prstGeom prst="flowChartManualInpu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 rot="18764311">
              <a:off x="3511352" y="5621390"/>
              <a:ext cx="153419" cy="55510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rot="16200000" flipH="1">
              <a:off x="3965549" y="5503514"/>
              <a:ext cx="15290" cy="789003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5400000" flipH="1" flipV="1">
              <a:off x="3945802" y="5540624"/>
              <a:ext cx="52625" cy="77669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10800000">
              <a:off x="3541594" y="5793474"/>
              <a:ext cx="816092" cy="11538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/>
          </p:nvSpPr>
          <p:spPr>
            <a:xfrm>
              <a:off x="3251996" y="6572272"/>
              <a:ext cx="642942" cy="457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 rot="16200000">
              <a:off x="4084793" y="5884400"/>
              <a:ext cx="642942" cy="457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ローチャート : 手操作入力 39"/>
            <p:cNvSpPr/>
            <p:nvPr/>
          </p:nvSpPr>
          <p:spPr>
            <a:xfrm rot="16200000">
              <a:off x="3893339" y="5822173"/>
              <a:ext cx="357190" cy="142876"/>
            </a:xfrm>
            <a:prstGeom prst="flowChartManualInpu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14"/>
          <p:cNvGrpSpPr/>
          <p:nvPr/>
        </p:nvGrpSpPr>
        <p:grpSpPr>
          <a:xfrm>
            <a:off x="714348" y="357166"/>
            <a:ext cx="3357586" cy="4857784"/>
            <a:chOff x="1928794" y="1357298"/>
            <a:chExt cx="3357586" cy="4857784"/>
          </a:xfrm>
        </p:grpSpPr>
        <p:sp>
          <p:nvSpPr>
            <p:cNvPr id="21" name="円柱 4"/>
            <p:cNvSpPr/>
            <p:nvPr/>
          </p:nvSpPr>
          <p:spPr>
            <a:xfrm>
              <a:off x="1928794" y="1357298"/>
              <a:ext cx="3357586" cy="4429156"/>
            </a:xfrm>
            <a:prstGeom prst="can">
              <a:avLst/>
            </a:prstGeom>
            <a:solidFill>
              <a:schemeClr val="accent6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6"/>
            <p:cNvGrpSpPr/>
            <p:nvPr/>
          </p:nvGrpSpPr>
          <p:grpSpPr>
            <a:xfrm>
              <a:off x="1928794" y="5072074"/>
              <a:ext cx="3357586" cy="1143008"/>
              <a:chOff x="1928794" y="4500570"/>
              <a:chExt cx="3357586" cy="1143008"/>
            </a:xfrm>
          </p:grpSpPr>
          <p:sp>
            <p:nvSpPr>
              <p:cNvPr id="27" name="円/楕円 3"/>
              <p:cNvSpPr/>
              <p:nvPr/>
            </p:nvSpPr>
            <p:spPr>
              <a:xfrm>
                <a:off x="1928794" y="4500570"/>
                <a:ext cx="3357586" cy="78581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月 5"/>
              <p:cNvSpPr/>
              <p:nvPr/>
            </p:nvSpPr>
            <p:spPr>
              <a:xfrm rot="16200000">
                <a:off x="3214678" y="3571876"/>
                <a:ext cx="785818" cy="3357586"/>
              </a:xfrm>
              <a:prstGeom prst="moon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月 22"/>
            <p:cNvSpPr/>
            <p:nvPr/>
          </p:nvSpPr>
          <p:spPr>
            <a:xfrm rot="16200000">
              <a:off x="3459309" y="1478103"/>
              <a:ext cx="250033" cy="750099"/>
            </a:xfrm>
            <a:prstGeom prst="mo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181340" y="1643050"/>
              <a:ext cx="785818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2324084" y="1481124"/>
              <a:ext cx="2428892" cy="57150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10800000">
              <a:off x="2590786" y="1447786"/>
              <a:ext cx="2143140" cy="64294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43"/>
          <p:cNvGrpSpPr/>
          <p:nvPr/>
        </p:nvGrpSpPr>
        <p:grpSpPr>
          <a:xfrm>
            <a:off x="2071670" y="3714752"/>
            <a:ext cx="650531" cy="1042853"/>
            <a:chOff x="6768168" y="4600725"/>
            <a:chExt cx="650531" cy="1042853"/>
          </a:xfrm>
        </p:grpSpPr>
        <p:sp>
          <p:nvSpPr>
            <p:cNvPr id="17" name="円/楕円 16"/>
            <p:cNvSpPr/>
            <p:nvPr/>
          </p:nvSpPr>
          <p:spPr>
            <a:xfrm>
              <a:off x="6781816" y="5527750"/>
              <a:ext cx="628654" cy="1158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 rot="18900000">
              <a:off x="7006895" y="4600725"/>
              <a:ext cx="194064" cy="890309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 rot="10800000" flipH="1">
              <a:off x="6768168" y="4742180"/>
              <a:ext cx="4762" cy="8434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endCxn id="18" idx="4"/>
            </p:cNvCxnSpPr>
            <p:nvPr/>
          </p:nvCxnSpPr>
          <p:spPr>
            <a:xfrm rot="5400000" flipH="1" flipV="1">
              <a:off x="7312953" y="5463571"/>
              <a:ext cx="208665" cy="28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/>
        </p:nvCxnSpPr>
        <p:spPr>
          <a:xfrm rot="10800000" flipH="1">
            <a:off x="714348" y="928670"/>
            <a:ext cx="1357322" cy="35004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2643174" y="928670"/>
            <a:ext cx="1428760" cy="35004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16200000" flipH="1">
            <a:off x="-428660" y="3429000"/>
            <a:ext cx="5286412" cy="28575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23" idx="1"/>
          </p:cNvCxnSpPr>
          <p:nvPr/>
        </p:nvCxnSpPr>
        <p:spPr>
          <a:xfrm rot="5400000">
            <a:off x="-290590" y="3626049"/>
            <a:ext cx="5308483" cy="1245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-178627" y="3464719"/>
            <a:ext cx="5357850" cy="28575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07504" y="5877272"/>
            <a:ext cx="178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NIR / Optical</a:t>
            </a:r>
          </a:p>
          <a:p>
            <a:r>
              <a:rPr lang="en-US" altLang="ja-JP" dirty="0" smtClean="0"/>
              <a:t>Detector Module</a:t>
            </a:r>
            <a:endParaRPr kumimoji="1" lang="ja-JP" altLang="en-US" dirty="0"/>
          </a:p>
        </p:txBody>
      </p:sp>
      <p:cxnSp>
        <p:nvCxnSpPr>
          <p:cNvPr id="43" name="直線矢印コネクタ 42"/>
          <p:cNvCxnSpPr/>
          <p:nvPr/>
        </p:nvCxnSpPr>
        <p:spPr>
          <a:xfrm flipV="1">
            <a:off x="714348" y="5000636"/>
            <a:ext cx="3357586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15242" y="5157192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45c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smtClean="0"/>
              <a:t>鏡</a:t>
            </a:r>
            <a:endParaRPr kumimoji="1" lang="ja-JP" altLang="en-US" sz="2800" dirty="0"/>
          </a:p>
        </p:txBody>
      </p:sp>
      <p:pic>
        <p:nvPicPr>
          <p:cNvPr id="68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464496" y="188640"/>
            <a:ext cx="4572000" cy="5648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グループ化 91"/>
          <p:cNvGrpSpPr/>
          <p:nvPr/>
        </p:nvGrpSpPr>
        <p:grpSpPr>
          <a:xfrm>
            <a:off x="4067944" y="3312368"/>
            <a:ext cx="4223762" cy="3356992"/>
            <a:chOff x="4380686" y="3501008"/>
            <a:chExt cx="4223762" cy="3356992"/>
          </a:xfrm>
        </p:grpSpPr>
        <p:sp>
          <p:nvSpPr>
            <p:cNvPr id="80" name="正方形/長方形 79"/>
            <p:cNvSpPr/>
            <p:nvPr/>
          </p:nvSpPr>
          <p:spPr>
            <a:xfrm>
              <a:off x="4572000" y="3501008"/>
              <a:ext cx="3888432" cy="33569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1" name="グループ化 11"/>
            <p:cNvGrpSpPr/>
            <p:nvPr/>
          </p:nvGrpSpPr>
          <p:grpSpPr>
            <a:xfrm>
              <a:off x="4380686" y="3601323"/>
              <a:ext cx="4223762" cy="3212053"/>
              <a:chOff x="4106073" y="2708326"/>
              <a:chExt cx="5375522" cy="4087934"/>
            </a:xfrm>
          </p:grpSpPr>
          <p:pic>
            <p:nvPicPr>
              <p:cNvPr id="82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43438" y="3453887"/>
                <a:ext cx="4381879" cy="334237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cxnSp>
            <p:nvCxnSpPr>
              <p:cNvPr id="83" name="直線矢印コネクタ 82"/>
              <p:cNvCxnSpPr/>
              <p:nvPr/>
            </p:nvCxnSpPr>
            <p:spPr>
              <a:xfrm rot="5400000" flipH="1" flipV="1">
                <a:off x="6814511" y="5249839"/>
                <a:ext cx="1095411" cy="8268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矢印コネクタ 83"/>
              <p:cNvCxnSpPr/>
              <p:nvPr/>
            </p:nvCxnSpPr>
            <p:spPr>
              <a:xfrm rot="5400000" flipH="1" flipV="1">
                <a:off x="7077705" y="3209311"/>
                <a:ext cx="705117" cy="1487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矢印コネクタ 84"/>
              <p:cNvCxnSpPr/>
              <p:nvPr/>
            </p:nvCxnSpPr>
            <p:spPr>
              <a:xfrm rot="10800000">
                <a:off x="6572266" y="4500570"/>
                <a:ext cx="785816" cy="1588"/>
              </a:xfrm>
              <a:prstGeom prst="straightConnector1">
                <a:avLst/>
              </a:prstGeom>
              <a:ln w="44450"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矢印コネクタ 85"/>
              <p:cNvCxnSpPr/>
              <p:nvPr/>
            </p:nvCxnSpPr>
            <p:spPr>
              <a:xfrm rot="10800000" flipV="1">
                <a:off x="5000629" y="4500570"/>
                <a:ext cx="723017" cy="8680"/>
              </a:xfrm>
              <a:prstGeom prst="straightConnector1">
                <a:avLst/>
              </a:prstGeom>
              <a:ln w="44450">
                <a:solidFill>
                  <a:srgbClr val="66FF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矢印コネクタ 86"/>
              <p:cNvCxnSpPr/>
              <p:nvPr/>
            </p:nvCxnSpPr>
            <p:spPr>
              <a:xfrm rot="5400000" flipH="1" flipV="1">
                <a:off x="5813831" y="3973120"/>
                <a:ext cx="1089726" cy="1487"/>
              </a:xfrm>
              <a:prstGeom prst="straightConnector1">
                <a:avLst/>
              </a:prstGeom>
              <a:ln w="44450">
                <a:solidFill>
                  <a:srgbClr val="FF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テキスト ボックス 87"/>
              <p:cNvSpPr txBox="1"/>
              <p:nvPr/>
            </p:nvSpPr>
            <p:spPr>
              <a:xfrm>
                <a:off x="5815853" y="5857891"/>
                <a:ext cx="2970203" cy="48015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Ray from Telescope</a:t>
                </a:r>
                <a:endParaRPr kumimoji="1" lang="ja-JP" altLang="en-US" dirty="0"/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7703570" y="2708326"/>
                <a:ext cx="1778025" cy="74423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 smtClean="0"/>
                  <a:t>NIR Camera</a:t>
                </a:r>
                <a:endParaRPr lang="en-US" altLang="ja-JP" sz="1600" dirty="0"/>
              </a:p>
              <a:p>
                <a:pPr algn="ctr"/>
                <a:r>
                  <a:rPr lang="en-US" altLang="ja-JP" sz="1600" dirty="0" smtClean="0"/>
                  <a:t>(0.8 – 1.7 um)</a:t>
                </a:r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4777042" y="2857497"/>
                <a:ext cx="2248362" cy="43017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Optical – Long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λ</a:t>
                </a:r>
                <a:endParaRPr kumimoji="1" lang="ja-JP" altLang="en-US" dirty="0"/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4106073" y="4761666"/>
                <a:ext cx="2351285" cy="4766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6FF3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Optical – Short λ</a:t>
                </a:r>
                <a:endParaRPr kumimoji="1" lang="ja-JP" altLang="en-US" dirty="0"/>
              </a:p>
            </p:txBody>
          </p:sp>
        </p:grpSp>
      </p:grpSp>
      <p:sp>
        <p:nvSpPr>
          <p:cNvPr id="93" name="テキスト ボックス 92"/>
          <p:cNvSpPr txBox="1"/>
          <p:nvPr/>
        </p:nvSpPr>
        <p:spPr>
          <a:xfrm>
            <a:off x="7154377" y="221739"/>
            <a:ext cx="181011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ISAS/JAXA </a:t>
            </a:r>
          </a:p>
          <a:p>
            <a:r>
              <a:rPr kumimoji="1" lang="en-US" altLang="ja-JP" sz="2400" dirty="0" smtClean="0"/>
              <a:t>1.3m </a:t>
            </a:r>
            <a:r>
              <a:rPr lang="ja-JP" altLang="en-US" sz="2400" dirty="0" smtClean="0"/>
              <a:t>望遠鏡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656560" y="548680"/>
            <a:ext cx="7972812" cy="4685618"/>
            <a:chOff x="656560" y="260648"/>
            <a:chExt cx="7972812" cy="4685618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56560" y="260648"/>
              <a:ext cx="7972812" cy="4685618"/>
              <a:chOff x="656560" y="260648"/>
              <a:chExt cx="7972812" cy="4685618"/>
            </a:xfrm>
          </p:grpSpPr>
          <p:pic>
            <p:nvPicPr>
              <p:cNvPr id="2" name="Picture 1" descr="D:\GRB\figure1aa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6560" y="260648"/>
                <a:ext cx="7245611" cy="4685618"/>
              </a:xfrm>
              <a:prstGeom prst="rect">
                <a:avLst/>
              </a:prstGeom>
              <a:noFill/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6372200" y="299695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黄道光</a:t>
                </a:r>
                <a:endParaRPr kumimoji="1" lang="ja-JP" altLang="en-US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6444208" y="33265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副鏡</a:t>
                </a:r>
                <a:endParaRPr kumimoji="1" lang="ja-JP" altLang="en-US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7380312" y="332656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スパイダー</a:t>
                </a:r>
                <a:endParaRPr kumimoji="1" lang="ja-JP" altLang="en-US" dirty="0"/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 rot="5400000" flipH="1" flipV="1">
              <a:off x="2627784" y="3645024"/>
              <a:ext cx="144016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3349605" y="306896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主</a:t>
              </a:r>
              <a:r>
                <a:rPr lang="ja-JP" altLang="en-US" dirty="0"/>
                <a:t>鏡</a:t>
              </a:r>
              <a:endParaRPr kumimoji="1" lang="ja-JP" altLang="en-US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683568" y="5445224"/>
            <a:ext cx="80426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口径 </a:t>
            </a:r>
            <a:r>
              <a:rPr lang="en-US" altLang="ja-JP" sz="2400" dirty="0" smtClean="0"/>
              <a:t>45cm,  </a:t>
            </a:r>
            <a:r>
              <a:rPr lang="en-US" altLang="ja-JP" sz="2400" dirty="0" err="1" smtClean="0"/>
              <a:t>HgCdTe</a:t>
            </a:r>
            <a:r>
              <a:rPr lang="en-US" altLang="ja-JP" sz="2400" dirty="0" smtClean="0"/>
              <a:t> 2k x 2k,  0.5arcsec/pixel</a:t>
            </a:r>
            <a:r>
              <a:rPr lang="ja-JP" altLang="en-US" sz="2400" dirty="0"/>
              <a:t> 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視野 </a:t>
            </a:r>
            <a:r>
              <a:rPr lang="en-US" altLang="ja-JP" sz="2800" dirty="0" smtClean="0"/>
              <a:t>17’ x 17’)</a:t>
            </a:r>
            <a:endParaRPr kumimoji="1" lang="en-US" altLang="ja-JP" sz="2800" dirty="0" smtClean="0"/>
          </a:p>
          <a:p>
            <a:r>
              <a:rPr kumimoji="1" lang="en-US" altLang="ja-JP" sz="2400" dirty="0" smtClean="0"/>
              <a:t>2μm </a:t>
            </a:r>
            <a:r>
              <a:rPr kumimoji="1" lang="ja-JP" altLang="en-US" sz="2400" dirty="0" smtClean="0"/>
              <a:t>程度までなら望遠鏡の冷却は必要ないだろう</a:t>
            </a:r>
            <a:endParaRPr kumimoji="1" lang="en-US" altLang="ja-JP" sz="2400" dirty="0" smtClean="0"/>
          </a:p>
        </p:txBody>
      </p:sp>
      <p:sp>
        <p:nvSpPr>
          <p:cNvPr id="14" name="左右矢印 13"/>
          <p:cNvSpPr/>
          <p:nvPr/>
        </p:nvSpPr>
        <p:spPr>
          <a:xfrm>
            <a:off x="1403648" y="4221088"/>
            <a:ext cx="1944216" cy="36004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35696" y="39330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観測帯域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60040" y="764704"/>
            <a:ext cx="8316416" cy="5378091"/>
            <a:chOff x="360040" y="764704"/>
            <a:chExt cx="8316416" cy="5378091"/>
          </a:xfrm>
        </p:grpSpPr>
        <p:pic>
          <p:nvPicPr>
            <p:cNvPr id="2" name="Picture 1" descr="D:\GRB\figure1a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40" y="764704"/>
              <a:ext cx="8316416" cy="5378091"/>
            </a:xfrm>
            <a:prstGeom prst="rect">
              <a:avLst/>
            </a:prstGeom>
            <a:noFill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4975789" y="1291781"/>
              <a:ext cx="220650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OPT :  0.5 – 1.0 </a:t>
              </a:r>
              <a:r>
                <a:rPr kumimoji="1" lang="en-US" altLang="ja-JP" sz="2000" dirty="0" err="1" smtClean="0"/>
                <a:t>μm</a:t>
              </a:r>
              <a:endParaRPr kumimoji="1" lang="en-US" altLang="ja-JP" sz="2000" dirty="0" smtClean="0"/>
            </a:p>
            <a:p>
              <a:r>
                <a:rPr lang="en-US" altLang="ja-JP" sz="2000" dirty="0" smtClean="0"/>
                <a:t>NIR1:  1.0 – 1.5 </a:t>
              </a:r>
              <a:r>
                <a:rPr lang="en-US" altLang="ja-JP" sz="2000" dirty="0" err="1" smtClean="0"/>
                <a:t>μm</a:t>
              </a:r>
              <a:endParaRPr lang="en-US" altLang="ja-JP" sz="2000" dirty="0" smtClean="0"/>
            </a:p>
            <a:p>
              <a:r>
                <a:rPr kumimoji="1" lang="en-US" altLang="ja-JP" sz="2000" dirty="0" smtClean="0"/>
                <a:t>NIR2:  1.5 – 2.2 </a:t>
              </a:r>
              <a:r>
                <a:rPr kumimoji="1" lang="en-US" altLang="ja-JP" sz="2000" dirty="0" err="1" smtClean="0"/>
                <a:t>μm</a:t>
              </a:r>
              <a:endParaRPr kumimoji="1" lang="ja-JP" altLang="en-US" sz="2000" dirty="0"/>
            </a:p>
          </p:txBody>
        </p:sp>
        <p:pic>
          <p:nvPicPr>
            <p:cNvPr id="11" name="Picture 1" descr="D:\GRB\figure1ab.jpg"/>
            <p:cNvPicPr>
              <a:picLocks noChangeAspect="1" noChangeArrowheads="1"/>
            </p:cNvPicPr>
            <p:nvPr/>
          </p:nvPicPr>
          <p:blipFill>
            <a:blip r:embed="rId2" cstate="print"/>
            <a:srcRect l="88317" t="10711" r="3024" b="78578"/>
            <a:stretch>
              <a:fillRect/>
            </a:stretch>
          </p:blipFill>
          <p:spPr bwMode="auto">
            <a:xfrm>
              <a:off x="7128284" y="1331990"/>
              <a:ext cx="1260140" cy="1008112"/>
            </a:xfrm>
            <a:prstGeom prst="rect">
              <a:avLst/>
            </a:prstGeom>
            <a:noFill/>
          </p:spPr>
        </p:pic>
      </p:grpSp>
      <p:cxnSp>
        <p:nvCxnSpPr>
          <p:cNvPr id="14" name="直線コネクタ 13"/>
          <p:cNvCxnSpPr/>
          <p:nvPr/>
        </p:nvCxnSpPr>
        <p:spPr>
          <a:xfrm rot="5400000" flipH="1" flipV="1">
            <a:off x="2192390" y="4041068"/>
            <a:ext cx="280831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>
            <a:off x="1115616" y="2636912"/>
            <a:ext cx="244827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>
            <a:off x="1187624" y="3068960"/>
            <a:ext cx="237626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403648" y="4365104"/>
            <a:ext cx="416120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10</a:t>
            </a:r>
            <a:r>
              <a:rPr kumimoji="1" lang="ja-JP" altLang="en-US" sz="2800" dirty="0" smtClean="0"/>
              <a:t>分露光で </a:t>
            </a:r>
            <a:r>
              <a:rPr kumimoji="1" lang="en-US" altLang="ja-JP" sz="2800" dirty="0" smtClean="0"/>
              <a:t>22 </a:t>
            </a:r>
            <a:r>
              <a:rPr kumimoji="1" lang="ja-JP" altLang="en-US" sz="2800" dirty="0" smtClean="0"/>
              <a:t>等級</a:t>
            </a:r>
            <a:r>
              <a:rPr kumimoji="1" lang="en-US" altLang="ja-JP" sz="2800" dirty="0" smtClean="0"/>
              <a:t>(AB)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       = </a:t>
            </a:r>
            <a:r>
              <a:rPr lang="en-US" altLang="ja-JP" sz="2800" dirty="0" smtClean="0">
                <a:solidFill>
                  <a:srgbClr val="FF0000"/>
                </a:solidFill>
              </a:rPr>
              <a:t>21 </a:t>
            </a:r>
            <a:r>
              <a:rPr lang="ja-JP" altLang="en-US" sz="2800" dirty="0" smtClean="0">
                <a:solidFill>
                  <a:srgbClr val="FF0000"/>
                </a:solidFill>
              </a:rPr>
              <a:t>等級</a:t>
            </a:r>
            <a:r>
              <a:rPr lang="en-US" altLang="ja-JP" sz="2800" dirty="0" smtClean="0">
                <a:solidFill>
                  <a:srgbClr val="FF0000"/>
                </a:solidFill>
              </a:rPr>
              <a:t>(Vega)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4410333" y="714356"/>
            <a:ext cx="4554155" cy="6072206"/>
            <a:chOff x="160721" y="714356"/>
            <a:chExt cx="4554155" cy="6072206"/>
          </a:xfrm>
        </p:grpSpPr>
        <p:pic>
          <p:nvPicPr>
            <p:cNvPr id="14" name="図 13" descr="IMG_307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721" y="714356"/>
              <a:ext cx="4554155" cy="6072206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1063962" y="6191928"/>
              <a:ext cx="2722220" cy="523220"/>
            </a:xfrm>
            <a:prstGeom prst="rect">
              <a:avLst/>
            </a:prstGeom>
            <a:solidFill>
              <a:schemeClr val="bg1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GAP-S (</a:t>
              </a:r>
              <a:r>
                <a:rPr kumimoji="1" lang="ja-JP" altLang="en-US" sz="2800" dirty="0" smtClean="0"/>
                <a:t>センサー</a:t>
              </a:r>
              <a:r>
                <a:rPr kumimoji="1" lang="en-US" altLang="ja-JP" sz="2800" dirty="0" smtClean="0"/>
                <a:t>)</a:t>
              </a:r>
              <a:endParaRPr kumimoji="1" lang="ja-JP" altLang="en-US" sz="2800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1071538" y="4929198"/>
              <a:ext cx="292895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785918" y="4774180"/>
              <a:ext cx="1500198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20 cm,  3700g</a:t>
              </a:r>
              <a:endParaRPr kumimoji="1" lang="ja-JP" altLang="en-US" dirty="0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6006"/>
            <a:ext cx="3970448" cy="63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27522" y="44624"/>
            <a:ext cx="6920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 err="1" smtClean="0">
                <a:solidFill>
                  <a:srgbClr val="FF0000"/>
                </a:solidFill>
              </a:rPr>
              <a:t>GA</a:t>
            </a:r>
            <a:r>
              <a:rPr lang="en-US" altLang="ja-JP" sz="3600" dirty="0" err="1" smtClean="0"/>
              <a:t>mma</a:t>
            </a:r>
            <a:r>
              <a:rPr lang="en-US" altLang="ja-JP" sz="3600" dirty="0" smtClean="0"/>
              <a:t>-ray burst 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3600" dirty="0" err="1" smtClean="0"/>
              <a:t>olarimeter</a:t>
            </a:r>
            <a:r>
              <a:rPr lang="en-US" altLang="ja-JP" sz="3600" dirty="0" smtClean="0"/>
              <a:t> : </a:t>
            </a:r>
            <a:r>
              <a:rPr lang="en-US" altLang="ja-JP" sz="3600" dirty="0" smtClean="0">
                <a:solidFill>
                  <a:srgbClr val="FF0000"/>
                </a:solidFill>
              </a:rPr>
              <a:t>GAP</a:t>
            </a:r>
            <a:endParaRPr lang="ja-JP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IR_m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60170" y="-788721"/>
            <a:ext cx="6280786" cy="828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129775" y="142852"/>
            <a:ext cx="546656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 smtClean="0"/>
              <a:t>過去に近赤外線で観測された </a:t>
            </a:r>
            <a:r>
              <a:rPr lang="en-US" altLang="ja-JP" sz="2800" dirty="0" smtClean="0"/>
              <a:t>GRB 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285852" y="1785926"/>
            <a:ext cx="5572164" cy="40005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863348" y="6182045"/>
            <a:ext cx="24231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　　</a:t>
            </a:r>
            <a:r>
              <a:rPr lang="en-US" altLang="ja-JP" sz="2400" dirty="0" smtClean="0"/>
              <a:t>Time  [Day]</a:t>
            </a:r>
            <a:r>
              <a:rPr lang="ja-JP" altLang="en-US" sz="2400" dirty="0" smtClean="0"/>
              <a:t>　　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-648165" y="2829650"/>
            <a:ext cx="24062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Magnitude (Vega)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908720"/>
            <a:ext cx="28953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赤方偏移が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わかっているイベント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4"/>
            <a:ext cx="8450563" cy="672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21"/>
          <p:cNvGrpSpPr/>
          <p:nvPr/>
        </p:nvGrpSpPr>
        <p:grpSpPr>
          <a:xfrm>
            <a:off x="1643042" y="853843"/>
            <a:ext cx="6786610" cy="4575421"/>
            <a:chOff x="1643042" y="853843"/>
            <a:chExt cx="6786610" cy="457542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9162" t="16934" r="12309" b="13242"/>
            <a:stretch>
              <a:fillRect/>
            </a:stretch>
          </p:blipFill>
          <p:spPr bwMode="auto">
            <a:xfrm>
              <a:off x="1643042" y="1071546"/>
              <a:ext cx="5643602" cy="3929090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  <a:effectLst/>
          </p:spPr>
        </p:pic>
        <p:sp>
          <p:nvSpPr>
            <p:cNvPr id="5" name="十字形 4"/>
            <p:cNvSpPr/>
            <p:nvPr/>
          </p:nvSpPr>
          <p:spPr>
            <a:xfrm>
              <a:off x="7500958" y="5143512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954953" y="3571876"/>
              <a:ext cx="1474699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Spitzer 3.6um</a:t>
              </a:r>
              <a:endParaRPr kumimoji="1" lang="ja-JP" altLang="en-US" dirty="0"/>
            </a:p>
          </p:txBody>
        </p:sp>
        <p:sp>
          <p:nvSpPr>
            <p:cNvPr id="7" name="下矢印 6"/>
            <p:cNvSpPr/>
            <p:nvPr/>
          </p:nvSpPr>
          <p:spPr>
            <a:xfrm>
              <a:off x="5786446" y="3643314"/>
              <a:ext cx="285752" cy="50006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256707" y="2571744"/>
              <a:ext cx="1244251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GROND</a:t>
              </a:r>
            </a:p>
            <a:p>
              <a:r>
                <a:rPr lang="en-US" altLang="ja-JP" dirty="0" smtClean="0"/>
                <a:t>Upper limit</a:t>
              </a:r>
            </a:p>
            <a:p>
              <a:r>
                <a:rPr kumimoji="1" lang="en-US" altLang="ja-JP" dirty="0" smtClean="0"/>
                <a:t>J,H,K</a:t>
              </a:r>
              <a:endParaRPr kumimoji="1" lang="ja-JP" altLang="en-US" dirty="0"/>
            </a:p>
          </p:txBody>
        </p:sp>
        <p:sp>
          <p:nvSpPr>
            <p:cNvPr id="9" name="十字形 8"/>
            <p:cNvSpPr/>
            <p:nvPr/>
          </p:nvSpPr>
          <p:spPr>
            <a:xfrm>
              <a:off x="4357686" y="3071810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十字形 10"/>
            <p:cNvSpPr/>
            <p:nvPr/>
          </p:nvSpPr>
          <p:spPr>
            <a:xfrm>
              <a:off x="5143504" y="3357562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十字形 11"/>
            <p:cNvSpPr/>
            <p:nvPr/>
          </p:nvSpPr>
          <p:spPr>
            <a:xfrm>
              <a:off x="5143504" y="3500438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978217" y="1992848"/>
              <a:ext cx="1279709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GROND</a:t>
              </a:r>
              <a:endParaRPr lang="en-US" altLang="ja-JP" dirty="0" smtClean="0"/>
            </a:p>
            <a:p>
              <a:r>
                <a:rPr kumimoji="1" lang="en-US" altLang="ja-JP" dirty="0" smtClean="0"/>
                <a:t>2.2m : J,H,K</a:t>
              </a:r>
              <a:endParaRPr kumimoji="1" lang="ja-JP" altLang="en-US" dirty="0"/>
            </a:p>
          </p:txBody>
        </p:sp>
        <p:sp>
          <p:nvSpPr>
            <p:cNvPr id="14" name="十字形 13"/>
            <p:cNvSpPr/>
            <p:nvPr/>
          </p:nvSpPr>
          <p:spPr>
            <a:xfrm>
              <a:off x="3500430" y="2571744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十字形 14"/>
            <p:cNvSpPr/>
            <p:nvPr/>
          </p:nvSpPr>
          <p:spPr>
            <a:xfrm>
              <a:off x="3500430" y="2714620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317648" y="1071546"/>
              <a:ext cx="857927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Gemini</a:t>
              </a:r>
            </a:p>
            <a:p>
              <a:r>
                <a:rPr kumimoji="1" lang="en-US" altLang="ja-JP" dirty="0" smtClean="0"/>
                <a:t>J, H</a:t>
              </a:r>
              <a:endParaRPr kumimoji="1" lang="ja-JP" altLang="en-US" dirty="0"/>
            </a:p>
          </p:txBody>
        </p:sp>
        <p:sp>
          <p:nvSpPr>
            <p:cNvPr id="17" name="十字形 16"/>
            <p:cNvSpPr/>
            <p:nvPr/>
          </p:nvSpPr>
          <p:spPr>
            <a:xfrm>
              <a:off x="3143240" y="2357430"/>
              <a:ext cx="285752" cy="285752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41040" y="853843"/>
              <a:ext cx="745076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UKIRT</a:t>
              </a:r>
            </a:p>
            <a:p>
              <a:r>
                <a:rPr lang="en-US" altLang="ja-JP" dirty="0" smtClean="0"/>
                <a:t>K</a:t>
              </a:r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429388" y="1000108"/>
              <a:ext cx="1143008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214810" y="1285860"/>
              <a:ext cx="1049775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Okayama</a:t>
              </a:r>
            </a:p>
            <a:p>
              <a:r>
                <a:rPr lang="en-US" altLang="ja-JP" dirty="0" smtClean="0"/>
                <a:t>1.88m : J</a:t>
              </a:r>
              <a:endParaRPr kumimoji="1" lang="ja-JP" altLang="en-US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969706" y="6357958"/>
            <a:ext cx="160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 [Day]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-972316" y="2993657"/>
            <a:ext cx="240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Magnitude (Vega)</a:t>
            </a:r>
            <a:endParaRPr kumimoji="1" lang="ja-JP" altLang="en-US" sz="24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759602" y="714356"/>
            <a:ext cx="1527174" cy="1128713"/>
            <a:chOff x="4729" y="454"/>
            <a:chExt cx="962" cy="711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4729" y="454"/>
              <a:ext cx="918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000" dirty="0">
                  <a:solidFill>
                    <a:srgbClr val="000000"/>
                  </a:solidFill>
                  <a:latin typeface="ＭＳ Ｐゴシック" charset="-128"/>
                </a:rPr>
                <a:t>    </a:t>
              </a:r>
              <a:r>
                <a:rPr kumimoji="0" lang="ja-JP" altLang="en-GB" sz="2000" dirty="0" smtClean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J-band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4797" y="507"/>
              <a:ext cx="114" cy="114"/>
            </a:xfrm>
            <a:prstGeom prst="ellipse">
              <a:avLst/>
            </a:prstGeom>
            <a:noFill/>
            <a:ln w="72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4729" y="681"/>
              <a:ext cx="918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200" b="1" dirty="0">
                  <a:solidFill>
                    <a:srgbClr val="000000"/>
                  </a:solidFill>
                </a:rPr>
                <a:t>    </a:t>
              </a:r>
              <a:r>
                <a:rPr kumimoji="0" lang="ja-JP" altLang="en-GB" sz="2200" b="1" dirty="0" smtClean="0">
                  <a:solidFill>
                    <a:srgbClr val="000000"/>
                  </a:solidFill>
                </a:rPr>
                <a:t> 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H-band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4797" y="734"/>
              <a:ext cx="114" cy="114"/>
            </a:xfrm>
            <a:prstGeom prst="ellipse">
              <a:avLst/>
            </a:prstGeom>
            <a:noFill/>
            <a:ln w="720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4729" y="907"/>
              <a:ext cx="962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200" dirty="0">
                  <a:solidFill>
                    <a:srgbClr val="000000"/>
                  </a:solidFill>
                  <a:latin typeface="ＭＳ Ｐゴシック" charset="-128"/>
                </a:rPr>
                <a:t>    </a:t>
              </a:r>
              <a:r>
                <a:rPr kumimoji="0" lang="ja-JP" altLang="en-GB" sz="2200" dirty="0" smtClean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K-band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4797" y="961"/>
              <a:ext cx="114" cy="114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964155" y="119698"/>
            <a:ext cx="42507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z = 7 </a:t>
            </a:r>
            <a:r>
              <a:rPr kumimoji="1" lang="ja-JP" altLang="en-US" sz="2800" dirty="0" smtClean="0"/>
              <a:t>～ </a:t>
            </a:r>
            <a:r>
              <a:rPr kumimoji="1" lang="en-US" altLang="ja-JP" sz="2800" dirty="0" smtClean="0"/>
              <a:t>8 </a:t>
            </a:r>
            <a:r>
              <a:rPr kumimoji="1" lang="ja-JP" altLang="en-US" sz="2800" dirty="0" smtClean="0"/>
              <a:t>程度の予想等級</a:t>
            </a:r>
            <a:endParaRPr kumimoji="1" lang="ja-JP" altLang="en-US" sz="28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86644" y="4354305"/>
            <a:ext cx="114300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090423</a:t>
            </a:r>
          </a:p>
          <a:p>
            <a:pPr algn="ctr"/>
            <a:r>
              <a:rPr kumimoji="1" lang="en-US" altLang="ja-JP" sz="2000" dirty="0" smtClean="0"/>
              <a:t>(z = 8.2)</a:t>
            </a:r>
            <a:endParaRPr kumimoji="1" lang="ja-JP" altLang="en-US" sz="2000" dirty="0"/>
          </a:p>
        </p:txBody>
      </p:sp>
      <p:sp>
        <p:nvSpPr>
          <p:cNvPr id="39" name="直角三角形 38"/>
          <p:cNvSpPr/>
          <p:nvPr/>
        </p:nvSpPr>
        <p:spPr>
          <a:xfrm>
            <a:off x="857224" y="2643182"/>
            <a:ext cx="7643866" cy="3000396"/>
          </a:xfrm>
          <a:prstGeom prst="rtTriangle">
            <a:avLst/>
          </a:prstGeom>
          <a:solidFill>
            <a:srgbClr val="B2B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857224" y="5643578"/>
            <a:ext cx="7643866" cy="428628"/>
          </a:xfrm>
          <a:prstGeom prst="rect">
            <a:avLst/>
          </a:prstGeom>
          <a:solidFill>
            <a:srgbClr val="B2B2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rot="5400000" flipH="1" flipV="1">
            <a:off x="3357554" y="5052121"/>
            <a:ext cx="20717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857224" y="4024644"/>
            <a:ext cx="35361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000496" y="5467665"/>
            <a:ext cx="955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lang="ja-JP" altLang="en-US" sz="2400" dirty="0" smtClean="0"/>
              <a:t>時間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33079" y="3786190"/>
            <a:ext cx="4956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23</a:t>
            </a:r>
            <a:endParaRPr kumimoji="1" lang="ja-JP" altLang="en-US" sz="2400" dirty="0"/>
          </a:p>
        </p:txBody>
      </p:sp>
      <p:cxnSp>
        <p:nvCxnSpPr>
          <p:cNvPr id="46" name="直線コネクタ 45"/>
          <p:cNvCxnSpPr/>
          <p:nvPr/>
        </p:nvCxnSpPr>
        <p:spPr>
          <a:xfrm rot="5400000" flipH="1" flipV="1">
            <a:off x="1853169" y="4806275"/>
            <a:ext cx="25003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10800000">
            <a:off x="872990" y="3540344"/>
            <a:ext cx="22145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714612" y="5467665"/>
            <a:ext cx="80342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15</a:t>
            </a:r>
            <a:r>
              <a:rPr kumimoji="1" lang="ja-JP" altLang="en-US" sz="2400" dirty="0" smtClean="0"/>
              <a:t>分</a:t>
            </a:r>
            <a:endParaRPr kumimoji="1" lang="ja-JP" altLang="en-US" sz="2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28662" y="3286124"/>
            <a:ext cx="4956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21</a:t>
            </a:r>
            <a:endParaRPr kumimoji="1" lang="ja-JP" altLang="en-US" sz="2400" dirty="0"/>
          </a:p>
        </p:txBody>
      </p:sp>
      <p:cxnSp>
        <p:nvCxnSpPr>
          <p:cNvPr id="51" name="直線コネクタ 50"/>
          <p:cNvCxnSpPr>
            <a:stCxn id="39" idx="0"/>
          </p:cNvCxnSpPr>
          <p:nvPr/>
        </p:nvCxnSpPr>
        <p:spPr>
          <a:xfrm rot="16200000" flipH="1">
            <a:off x="3178959" y="321447"/>
            <a:ext cx="3000396" cy="7643866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4"/>
            <a:ext cx="8450563" cy="672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3969706" y="6357958"/>
            <a:ext cx="160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 [Day]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-972316" y="2993657"/>
            <a:ext cx="240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Magnitude (Vega)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64155" y="119698"/>
            <a:ext cx="303634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z</a:t>
            </a:r>
            <a:r>
              <a:rPr kumimoji="1" lang="en-US" altLang="ja-JP" sz="2800" dirty="0" smtClean="0"/>
              <a:t> = 20 </a:t>
            </a:r>
            <a:r>
              <a:rPr kumimoji="1" lang="ja-JP" altLang="en-US" sz="2800" dirty="0" smtClean="0"/>
              <a:t>の予想等級</a:t>
            </a:r>
            <a:endParaRPr kumimoji="1" lang="ja-JP" altLang="en-US" sz="2800" dirty="0"/>
          </a:p>
        </p:txBody>
      </p:sp>
      <p:grpSp>
        <p:nvGrpSpPr>
          <p:cNvPr id="3" name="グループ化 34"/>
          <p:cNvGrpSpPr/>
          <p:nvPr/>
        </p:nvGrpSpPr>
        <p:grpSpPr>
          <a:xfrm>
            <a:off x="2285984" y="1785926"/>
            <a:ext cx="6143668" cy="4429156"/>
            <a:chOff x="2285984" y="1785926"/>
            <a:chExt cx="6143668" cy="4429156"/>
          </a:xfrm>
        </p:grpSpPr>
        <p:grpSp>
          <p:nvGrpSpPr>
            <p:cNvPr id="6" name="グループ化 2"/>
            <p:cNvGrpSpPr/>
            <p:nvPr/>
          </p:nvGrpSpPr>
          <p:grpSpPr>
            <a:xfrm>
              <a:off x="2285984" y="1785926"/>
              <a:ext cx="6143668" cy="4429156"/>
              <a:chOff x="1643042" y="1000108"/>
              <a:chExt cx="6143668" cy="442915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162" t="16934" r="12309" b="13242"/>
              <a:stretch>
                <a:fillRect/>
              </a:stretch>
            </p:blipFill>
            <p:spPr bwMode="auto">
              <a:xfrm>
                <a:off x="1643042" y="1071546"/>
                <a:ext cx="5643602" cy="3929090"/>
              </a:xfrm>
              <a:prstGeom prst="rect">
                <a:avLst/>
              </a:prstGeom>
              <a:noFill/>
              <a:ln w="36000">
                <a:noFill/>
                <a:round/>
                <a:headEnd/>
                <a:tailEnd/>
              </a:ln>
              <a:effectLst/>
            </p:spPr>
          </p:pic>
          <p:sp>
            <p:nvSpPr>
              <p:cNvPr id="5" name="十字形 4"/>
              <p:cNvSpPr/>
              <p:nvPr/>
            </p:nvSpPr>
            <p:spPr>
              <a:xfrm>
                <a:off x="7500958" y="5143512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下矢印 6"/>
              <p:cNvSpPr/>
              <p:nvPr/>
            </p:nvSpPr>
            <p:spPr>
              <a:xfrm>
                <a:off x="5786446" y="3643314"/>
                <a:ext cx="285752" cy="500066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十字形 8"/>
              <p:cNvSpPr/>
              <p:nvPr/>
            </p:nvSpPr>
            <p:spPr>
              <a:xfrm>
                <a:off x="4357686" y="3071810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十字形 10"/>
              <p:cNvSpPr/>
              <p:nvPr/>
            </p:nvSpPr>
            <p:spPr>
              <a:xfrm>
                <a:off x="5143504" y="3357562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十字形 11"/>
              <p:cNvSpPr/>
              <p:nvPr/>
            </p:nvSpPr>
            <p:spPr>
              <a:xfrm>
                <a:off x="5143504" y="3500438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十字形 13"/>
              <p:cNvSpPr/>
              <p:nvPr/>
            </p:nvSpPr>
            <p:spPr>
              <a:xfrm>
                <a:off x="3500430" y="2571744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十字形 14"/>
              <p:cNvSpPr/>
              <p:nvPr/>
            </p:nvSpPr>
            <p:spPr>
              <a:xfrm>
                <a:off x="3500430" y="2714620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十字形 16"/>
              <p:cNvSpPr/>
              <p:nvPr/>
            </p:nvSpPr>
            <p:spPr>
              <a:xfrm>
                <a:off x="3143240" y="2357430"/>
                <a:ext cx="285752" cy="285752"/>
              </a:xfrm>
              <a:prstGeom prst="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6429388" y="1000108"/>
                <a:ext cx="1143008" cy="5715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正方形/長方形 33"/>
            <p:cNvSpPr/>
            <p:nvPr/>
          </p:nvSpPr>
          <p:spPr>
            <a:xfrm>
              <a:off x="5357818" y="2071678"/>
              <a:ext cx="642942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直角三角形 22"/>
          <p:cNvSpPr/>
          <p:nvPr/>
        </p:nvSpPr>
        <p:spPr>
          <a:xfrm>
            <a:off x="857224" y="3214686"/>
            <a:ext cx="7500990" cy="2857520"/>
          </a:xfrm>
          <a:prstGeom prst="rtTriangle">
            <a:avLst/>
          </a:prstGeom>
          <a:solidFill>
            <a:srgbClr val="B2B2B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14678" y="787770"/>
            <a:ext cx="511024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GRB</a:t>
            </a:r>
            <a:r>
              <a:rPr lang="ja-JP" altLang="en-US" sz="2400" dirty="0" smtClean="0"/>
              <a:t>検出後、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分以内に観測を開始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15 </a:t>
            </a:r>
            <a:r>
              <a:rPr kumimoji="1" lang="ja-JP" altLang="en-US" sz="2400" dirty="0" smtClean="0"/>
              <a:t>分以内に </a:t>
            </a:r>
            <a:r>
              <a:rPr kumimoji="1" lang="en-US" altLang="ja-JP" sz="2400" dirty="0" smtClean="0"/>
              <a:t>K </a:t>
            </a:r>
            <a:r>
              <a:rPr kumimoji="1" lang="ja-JP" altLang="en-US" sz="2400" dirty="0" smtClean="0"/>
              <a:t>ドロップを検出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・すぐに </a:t>
            </a:r>
            <a:r>
              <a:rPr lang="en-US" altLang="ja-JP" sz="2400" dirty="0" smtClean="0"/>
              <a:t>TMT,  ALMA,  SPICA </a:t>
            </a:r>
            <a:r>
              <a:rPr lang="ja-JP" altLang="en-US" sz="2400" dirty="0" smtClean="0"/>
              <a:t>へ連絡し、</a:t>
            </a:r>
            <a:endParaRPr lang="en-US" altLang="ja-JP" sz="2400" dirty="0" smtClean="0"/>
          </a:p>
          <a:p>
            <a:r>
              <a:rPr lang="en-US" altLang="ja-JP" sz="2400" dirty="0" smtClean="0"/>
              <a:t>   3 </a:t>
            </a:r>
            <a:r>
              <a:rPr lang="ja-JP" altLang="en-US" sz="2400" dirty="0" smtClean="0"/>
              <a:t>時間後くらいから観測</a:t>
            </a:r>
            <a:endParaRPr kumimoji="1" lang="ja-JP" altLang="en-US" sz="2400" dirty="0"/>
          </a:p>
        </p:txBody>
      </p:sp>
      <p:cxnSp>
        <p:nvCxnSpPr>
          <p:cNvPr id="40" name="直線コネクタ 39"/>
          <p:cNvCxnSpPr/>
          <p:nvPr/>
        </p:nvCxnSpPr>
        <p:spPr>
          <a:xfrm rot="5400000" flipH="1" flipV="1">
            <a:off x="3607587" y="5322107"/>
            <a:ext cx="15001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10800000">
            <a:off x="857224" y="4564616"/>
            <a:ext cx="3500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000496" y="5467665"/>
            <a:ext cx="955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lang="ja-JP" altLang="en-US" sz="2400" dirty="0" smtClean="0"/>
              <a:t>時間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28662" y="4467533"/>
            <a:ext cx="4956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25</a:t>
            </a:r>
            <a:endParaRPr kumimoji="1" lang="ja-JP" altLang="en-US" sz="2400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759602" y="2514601"/>
            <a:ext cx="1527174" cy="1128713"/>
            <a:chOff x="4729" y="454"/>
            <a:chExt cx="962" cy="711"/>
          </a:xfrm>
        </p:grpSpPr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4729" y="454"/>
              <a:ext cx="918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000" dirty="0">
                  <a:solidFill>
                    <a:srgbClr val="000000"/>
                  </a:solidFill>
                  <a:latin typeface="ＭＳ Ｐゴシック" charset="-128"/>
                </a:rPr>
                <a:t>    </a:t>
              </a:r>
              <a:r>
                <a:rPr kumimoji="0" lang="ja-JP" altLang="en-GB" sz="2000" dirty="0" smtClean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kumimoji="0" lang="en-US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K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50" name="Oval 7"/>
            <p:cNvSpPr>
              <a:spLocks noChangeArrowheads="1"/>
            </p:cNvSpPr>
            <p:nvPr/>
          </p:nvSpPr>
          <p:spPr bwMode="auto">
            <a:xfrm>
              <a:off x="4797" y="507"/>
              <a:ext cx="114" cy="114"/>
            </a:xfrm>
            <a:prstGeom prst="ellipse">
              <a:avLst/>
            </a:prstGeom>
            <a:noFill/>
            <a:ln w="72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4729" y="681"/>
              <a:ext cx="918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200" b="1" dirty="0">
                  <a:solidFill>
                    <a:srgbClr val="000000"/>
                  </a:solidFill>
                </a:rPr>
                <a:t>    </a:t>
              </a:r>
              <a:r>
                <a:rPr kumimoji="0" lang="ja-JP" altLang="en-GB" sz="2200" b="1" dirty="0" smtClean="0">
                  <a:solidFill>
                    <a:srgbClr val="000000"/>
                  </a:solidFill>
                </a:rPr>
                <a:t> 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L-band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4797" y="734"/>
              <a:ext cx="114" cy="114"/>
            </a:xfrm>
            <a:prstGeom prst="ellipse">
              <a:avLst/>
            </a:prstGeom>
            <a:noFill/>
            <a:ln w="720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4729" y="907"/>
              <a:ext cx="962" cy="258"/>
            </a:xfrm>
            <a:prstGeom prst="rect">
              <a:avLst/>
            </a:prstGeom>
            <a:solidFill>
              <a:srgbClr val="FFFFFF"/>
            </a:solidFill>
            <a:ln w="36000">
              <a:noFill/>
              <a:round/>
              <a:headEnd/>
              <a:tailEnd/>
            </a:ln>
            <a:effectLst/>
          </p:spPr>
          <p:txBody>
            <a:bodyPr lIns="89991" tIns="44996" rIns="89991" bIns="44996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kumimoji="0" lang="ja-JP" altLang="en-GB" sz="2200" dirty="0">
                  <a:solidFill>
                    <a:srgbClr val="000000"/>
                  </a:solidFill>
                  <a:latin typeface="ＭＳ Ｐゴシック" charset="-128"/>
                </a:rPr>
                <a:t>    </a:t>
              </a:r>
              <a:r>
                <a:rPr kumimoji="0" lang="ja-JP" altLang="en-GB" sz="2200" dirty="0" smtClean="0">
                  <a:solidFill>
                    <a:srgbClr val="000000"/>
                  </a:solidFill>
                  <a:latin typeface="ＭＳ Ｐゴシック" charset="-128"/>
                </a:rPr>
                <a:t> </a:t>
              </a:r>
              <a:r>
                <a:rPr kumimoji="0" lang="en-GB" altLang="ja-JP" sz="2000" dirty="0" smtClean="0">
                  <a:solidFill>
                    <a:srgbClr val="000000"/>
                  </a:solidFill>
                  <a:latin typeface="ＭＳ Ｐゴシック" charset="-128"/>
                </a:rPr>
                <a:t>M-band</a:t>
              </a:r>
              <a:endParaRPr kumimoji="0" lang="en-GB" altLang="ja-JP" sz="2000" dirty="0">
                <a:solidFill>
                  <a:srgbClr val="000000"/>
                </a:solidFill>
                <a:latin typeface="ＭＳ Ｐゴシック" charset="-128"/>
              </a:endParaRPr>
            </a:p>
          </p:txBody>
        </p:sp>
        <p:sp>
          <p:nvSpPr>
            <p:cNvPr id="54" name="Oval 11"/>
            <p:cNvSpPr>
              <a:spLocks noChangeArrowheads="1"/>
            </p:cNvSpPr>
            <p:nvPr/>
          </p:nvSpPr>
          <p:spPr bwMode="auto">
            <a:xfrm>
              <a:off x="4797" y="961"/>
              <a:ext cx="114" cy="114"/>
            </a:xfrm>
            <a:prstGeom prst="ellipse">
              <a:avLst/>
            </a:prstGeom>
            <a:noFill/>
            <a:ln w="72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28" name="直線コネクタ 27"/>
          <p:cNvCxnSpPr/>
          <p:nvPr/>
        </p:nvCxnSpPr>
        <p:spPr>
          <a:xfrm rot="5400000" flipH="1" flipV="1">
            <a:off x="2103202" y="5072074"/>
            <a:ext cx="2000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10800000">
            <a:off x="872990" y="4064550"/>
            <a:ext cx="2230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714612" y="5467665"/>
            <a:ext cx="80342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15</a:t>
            </a:r>
            <a:r>
              <a:rPr kumimoji="1" lang="ja-JP" altLang="en-US" sz="2400" dirty="0" smtClean="0"/>
              <a:t>分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33079" y="3832965"/>
            <a:ext cx="4956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30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79512" y="37098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まとめ</a:t>
            </a:r>
            <a:endParaRPr kumimoji="1" lang="ja-JP" altLang="en-US" sz="4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8078" y="2303002"/>
            <a:ext cx="835837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 smtClean="0"/>
              <a:t>今年度中に </a:t>
            </a:r>
            <a:r>
              <a:rPr lang="en-US" altLang="ja-JP" sz="2800" dirty="0" smtClean="0"/>
              <a:t>WG </a:t>
            </a:r>
            <a:r>
              <a:rPr lang="ja-JP" altLang="en-US" sz="2800" dirty="0" smtClean="0"/>
              <a:t>を結成する予定。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小型衛星 </a:t>
            </a:r>
            <a:r>
              <a:rPr kumimoji="1" lang="en-US" altLang="ja-JP" sz="2800" dirty="0" smtClean="0"/>
              <a:t>3 </a:t>
            </a:r>
            <a:r>
              <a:rPr kumimoji="1" lang="ja-JP" altLang="en-US" sz="2800" dirty="0" smtClean="0"/>
              <a:t>号機 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2016</a:t>
            </a:r>
            <a:r>
              <a:rPr kumimoji="1" lang="ja-JP" altLang="en-US" sz="2800" dirty="0" smtClean="0"/>
              <a:t>年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err="1" smtClean="0"/>
              <a:t>、</a:t>
            </a:r>
            <a:r>
              <a:rPr kumimoji="1" lang="ja-JP" altLang="en-US" sz="2800" dirty="0" smtClean="0"/>
              <a:t>または </a:t>
            </a:r>
            <a:r>
              <a:rPr kumimoji="1" lang="en-US" altLang="ja-JP" sz="2800" dirty="0" smtClean="0"/>
              <a:t>4 </a:t>
            </a:r>
            <a:r>
              <a:rPr kumimoji="1" lang="ja-JP" altLang="en-US" sz="2800" dirty="0" smtClean="0"/>
              <a:t>号機を目指す。</a:t>
            </a:r>
            <a:endParaRPr kumimoji="1" lang="ja-JP" altLang="en-US" sz="2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3528" y="3599146"/>
            <a:ext cx="8293745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/>
              <a:t>初期</a:t>
            </a:r>
            <a:r>
              <a:rPr lang="ja-JP" altLang="en-US" sz="2800" dirty="0" smtClean="0"/>
              <a:t>宇宙観測では、</a:t>
            </a:r>
            <a:endParaRPr lang="en-US" altLang="ja-JP" sz="2800" dirty="0" smtClean="0"/>
          </a:p>
          <a:p>
            <a:r>
              <a:rPr lang="ja-JP" altLang="en-US" sz="2800" dirty="0" smtClean="0"/>
              <a:t>すばる</a:t>
            </a:r>
            <a:r>
              <a:rPr lang="en-US" altLang="ja-JP" sz="2800" dirty="0" smtClean="0"/>
              <a:t>, ALMA, TMT,  SPICA </a:t>
            </a:r>
            <a:r>
              <a:rPr lang="ja-JP" altLang="en-US" sz="2800" dirty="0" err="1" smtClean="0"/>
              <a:t>のような巨</a:t>
            </a:r>
            <a:r>
              <a:rPr lang="ja-JP" altLang="en-US" sz="2800" dirty="0" smtClean="0"/>
              <a:t>大ミッションと　　</a:t>
            </a:r>
            <a:endParaRPr lang="en-US" altLang="ja-JP" sz="2800" dirty="0" smtClean="0"/>
          </a:p>
          <a:p>
            <a:r>
              <a:rPr lang="ja-JP" altLang="en-US" sz="2800" dirty="0" smtClean="0"/>
              <a:t>協力して </a:t>
            </a:r>
            <a:r>
              <a:rPr lang="en-US" altLang="ja-JP" sz="2800" dirty="0" smtClean="0"/>
              <a:t>z &gt; 10 </a:t>
            </a:r>
            <a:r>
              <a:rPr lang="ja-JP" altLang="en-US" sz="2800" dirty="0" smtClean="0"/>
              <a:t>の宇宙を探る</a:t>
            </a:r>
            <a:endParaRPr kumimoji="1" lang="ja-JP" altLang="en-US" sz="2800" dirty="0"/>
          </a:p>
        </p:txBody>
      </p:sp>
      <p:sp>
        <p:nvSpPr>
          <p:cNvPr id="2" name="正方形/長方形 1"/>
          <p:cNvSpPr/>
          <p:nvPr/>
        </p:nvSpPr>
        <p:spPr>
          <a:xfrm>
            <a:off x="324849" y="5355213"/>
            <a:ext cx="82988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dirty="0" smtClean="0"/>
              <a:t>高エネルギー宇宙物理として、</a:t>
            </a:r>
            <a:endParaRPr lang="en-US" altLang="ja-JP" sz="2800" dirty="0" smtClean="0"/>
          </a:p>
          <a:p>
            <a:r>
              <a:rPr lang="en-US" altLang="ja-JP" sz="2800" dirty="0" smtClean="0"/>
              <a:t>CTA </a:t>
            </a:r>
            <a:r>
              <a:rPr lang="ja-JP" altLang="en-US" sz="2800" dirty="0" err="1" smtClean="0"/>
              <a:t>での</a:t>
            </a:r>
            <a:r>
              <a:rPr lang="ja-JP" altLang="en-US" sz="2800" dirty="0" smtClean="0"/>
              <a:t>共同観測、 </a:t>
            </a:r>
            <a:r>
              <a:rPr lang="en-US" altLang="ja-JP" sz="2800" dirty="0" smtClean="0"/>
              <a:t>MeV </a:t>
            </a:r>
            <a:r>
              <a:rPr lang="ja-JP" altLang="en-US" sz="2800" dirty="0" smtClean="0"/>
              <a:t>領域の全天探査を目指す。</a:t>
            </a:r>
            <a:endParaRPr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0658" y="1124744"/>
            <a:ext cx="7296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JANUS,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Lobster 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が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Explorer Program 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に不採択。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</a:rPr>
              <a:t>将来の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GRB 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ミッションが無くなってしまった。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home\mori\project\IKAROS\公開\リーフレット\IKAROS軌道イメージ0910版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3017" y="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804135" y="-27384"/>
            <a:ext cx="3268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bg1"/>
                </a:solidFill>
              </a:rPr>
              <a:t>IKAROS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472" y="6215082"/>
            <a:ext cx="814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I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nterplanetary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K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ite-craft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A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ccelerated by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adiation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f the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S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un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25746" y="1061680"/>
            <a:ext cx="2582758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2010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年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en-US" altLang="ja-JP" sz="3200" dirty="0" smtClean="0">
                <a:solidFill>
                  <a:schemeClr val="bg1"/>
                </a:solidFill>
              </a:rPr>
              <a:t>5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月</a:t>
            </a:r>
            <a:r>
              <a:rPr lang="en-US" altLang="ja-JP" sz="3200" dirty="0" smtClean="0">
                <a:solidFill>
                  <a:schemeClr val="bg1"/>
                </a:solidFill>
              </a:rPr>
              <a:t>21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日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</a:rPr>
              <a:t>打ち上げ成功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8" name="図 7" descr="DCAM1_series_min_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926" y="2656050"/>
            <a:ext cx="2483034" cy="1728192"/>
          </a:xfrm>
          <a:prstGeom prst="rect">
            <a:avLst/>
          </a:prstGeom>
        </p:spPr>
      </p:pic>
      <p:pic>
        <p:nvPicPr>
          <p:cNvPr id="9" name="Picture 1" descr="C:\Users\yonetoku\experiment\sail\いろいろ\IMG_2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4867" y="4447306"/>
            <a:ext cx="2482685" cy="186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onetoku\GAP-HP-NEW\asj-press\GRB100826A-MO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0" y="462719"/>
            <a:ext cx="4094874" cy="36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1691680" y="2780928"/>
            <a:ext cx="236314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ja-JP" sz="2000" dirty="0" smtClean="0"/>
              <a:t> = 27 ± 11%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(2.9σ)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504" y="4586352"/>
            <a:ext cx="451598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これまで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>3 </a:t>
            </a:r>
            <a:r>
              <a:rPr lang="ja-JP" altLang="en-US" sz="2400" dirty="0" smtClean="0"/>
              <a:t>例の </a:t>
            </a:r>
            <a:r>
              <a:rPr lang="en-US" altLang="ja-JP" sz="2400" dirty="0" smtClean="0"/>
              <a:t>GRB </a:t>
            </a:r>
            <a:r>
              <a:rPr lang="ja-JP" altLang="en-US" sz="2400" dirty="0" smtClean="0"/>
              <a:t>から</a:t>
            </a:r>
            <a:endParaRPr lang="en-US" altLang="ja-JP" sz="2400" dirty="0" smtClean="0"/>
          </a:p>
          <a:p>
            <a:r>
              <a:rPr kumimoji="1" lang="ja-JP" altLang="en-US" sz="2400" dirty="0"/>
              <a:t>ガンマ</a:t>
            </a:r>
            <a:r>
              <a:rPr kumimoji="1" lang="ja-JP" altLang="en-US" sz="2400" dirty="0" smtClean="0"/>
              <a:t>線偏光を検出しています。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最も明るかった </a:t>
            </a:r>
            <a:r>
              <a:rPr lang="en-US" altLang="ja-JP" sz="2400" dirty="0" smtClean="0"/>
              <a:t>GRB100826A </a:t>
            </a:r>
            <a:r>
              <a:rPr lang="ja-JP" altLang="en-US" sz="2400" dirty="0" smtClean="0"/>
              <a:t>では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偏光角の変化も </a:t>
            </a:r>
            <a:r>
              <a:rPr kumimoji="1" lang="en-US" altLang="ja-JP" sz="2400" dirty="0" smtClean="0"/>
              <a:t>3.5σ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の</a:t>
            </a:r>
            <a:r>
              <a:rPr kumimoji="1" lang="ja-JP" altLang="en-US" sz="2400" dirty="0" smtClean="0"/>
              <a:t>有意性で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検出しました。</a:t>
            </a:r>
            <a:endParaRPr kumimoji="1" lang="ja-JP" altLang="en-US" sz="2400" dirty="0"/>
          </a:p>
        </p:txBody>
      </p:sp>
      <p:pic>
        <p:nvPicPr>
          <p:cNvPr id="26" name="Picture 2" descr="C:\Users\yonetoku\GAP-HP-NEW\asj-press\GRB100826A-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0051"/>
            <a:ext cx="4622154" cy="35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91932" y="1793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GRB100826A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70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/楕円 12"/>
          <p:cNvSpPr/>
          <p:nvPr/>
        </p:nvSpPr>
        <p:spPr>
          <a:xfrm>
            <a:off x="5244782" y="734078"/>
            <a:ext cx="3600400" cy="3600400"/>
          </a:xfrm>
          <a:prstGeom prst="ellipse">
            <a:avLst/>
          </a:prstGeom>
          <a:solidFill>
            <a:srgbClr val="66FFFF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366395" y="855691"/>
            <a:ext cx="3334771" cy="33347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919986" y="1409282"/>
            <a:ext cx="2227589" cy="2227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576547" y="2065843"/>
            <a:ext cx="914468" cy="914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0470" y="3717873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ジェットの開き角 </a:t>
            </a:r>
            <a:r>
              <a:rPr lang="en-US" altLang="ja-JP" sz="2800" dirty="0" err="1" smtClean="0"/>
              <a:t>θj</a:t>
            </a:r>
            <a:r>
              <a:rPr lang="en-US" altLang="ja-JP" sz="2800" dirty="0" smtClean="0"/>
              <a:t>  </a:t>
            </a:r>
            <a:endParaRPr lang="en-US" altLang="ja-JP" sz="2800" dirty="0"/>
          </a:p>
          <a:p>
            <a:r>
              <a:rPr lang="ja-JP" altLang="en-US" sz="2800" dirty="0" smtClean="0"/>
              <a:t>相対論的ビーミング効果 </a:t>
            </a:r>
            <a:r>
              <a:rPr lang="en-US" altLang="ja-JP" sz="2800" dirty="0" smtClean="0"/>
              <a:t>1/</a:t>
            </a: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Γ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267286" y="2514414"/>
            <a:ext cx="281217" cy="2812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二等辺三角形 91"/>
          <p:cNvSpPr/>
          <p:nvPr/>
        </p:nvSpPr>
        <p:spPr>
          <a:xfrm>
            <a:off x="326936" y="2899164"/>
            <a:ext cx="140608" cy="3762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二等辺三角形 92"/>
          <p:cNvSpPr/>
          <p:nvPr/>
        </p:nvSpPr>
        <p:spPr>
          <a:xfrm rot="10800000">
            <a:off x="339294" y="2021292"/>
            <a:ext cx="132225" cy="3738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251520" y="869811"/>
            <a:ext cx="3451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ジェットを駆動するための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らせん状の磁場構造</a:t>
            </a:r>
            <a:endParaRPr kumimoji="1" lang="ja-JP" altLang="en-US" sz="24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004048" y="5037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正面</a:t>
            </a:r>
            <a:endParaRPr kumimoji="1" lang="ja-JP" altLang="en-US" sz="2800" dirty="0"/>
          </a:p>
        </p:txBody>
      </p:sp>
      <p:grpSp>
        <p:nvGrpSpPr>
          <p:cNvPr id="119" name="グループ化 118"/>
          <p:cNvGrpSpPr/>
          <p:nvPr/>
        </p:nvGrpSpPr>
        <p:grpSpPr>
          <a:xfrm>
            <a:off x="538154" y="1799596"/>
            <a:ext cx="4105854" cy="1744893"/>
            <a:chOff x="538154" y="3985616"/>
            <a:chExt cx="4105854" cy="1744893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611560" y="3985616"/>
              <a:ext cx="4032448" cy="1744893"/>
              <a:chOff x="323528" y="3913608"/>
              <a:chExt cx="4032448" cy="1744893"/>
            </a:xfrm>
          </p:grpSpPr>
          <p:sp>
            <p:nvSpPr>
              <p:cNvPr id="28" name="円/楕円 27"/>
              <p:cNvSpPr/>
              <p:nvPr/>
            </p:nvSpPr>
            <p:spPr>
              <a:xfrm>
                <a:off x="3779912" y="3913608"/>
                <a:ext cx="576064" cy="1744893"/>
              </a:xfrm>
              <a:prstGeom prst="ellipse">
                <a:avLst/>
              </a:prstGeom>
              <a:solidFill>
                <a:srgbClr val="66FFF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7" name="直線コネクタ 86"/>
              <p:cNvCxnSpPr>
                <a:stCxn id="28" idx="0"/>
              </p:cNvCxnSpPr>
              <p:nvPr/>
            </p:nvCxnSpPr>
            <p:spPr>
              <a:xfrm flipH="1">
                <a:off x="323528" y="3913608"/>
                <a:ext cx="3744416" cy="8442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>
                <a:stCxn id="28" idx="4"/>
              </p:cNvCxnSpPr>
              <p:nvPr/>
            </p:nvCxnSpPr>
            <p:spPr>
              <a:xfrm flipH="1" flipV="1">
                <a:off x="323528" y="4757894"/>
                <a:ext cx="3744416" cy="9006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グループ化 117"/>
            <p:cNvGrpSpPr/>
            <p:nvPr/>
          </p:nvGrpSpPr>
          <p:grpSpPr>
            <a:xfrm>
              <a:off x="538154" y="4128677"/>
              <a:ext cx="3466373" cy="1562675"/>
              <a:chOff x="538154" y="4128677"/>
              <a:chExt cx="3466373" cy="1562675"/>
            </a:xfrm>
          </p:grpSpPr>
          <p:sp>
            <p:nvSpPr>
              <p:cNvPr id="115" name="フリーフォーム 114"/>
              <p:cNvSpPr/>
              <p:nvPr/>
            </p:nvSpPr>
            <p:spPr>
              <a:xfrm>
                <a:off x="3059832" y="4207312"/>
                <a:ext cx="630620" cy="1423939"/>
              </a:xfrm>
              <a:custGeom>
                <a:avLst/>
                <a:gdLst>
                  <a:gd name="connsiteX0" fmla="*/ 0 w 630620"/>
                  <a:gd name="connsiteY0" fmla="*/ 63697 h 1561421"/>
                  <a:gd name="connsiteX1" fmla="*/ 78827 w 630620"/>
                  <a:gd name="connsiteY1" fmla="*/ 635 h 1561421"/>
                  <a:gd name="connsiteX2" fmla="*/ 126124 w 630620"/>
                  <a:gd name="connsiteY2" fmla="*/ 32166 h 1561421"/>
                  <a:gd name="connsiteX3" fmla="*/ 141889 w 630620"/>
                  <a:gd name="connsiteY3" fmla="*/ 79463 h 1561421"/>
                  <a:gd name="connsiteX4" fmla="*/ 173420 w 630620"/>
                  <a:gd name="connsiteY4" fmla="*/ 126759 h 1561421"/>
                  <a:gd name="connsiteX5" fmla="*/ 189186 w 630620"/>
                  <a:gd name="connsiteY5" fmla="*/ 189821 h 1561421"/>
                  <a:gd name="connsiteX6" fmla="*/ 204951 w 630620"/>
                  <a:gd name="connsiteY6" fmla="*/ 347476 h 1561421"/>
                  <a:gd name="connsiteX7" fmla="*/ 236482 w 630620"/>
                  <a:gd name="connsiteY7" fmla="*/ 442070 h 1561421"/>
                  <a:gd name="connsiteX8" fmla="*/ 268013 w 630620"/>
                  <a:gd name="connsiteY8" fmla="*/ 536663 h 1561421"/>
                  <a:gd name="connsiteX9" fmla="*/ 283779 w 630620"/>
                  <a:gd name="connsiteY9" fmla="*/ 583959 h 1561421"/>
                  <a:gd name="connsiteX10" fmla="*/ 299544 w 630620"/>
                  <a:gd name="connsiteY10" fmla="*/ 647021 h 1561421"/>
                  <a:gd name="connsiteX11" fmla="*/ 331075 w 630620"/>
                  <a:gd name="connsiteY11" fmla="*/ 836207 h 1561421"/>
                  <a:gd name="connsiteX12" fmla="*/ 378372 w 630620"/>
                  <a:gd name="connsiteY12" fmla="*/ 978097 h 1561421"/>
                  <a:gd name="connsiteX13" fmla="*/ 394137 w 630620"/>
                  <a:gd name="connsiteY13" fmla="*/ 1025394 h 1561421"/>
                  <a:gd name="connsiteX14" fmla="*/ 425669 w 630620"/>
                  <a:gd name="connsiteY14" fmla="*/ 1183049 h 1561421"/>
                  <a:gd name="connsiteX15" fmla="*/ 457200 w 630620"/>
                  <a:gd name="connsiteY15" fmla="*/ 1419532 h 1561421"/>
                  <a:gd name="connsiteX16" fmla="*/ 504496 w 630620"/>
                  <a:gd name="connsiteY16" fmla="*/ 1529890 h 1561421"/>
                  <a:gd name="connsiteX17" fmla="*/ 551793 w 630620"/>
                  <a:gd name="connsiteY17" fmla="*/ 1561421 h 1561421"/>
                  <a:gd name="connsiteX18" fmla="*/ 630620 w 630620"/>
                  <a:gd name="connsiteY18" fmla="*/ 1514125 h 156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620" h="1561421">
                    <a:moveTo>
                      <a:pt x="0" y="63697"/>
                    </a:moveTo>
                    <a:cubicBezTo>
                      <a:pt x="26276" y="42676"/>
                      <a:pt x="46182" y="8796"/>
                      <a:pt x="78827" y="635"/>
                    </a:cubicBezTo>
                    <a:cubicBezTo>
                      <a:pt x="97209" y="-3961"/>
                      <a:pt x="114287" y="17370"/>
                      <a:pt x="126124" y="32166"/>
                    </a:cubicBezTo>
                    <a:cubicBezTo>
                      <a:pt x="136505" y="45143"/>
                      <a:pt x="134457" y="64599"/>
                      <a:pt x="141889" y="79463"/>
                    </a:cubicBezTo>
                    <a:cubicBezTo>
                      <a:pt x="150363" y="96410"/>
                      <a:pt x="162910" y="110994"/>
                      <a:pt x="173420" y="126759"/>
                    </a:cubicBezTo>
                    <a:cubicBezTo>
                      <a:pt x="178675" y="147780"/>
                      <a:pt x="186122" y="168371"/>
                      <a:pt x="189186" y="189821"/>
                    </a:cubicBezTo>
                    <a:cubicBezTo>
                      <a:pt x="196655" y="242104"/>
                      <a:pt x="195218" y="295567"/>
                      <a:pt x="204951" y="347476"/>
                    </a:cubicBezTo>
                    <a:cubicBezTo>
                      <a:pt x="211076" y="380144"/>
                      <a:pt x="225971" y="410539"/>
                      <a:pt x="236482" y="442070"/>
                    </a:cubicBezTo>
                    <a:lnTo>
                      <a:pt x="268013" y="536663"/>
                    </a:lnTo>
                    <a:cubicBezTo>
                      <a:pt x="273268" y="552428"/>
                      <a:pt x="279749" y="567837"/>
                      <a:pt x="283779" y="583959"/>
                    </a:cubicBezTo>
                    <a:cubicBezTo>
                      <a:pt x="289034" y="604980"/>
                      <a:pt x="295668" y="625703"/>
                      <a:pt x="299544" y="647021"/>
                    </a:cubicBezTo>
                    <a:cubicBezTo>
                      <a:pt x="311846" y="714684"/>
                      <a:pt x="313253" y="770859"/>
                      <a:pt x="331075" y="836207"/>
                    </a:cubicBezTo>
                    <a:cubicBezTo>
                      <a:pt x="331087" y="836250"/>
                      <a:pt x="370482" y="954427"/>
                      <a:pt x="378372" y="978097"/>
                    </a:cubicBezTo>
                    <a:cubicBezTo>
                      <a:pt x="383627" y="993863"/>
                      <a:pt x="390878" y="1009098"/>
                      <a:pt x="394137" y="1025394"/>
                    </a:cubicBezTo>
                    <a:lnTo>
                      <a:pt x="425669" y="1183049"/>
                    </a:lnTo>
                    <a:cubicBezTo>
                      <a:pt x="450829" y="1484976"/>
                      <a:pt x="419318" y="1286944"/>
                      <a:pt x="457200" y="1419532"/>
                    </a:cubicBezTo>
                    <a:cubicBezTo>
                      <a:pt x="471673" y="1470188"/>
                      <a:pt x="466094" y="1491489"/>
                      <a:pt x="504496" y="1529890"/>
                    </a:cubicBezTo>
                    <a:cubicBezTo>
                      <a:pt x="517894" y="1543288"/>
                      <a:pt x="536027" y="1550911"/>
                      <a:pt x="551793" y="1561421"/>
                    </a:cubicBezTo>
                    <a:cubicBezTo>
                      <a:pt x="613190" y="1540956"/>
                      <a:pt x="587338" y="1557407"/>
                      <a:pt x="630620" y="15141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7" name="グループ化 116"/>
              <p:cNvGrpSpPr/>
              <p:nvPr/>
            </p:nvGrpSpPr>
            <p:grpSpPr>
              <a:xfrm>
                <a:off x="538154" y="4128677"/>
                <a:ext cx="3466373" cy="1562675"/>
                <a:chOff x="538154" y="4128677"/>
                <a:chExt cx="3466373" cy="1562675"/>
              </a:xfrm>
            </p:grpSpPr>
            <p:grpSp>
              <p:nvGrpSpPr>
                <p:cNvPr id="113" name="グループ化 112"/>
                <p:cNvGrpSpPr/>
                <p:nvPr/>
              </p:nvGrpSpPr>
              <p:grpSpPr>
                <a:xfrm>
                  <a:off x="538154" y="4340889"/>
                  <a:ext cx="2459421" cy="1130355"/>
                  <a:chOff x="538154" y="4340889"/>
                  <a:chExt cx="2459421" cy="1130355"/>
                </a:xfrm>
              </p:grpSpPr>
              <p:grpSp>
                <p:nvGrpSpPr>
                  <p:cNvPr id="112" name="グループ化 111"/>
                  <p:cNvGrpSpPr/>
                  <p:nvPr/>
                </p:nvGrpSpPr>
                <p:grpSpPr>
                  <a:xfrm>
                    <a:off x="553919" y="4340889"/>
                    <a:ext cx="2443656" cy="1130355"/>
                    <a:chOff x="553919" y="4340889"/>
                    <a:chExt cx="2443656" cy="1130355"/>
                  </a:xfrm>
                </p:grpSpPr>
                <p:sp>
                  <p:nvSpPr>
                    <p:cNvPr id="96" name="フリーフォーム 95"/>
                    <p:cNvSpPr/>
                    <p:nvPr/>
                  </p:nvSpPr>
                  <p:spPr>
                    <a:xfrm>
                      <a:off x="553919" y="4549415"/>
                      <a:ext cx="630621" cy="520262"/>
                    </a:xfrm>
                    <a:custGeom>
                      <a:avLst/>
                      <a:gdLst>
                        <a:gd name="connsiteX0" fmla="*/ 0 w 630621"/>
                        <a:gd name="connsiteY0" fmla="*/ 0 h 520262"/>
                        <a:gd name="connsiteX1" fmla="*/ 141890 w 630621"/>
                        <a:gd name="connsiteY1" fmla="*/ 31531 h 520262"/>
                        <a:gd name="connsiteX2" fmla="*/ 236483 w 630621"/>
                        <a:gd name="connsiteY2" fmla="*/ 78827 h 520262"/>
                        <a:gd name="connsiteX3" fmla="*/ 252249 w 630621"/>
                        <a:gd name="connsiteY3" fmla="*/ 126124 h 520262"/>
                        <a:gd name="connsiteX4" fmla="*/ 331076 w 630621"/>
                        <a:gd name="connsiteY4" fmla="*/ 220717 h 520262"/>
                        <a:gd name="connsiteX5" fmla="*/ 362607 w 630621"/>
                        <a:gd name="connsiteY5" fmla="*/ 315310 h 520262"/>
                        <a:gd name="connsiteX6" fmla="*/ 378373 w 630621"/>
                        <a:gd name="connsiteY6" fmla="*/ 362607 h 520262"/>
                        <a:gd name="connsiteX7" fmla="*/ 394138 w 630621"/>
                        <a:gd name="connsiteY7" fmla="*/ 425669 h 520262"/>
                        <a:gd name="connsiteX8" fmla="*/ 409904 w 630621"/>
                        <a:gd name="connsiteY8" fmla="*/ 472965 h 520262"/>
                        <a:gd name="connsiteX9" fmla="*/ 504497 w 630621"/>
                        <a:gd name="connsiteY9" fmla="*/ 520262 h 520262"/>
                        <a:gd name="connsiteX10" fmla="*/ 630621 w 630621"/>
                        <a:gd name="connsiteY10" fmla="*/ 472965 h 520262"/>
                        <a:gd name="connsiteX11" fmla="*/ 630621 w 630621"/>
                        <a:gd name="connsiteY11" fmla="*/ 457200 h 520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30621" h="520262">
                          <a:moveTo>
                            <a:pt x="0" y="0"/>
                          </a:moveTo>
                          <a:cubicBezTo>
                            <a:pt x="36337" y="6056"/>
                            <a:pt x="103076" y="12124"/>
                            <a:pt x="141890" y="31531"/>
                          </a:cubicBezTo>
                          <a:cubicBezTo>
                            <a:pt x="264129" y="92651"/>
                            <a:pt x="117611" y="39204"/>
                            <a:pt x="236483" y="78827"/>
                          </a:cubicBezTo>
                          <a:cubicBezTo>
                            <a:pt x="241738" y="94593"/>
                            <a:pt x="244817" y="111260"/>
                            <a:pt x="252249" y="126124"/>
                          </a:cubicBezTo>
                          <a:cubicBezTo>
                            <a:pt x="274199" y="170024"/>
                            <a:pt x="296208" y="185849"/>
                            <a:pt x="331076" y="220717"/>
                          </a:cubicBezTo>
                          <a:lnTo>
                            <a:pt x="362607" y="315310"/>
                          </a:lnTo>
                          <a:cubicBezTo>
                            <a:pt x="367862" y="331076"/>
                            <a:pt x="374343" y="346485"/>
                            <a:pt x="378373" y="362607"/>
                          </a:cubicBezTo>
                          <a:cubicBezTo>
                            <a:pt x="383628" y="383628"/>
                            <a:pt x="388185" y="404835"/>
                            <a:pt x="394138" y="425669"/>
                          </a:cubicBezTo>
                          <a:cubicBezTo>
                            <a:pt x="398703" y="441648"/>
                            <a:pt x="399523" y="459988"/>
                            <a:pt x="409904" y="472965"/>
                          </a:cubicBezTo>
                          <a:cubicBezTo>
                            <a:pt x="432131" y="500749"/>
                            <a:pt x="473340" y="509876"/>
                            <a:pt x="504497" y="520262"/>
                          </a:cubicBezTo>
                          <a:cubicBezTo>
                            <a:pt x="560897" y="508982"/>
                            <a:pt x="590025" y="513561"/>
                            <a:pt x="630621" y="472965"/>
                          </a:cubicBezTo>
                          <a:lnTo>
                            <a:pt x="630621" y="457200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9" name="フリーフォーム 98"/>
                    <p:cNvSpPr/>
                    <p:nvPr/>
                  </p:nvSpPr>
                  <p:spPr>
                    <a:xfrm>
                      <a:off x="1184540" y="4657756"/>
                      <a:ext cx="520262" cy="506514"/>
                    </a:xfrm>
                    <a:custGeom>
                      <a:avLst/>
                      <a:gdLst>
                        <a:gd name="connsiteX0" fmla="*/ 0 w 520262"/>
                        <a:gd name="connsiteY0" fmla="*/ 49314 h 506514"/>
                        <a:gd name="connsiteX1" fmla="*/ 78828 w 520262"/>
                        <a:gd name="connsiteY1" fmla="*/ 2018 h 506514"/>
                        <a:gd name="connsiteX2" fmla="*/ 204952 w 520262"/>
                        <a:gd name="connsiteY2" fmla="*/ 49314 h 506514"/>
                        <a:gd name="connsiteX3" fmla="*/ 220717 w 520262"/>
                        <a:gd name="connsiteY3" fmla="*/ 96611 h 506514"/>
                        <a:gd name="connsiteX4" fmla="*/ 252248 w 520262"/>
                        <a:gd name="connsiteY4" fmla="*/ 143907 h 506514"/>
                        <a:gd name="connsiteX5" fmla="*/ 268014 w 520262"/>
                        <a:gd name="connsiteY5" fmla="*/ 238500 h 506514"/>
                        <a:gd name="connsiteX6" fmla="*/ 299545 w 520262"/>
                        <a:gd name="connsiteY6" fmla="*/ 333093 h 506514"/>
                        <a:gd name="connsiteX7" fmla="*/ 331076 w 520262"/>
                        <a:gd name="connsiteY7" fmla="*/ 427686 h 506514"/>
                        <a:gd name="connsiteX8" fmla="*/ 362607 w 520262"/>
                        <a:gd name="connsiteY8" fmla="*/ 459218 h 506514"/>
                        <a:gd name="connsiteX9" fmla="*/ 409904 w 520262"/>
                        <a:gd name="connsiteY9" fmla="*/ 490749 h 506514"/>
                        <a:gd name="connsiteX10" fmla="*/ 457200 w 520262"/>
                        <a:gd name="connsiteY10" fmla="*/ 506514 h 506514"/>
                        <a:gd name="connsiteX11" fmla="*/ 520262 w 520262"/>
                        <a:gd name="connsiteY11" fmla="*/ 474983 h 5065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20262" h="506514">
                          <a:moveTo>
                            <a:pt x="0" y="49314"/>
                          </a:moveTo>
                          <a:cubicBezTo>
                            <a:pt x="26276" y="33549"/>
                            <a:pt x="48780" y="8028"/>
                            <a:pt x="78828" y="2018"/>
                          </a:cubicBezTo>
                          <a:cubicBezTo>
                            <a:pt x="131278" y="-8472"/>
                            <a:pt x="167149" y="24112"/>
                            <a:pt x="204952" y="49314"/>
                          </a:cubicBezTo>
                          <a:cubicBezTo>
                            <a:pt x="210207" y="65080"/>
                            <a:pt x="213285" y="81747"/>
                            <a:pt x="220717" y="96611"/>
                          </a:cubicBezTo>
                          <a:cubicBezTo>
                            <a:pt x="229191" y="113558"/>
                            <a:pt x="246256" y="125932"/>
                            <a:pt x="252248" y="143907"/>
                          </a:cubicBezTo>
                          <a:cubicBezTo>
                            <a:pt x="262357" y="174233"/>
                            <a:pt x="260261" y="207488"/>
                            <a:pt x="268014" y="238500"/>
                          </a:cubicBezTo>
                          <a:cubicBezTo>
                            <a:pt x="276075" y="270744"/>
                            <a:pt x="289035" y="301562"/>
                            <a:pt x="299545" y="333093"/>
                          </a:cubicBezTo>
                          <a:lnTo>
                            <a:pt x="331076" y="427686"/>
                          </a:lnTo>
                          <a:cubicBezTo>
                            <a:pt x="341586" y="438197"/>
                            <a:pt x="351000" y="449932"/>
                            <a:pt x="362607" y="459218"/>
                          </a:cubicBezTo>
                          <a:cubicBezTo>
                            <a:pt x="377403" y="471055"/>
                            <a:pt x="392956" y="482275"/>
                            <a:pt x="409904" y="490749"/>
                          </a:cubicBezTo>
                          <a:cubicBezTo>
                            <a:pt x="424768" y="498181"/>
                            <a:pt x="441435" y="501259"/>
                            <a:pt x="457200" y="506514"/>
                          </a:cubicBezTo>
                          <a:cubicBezTo>
                            <a:pt x="511548" y="488399"/>
                            <a:pt x="492746" y="502500"/>
                            <a:pt x="520262" y="474983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2" name="フリーフォーム 101"/>
                    <p:cNvSpPr/>
                    <p:nvPr/>
                  </p:nvSpPr>
                  <p:spPr>
                    <a:xfrm>
                      <a:off x="1689037" y="4486353"/>
                      <a:ext cx="614855" cy="851338"/>
                    </a:xfrm>
                    <a:custGeom>
                      <a:avLst/>
                      <a:gdLst>
                        <a:gd name="connsiteX0" fmla="*/ 0 w 614855"/>
                        <a:gd name="connsiteY0" fmla="*/ 110358 h 851338"/>
                        <a:gd name="connsiteX1" fmla="*/ 63062 w 614855"/>
                        <a:gd name="connsiteY1" fmla="*/ 31531 h 851338"/>
                        <a:gd name="connsiteX2" fmla="*/ 157655 w 614855"/>
                        <a:gd name="connsiteY2" fmla="*/ 0 h 851338"/>
                        <a:gd name="connsiteX3" fmla="*/ 189186 w 614855"/>
                        <a:gd name="connsiteY3" fmla="*/ 47296 h 851338"/>
                        <a:gd name="connsiteX4" fmla="*/ 236482 w 614855"/>
                        <a:gd name="connsiteY4" fmla="*/ 78827 h 851338"/>
                        <a:gd name="connsiteX5" fmla="*/ 268013 w 614855"/>
                        <a:gd name="connsiteY5" fmla="*/ 173421 h 851338"/>
                        <a:gd name="connsiteX6" fmla="*/ 283779 w 614855"/>
                        <a:gd name="connsiteY6" fmla="*/ 220717 h 851338"/>
                        <a:gd name="connsiteX7" fmla="*/ 299545 w 614855"/>
                        <a:gd name="connsiteY7" fmla="*/ 346841 h 851338"/>
                        <a:gd name="connsiteX8" fmla="*/ 315310 w 614855"/>
                        <a:gd name="connsiteY8" fmla="*/ 394138 h 851338"/>
                        <a:gd name="connsiteX9" fmla="*/ 331076 w 614855"/>
                        <a:gd name="connsiteY9" fmla="*/ 472965 h 851338"/>
                        <a:gd name="connsiteX10" fmla="*/ 346841 w 614855"/>
                        <a:gd name="connsiteY10" fmla="*/ 536027 h 851338"/>
                        <a:gd name="connsiteX11" fmla="*/ 378372 w 614855"/>
                        <a:gd name="connsiteY11" fmla="*/ 630621 h 851338"/>
                        <a:gd name="connsiteX12" fmla="*/ 425669 w 614855"/>
                        <a:gd name="connsiteY12" fmla="*/ 788276 h 851338"/>
                        <a:gd name="connsiteX13" fmla="*/ 520262 w 614855"/>
                        <a:gd name="connsiteY13" fmla="*/ 851338 h 851338"/>
                        <a:gd name="connsiteX14" fmla="*/ 567558 w 614855"/>
                        <a:gd name="connsiteY14" fmla="*/ 835572 h 851338"/>
                        <a:gd name="connsiteX15" fmla="*/ 614855 w 614855"/>
                        <a:gd name="connsiteY15" fmla="*/ 788276 h 851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14855" h="851338">
                          <a:moveTo>
                            <a:pt x="0" y="110358"/>
                          </a:moveTo>
                          <a:cubicBezTo>
                            <a:pt x="21021" y="84082"/>
                            <a:pt x="35495" y="50828"/>
                            <a:pt x="63062" y="31531"/>
                          </a:cubicBezTo>
                          <a:cubicBezTo>
                            <a:pt x="90291" y="12471"/>
                            <a:pt x="157655" y="0"/>
                            <a:pt x="157655" y="0"/>
                          </a:cubicBezTo>
                          <a:cubicBezTo>
                            <a:pt x="168165" y="15765"/>
                            <a:pt x="175788" y="33898"/>
                            <a:pt x="189186" y="47296"/>
                          </a:cubicBezTo>
                          <a:cubicBezTo>
                            <a:pt x="202584" y="60694"/>
                            <a:pt x="226440" y="62759"/>
                            <a:pt x="236482" y="78827"/>
                          </a:cubicBezTo>
                          <a:cubicBezTo>
                            <a:pt x="254097" y="107012"/>
                            <a:pt x="257502" y="141890"/>
                            <a:pt x="268013" y="173421"/>
                          </a:cubicBezTo>
                          <a:lnTo>
                            <a:pt x="283779" y="220717"/>
                          </a:lnTo>
                          <a:cubicBezTo>
                            <a:pt x="289034" y="262758"/>
                            <a:pt x="291966" y="305156"/>
                            <a:pt x="299545" y="346841"/>
                          </a:cubicBezTo>
                          <a:cubicBezTo>
                            <a:pt x="302518" y="363191"/>
                            <a:pt x="311279" y="378016"/>
                            <a:pt x="315310" y="394138"/>
                          </a:cubicBezTo>
                          <a:cubicBezTo>
                            <a:pt x="321809" y="420134"/>
                            <a:pt x="325263" y="446807"/>
                            <a:pt x="331076" y="472965"/>
                          </a:cubicBezTo>
                          <a:cubicBezTo>
                            <a:pt x="335776" y="494117"/>
                            <a:pt x="340615" y="515273"/>
                            <a:pt x="346841" y="536027"/>
                          </a:cubicBezTo>
                          <a:cubicBezTo>
                            <a:pt x="356391" y="567862"/>
                            <a:pt x="378372" y="630621"/>
                            <a:pt x="378372" y="630621"/>
                          </a:cubicBezTo>
                          <a:cubicBezTo>
                            <a:pt x="386382" y="686692"/>
                            <a:pt x="378847" y="747306"/>
                            <a:pt x="425669" y="788276"/>
                          </a:cubicBezTo>
                          <a:cubicBezTo>
                            <a:pt x="454188" y="813230"/>
                            <a:pt x="520262" y="851338"/>
                            <a:pt x="520262" y="851338"/>
                          </a:cubicBezTo>
                          <a:cubicBezTo>
                            <a:pt x="536027" y="846083"/>
                            <a:pt x="553731" y="844790"/>
                            <a:pt x="567558" y="835572"/>
                          </a:cubicBezTo>
                          <a:cubicBezTo>
                            <a:pt x="586109" y="823205"/>
                            <a:pt x="614855" y="788276"/>
                            <a:pt x="614855" y="788276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3" name="フリーフォーム 102"/>
                    <p:cNvSpPr/>
                    <p:nvPr/>
                  </p:nvSpPr>
                  <p:spPr>
                    <a:xfrm>
                      <a:off x="2430016" y="4340889"/>
                      <a:ext cx="567559" cy="1130355"/>
                    </a:xfrm>
                    <a:custGeom>
                      <a:avLst/>
                      <a:gdLst>
                        <a:gd name="connsiteX0" fmla="*/ 0 w 567559"/>
                        <a:gd name="connsiteY0" fmla="*/ 98167 h 1130355"/>
                        <a:gd name="connsiteX1" fmla="*/ 126124 w 567559"/>
                        <a:gd name="connsiteY1" fmla="*/ 35105 h 1130355"/>
                        <a:gd name="connsiteX2" fmla="*/ 189186 w 567559"/>
                        <a:gd name="connsiteY2" fmla="*/ 129698 h 1130355"/>
                        <a:gd name="connsiteX3" fmla="*/ 220717 w 567559"/>
                        <a:gd name="connsiteY3" fmla="*/ 334650 h 1130355"/>
                        <a:gd name="connsiteX4" fmla="*/ 236483 w 567559"/>
                        <a:gd name="connsiteY4" fmla="*/ 429243 h 1130355"/>
                        <a:gd name="connsiteX5" fmla="*/ 252248 w 567559"/>
                        <a:gd name="connsiteY5" fmla="*/ 571133 h 1130355"/>
                        <a:gd name="connsiteX6" fmla="*/ 283779 w 567559"/>
                        <a:gd name="connsiteY6" fmla="*/ 665726 h 1130355"/>
                        <a:gd name="connsiteX7" fmla="*/ 299545 w 567559"/>
                        <a:gd name="connsiteY7" fmla="*/ 807616 h 1130355"/>
                        <a:gd name="connsiteX8" fmla="*/ 315310 w 567559"/>
                        <a:gd name="connsiteY8" fmla="*/ 854912 h 1130355"/>
                        <a:gd name="connsiteX9" fmla="*/ 346841 w 567559"/>
                        <a:gd name="connsiteY9" fmla="*/ 965271 h 1130355"/>
                        <a:gd name="connsiteX10" fmla="*/ 362607 w 567559"/>
                        <a:gd name="connsiteY10" fmla="*/ 1075629 h 1130355"/>
                        <a:gd name="connsiteX11" fmla="*/ 551793 w 567559"/>
                        <a:gd name="connsiteY11" fmla="*/ 1107160 h 1130355"/>
                        <a:gd name="connsiteX12" fmla="*/ 567559 w 567559"/>
                        <a:gd name="connsiteY12" fmla="*/ 1107160 h 1130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67559" h="1130355">
                          <a:moveTo>
                            <a:pt x="0" y="98167"/>
                          </a:moveTo>
                          <a:cubicBezTo>
                            <a:pt x="14411" y="26116"/>
                            <a:pt x="1225" y="-44376"/>
                            <a:pt x="126124" y="35105"/>
                          </a:cubicBezTo>
                          <a:cubicBezTo>
                            <a:pt x="158095" y="55450"/>
                            <a:pt x="189186" y="129698"/>
                            <a:pt x="189186" y="129698"/>
                          </a:cubicBezTo>
                          <a:cubicBezTo>
                            <a:pt x="220038" y="253102"/>
                            <a:pt x="194776" y="140093"/>
                            <a:pt x="220717" y="334650"/>
                          </a:cubicBezTo>
                          <a:cubicBezTo>
                            <a:pt x="224942" y="366336"/>
                            <a:pt x="232258" y="397557"/>
                            <a:pt x="236483" y="429243"/>
                          </a:cubicBezTo>
                          <a:cubicBezTo>
                            <a:pt x="242772" y="476413"/>
                            <a:pt x="242915" y="524469"/>
                            <a:pt x="252248" y="571133"/>
                          </a:cubicBezTo>
                          <a:cubicBezTo>
                            <a:pt x="258766" y="603724"/>
                            <a:pt x="283779" y="665726"/>
                            <a:pt x="283779" y="665726"/>
                          </a:cubicBezTo>
                          <a:cubicBezTo>
                            <a:pt x="289034" y="713023"/>
                            <a:pt x="291722" y="760676"/>
                            <a:pt x="299545" y="807616"/>
                          </a:cubicBezTo>
                          <a:cubicBezTo>
                            <a:pt x="302277" y="824008"/>
                            <a:pt x="310745" y="838933"/>
                            <a:pt x="315310" y="854912"/>
                          </a:cubicBezTo>
                          <a:cubicBezTo>
                            <a:pt x="354905" y="993492"/>
                            <a:pt x="309040" y="851863"/>
                            <a:pt x="346841" y="965271"/>
                          </a:cubicBezTo>
                          <a:cubicBezTo>
                            <a:pt x="352096" y="1002057"/>
                            <a:pt x="351929" y="1040037"/>
                            <a:pt x="362607" y="1075629"/>
                          </a:cubicBezTo>
                          <a:cubicBezTo>
                            <a:pt x="391036" y="1170391"/>
                            <a:pt x="465587" y="1114997"/>
                            <a:pt x="551793" y="1107160"/>
                          </a:cubicBezTo>
                          <a:cubicBezTo>
                            <a:pt x="557027" y="1106684"/>
                            <a:pt x="562304" y="1107160"/>
                            <a:pt x="567559" y="110716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1" name="グループ化 110"/>
                  <p:cNvGrpSpPr/>
                  <p:nvPr/>
                </p:nvGrpSpPr>
                <p:grpSpPr>
                  <a:xfrm>
                    <a:off x="538154" y="4437176"/>
                    <a:ext cx="2081048" cy="979709"/>
                    <a:chOff x="538154" y="4437176"/>
                    <a:chExt cx="2081048" cy="979709"/>
                  </a:xfrm>
                </p:grpSpPr>
                <p:sp>
                  <p:nvSpPr>
                    <p:cNvPr id="104" name="フリーフォーム 103"/>
                    <p:cNvSpPr/>
                    <p:nvPr/>
                  </p:nvSpPr>
                  <p:spPr>
                    <a:xfrm>
                      <a:off x="538154" y="4975084"/>
                      <a:ext cx="299566" cy="283779"/>
                    </a:xfrm>
                    <a:custGeom>
                      <a:avLst/>
                      <a:gdLst>
                        <a:gd name="connsiteX0" fmla="*/ 0 w 299566"/>
                        <a:gd name="connsiteY0" fmla="*/ 283779 h 283779"/>
                        <a:gd name="connsiteX1" fmla="*/ 126124 w 299566"/>
                        <a:gd name="connsiteY1" fmla="*/ 252248 h 283779"/>
                        <a:gd name="connsiteX2" fmla="*/ 204952 w 299566"/>
                        <a:gd name="connsiteY2" fmla="*/ 157655 h 283779"/>
                        <a:gd name="connsiteX3" fmla="*/ 252248 w 299566"/>
                        <a:gd name="connsiteY3" fmla="*/ 126124 h 283779"/>
                        <a:gd name="connsiteX4" fmla="*/ 283779 w 299566"/>
                        <a:gd name="connsiteY4" fmla="*/ 78827 h 283779"/>
                        <a:gd name="connsiteX5" fmla="*/ 299545 w 299566"/>
                        <a:gd name="connsiteY5" fmla="*/ 0 h 2837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9566" h="283779">
                          <a:moveTo>
                            <a:pt x="0" y="283779"/>
                          </a:moveTo>
                          <a:cubicBezTo>
                            <a:pt x="11375" y="281504"/>
                            <a:pt x="105345" y="266101"/>
                            <a:pt x="126124" y="252248"/>
                          </a:cubicBezTo>
                          <a:cubicBezTo>
                            <a:pt x="203610" y="200591"/>
                            <a:pt x="146784" y="215823"/>
                            <a:pt x="204952" y="157655"/>
                          </a:cubicBezTo>
                          <a:cubicBezTo>
                            <a:pt x="218350" y="144257"/>
                            <a:pt x="236483" y="136634"/>
                            <a:pt x="252248" y="126124"/>
                          </a:cubicBezTo>
                          <a:cubicBezTo>
                            <a:pt x="262758" y="110358"/>
                            <a:pt x="276315" y="96243"/>
                            <a:pt x="283779" y="78827"/>
                          </a:cubicBezTo>
                          <a:cubicBezTo>
                            <a:pt x="300820" y="39066"/>
                            <a:pt x="299545" y="30545"/>
                            <a:pt x="299545" y="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" name="フリーフォーム 104"/>
                    <p:cNvSpPr/>
                    <p:nvPr/>
                  </p:nvSpPr>
                  <p:spPr>
                    <a:xfrm>
                      <a:off x="979588" y="4675539"/>
                      <a:ext cx="362734" cy="409903"/>
                    </a:xfrm>
                    <a:custGeom>
                      <a:avLst/>
                      <a:gdLst>
                        <a:gd name="connsiteX0" fmla="*/ 0 w 362734"/>
                        <a:gd name="connsiteY0" fmla="*/ 78828 h 409903"/>
                        <a:gd name="connsiteX1" fmla="*/ 78828 w 362734"/>
                        <a:gd name="connsiteY1" fmla="*/ 63062 h 409903"/>
                        <a:gd name="connsiteX2" fmla="*/ 94594 w 362734"/>
                        <a:gd name="connsiteY2" fmla="*/ 15766 h 409903"/>
                        <a:gd name="connsiteX3" fmla="*/ 141890 w 362734"/>
                        <a:gd name="connsiteY3" fmla="*/ 0 h 409903"/>
                        <a:gd name="connsiteX4" fmla="*/ 189187 w 362734"/>
                        <a:gd name="connsiteY4" fmla="*/ 141890 h 409903"/>
                        <a:gd name="connsiteX5" fmla="*/ 220718 w 362734"/>
                        <a:gd name="connsiteY5" fmla="*/ 236483 h 409903"/>
                        <a:gd name="connsiteX6" fmla="*/ 236483 w 362734"/>
                        <a:gd name="connsiteY6" fmla="*/ 283779 h 409903"/>
                        <a:gd name="connsiteX7" fmla="*/ 252249 w 362734"/>
                        <a:gd name="connsiteY7" fmla="*/ 331076 h 409903"/>
                        <a:gd name="connsiteX8" fmla="*/ 268014 w 362734"/>
                        <a:gd name="connsiteY8" fmla="*/ 394138 h 409903"/>
                        <a:gd name="connsiteX9" fmla="*/ 315311 w 362734"/>
                        <a:gd name="connsiteY9" fmla="*/ 409903 h 409903"/>
                        <a:gd name="connsiteX10" fmla="*/ 362607 w 362734"/>
                        <a:gd name="connsiteY10" fmla="*/ 378372 h 409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62734" h="409903">
                          <a:moveTo>
                            <a:pt x="0" y="78828"/>
                          </a:moveTo>
                          <a:cubicBezTo>
                            <a:pt x="26276" y="73573"/>
                            <a:pt x="56532" y="77926"/>
                            <a:pt x="78828" y="63062"/>
                          </a:cubicBezTo>
                          <a:cubicBezTo>
                            <a:pt x="92655" y="53844"/>
                            <a:pt x="82843" y="27517"/>
                            <a:pt x="94594" y="15766"/>
                          </a:cubicBezTo>
                          <a:cubicBezTo>
                            <a:pt x="106345" y="4015"/>
                            <a:pt x="126125" y="5255"/>
                            <a:pt x="141890" y="0"/>
                          </a:cubicBezTo>
                          <a:cubicBezTo>
                            <a:pt x="200105" y="87324"/>
                            <a:pt x="155202" y="5950"/>
                            <a:pt x="189187" y="141890"/>
                          </a:cubicBezTo>
                          <a:cubicBezTo>
                            <a:pt x="197248" y="174134"/>
                            <a:pt x="210208" y="204952"/>
                            <a:pt x="220718" y="236483"/>
                          </a:cubicBezTo>
                          <a:lnTo>
                            <a:pt x="236483" y="283779"/>
                          </a:lnTo>
                          <a:cubicBezTo>
                            <a:pt x="241738" y="299545"/>
                            <a:pt x="248219" y="314954"/>
                            <a:pt x="252249" y="331076"/>
                          </a:cubicBezTo>
                          <a:cubicBezTo>
                            <a:pt x="257504" y="352097"/>
                            <a:pt x="254478" y="377219"/>
                            <a:pt x="268014" y="394138"/>
                          </a:cubicBezTo>
                          <a:cubicBezTo>
                            <a:pt x="278395" y="407115"/>
                            <a:pt x="299545" y="404648"/>
                            <a:pt x="315311" y="409903"/>
                          </a:cubicBezTo>
                          <a:cubicBezTo>
                            <a:pt x="367593" y="392476"/>
                            <a:pt x="362607" y="410756"/>
                            <a:pt x="362607" y="378372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6" name="フリーフォーム 105"/>
                    <p:cNvSpPr/>
                    <p:nvPr/>
                  </p:nvSpPr>
                  <p:spPr>
                    <a:xfrm>
                      <a:off x="1499850" y="4596081"/>
                      <a:ext cx="410031" cy="631251"/>
                    </a:xfrm>
                    <a:custGeom>
                      <a:avLst/>
                      <a:gdLst>
                        <a:gd name="connsiteX0" fmla="*/ 0 w 410031"/>
                        <a:gd name="connsiteY0" fmla="*/ 32161 h 631251"/>
                        <a:gd name="connsiteX1" fmla="*/ 78828 w 410031"/>
                        <a:gd name="connsiteY1" fmla="*/ 630 h 631251"/>
                        <a:gd name="connsiteX2" fmla="*/ 157656 w 410031"/>
                        <a:gd name="connsiteY2" fmla="*/ 110989 h 631251"/>
                        <a:gd name="connsiteX3" fmla="*/ 189187 w 410031"/>
                        <a:gd name="connsiteY3" fmla="*/ 252879 h 631251"/>
                        <a:gd name="connsiteX4" fmla="*/ 204952 w 410031"/>
                        <a:gd name="connsiteY4" fmla="*/ 300175 h 631251"/>
                        <a:gd name="connsiteX5" fmla="*/ 252249 w 410031"/>
                        <a:gd name="connsiteY5" fmla="*/ 331706 h 631251"/>
                        <a:gd name="connsiteX6" fmla="*/ 299545 w 410031"/>
                        <a:gd name="connsiteY6" fmla="*/ 552424 h 631251"/>
                        <a:gd name="connsiteX7" fmla="*/ 315311 w 410031"/>
                        <a:gd name="connsiteY7" fmla="*/ 599720 h 631251"/>
                        <a:gd name="connsiteX8" fmla="*/ 362607 w 410031"/>
                        <a:gd name="connsiteY8" fmla="*/ 631251 h 631251"/>
                        <a:gd name="connsiteX9" fmla="*/ 409904 w 410031"/>
                        <a:gd name="connsiteY9" fmla="*/ 599720 h 6312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10031" h="631251">
                          <a:moveTo>
                            <a:pt x="0" y="32161"/>
                          </a:moveTo>
                          <a:cubicBezTo>
                            <a:pt x="26276" y="21651"/>
                            <a:pt x="50746" y="4140"/>
                            <a:pt x="78828" y="630"/>
                          </a:cubicBezTo>
                          <a:cubicBezTo>
                            <a:pt x="146094" y="-7778"/>
                            <a:pt x="143993" y="69998"/>
                            <a:pt x="157656" y="110989"/>
                          </a:cubicBezTo>
                          <a:cubicBezTo>
                            <a:pt x="193144" y="217454"/>
                            <a:pt x="152195" y="86415"/>
                            <a:pt x="189187" y="252879"/>
                          </a:cubicBezTo>
                          <a:cubicBezTo>
                            <a:pt x="192792" y="269101"/>
                            <a:pt x="194571" y="287198"/>
                            <a:pt x="204952" y="300175"/>
                          </a:cubicBezTo>
                          <a:cubicBezTo>
                            <a:pt x="216789" y="314971"/>
                            <a:pt x="236483" y="321196"/>
                            <a:pt x="252249" y="331706"/>
                          </a:cubicBezTo>
                          <a:cubicBezTo>
                            <a:pt x="272136" y="490805"/>
                            <a:pt x="254617" y="417639"/>
                            <a:pt x="299545" y="552424"/>
                          </a:cubicBezTo>
                          <a:cubicBezTo>
                            <a:pt x="304800" y="568189"/>
                            <a:pt x="301484" y="590502"/>
                            <a:pt x="315311" y="599720"/>
                          </a:cubicBezTo>
                          <a:lnTo>
                            <a:pt x="362607" y="631251"/>
                          </a:lnTo>
                          <a:cubicBezTo>
                            <a:pt x="414890" y="613824"/>
                            <a:pt x="409904" y="632104"/>
                            <a:pt x="409904" y="59972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7" name="フリーフォーム 106"/>
                    <p:cNvSpPr/>
                    <p:nvPr/>
                  </p:nvSpPr>
                  <p:spPr>
                    <a:xfrm>
                      <a:off x="2020113" y="4437176"/>
                      <a:ext cx="599089" cy="979709"/>
                    </a:xfrm>
                    <a:custGeom>
                      <a:avLst/>
                      <a:gdLst>
                        <a:gd name="connsiteX0" fmla="*/ 0 w 599089"/>
                        <a:gd name="connsiteY0" fmla="*/ 64942 h 979709"/>
                        <a:gd name="connsiteX1" fmla="*/ 78827 w 599089"/>
                        <a:gd name="connsiteY1" fmla="*/ 1880 h 979709"/>
                        <a:gd name="connsiteX2" fmla="*/ 189186 w 599089"/>
                        <a:gd name="connsiteY2" fmla="*/ 49177 h 979709"/>
                        <a:gd name="connsiteX3" fmla="*/ 220717 w 599089"/>
                        <a:gd name="connsiteY3" fmla="*/ 96473 h 979709"/>
                        <a:gd name="connsiteX4" fmla="*/ 236482 w 599089"/>
                        <a:gd name="connsiteY4" fmla="*/ 143770 h 979709"/>
                        <a:gd name="connsiteX5" fmla="*/ 268013 w 599089"/>
                        <a:gd name="connsiteY5" fmla="*/ 317191 h 979709"/>
                        <a:gd name="connsiteX6" fmla="*/ 315310 w 599089"/>
                        <a:gd name="connsiteY6" fmla="*/ 459080 h 979709"/>
                        <a:gd name="connsiteX7" fmla="*/ 346841 w 599089"/>
                        <a:gd name="connsiteY7" fmla="*/ 569439 h 979709"/>
                        <a:gd name="connsiteX8" fmla="*/ 362606 w 599089"/>
                        <a:gd name="connsiteY8" fmla="*/ 664032 h 979709"/>
                        <a:gd name="connsiteX9" fmla="*/ 378372 w 599089"/>
                        <a:gd name="connsiteY9" fmla="*/ 774391 h 979709"/>
                        <a:gd name="connsiteX10" fmla="*/ 409903 w 599089"/>
                        <a:gd name="connsiteY10" fmla="*/ 868984 h 979709"/>
                        <a:gd name="connsiteX11" fmla="*/ 457200 w 599089"/>
                        <a:gd name="connsiteY11" fmla="*/ 900515 h 979709"/>
                        <a:gd name="connsiteX12" fmla="*/ 520262 w 599089"/>
                        <a:gd name="connsiteY12" fmla="*/ 979342 h 979709"/>
                        <a:gd name="connsiteX13" fmla="*/ 567558 w 599089"/>
                        <a:gd name="connsiteY13" fmla="*/ 963577 h 979709"/>
                        <a:gd name="connsiteX14" fmla="*/ 599089 w 599089"/>
                        <a:gd name="connsiteY14" fmla="*/ 900515 h 979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599089" h="979709">
                          <a:moveTo>
                            <a:pt x="0" y="64942"/>
                          </a:moveTo>
                          <a:cubicBezTo>
                            <a:pt x="26276" y="43921"/>
                            <a:pt x="46904" y="12521"/>
                            <a:pt x="78827" y="1880"/>
                          </a:cubicBezTo>
                          <a:cubicBezTo>
                            <a:pt x="112761" y="-9431"/>
                            <a:pt x="165407" y="33324"/>
                            <a:pt x="189186" y="49177"/>
                          </a:cubicBezTo>
                          <a:cubicBezTo>
                            <a:pt x="199696" y="64942"/>
                            <a:pt x="212243" y="79526"/>
                            <a:pt x="220717" y="96473"/>
                          </a:cubicBezTo>
                          <a:cubicBezTo>
                            <a:pt x="228149" y="111337"/>
                            <a:pt x="231917" y="127791"/>
                            <a:pt x="236482" y="143770"/>
                          </a:cubicBezTo>
                          <a:cubicBezTo>
                            <a:pt x="281533" y="301448"/>
                            <a:pt x="214418" y="84942"/>
                            <a:pt x="268013" y="317191"/>
                          </a:cubicBezTo>
                          <a:cubicBezTo>
                            <a:pt x="315352" y="522329"/>
                            <a:pt x="283757" y="332863"/>
                            <a:pt x="315310" y="459080"/>
                          </a:cubicBezTo>
                          <a:cubicBezTo>
                            <a:pt x="335105" y="538264"/>
                            <a:pt x="324223" y="501586"/>
                            <a:pt x="346841" y="569439"/>
                          </a:cubicBezTo>
                          <a:cubicBezTo>
                            <a:pt x="352096" y="600970"/>
                            <a:pt x="357745" y="632438"/>
                            <a:pt x="362606" y="664032"/>
                          </a:cubicBezTo>
                          <a:cubicBezTo>
                            <a:pt x="368256" y="700760"/>
                            <a:pt x="370016" y="738183"/>
                            <a:pt x="378372" y="774391"/>
                          </a:cubicBezTo>
                          <a:cubicBezTo>
                            <a:pt x="385846" y="806776"/>
                            <a:pt x="382248" y="850548"/>
                            <a:pt x="409903" y="868984"/>
                          </a:cubicBezTo>
                          <a:lnTo>
                            <a:pt x="457200" y="900515"/>
                          </a:lnTo>
                          <a:cubicBezTo>
                            <a:pt x="469497" y="937406"/>
                            <a:pt x="469924" y="970952"/>
                            <a:pt x="520262" y="979342"/>
                          </a:cubicBezTo>
                          <a:cubicBezTo>
                            <a:pt x="536654" y="982074"/>
                            <a:pt x="551793" y="968832"/>
                            <a:pt x="567558" y="963577"/>
                          </a:cubicBezTo>
                          <a:cubicBezTo>
                            <a:pt x="585674" y="909230"/>
                            <a:pt x="571573" y="928031"/>
                            <a:pt x="599089" y="900515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114" name="フリーフォーム 113"/>
                <p:cNvSpPr/>
                <p:nvPr/>
              </p:nvSpPr>
              <p:spPr>
                <a:xfrm>
                  <a:off x="2699792" y="4297840"/>
                  <a:ext cx="662645" cy="1267388"/>
                </a:xfrm>
                <a:custGeom>
                  <a:avLst/>
                  <a:gdLst>
                    <a:gd name="connsiteX0" fmla="*/ 0 w 662645"/>
                    <a:gd name="connsiteY0" fmla="*/ 53443 h 1267388"/>
                    <a:gd name="connsiteX1" fmla="*/ 189186 w 662645"/>
                    <a:gd name="connsiteY1" fmla="*/ 21912 h 1267388"/>
                    <a:gd name="connsiteX2" fmla="*/ 220717 w 662645"/>
                    <a:gd name="connsiteY2" fmla="*/ 69208 h 1267388"/>
                    <a:gd name="connsiteX3" fmla="*/ 236482 w 662645"/>
                    <a:gd name="connsiteY3" fmla="*/ 116505 h 1267388"/>
                    <a:gd name="connsiteX4" fmla="*/ 252248 w 662645"/>
                    <a:gd name="connsiteY4" fmla="*/ 242629 h 1267388"/>
                    <a:gd name="connsiteX5" fmla="*/ 283779 w 662645"/>
                    <a:gd name="connsiteY5" fmla="*/ 289926 h 1267388"/>
                    <a:gd name="connsiteX6" fmla="*/ 315310 w 662645"/>
                    <a:gd name="connsiteY6" fmla="*/ 384519 h 1267388"/>
                    <a:gd name="connsiteX7" fmla="*/ 331075 w 662645"/>
                    <a:gd name="connsiteY7" fmla="*/ 431815 h 1267388"/>
                    <a:gd name="connsiteX8" fmla="*/ 346841 w 662645"/>
                    <a:gd name="connsiteY8" fmla="*/ 699829 h 1267388"/>
                    <a:gd name="connsiteX9" fmla="*/ 378372 w 662645"/>
                    <a:gd name="connsiteY9" fmla="*/ 747126 h 1267388"/>
                    <a:gd name="connsiteX10" fmla="*/ 394137 w 662645"/>
                    <a:gd name="connsiteY10" fmla="*/ 794422 h 1267388"/>
                    <a:gd name="connsiteX11" fmla="*/ 409903 w 662645"/>
                    <a:gd name="connsiteY11" fmla="*/ 889015 h 1267388"/>
                    <a:gd name="connsiteX12" fmla="*/ 441434 w 662645"/>
                    <a:gd name="connsiteY12" fmla="*/ 1015139 h 1267388"/>
                    <a:gd name="connsiteX13" fmla="*/ 457200 w 662645"/>
                    <a:gd name="connsiteY13" fmla="*/ 1062436 h 1267388"/>
                    <a:gd name="connsiteX14" fmla="*/ 504496 w 662645"/>
                    <a:gd name="connsiteY14" fmla="*/ 1188560 h 1267388"/>
                    <a:gd name="connsiteX15" fmla="*/ 520262 w 662645"/>
                    <a:gd name="connsiteY15" fmla="*/ 1235857 h 1267388"/>
                    <a:gd name="connsiteX16" fmla="*/ 614855 w 662645"/>
                    <a:gd name="connsiteY16" fmla="*/ 1267388 h 1267388"/>
                    <a:gd name="connsiteX17" fmla="*/ 662151 w 662645"/>
                    <a:gd name="connsiteY17" fmla="*/ 1204326 h 126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62645" h="1267388">
                      <a:moveTo>
                        <a:pt x="0" y="53443"/>
                      </a:moveTo>
                      <a:cubicBezTo>
                        <a:pt x="77191" y="7127"/>
                        <a:pt x="89117" y="-22563"/>
                        <a:pt x="189186" y="21912"/>
                      </a:cubicBezTo>
                      <a:cubicBezTo>
                        <a:pt x="206501" y="29607"/>
                        <a:pt x="210207" y="53443"/>
                        <a:pt x="220717" y="69208"/>
                      </a:cubicBezTo>
                      <a:cubicBezTo>
                        <a:pt x="225972" y="84974"/>
                        <a:pt x="233509" y="100155"/>
                        <a:pt x="236482" y="116505"/>
                      </a:cubicBezTo>
                      <a:cubicBezTo>
                        <a:pt x="244061" y="158190"/>
                        <a:pt x="241100" y="201753"/>
                        <a:pt x="252248" y="242629"/>
                      </a:cubicBezTo>
                      <a:cubicBezTo>
                        <a:pt x="257234" y="260909"/>
                        <a:pt x="273269" y="274160"/>
                        <a:pt x="283779" y="289926"/>
                      </a:cubicBezTo>
                      <a:lnTo>
                        <a:pt x="315310" y="384519"/>
                      </a:lnTo>
                      <a:lnTo>
                        <a:pt x="331075" y="431815"/>
                      </a:lnTo>
                      <a:cubicBezTo>
                        <a:pt x="336330" y="521153"/>
                        <a:pt x="333566" y="611327"/>
                        <a:pt x="346841" y="699829"/>
                      </a:cubicBezTo>
                      <a:cubicBezTo>
                        <a:pt x="349652" y="718567"/>
                        <a:pt x="369898" y="730178"/>
                        <a:pt x="378372" y="747126"/>
                      </a:cubicBezTo>
                      <a:cubicBezTo>
                        <a:pt x="385804" y="761990"/>
                        <a:pt x="390532" y="778200"/>
                        <a:pt x="394137" y="794422"/>
                      </a:cubicBezTo>
                      <a:cubicBezTo>
                        <a:pt x="401071" y="825627"/>
                        <a:pt x="403205" y="857759"/>
                        <a:pt x="409903" y="889015"/>
                      </a:cubicBezTo>
                      <a:cubicBezTo>
                        <a:pt x="418983" y="931388"/>
                        <a:pt x="427730" y="974028"/>
                        <a:pt x="441434" y="1015139"/>
                      </a:cubicBezTo>
                      <a:cubicBezTo>
                        <a:pt x="446689" y="1030905"/>
                        <a:pt x="453169" y="1046314"/>
                        <a:pt x="457200" y="1062436"/>
                      </a:cubicBezTo>
                      <a:cubicBezTo>
                        <a:pt x="502825" y="1244935"/>
                        <a:pt x="439615" y="1058797"/>
                        <a:pt x="504496" y="1188560"/>
                      </a:cubicBezTo>
                      <a:cubicBezTo>
                        <a:pt x="511928" y="1203424"/>
                        <a:pt x="506739" y="1226198"/>
                        <a:pt x="520262" y="1235857"/>
                      </a:cubicBezTo>
                      <a:cubicBezTo>
                        <a:pt x="547308" y="1255175"/>
                        <a:pt x="614855" y="1267388"/>
                        <a:pt x="614855" y="1267388"/>
                      </a:cubicBezTo>
                      <a:cubicBezTo>
                        <a:pt x="670896" y="1230027"/>
                        <a:pt x="662151" y="1254805"/>
                        <a:pt x="662151" y="1204326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フリーフォーム 115"/>
                <p:cNvSpPr/>
                <p:nvPr/>
              </p:nvSpPr>
              <p:spPr>
                <a:xfrm>
                  <a:off x="3357703" y="4128677"/>
                  <a:ext cx="646824" cy="1562675"/>
                </a:xfrm>
                <a:custGeom>
                  <a:avLst/>
                  <a:gdLst>
                    <a:gd name="connsiteX0" fmla="*/ 31883 w 646824"/>
                    <a:gd name="connsiteY0" fmla="*/ 96482 h 1562675"/>
                    <a:gd name="connsiteX1" fmla="*/ 126476 w 646824"/>
                    <a:gd name="connsiteY1" fmla="*/ 33420 h 1562675"/>
                    <a:gd name="connsiteX2" fmla="*/ 158007 w 646824"/>
                    <a:gd name="connsiteY2" fmla="*/ 80716 h 1562675"/>
                    <a:gd name="connsiteX3" fmla="*/ 205304 w 646824"/>
                    <a:gd name="connsiteY3" fmla="*/ 175309 h 1562675"/>
                    <a:gd name="connsiteX4" fmla="*/ 221069 w 646824"/>
                    <a:gd name="connsiteY4" fmla="*/ 238371 h 1562675"/>
                    <a:gd name="connsiteX5" fmla="*/ 236835 w 646824"/>
                    <a:gd name="connsiteY5" fmla="*/ 285668 h 1562675"/>
                    <a:gd name="connsiteX6" fmla="*/ 252600 w 646824"/>
                    <a:gd name="connsiteY6" fmla="*/ 396026 h 1562675"/>
                    <a:gd name="connsiteX7" fmla="*/ 299897 w 646824"/>
                    <a:gd name="connsiteY7" fmla="*/ 616744 h 1562675"/>
                    <a:gd name="connsiteX8" fmla="*/ 331428 w 646824"/>
                    <a:gd name="connsiteY8" fmla="*/ 758633 h 1562675"/>
                    <a:gd name="connsiteX9" fmla="*/ 347194 w 646824"/>
                    <a:gd name="connsiteY9" fmla="*/ 805930 h 1562675"/>
                    <a:gd name="connsiteX10" fmla="*/ 362959 w 646824"/>
                    <a:gd name="connsiteY10" fmla="*/ 868992 h 1562675"/>
                    <a:gd name="connsiteX11" fmla="*/ 410256 w 646824"/>
                    <a:gd name="connsiteY11" fmla="*/ 1010882 h 1562675"/>
                    <a:gd name="connsiteX12" fmla="*/ 426021 w 646824"/>
                    <a:gd name="connsiteY12" fmla="*/ 1058178 h 1562675"/>
                    <a:gd name="connsiteX13" fmla="*/ 441787 w 646824"/>
                    <a:gd name="connsiteY13" fmla="*/ 1105475 h 1562675"/>
                    <a:gd name="connsiteX14" fmla="*/ 457552 w 646824"/>
                    <a:gd name="connsiteY14" fmla="*/ 1200068 h 1562675"/>
                    <a:gd name="connsiteX15" fmla="*/ 473318 w 646824"/>
                    <a:gd name="connsiteY15" fmla="*/ 1263130 h 1562675"/>
                    <a:gd name="connsiteX16" fmla="*/ 504849 w 646824"/>
                    <a:gd name="connsiteY16" fmla="*/ 1452316 h 1562675"/>
                    <a:gd name="connsiteX17" fmla="*/ 583676 w 646824"/>
                    <a:gd name="connsiteY17" fmla="*/ 1562675 h 1562675"/>
                    <a:gd name="connsiteX18" fmla="*/ 646738 w 646824"/>
                    <a:gd name="connsiteY18" fmla="*/ 1531144 h 156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46824" h="1562675">
                      <a:moveTo>
                        <a:pt x="31883" y="96482"/>
                      </a:moveTo>
                      <a:cubicBezTo>
                        <a:pt x="-1895" y="12036"/>
                        <a:pt x="-47923" y="-36339"/>
                        <a:pt x="126476" y="33420"/>
                      </a:cubicBezTo>
                      <a:cubicBezTo>
                        <a:pt x="144068" y="40457"/>
                        <a:pt x="149533" y="63769"/>
                        <a:pt x="158007" y="80716"/>
                      </a:cubicBezTo>
                      <a:cubicBezTo>
                        <a:pt x="223279" y="211259"/>
                        <a:pt x="114942" y="39767"/>
                        <a:pt x="205304" y="175309"/>
                      </a:cubicBezTo>
                      <a:cubicBezTo>
                        <a:pt x="210559" y="196330"/>
                        <a:pt x="215116" y="217537"/>
                        <a:pt x="221069" y="238371"/>
                      </a:cubicBezTo>
                      <a:cubicBezTo>
                        <a:pt x="225634" y="254350"/>
                        <a:pt x="233576" y="269372"/>
                        <a:pt x="236835" y="285668"/>
                      </a:cubicBezTo>
                      <a:cubicBezTo>
                        <a:pt x="244123" y="322106"/>
                        <a:pt x="246142" y="359432"/>
                        <a:pt x="252600" y="396026"/>
                      </a:cubicBezTo>
                      <a:cubicBezTo>
                        <a:pt x="298421" y="655679"/>
                        <a:pt x="267073" y="469042"/>
                        <a:pt x="299897" y="616744"/>
                      </a:cubicBezTo>
                      <a:cubicBezTo>
                        <a:pt x="316149" y="689876"/>
                        <a:pt x="312207" y="691360"/>
                        <a:pt x="331428" y="758633"/>
                      </a:cubicBezTo>
                      <a:cubicBezTo>
                        <a:pt x="335993" y="774612"/>
                        <a:pt x="342629" y="789951"/>
                        <a:pt x="347194" y="805930"/>
                      </a:cubicBezTo>
                      <a:cubicBezTo>
                        <a:pt x="353147" y="826764"/>
                        <a:pt x="356733" y="848238"/>
                        <a:pt x="362959" y="868992"/>
                      </a:cubicBezTo>
                      <a:cubicBezTo>
                        <a:pt x="362969" y="869025"/>
                        <a:pt x="402368" y="987217"/>
                        <a:pt x="410256" y="1010882"/>
                      </a:cubicBezTo>
                      <a:lnTo>
                        <a:pt x="426021" y="1058178"/>
                      </a:lnTo>
                      <a:lnTo>
                        <a:pt x="441787" y="1105475"/>
                      </a:lnTo>
                      <a:cubicBezTo>
                        <a:pt x="447042" y="1137006"/>
                        <a:pt x="451283" y="1168723"/>
                        <a:pt x="457552" y="1200068"/>
                      </a:cubicBezTo>
                      <a:cubicBezTo>
                        <a:pt x="461801" y="1221315"/>
                        <a:pt x="469325" y="1241833"/>
                        <a:pt x="473318" y="1263130"/>
                      </a:cubicBezTo>
                      <a:cubicBezTo>
                        <a:pt x="485100" y="1325967"/>
                        <a:pt x="484632" y="1391665"/>
                        <a:pt x="504849" y="1452316"/>
                      </a:cubicBezTo>
                      <a:cubicBezTo>
                        <a:pt x="541635" y="1562674"/>
                        <a:pt x="504849" y="1536398"/>
                        <a:pt x="583676" y="1562675"/>
                      </a:cubicBezTo>
                      <a:cubicBezTo>
                        <a:pt x="651836" y="1545634"/>
                        <a:pt x="646738" y="1568577"/>
                        <a:pt x="646738" y="153114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146" name="グループ化 145"/>
          <p:cNvGrpSpPr/>
          <p:nvPr/>
        </p:nvGrpSpPr>
        <p:grpSpPr>
          <a:xfrm>
            <a:off x="5124073" y="332656"/>
            <a:ext cx="3879130" cy="4102957"/>
            <a:chOff x="5124073" y="2518676"/>
            <a:chExt cx="3879130" cy="4102957"/>
          </a:xfrm>
        </p:grpSpPr>
        <p:grpSp>
          <p:nvGrpSpPr>
            <p:cNvPr id="144" name="グループ化 143"/>
            <p:cNvGrpSpPr/>
            <p:nvPr/>
          </p:nvGrpSpPr>
          <p:grpSpPr>
            <a:xfrm>
              <a:off x="5124073" y="2796559"/>
              <a:ext cx="3835810" cy="3825074"/>
              <a:chOff x="5124073" y="2796559"/>
              <a:chExt cx="3835810" cy="3825074"/>
            </a:xfrm>
          </p:grpSpPr>
          <p:sp>
            <p:nvSpPr>
              <p:cNvPr id="42" name="左右矢印 41"/>
              <p:cNvSpPr/>
              <p:nvPr/>
            </p:nvSpPr>
            <p:spPr>
              <a:xfrm rot="16200000">
                <a:off x="6782940" y="3476736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左右矢印 120"/>
              <p:cNvSpPr/>
              <p:nvPr/>
            </p:nvSpPr>
            <p:spPr>
              <a:xfrm rot="16200000">
                <a:off x="6805912" y="5643819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左右矢印 121"/>
              <p:cNvSpPr/>
              <p:nvPr/>
            </p:nvSpPr>
            <p:spPr>
              <a:xfrm>
                <a:off x="7902423" y="4582192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左右矢印 122"/>
              <p:cNvSpPr/>
              <p:nvPr/>
            </p:nvSpPr>
            <p:spPr>
              <a:xfrm>
                <a:off x="5692923" y="4620931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左右矢印 123"/>
              <p:cNvSpPr/>
              <p:nvPr/>
            </p:nvSpPr>
            <p:spPr>
              <a:xfrm rot="2700000">
                <a:off x="6024196" y="3831560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左右矢印 124"/>
              <p:cNvSpPr/>
              <p:nvPr/>
            </p:nvSpPr>
            <p:spPr>
              <a:xfrm rot="2700000">
                <a:off x="7639775" y="5386632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左右矢印 125"/>
              <p:cNvSpPr/>
              <p:nvPr/>
            </p:nvSpPr>
            <p:spPr>
              <a:xfrm rot="8100000">
                <a:off x="5992567" y="5370616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左右矢印 126"/>
              <p:cNvSpPr/>
              <p:nvPr/>
            </p:nvSpPr>
            <p:spPr>
              <a:xfrm rot="8100000">
                <a:off x="7550345" y="3832701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左右矢印 127"/>
              <p:cNvSpPr/>
              <p:nvPr/>
            </p:nvSpPr>
            <p:spPr>
              <a:xfrm rot="16200000">
                <a:off x="6779443" y="2923145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左右矢印 128"/>
              <p:cNvSpPr/>
              <p:nvPr/>
            </p:nvSpPr>
            <p:spPr>
              <a:xfrm rot="16200000">
                <a:off x="6805911" y="6257916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左右矢印 129"/>
              <p:cNvSpPr/>
              <p:nvPr/>
            </p:nvSpPr>
            <p:spPr>
              <a:xfrm>
                <a:off x="8469580" y="4581128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左右矢印 130"/>
              <p:cNvSpPr/>
              <p:nvPr/>
            </p:nvSpPr>
            <p:spPr>
              <a:xfrm>
                <a:off x="5124073" y="4631723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左右矢印 131"/>
              <p:cNvSpPr/>
              <p:nvPr/>
            </p:nvSpPr>
            <p:spPr>
              <a:xfrm rot="2700000">
                <a:off x="5618587" y="3425484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左右矢印 132"/>
              <p:cNvSpPr/>
              <p:nvPr/>
            </p:nvSpPr>
            <p:spPr>
              <a:xfrm rot="2700000">
                <a:off x="8024585" y="5769872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左右矢印 133"/>
              <p:cNvSpPr/>
              <p:nvPr/>
            </p:nvSpPr>
            <p:spPr>
              <a:xfrm rot="8100000">
                <a:off x="5617010" y="5769873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左右矢印 134"/>
              <p:cNvSpPr/>
              <p:nvPr/>
            </p:nvSpPr>
            <p:spPr>
              <a:xfrm rot="8100000">
                <a:off x="7949256" y="3437900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左右矢印 135"/>
              <p:cNvSpPr/>
              <p:nvPr/>
            </p:nvSpPr>
            <p:spPr>
              <a:xfrm rot="16200000">
                <a:off x="6799830" y="4133297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左右矢印 136"/>
              <p:cNvSpPr/>
              <p:nvPr/>
            </p:nvSpPr>
            <p:spPr>
              <a:xfrm rot="16200000">
                <a:off x="6805912" y="5053028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左右矢印 137"/>
              <p:cNvSpPr/>
              <p:nvPr/>
            </p:nvSpPr>
            <p:spPr>
              <a:xfrm>
                <a:off x="7245863" y="4606619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左右矢印 138"/>
              <p:cNvSpPr/>
              <p:nvPr/>
            </p:nvSpPr>
            <p:spPr>
              <a:xfrm>
                <a:off x="6331395" y="4613827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左右矢印 139"/>
              <p:cNvSpPr/>
              <p:nvPr/>
            </p:nvSpPr>
            <p:spPr>
              <a:xfrm rot="2700000">
                <a:off x="6441813" y="4282004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左右矢印 140"/>
              <p:cNvSpPr/>
              <p:nvPr/>
            </p:nvSpPr>
            <p:spPr>
              <a:xfrm rot="2700000">
                <a:off x="7134892" y="4888909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左右矢印 141"/>
              <p:cNvSpPr/>
              <p:nvPr/>
            </p:nvSpPr>
            <p:spPr>
              <a:xfrm rot="8100000">
                <a:off x="6441814" y="4953319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左右矢印 142"/>
              <p:cNvSpPr/>
              <p:nvPr/>
            </p:nvSpPr>
            <p:spPr>
              <a:xfrm rot="8100000">
                <a:off x="7140895" y="4253558"/>
                <a:ext cx="490303" cy="237131"/>
              </a:xfrm>
              <a:prstGeom prst="left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5" name="テキスト ボックス 144"/>
            <p:cNvSpPr txBox="1"/>
            <p:nvPr/>
          </p:nvSpPr>
          <p:spPr>
            <a:xfrm>
              <a:off x="8100392" y="2518676"/>
              <a:ext cx="902811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2800" dirty="0"/>
                <a:t>偏光</a:t>
              </a:r>
              <a:endParaRPr kumimoji="1" lang="ja-JP" altLang="en-US" sz="2800" dirty="0"/>
            </a:p>
          </p:txBody>
        </p:sp>
      </p:grpSp>
      <p:sp>
        <p:nvSpPr>
          <p:cNvPr id="148" name="円/楕円 147"/>
          <p:cNvSpPr/>
          <p:nvPr/>
        </p:nvSpPr>
        <p:spPr>
          <a:xfrm>
            <a:off x="5950336" y="1459319"/>
            <a:ext cx="2166564" cy="2117046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179512" y="5013176"/>
            <a:ext cx="860363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偏光が検出されることは、軸対称ジェットでも説明できる。</a:t>
            </a:r>
            <a:endParaRPr lang="en-US" altLang="ja-JP" sz="2400" dirty="0" smtClean="0"/>
          </a:p>
          <a:p>
            <a:endParaRPr kumimoji="1" lang="en-US" altLang="ja-JP" sz="900" dirty="0" smtClean="0"/>
          </a:p>
          <a:p>
            <a:r>
              <a:rPr kumimoji="1" lang="ja-JP" altLang="en-US" sz="2400" dirty="0" smtClean="0"/>
              <a:t>■ 偏光角の時間変化を説明するためには、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 (1) </a:t>
            </a:r>
            <a:r>
              <a:rPr lang="ja-JP" altLang="en-US" sz="2400" dirty="0" smtClean="0"/>
              <a:t>一様な光度や磁場を持った軸対称ジェットではなく、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 (2) 1/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よりも小さなスケールのパッチが存在すると良いだろう。</a:t>
            </a:r>
            <a:endParaRPr lang="en-US" altLang="ja-JP" sz="2400" dirty="0" smtClean="0"/>
          </a:p>
        </p:txBody>
      </p:sp>
      <p:sp>
        <p:nvSpPr>
          <p:cNvPr id="150" name="円/楕円 149"/>
          <p:cNvSpPr/>
          <p:nvPr/>
        </p:nvSpPr>
        <p:spPr>
          <a:xfrm>
            <a:off x="7088020" y="2498234"/>
            <a:ext cx="1306873" cy="1306873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5505143" y="2820880"/>
            <a:ext cx="1306873" cy="1306873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88640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ジェット内部の議論１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09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0.13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8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94"/>
            <a:ext cx="9144000" cy="65177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23928" y="188640"/>
            <a:ext cx="5170005" cy="203132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ja-JP" altLang="en-US" b="1" dirty="0" smtClean="0">
                <a:solidFill>
                  <a:schemeClr val="bg1"/>
                </a:solidFill>
              </a:rPr>
              <a:t>重い星が爆発してブラックホールが誕生すると、</a:t>
            </a:r>
            <a:r>
              <a:rPr lang="en-US" altLang="ja-JP" b="1" dirty="0" smtClean="0">
                <a:solidFill>
                  <a:schemeClr val="bg1"/>
                </a:solidFill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中心から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ほぼ光速のジェットが飛び出す。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r>
              <a:rPr lang="en-US" altLang="ja-JP" b="1" dirty="0" smtClean="0">
                <a:solidFill>
                  <a:schemeClr val="bg1"/>
                </a:solidFill>
              </a:rPr>
              <a:t>(2) </a:t>
            </a:r>
            <a:r>
              <a:rPr lang="ja-JP" altLang="en-US" b="1" dirty="0" smtClean="0">
                <a:solidFill>
                  <a:schemeClr val="bg1"/>
                </a:solidFill>
              </a:rPr>
              <a:t>「ガンマ線の偏光が検出された」ことから、</a:t>
            </a:r>
            <a:r>
              <a:rPr lang="en-US" altLang="ja-JP" b="1" dirty="0">
                <a:solidFill>
                  <a:schemeClr val="bg1"/>
                </a:solidFill>
              </a:rPr>
              <a:t/>
            </a:r>
            <a:br>
              <a:rPr lang="en-US" altLang="ja-JP" b="1" dirty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　　放射領域には</a:t>
            </a:r>
            <a:r>
              <a:rPr lang="ja-JP" altLang="en-US" b="1" dirty="0">
                <a:solidFill>
                  <a:schemeClr val="bg1"/>
                </a:solidFill>
              </a:rPr>
              <a:t>数万ガウス程度</a:t>
            </a:r>
            <a:r>
              <a:rPr lang="ja-JP" altLang="en-US" b="1" dirty="0" smtClean="0">
                <a:solidFill>
                  <a:schemeClr val="bg1"/>
                </a:solidFill>
              </a:rPr>
              <a:t>のよく揃った</a:t>
            </a:r>
            <a:r>
              <a:rPr lang="en-US" altLang="ja-JP" b="1" dirty="0" smtClean="0">
                <a:solidFill>
                  <a:schemeClr val="bg1"/>
                </a:solidFill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　　強磁場が存在していると考えられます。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　背景の図において、ジェット内部の赤線は</a:t>
            </a:r>
            <a:r>
              <a:rPr lang="en-US" altLang="ja-JP" b="1" dirty="0" smtClean="0">
                <a:solidFill>
                  <a:schemeClr val="bg1"/>
                </a:solidFill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　　強磁場を表現したものです。</a:t>
            </a:r>
            <a:endParaRPr lang="en-US" altLang="ja-JP" b="1" dirty="0" smtClean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178" y="116632"/>
            <a:ext cx="363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ガンマ線バーストの想像図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3318" y="4987042"/>
            <a:ext cx="5352778" cy="1754326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(3) </a:t>
            </a:r>
            <a:r>
              <a:rPr lang="ja-JP" altLang="en-US" b="1" dirty="0">
                <a:solidFill>
                  <a:schemeClr val="bg1"/>
                </a:solidFill>
              </a:rPr>
              <a:t>「偏光方向が短時間で変化した」ことは、</a:t>
            </a:r>
            <a:r>
              <a:rPr lang="en-US" altLang="ja-JP" b="1" dirty="0">
                <a:solidFill>
                  <a:schemeClr val="bg1"/>
                </a:solidFill>
              </a:rPr>
              <a:t/>
            </a:r>
            <a:br>
              <a:rPr lang="en-US" altLang="ja-JP" b="1" dirty="0">
                <a:solidFill>
                  <a:schemeClr val="bg1"/>
                </a:solidFill>
              </a:rPr>
            </a:br>
            <a:r>
              <a:rPr lang="ja-JP" altLang="en-US" b="1" dirty="0">
                <a:solidFill>
                  <a:schemeClr val="bg1"/>
                </a:solidFill>
              </a:rPr>
              <a:t>　　ジェット内部にはガンマ線を作り出す領域が</a:t>
            </a:r>
            <a:endParaRPr lang="en-US" altLang="ja-JP" b="1" dirty="0">
              <a:solidFill>
                <a:schemeClr val="bg1"/>
              </a:solidFill>
            </a:endParaRPr>
          </a:p>
          <a:p>
            <a:r>
              <a:rPr lang="en-US" altLang="ja-JP" b="1" dirty="0">
                <a:solidFill>
                  <a:schemeClr val="bg1"/>
                </a:solidFill>
              </a:rPr>
              <a:t>      </a:t>
            </a:r>
            <a:r>
              <a:rPr lang="ja-JP" altLang="en-US" b="1" dirty="0">
                <a:solidFill>
                  <a:schemeClr val="bg1"/>
                </a:solidFill>
              </a:rPr>
              <a:t>いくつか点在していて</a:t>
            </a:r>
            <a:r>
              <a:rPr lang="ja-JP" altLang="en-US" b="1" dirty="0" smtClean="0">
                <a:solidFill>
                  <a:schemeClr val="bg1"/>
                </a:solidFill>
              </a:rPr>
              <a:t>、それぞれの磁場の</a:t>
            </a:r>
            <a:r>
              <a:rPr lang="en-US" altLang="ja-JP" b="1" dirty="0" smtClean="0">
                <a:solidFill>
                  <a:schemeClr val="bg1"/>
                </a:solidFill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ja-JP" altLang="en-US" b="1" dirty="0" smtClean="0">
                <a:solidFill>
                  <a:schemeClr val="bg1"/>
                </a:solidFill>
              </a:rPr>
              <a:t>　　向きは異なっていると考えられます。</a:t>
            </a:r>
            <a:endParaRPr lang="en-US" altLang="ja-JP" b="1" dirty="0">
              <a:solidFill>
                <a:schemeClr val="bg1"/>
              </a:solidFill>
            </a:endParaRPr>
          </a:p>
          <a:p>
            <a:r>
              <a:rPr lang="en-US" altLang="ja-JP" b="1" dirty="0">
                <a:solidFill>
                  <a:schemeClr val="bg1"/>
                </a:solidFill>
              </a:rPr>
              <a:t>(4) </a:t>
            </a:r>
            <a:r>
              <a:rPr lang="ja-JP" altLang="en-US" b="1" dirty="0">
                <a:solidFill>
                  <a:schemeClr val="bg1"/>
                </a:solidFill>
              </a:rPr>
              <a:t>電子・陽電子が強磁場に絡みつくことで</a:t>
            </a:r>
            <a:endParaRPr lang="en-US" altLang="ja-JP" b="1" dirty="0">
              <a:solidFill>
                <a:schemeClr val="bg1"/>
              </a:solidFill>
            </a:endParaRPr>
          </a:p>
          <a:p>
            <a:r>
              <a:rPr lang="en-US" altLang="ja-JP" b="1" dirty="0">
                <a:solidFill>
                  <a:schemeClr val="bg1"/>
                </a:solidFill>
              </a:rPr>
              <a:t>      </a:t>
            </a:r>
            <a:r>
              <a:rPr lang="ja-JP" altLang="en-US" b="1" dirty="0">
                <a:solidFill>
                  <a:schemeClr val="bg1"/>
                </a:solidFill>
              </a:rPr>
              <a:t>ガンマ線を作り出していると</a:t>
            </a:r>
            <a:r>
              <a:rPr lang="ja-JP" altLang="en-US" b="1" dirty="0" smtClean="0">
                <a:solidFill>
                  <a:schemeClr val="bg1"/>
                </a:solidFill>
              </a:rPr>
              <a:t>考えるのが自然です。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stor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95275"/>
            <a:ext cx="8923337" cy="4048125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40450" y="3048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z = 10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062913" y="0"/>
            <a:ext cx="85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z = 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49650" y="762000"/>
            <a:ext cx="909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= </a:t>
            </a:r>
            <a:r>
              <a:rPr lang="en-US" altLang="ja-JP" sz="2400" dirty="0" smtClean="0"/>
              <a:t>20</a:t>
            </a:r>
            <a:endParaRPr lang="en-US" altLang="ja-JP" sz="2400" dirty="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59632" y="1124744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= 1089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7696200" y="548680"/>
            <a:ext cx="404192" cy="7203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" name="左右矢印 12"/>
          <p:cNvSpPr/>
          <p:nvPr/>
        </p:nvSpPr>
        <p:spPr>
          <a:xfrm>
            <a:off x="7164288" y="4365104"/>
            <a:ext cx="1440160" cy="2880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右矢印 13"/>
          <p:cNvSpPr/>
          <p:nvPr/>
        </p:nvSpPr>
        <p:spPr>
          <a:xfrm>
            <a:off x="4211960" y="3913892"/>
            <a:ext cx="2952328" cy="2880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3344" y="190381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宇宙</a:t>
            </a:r>
            <a:r>
              <a:rPr lang="ja-JP" altLang="en-US" sz="3600" dirty="0" smtClean="0"/>
              <a:t>の誕生と進化</a:t>
            </a:r>
            <a:endParaRPr kumimoji="1"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512" y="3356992"/>
            <a:ext cx="49760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赤方偏移 </a:t>
            </a:r>
            <a:r>
              <a:rPr kumimoji="1" lang="en-US" altLang="ja-JP" sz="2800" dirty="0" smtClean="0"/>
              <a:t>z &gt; 10 </a:t>
            </a:r>
            <a:r>
              <a:rPr kumimoji="1" lang="ja-JP" altLang="en-US" sz="2800" dirty="0" smtClean="0"/>
              <a:t>の頃は、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■ 第一世代星の誕生</a:t>
            </a:r>
            <a:endParaRPr lang="en-US" altLang="ja-JP" sz="2800" dirty="0" smtClean="0"/>
          </a:p>
          <a:p>
            <a:r>
              <a:rPr lang="ja-JP" altLang="en-US" sz="2800" dirty="0" smtClean="0"/>
              <a:t>■ 宇宙再電離</a:t>
            </a:r>
            <a:endParaRPr lang="en-US" altLang="ja-JP" sz="2800" dirty="0" smtClean="0"/>
          </a:p>
          <a:p>
            <a:r>
              <a:rPr lang="ja-JP" altLang="en-US" sz="2800" dirty="0" smtClean="0"/>
              <a:t>■ 重元素合成</a:t>
            </a:r>
            <a:endParaRPr lang="en-US" altLang="ja-JP" sz="2800" dirty="0" smtClean="0"/>
          </a:p>
          <a:p>
            <a:r>
              <a:rPr lang="ja-JP" altLang="en-US" sz="2800" dirty="0" smtClean="0"/>
              <a:t>■ 最初</a:t>
            </a:r>
            <a:r>
              <a:rPr lang="ja-JP" altLang="en-US" sz="2800" smtClean="0"/>
              <a:t>のブラックホールが誕生</a:t>
            </a:r>
            <a:endParaRPr lang="en-US" altLang="ja-JP" sz="28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7984" y="4201924"/>
            <a:ext cx="25378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GRB </a:t>
            </a:r>
            <a:r>
              <a:rPr lang="ja-JP" altLang="en-US" sz="2800" dirty="0" smtClean="0"/>
              <a:t>で狙う領域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11586" y="4725144"/>
            <a:ext cx="13628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 smtClean="0"/>
              <a:t>これまでの</a:t>
            </a:r>
            <a:endParaRPr kumimoji="1" lang="en-US" altLang="ja-JP" sz="2000" b="1" dirty="0" smtClean="0"/>
          </a:p>
          <a:p>
            <a:pPr algn="ctr"/>
            <a:r>
              <a:rPr lang="ja-JP" altLang="en-US" sz="2000" b="1" dirty="0" smtClean="0"/>
              <a:t>観測</a:t>
            </a:r>
            <a:r>
              <a:rPr lang="ja-JP" altLang="en-US" sz="2000" b="1" dirty="0"/>
              <a:t>成果</a:t>
            </a:r>
            <a:endParaRPr kumimoji="1" lang="ja-JP" altLang="en-US" sz="20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4662" y="5715253"/>
            <a:ext cx="796577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err="1"/>
              <a:t>TeV</a:t>
            </a:r>
            <a:r>
              <a:rPr lang="ja-JP" altLang="en-US" sz="2800" dirty="0"/>
              <a:t>ガンマ線</a:t>
            </a:r>
            <a:r>
              <a:rPr lang="ja-JP" altLang="en-US" sz="2800" dirty="0" smtClean="0"/>
              <a:t>、最高エネルギー宇宙線、ニュートリノ、</a:t>
            </a:r>
            <a:endParaRPr lang="en-US" altLang="ja-JP" sz="2800" dirty="0" smtClean="0"/>
          </a:p>
          <a:p>
            <a:r>
              <a:rPr lang="ja-JP" altLang="en-US" sz="2800" dirty="0" smtClean="0"/>
              <a:t>重力波 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特に </a:t>
            </a:r>
            <a:r>
              <a:rPr lang="en-US" altLang="ja-JP" sz="2800" dirty="0" smtClean="0"/>
              <a:t>short GRB)</a:t>
            </a:r>
            <a:r>
              <a:rPr lang="ja-JP" altLang="en-US" sz="2800" dirty="0" smtClean="0"/>
              <a:t> の源としても重要  </a:t>
            </a:r>
            <a:r>
              <a:rPr lang="en-US" altLang="ja-JP" sz="2800" dirty="0" smtClean="0"/>
              <a:t>(low-z)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90840"/>
            <a:ext cx="401404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07504" y="316513"/>
            <a:ext cx="3810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High Redshift </a:t>
            </a:r>
            <a:r>
              <a:rPr kumimoji="1" lang="en-US" altLang="ja-JP" sz="3600" b="1" dirty="0" smtClean="0"/>
              <a:t>GRB</a:t>
            </a:r>
            <a:endParaRPr kumimoji="1" lang="ja-JP" altLang="en-US" sz="360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05361" y="4313827"/>
            <a:ext cx="30283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ガンマ線バースト発生からの時間 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秒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50" name="テキスト ボックス 49"/>
          <p:cNvSpPr txBox="1"/>
          <p:nvPr/>
        </p:nvSpPr>
        <p:spPr>
          <a:xfrm rot="16200000">
            <a:off x="-928997" y="2608503"/>
            <a:ext cx="24817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ガンマ線の強度 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カウント／秒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90942" y="1097568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GRB </a:t>
            </a:r>
            <a:r>
              <a:rPr kumimoji="1" lang="ja-JP" altLang="en-US" dirty="0" smtClean="0"/>
              <a:t>のガンマ線突発放射の時間変化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95536" y="5229200"/>
            <a:ext cx="8315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より遠方の </a:t>
            </a:r>
            <a:r>
              <a:rPr lang="en-US" altLang="ja-JP" sz="2400" dirty="0" smtClean="0"/>
              <a:t>GRB </a:t>
            </a:r>
            <a:r>
              <a:rPr lang="ja-JP" altLang="en-US" sz="2400" dirty="0" smtClean="0"/>
              <a:t>を観測は、</a:t>
            </a:r>
            <a:r>
              <a:rPr lang="ja-JP" altLang="en-US" sz="2400" dirty="0"/>
              <a:t>非常に</a:t>
            </a:r>
            <a:r>
              <a:rPr lang="ja-JP" altLang="en-US" sz="2400" dirty="0" smtClean="0"/>
              <a:t>強い赤方偏移を受けるため、</a:t>
            </a:r>
            <a:endParaRPr lang="en-US" altLang="ja-JP" sz="2400" dirty="0" smtClean="0"/>
          </a:p>
          <a:p>
            <a:r>
              <a:rPr lang="ja-JP" altLang="en-US" sz="2400" b="1" dirty="0" smtClean="0"/>
              <a:t>■ Ｘ線 ～ ガンマ線で検出 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■近赤外線で残光をフォローアップ観測</a:t>
            </a:r>
            <a:endParaRPr lang="en-US" altLang="ja-JP" sz="2400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256360" y="1554674"/>
            <a:ext cx="195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15 </a:t>
            </a:r>
            <a:r>
              <a:rPr kumimoji="1" lang="ja-JP" altLang="en-US" sz="2400" dirty="0" smtClean="0"/>
              <a:t>～ </a:t>
            </a:r>
            <a:r>
              <a:rPr kumimoji="1" lang="en-US" altLang="ja-JP" sz="2400" dirty="0" smtClean="0"/>
              <a:t>150 </a:t>
            </a:r>
            <a:r>
              <a:rPr kumimoji="1" lang="en-US" altLang="ja-JP" sz="2400" dirty="0" err="1" smtClean="0"/>
              <a:t>keV</a:t>
            </a:r>
            <a:endParaRPr kumimoji="1" lang="ja-JP" altLang="en-US" sz="2400" dirty="0"/>
          </a:p>
        </p:txBody>
      </p:sp>
      <p:grpSp>
        <p:nvGrpSpPr>
          <p:cNvPr id="10" name="グループ化 95"/>
          <p:cNvGrpSpPr/>
          <p:nvPr/>
        </p:nvGrpSpPr>
        <p:grpSpPr>
          <a:xfrm>
            <a:off x="4243492" y="530796"/>
            <a:ext cx="4793004" cy="4554388"/>
            <a:chOff x="4243492" y="332656"/>
            <a:chExt cx="4793004" cy="4554388"/>
          </a:xfrm>
        </p:grpSpPr>
        <p:grpSp>
          <p:nvGrpSpPr>
            <p:cNvPr id="11" name="グループ化 51"/>
            <p:cNvGrpSpPr/>
            <p:nvPr/>
          </p:nvGrpSpPr>
          <p:grpSpPr>
            <a:xfrm>
              <a:off x="4243492" y="652220"/>
              <a:ext cx="4793004" cy="4234824"/>
              <a:chOff x="4243492" y="778352"/>
              <a:chExt cx="4793004" cy="4234824"/>
            </a:xfrm>
          </p:grpSpPr>
          <p:grpSp>
            <p:nvGrpSpPr>
              <p:cNvPr id="12" name="グループ化 47"/>
              <p:cNvGrpSpPr/>
              <p:nvPr/>
            </p:nvGrpSpPr>
            <p:grpSpPr>
              <a:xfrm>
                <a:off x="4243492" y="778352"/>
                <a:ext cx="4793004" cy="4234824"/>
                <a:chOff x="4243492" y="418312"/>
                <a:chExt cx="4793004" cy="4234824"/>
              </a:xfrm>
            </p:grpSpPr>
            <p:grpSp>
              <p:nvGrpSpPr>
                <p:cNvPr id="13" name="グループ化 39"/>
                <p:cNvGrpSpPr/>
                <p:nvPr/>
              </p:nvGrpSpPr>
              <p:grpSpPr>
                <a:xfrm>
                  <a:off x="4243492" y="836712"/>
                  <a:ext cx="4793004" cy="3816424"/>
                  <a:chOff x="4243492" y="836712"/>
                  <a:chExt cx="4793004" cy="3816424"/>
                </a:xfrm>
              </p:grpSpPr>
              <p:grpSp>
                <p:nvGrpSpPr>
                  <p:cNvPr id="14" name="グループ化 37"/>
                  <p:cNvGrpSpPr/>
                  <p:nvPr/>
                </p:nvGrpSpPr>
                <p:grpSpPr>
                  <a:xfrm>
                    <a:off x="4427984" y="836712"/>
                    <a:ext cx="4608512" cy="3541109"/>
                    <a:chOff x="4427984" y="836712"/>
                    <a:chExt cx="4608512" cy="3541109"/>
                  </a:xfrm>
                </p:grpSpPr>
                <p:sp>
                  <p:nvSpPr>
                    <p:cNvPr id="28" name="テキスト ボックス 27"/>
                    <p:cNvSpPr txBox="1"/>
                    <p:nvPr/>
                  </p:nvSpPr>
                  <p:spPr>
                    <a:xfrm>
                      <a:off x="4451734" y="836712"/>
                      <a:ext cx="341760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 smtClean="0"/>
                        <a:t>19</a:t>
                      </a:r>
                      <a:endParaRPr kumimoji="1" lang="ja-JP" altLang="en-US" sz="1200" dirty="0"/>
                    </a:p>
                  </p:txBody>
                </p:sp>
                <p:sp>
                  <p:nvSpPr>
                    <p:cNvPr id="30" name="テキスト ボックス 29"/>
                    <p:cNvSpPr txBox="1"/>
                    <p:nvPr/>
                  </p:nvSpPr>
                  <p:spPr>
                    <a:xfrm>
                      <a:off x="4434212" y="1279793"/>
                      <a:ext cx="341760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1200" dirty="0" smtClean="0"/>
                        <a:t>20</a:t>
                      </a:r>
                      <a:endParaRPr kumimoji="1" lang="ja-JP" altLang="en-US" sz="1200" dirty="0"/>
                    </a:p>
                  </p:txBody>
                </p:sp>
                <p:sp>
                  <p:nvSpPr>
                    <p:cNvPr id="31" name="テキスト ボックス 30"/>
                    <p:cNvSpPr txBox="1"/>
                    <p:nvPr/>
                  </p:nvSpPr>
                  <p:spPr>
                    <a:xfrm>
                      <a:off x="4433454" y="1711841"/>
                      <a:ext cx="341760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1200" dirty="0" smtClean="0"/>
                        <a:t>21</a:t>
                      </a:r>
                      <a:endParaRPr kumimoji="1" lang="ja-JP" altLang="en-US" sz="1200" dirty="0"/>
                    </a:p>
                  </p:txBody>
                </p:sp>
                <p:sp>
                  <p:nvSpPr>
                    <p:cNvPr id="32" name="テキスト ボックス 31"/>
                    <p:cNvSpPr txBox="1"/>
                    <p:nvPr/>
                  </p:nvSpPr>
                  <p:spPr>
                    <a:xfrm>
                      <a:off x="4433454" y="2168481"/>
                      <a:ext cx="341760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1200" dirty="0" smtClean="0"/>
                        <a:t>22</a:t>
                      </a:r>
                      <a:endParaRPr kumimoji="1" lang="ja-JP" altLang="en-US" sz="1200" dirty="0"/>
                    </a:p>
                  </p:txBody>
                </p:sp>
                <p:sp>
                  <p:nvSpPr>
                    <p:cNvPr id="33" name="テキスト ボックス 32"/>
                    <p:cNvSpPr txBox="1"/>
                    <p:nvPr/>
                  </p:nvSpPr>
                  <p:spPr>
                    <a:xfrm>
                      <a:off x="4433454" y="2612320"/>
                      <a:ext cx="341760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1200" dirty="0" smtClean="0"/>
                        <a:t>23</a:t>
                      </a:r>
                      <a:endParaRPr kumimoji="1" lang="ja-JP" altLang="en-US" sz="1200" dirty="0"/>
                    </a:p>
                  </p:txBody>
                </p:sp>
                <p:sp>
                  <p:nvSpPr>
                    <p:cNvPr id="34" name="テキスト ボックス 33"/>
                    <p:cNvSpPr txBox="1"/>
                    <p:nvPr/>
                  </p:nvSpPr>
                  <p:spPr>
                    <a:xfrm>
                      <a:off x="4433454" y="3079993"/>
                      <a:ext cx="341760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1200" dirty="0" smtClean="0"/>
                        <a:t>24</a:t>
                      </a:r>
                      <a:endParaRPr kumimoji="1" lang="ja-JP" altLang="en-US" sz="1200" dirty="0"/>
                    </a:p>
                  </p:txBody>
                </p:sp>
                <p:sp>
                  <p:nvSpPr>
                    <p:cNvPr id="35" name="テキスト ボックス 34"/>
                    <p:cNvSpPr txBox="1"/>
                    <p:nvPr/>
                  </p:nvSpPr>
                  <p:spPr>
                    <a:xfrm>
                      <a:off x="4433454" y="3476500"/>
                      <a:ext cx="341760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1200" dirty="0" smtClean="0"/>
                        <a:t>25</a:t>
                      </a:r>
                      <a:endParaRPr kumimoji="1" lang="ja-JP" altLang="en-US" sz="1200" dirty="0"/>
                    </a:p>
                  </p:txBody>
                </p:sp>
                <p:sp>
                  <p:nvSpPr>
                    <p:cNvPr id="36" name="テキスト ボックス 35"/>
                    <p:cNvSpPr txBox="1"/>
                    <p:nvPr/>
                  </p:nvSpPr>
                  <p:spPr>
                    <a:xfrm>
                      <a:off x="4427984" y="3944089"/>
                      <a:ext cx="341760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1200" dirty="0" smtClean="0"/>
                        <a:t>26</a:t>
                      </a:r>
                      <a:endParaRPr kumimoji="1" lang="ja-JP" altLang="en-US" sz="1200" dirty="0"/>
                    </a:p>
                  </p:txBody>
                </p:sp>
                <p:grpSp>
                  <p:nvGrpSpPr>
                    <p:cNvPr id="15" name="グループ化 36"/>
                    <p:cNvGrpSpPr/>
                    <p:nvPr/>
                  </p:nvGrpSpPr>
                  <p:grpSpPr>
                    <a:xfrm>
                      <a:off x="4716016" y="908720"/>
                      <a:ext cx="4320480" cy="3469101"/>
                      <a:chOff x="4716016" y="908720"/>
                      <a:chExt cx="4320480" cy="3469101"/>
                    </a:xfrm>
                  </p:grpSpPr>
                  <p:pic>
                    <p:nvPicPr>
                      <p:cNvPr id="19" name="図 18" descr="grb090423_SED2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/>
                      <a:srcRect l="6791" r="5691"/>
                      <a:stretch>
                        <a:fillRect/>
                      </a:stretch>
                    </p:blipFill>
                    <p:spPr>
                      <a:xfrm>
                        <a:off x="4716016" y="908720"/>
                        <a:ext cx="4320480" cy="3456384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0" name="テキスト ボックス 19"/>
                      <p:cNvSpPr txBox="1"/>
                      <p:nvPr/>
                    </p:nvSpPr>
                    <p:spPr>
                      <a:xfrm>
                        <a:off x="7074864" y="3704294"/>
                        <a:ext cx="1862433" cy="3385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kumimoji="1" lang="en-US" altLang="ja-JP" sz="1600" dirty="0" smtClean="0"/>
                          <a:t>Greiner et al. </a:t>
                        </a:r>
                        <a:r>
                          <a:rPr lang="en-US" altLang="ja-JP" sz="1600" dirty="0"/>
                          <a:t>(</a:t>
                        </a:r>
                        <a:r>
                          <a:rPr kumimoji="1" lang="en-US" altLang="ja-JP" sz="1600" dirty="0" smtClean="0"/>
                          <a:t>2009)</a:t>
                        </a:r>
                        <a:endParaRPr kumimoji="1" lang="ja-JP" altLang="en-US" sz="1600" dirty="0"/>
                      </a:p>
                    </p:txBody>
                  </p:sp>
                  <p:sp>
                    <p:nvSpPr>
                      <p:cNvPr id="21" name="テキスト ボックス 20"/>
                      <p:cNvSpPr txBox="1"/>
                      <p:nvPr/>
                    </p:nvSpPr>
                    <p:spPr>
                      <a:xfrm>
                        <a:off x="4811774" y="4100738"/>
                        <a:ext cx="420308" cy="276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kumimoji="1" lang="en-US" altLang="ja-JP" sz="1200" dirty="0" smtClean="0"/>
                          <a:t>400</a:t>
                        </a:r>
                        <a:endParaRPr kumimoji="1" lang="ja-JP" altLang="en-US" sz="1200" dirty="0"/>
                      </a:p>
                    </p:txBody>
                  </p:sp>
                  <p:sp>
                    <p:nvSpPr>
                      <p:cNvPr id="22" name="テキスト ボックス 21"/>
                      <p:cNvSpPr txBox="1"/>
                      <p:nvPr/>
                    </p:nvSpPr>
                    <p:spPr>
                      <a:xfrm>
                        <a:off x="5663860" y="4100822"/>
                        <a:ext cx="420308" cy="276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ja-JP" sz="1200" dirty="0" smtClean="0"/>
                          <a:t>6</a:t>
                        </a:r>
                        <a:r>
                          <a:rPr kumimoji="1" lang="en-US" altLang="ja-JP" sz="1200" dirty="0" smtClean="0"/>
                          <a:t>00</a:t>
                        </a:r>
                        <a:endParaRPr kumimoji="1" lang="ja-JP" altLang="en-US" sz="1200" dirty="0"/>
                      </a:p>
                    </p:txBody>
                  </p:sp>
                  <p:sp>
                    <p:nvSpPr>
                      <p:cNvPr id="23" name="テキスト ボックス 22"/>
                      <p:cNvSpPr txBox="1"/>
                      <p:nvPr/>
                    </p:nvSpPr>
                    <p:spPr>
                      <a:xfrm>
                        <a:off x="6288182" y="4100738"/>
                        <a:ext cx="420308" cy="276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ja-JP" sz="1200" dirty="0" smtClean="0"/>
                          <a:t>8</a:t>
                        </a:r>
                        <a:r>
                          <a:rPr kumimoji="1" lang="en-US" altLang="ja-JP" sz="1200" dirty="0" smtClean="0"/>
                          <a:t>00</a:t>
                        </a:r>
                        <a:endParaRPr kumimoji="1" lang="ja-JP" altLang="en-US" sz="1200" dirty="0"/>
                      </a:p>
                    </p:txBody>
                  </p:sp>
                  <p:sp>
                    <p:nvSpPr>
                      <p:cNvPr id="25" name="テキスト ボックス 24"/>
                      <p:cNvSpPr txBox="1"/>
                      <p:nvPr/>
                    </p:nvSpPr>
                    <p:spPr>
                      <a:xfrm>
                        <a:off x="6684740" y="4100738"/>
                        <a:ext cx="569387" cy="276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ja-JP" sz="1200" dirty="0" smtClean="0"/>
                          <a:t>  1</a:t>
                        </a:r>
                        <a:r>
                          <a:rPr kumimoji="1" lang="en-US" altLang="ja-JP" sz="1200" dirty="0" smtClean="0"/>
                          <a:t>000</a:t>
                        </a:r>
                        <a:endParaRPr kumimoji="1" lang="ja-JP" altLang="en-US" sz="1200" dirty="0"/>
                      </a:p>
                    </p:txBody>
                  </p:sp>
                  <p:sp>
                    <p:nvSpPr>
                      <p:cNvPr id="27" name="テキスト ボックス 26"/>
                      <p:cNvSpPr txBox="1"/>
                      <p:nvPr/>
                    </p:nvSpPr>
                    <p:spPr>
                      <a:xfrm>
                        <a:off x="8244273" y="4100822"/>
                        <a:ext cx="498855" cy="276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ja-JP" sz="1200" dirty="0" smtClean="0"/>
                          <a:t>20</a:t>
                        </a:r>
                        <a:r>
                          <a:rPr kumimoji="1" lang="en-US" altLang="ja-JP" sz="1200" dirty="0" smtClean="0"/>
                          <a:t>00</a:t>
                        </a:r>
                        <a:endParaRPr kumimoji="1" lang="ja-JP" altLang="en-US" sz="1200" dirty="0"/>
                      </a:p>
                    </p:txBody>
                  </p:sp>
                </p:grpSp>
              </p:grpSp>
              <p:sp>
                <p:nvSpPr>
                  <p:cNvPr id="39" name="テキスト ボックス 38"/>
                  <p:cNvSpPr txBox="1"/>
                  <p:nvPr/>
                </p:nvSpPr>
                <p:spPr>
                  <a:xfrm>
                    <a:off x="6300192" y="4345359"/>
                    <a:ext cx="128913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1400" dirty="0" smtClean="0"/>
                      <a:t>観測波長 </a:t>
                    </a:r>
                    <a:r>
                      <a:rPr lang="en-US" altLang="ja-JP" sz="1400" dirty="0" smtClean="0"/>
                      <a:t>(nm)</a:t>
                    </a:r>
                    <a:endParaRPr kumimoji="1" lang="ja-JP" altLang="en-US" sz="1400" dirty="0"/>
                  </a:p>
                </p:txBody>
              </p:sp>
              <p:sp>
                <p:nvSpPr>
                  <p:cNvPr id="29" name="テキスト ボックス 28"/>
                  <p:cNvSpPr txBox="1"/>
                  <p:nvPr/>
                </p:nvSpPr>
                <p:spPr>
                  <a:xfrm rot="16200000">
                    <a:off x="3814529" y="2335489"/>
                    <a:ext cx="11657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1400" dirty="0" smtClean="0"/>
                      <a:t>明るさ </a:t>
                    </a:r>
                    <a:r>
                      <a:rPr lang="en-US" altLang="ja-JP" sz="1400" dirty="0" smtClean="0"/>
                      <a:t>(</a:t>
                    </a:r>
                    <a:r>
                      <a:rPr lang="ja-JP" altLang="en-US" sz="1400" dirty="0" smtClean="0"/>
                      <a:t>等級</a:t>
                    </a:r>
                    <a:r>
                      <a:rPr lang="en-US" altLang="ja-JP" sz="1400" dirty="0" smtClean="0"/>
                      <a:t>)</a:t>
                    </a:r>
                    <a:endParaRPr kumimoji="1" lang="ja-JP" altLang="en-US" sz="1400" dirty="0"/>
                  </a:p>
                </p:txBody>
              </p:sp>
            </p:grp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5391384" y="418312"/>
                  <a:ext cx="10054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/>
                    <a:t>可視光線</a:t>
                  </a:r>
                  <a:endParaRPr kumimoji="1" lang="ja-JP" altLang="en-US" sz="1600" dirty="0"/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7537976" y="431960"/>
                  <a:ext cx="10054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600" dirty="0" smtClean="0"/>
                    <a:t>近赤外線</a:t>
                  </a:r>
                  <a:endParaRPr kumimoji="1" lang="ja-JP" altLang="en-US" sz="1600" dirty="0"/>
                </a:p>
              </p:txBody>
            </p:sp>
            <p:sp>
              <p:nvSpPr>
                <p:cNvPr id="43" name="左右矢印 42"/>
                <p:cNvSpPr/>
                <p:nvPr/>
              </p:nvSpPr>
              <p:spPr>
                <a:xfrm>
                  <a:off x="4795560" y="706344"/>
                  <a:ext cx="2304256" cy="216024"/>
                </a:xfrm>
                <a:prstGeom prst="leftRightArrow">
                  <a:avLst/>
                </a:prstGeom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左右矢印 43"/>
                <p:cNvSpPr/>
                <p:nvPr/>
              </p:nvSpPr>
              <p:spPr>
                <a:xfrm>
                  <a:off x="7177936" y="706344"/>
                  <a:ext cx="1728192" cy="216024"/>
                </a:xfrm>
                <a:prstGeom prst="leftRightArrow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5" name="テキスト ボックス 44"/>
              <p:cNvSpPr txBox="1"/>
              <p:nvPr/>
            </p:nvSpPr>
            <p:spPr>
              <a:xfrm>
                <a:off x="4860032" y="2052137"/>
                <a:ext cx="2167581" cy="5847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dirty="0" smtClean="0"/>
                  <a:t>水素の </a:t>
                </a:r>
                <a:r>
                  <a:rPr kumimoji="1" lang="en-US" altLang="ja-JP" sz="1600" dirty="0" smtClean="0"/>
                  <a:t>Ly α </a:t>
                </a:r>
                <a:r>
                  <a:rPr kumimoji="1" lang="ja-JP" altLang="en-US" sz="1600" dirty="0" smtClean="0"/>
                  <a:t>吸収端</a:t>
                </a:r>
                <a:endParaRPr kumimoji="1" lang="en-US" altLang="ja-JP" sz="1600" dirty="0" smtClean="0"/>
              </a:p>
              <a:p>
                <a:pPr algn="ctr"/>
                <a:r>
                  <a:rPr lang="en-US" altLang="ja-JP" sz="1600" dirty="0" smtClean="0"/>
                  <a:t>(121.6 nm </a:t>
                </a:r>
                <a:r>
                  <a:rPr lang="ja-JP" altLang="en-US" sz="1600" dirty="0" smtClean="0"/>
                  <a:t>が赤方偏移</a:t>
                </a:r>
                <a:r>
                  <a:rPr lang="en-US" altLang="ja-JP" sz="1600" dirty="0" smtClean="0"/>
                  <a:t>)</a:t>
                </a:r>
                <a:endParaRPr kumimoji="1" lang="ja-JP" altLang="en-US" sz="1600" dirty="0"/>
              </a:p>
            </p:txBody>
          </p:sp>
          <p:cxnSp>
            <p:nvCxnSpPr>
              <p:cNvPr id="47" name="直線コネクタ 46"/>
              <p:cNvCxnSpPr/>
              <p:nvPr/>
            </p:nvCxnSpPr>
            <p:spPr>
              <a:xfrm rot="5400000">
                <a:off x="5931444" y="3176972"/>
                <a:ext cx="2376264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テキスト ボックス 55"/>
            <p:cNvSpPr txBox="1"/>
            <p:nvPr/>
          </p:nvSpPr>
          <p:spPr>
            <a:xfrm>
              <a:off x="5076056" y="332656"/>
              <a:ext cx="3826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GRB </a:t>
              </a:r>
              <a:r>
                <a:rPr kumimoji="1" lang="ja-JP" altLang="en-US" dirty="0" smtClean="0"/>
                <a:t>の後に続く残光現象のスペクトル</a:t>
              </a:r>
              <a:endParaRPr kumimoji="1" lang="ja-JP" altLang="en-US" dirty="0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8604448" y="1988840"/>
              <a:ext cx="72008" cy="72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8028384" y="2141240"/>
              <a:ext cx="72008" cy="72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7420788" y="2309406"/>
              <a:ext cx="72008" cy="72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723296" y="3372758"/>
              <a:ext cx="72008" cy="72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372200" y="3462094"/>
              <a:ext cx="72008" cy="72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5940152" y="3836338"/>
              <a:ext cx="72008" cy="72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276314" y="3736482"/>
              <a:ext cx="72008" cy="72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 rot="5400000">
              <a:off x="6604784" y="3528296"/>
              <a:ext cx="288032" cy="15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 rot="5400000">
              <a:off x="6253688" y="3633398"/>
              <a:ext cx="288032" cy="15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 rot="5400000">
              <a:off x="5835818" y="3979560"/>
              <a:ext cx="288032" cy="15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 rot="5400000">
              <a:off x="5164624" y="3900730"/>
              <a:ext cx="288032" cy="15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4932040" y="3789040"/>
              <a:ext cx="72008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5652120" y="3861048"/>
              <a:ext cx="57606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6572458" y="3413234"/>
              <a:ext cx="37580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6243950" y="3501008"/>
              <a:ext cx="34427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7236296" y="2333114"/>
              <a:ext cx="40733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7877546" y="2173332"/>
              <a:ext cx="37580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8460432" y="2036138"/>
              <a:ext cx="375806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10800000" flipV="1">
              <a:off x="7299360" y="1988840"/>
              <a:ext cx="1593120" cy="3442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rot="5400000">
              <a:off x="6436325" y="3133085"/>
              <a:ext cx="1656184" cy="877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7" name="正方形/長方形 96"/>
          <p:cNvSpPr/>
          <p:nvPr/>
        </p:nvSpPr>
        <p:spPr>
          <a:xfrm>
            <a:off x="6232904" y="5967864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/>
              <a:t>大型望遠鏡と連携</a:t>
            </a:r>
            <a:endParaRPr lang="en-US" altLang="ja-JP" sz="2400" b="1" dirty="0" smtClean="0"/>
          </a:p>
        </p:txBody>
      </p:sp>
      <p:cxnSp>
        <p:nvCxnSpPr>
          <p:cNvPr id="99" name="直線矢印コネクタ 98"/>
          <p:cNvCxnSpPr/>
          <p:nvPr/>
        </p:nvCxnSpPr>
        <p:spPr>
          <a:xfrm flipV="1">
            <a:off x="5760380" y="6198697"/>
            <a:ext cx="508776" cy="14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2843808" y="2186980"/>
            <a:ext cx="98616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z = 8.2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71473" y="357166"/>
          <a:ext cx="791771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682"/>
                <a:gridCol w="586497"/>
                <a:gridCol w="2126052"/>
                <a:gridCol w="2521938"/>
                <a:gridCol w="1583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GRB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Epeak</a:t>
                      </a:r>
                      <a:r>
                        <a:rPr kumimoji="1" lang="en-US" altLang="ja-JP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err="1" smtClean="0"/>
                        <a:t>keV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Fluence</a:t>
                      </a:r>
                      <a:r>
                        <a:rPr kumimoji="1" lang="en-US" altLang="ja-JP" dirty="0" smtClean="0"/>
                        <a:t> (15-150 </a:t>
                      </a:r>
                      <a:r>
                        <a:rPr kumimoji="1" lang="en-US" altLang="ja-JP" dirty="0" err="1" smtClean="0"/>
                        <a:t>keV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 (erg/cm2)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Peak Flux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(ph/cm2/s)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090423A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82</a:t>
                      </a:r>
                      <a:r>
                        <a:rPr kumimoji="1" lang="en-US" altLang="ja-JP" baseline="0" dirty="0" smtClean="0"/>
                        <a:t> +/- 15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(5.9 +/- 0.4) x 10-7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1.7 +/- 0.2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080913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131</a:t>
                      </a:r>
                      <a:r>
                        <a:rPr kumimoji="1" lang="en-US" altLang="ja-JP" baseline="0" dirty="0" smtClean="0"/>
                        <a:t> (+225, -48)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(5.6 +/- 0.6) x 10-7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1.4 +/-</a:t>
                      </a:r>
                      <a:r>
                        <a:rPr kumimoji="1" lang="en-US" altLang="ja-JP" baseline="0" dirty="0" smtClean="0"/>
                        <a:t> 0.2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050904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436 (+335, -151) !?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(4.8 +/- 0.2)</a:t>
                      </a:r>
                      <a:r>
                        <a:rPr kumimoji="1" lang="en-US" altLang="ja-JP" baseline="0" dirty="0" smtClean="0"/>
                        <a:t> x 10-6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0.6 +/- 0.2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060927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72</a:t>
                      </a:r>
                      <a:r>
                        <a:rPr kumimoji="1" lang="en-US" altLang="ja-JP" baseline="0" dirty="0" smtClean="0"/>
                        <a:t> (+25, -11)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(1.1 +/- 0.1) x 10-6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2.7 +/- 0.2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060510B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95 +/-</a:t>
                      </a:r>
                      <a:r>
                        <a:rPr kumimoji="1" lang="en-US" altLang="ja-JP" baseline="0" dirty="0" smtClean="0"/>
                        <a:t> 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(4.1 +/- 0.2) x 10-6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0.6 +/- 0.1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060223A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71 (+100, -10)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(6.7 +/-</a:t>
                      </a:r>
                      <a:r>
                        <a:rPr kumimoji="1" lang="en-US" altLang="ja-JP" baseline="0" dirty="0" smtClean="0"/>
                        <a:t> 0.5</a:t>
                      </a:r>
                      <a:r>
                        <a:rPr kumimoji="1" lang="en-US" altLang="ja-JP" dirty="0" smtClean="0"/>
                        <a:t>) x 10-7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1.4</a:t>
                      </a:r>
                      <a:r>
                        <a:rPr kumimoji="1" lang="en-US" altLang="ja-JP" baseline="0" dirty="0" smtClean="0"/>
                        <a:t> +/- 0.2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060206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75 +/- 20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(8.3 +/- 0.4) x 10-7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2.8 +/- 0.2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71472" y="357166"/>
          <a:ext cx="7917713" cy="32359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99683"/>
                <a:gridCol w="586497"/>
                <a:gridCol w="2126053"/>
                <a:gridCol w="2521938"/>
                <a:gridCol w="1583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GRB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Epeak</a:t>
                      </a:r>
                      <a:r>
                        <a:rPr kumimoji="1" lang="en-US" altLang="ja-JP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err="1" smtClean="0"/>
                        <a:t>keV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Fluence</a:t>
                      </a:r>
                      <a:r>
                        <a:rPr kumimoji="1" lang="en-US" altLang="ja-JP" dirty="0" smtClean="0"/>
                        <a:t> (</a:t>
                      </a:r>
                      <a:r>
                        <a:rPr kumimoji="1" lang="en-US" altLang="ja-JP" baseline="0" dirty="0" smtClean="0"/>
                        <a:t>  </a:t>
                      </a:r>
                      <a:r>
                        <a:rPr kumimoji="1" lang="en-US" altLang="ja-JP" dirty="0" smtClean="0"/>
                        <a:t>5-</a:t>
                      </a:r>
                      <a:r>
                        <a:rPr kumimoji="1" lang="en-US" altLang="ja-JP" baseline="0" dirty="0" smtClean="0"/>
                        <a:t>  </a:t>
                      </a:r>
                      <a:r>
                        <a:rPr kumimoji="1" lang="en-US" altLang="ja-JP" dirty="0" smtClean="0"/>
                        <a:t>50 </a:t>
                      </a:r>
                      <a:r>
                        <a:rPr kumimoji="1" lang="en-US" altLang="ja-JP" dirty="0" err="1" smtClean="0"/>
                        <a:t>keV</a:t>
                      </a:r>
                      <a:r>
                        <a:rPr kumimoji="1" lang="en-US" altLang="ja-JP" dirty="0" smtClean="0"/>
                        <a:t>)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 (erg/cm2)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Peak Flux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(ph/cm2/s)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090423A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36 +/- 7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(2.6 +/- 0.2) x 10-7 </a:t>
                      </a:r>
                      <a:r>
                        <a:rPr kumimoji="1" lang="ja-JP" altLang="en-US" baseline="0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 +/- 0.1 </a:t>
                      </a:r>
                      <a:r>
                        <a:rPr kumimoji="1" lang="ja-JP" altLang="en-US" baseline="0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080913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48 (+83, -18)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(2.1 +/- 0.2) x 10-7 </a:t>
                      </a:r>
                      <a:r>
                        <a:rPr kumimoji="1" lang="ja-JP" altLang="en-US" baseline="0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 +/-</a:t>
                      </a:r>
                      <a:r>
                        <a:rPr kumimoji="1" lang="en-US" altLang="ja-JP" baseline="0" dirty="0" smtClean="0"/>
                        <a:t> 0.1 </a:t>
                      </a:r>
                      <a:r>
                        <a:rPr kumimoji="1" lang="ja-JP" altLang="en-US" baseline="0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050904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152 (+116, -52) !?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(1.7 +/- 0.1)</a:t>
                      </a:r>
                      <a:r>
                        <a:rPr kumimoji="1" lang="en-US" altLang="ja-JP" baseline="0" dirty="0" smtClean="0"/>
                        <a:t> x 10-6 </a:t>
                      </a:r>
                      <a:r>
                        <a:rPr kumimoji="1" lang="ja-JP" altLang="en-US" baseline="0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 +/- 0.1 </a:t>
                      </a:r>
                      <a:r>
                        <a:rPr kumimoji="1" lang="ja-JP" altLang="en-US" baseline="0" dirty="0" smtClean="0"/>
                        <a:t>▲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060927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23 (+8, -3)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(0.3 +/- 0.1) x 10-6 </a:t>
                      </a:r>
                      <a:r>
                        <a:rPr kumimoji="1" lang="ja-JP" altLang="en-US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0.3 +/- 0.1 </a:t>
                      </a:r>
                      <a:r>
                        <a:rPr kumimoji="1" lang="ja-JP" altLang="en-US" baseline="0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060510B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27 +/-</a:t>
                      </a:r>
                      <a:r>
                        <a:rPr kumimoji="1" lang="en-US" altLang="ja-JP" baseline="0" dirty="0" smtClean="0"/>
                        <a:t> 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(1.2 +/- 0.1) x 10-6 </a:t>
                      </a:r>
                      <a:r>
                        <a:rPr kumimoji="1" lang="ja-JP" altLang="en-US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 +/- 0.1</a:t>
                      </a:r>
                      <a:r>
                        <a:rPr kumimoji="1" lang="ja-JP" altLang="en-US" baseline="0" dirty="0" smtClean="0"/>
                        <a:t> ▲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060223A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 (+26, -3)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(1.7 +/-</a:t>
                      </a:r>
                      <a:r>
                        <a:rPr kumimoji="1" lang="en-US" altLang="ja-JP" baseline="0" dirty="0" smtClean="0"/>
                        <a:t> 0.1</a:t>
                      </a:r>
                      <a:r>
                        <a:rPr kumimoji="1" lang="en-US" altLang="ja-JP" dirty="0" smtClean="0"/>
                        <a:t>) x 10-7 </a:t>
                      </a:r>
                      <a:r>
                        <a:rPr kumimoji="1" lang="ja-JP" altLang="en-US" baseline="0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0.1 +/- 0.1 </a:t>
                      </a:r>
                      <a:r>
                        <a:rPr kumimoji="1" lang="ja-JP" altLang="en-US" baseline="0" dirty="0" smtClean="0"/>
                        <a:t>▲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060206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 +/- 5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(2.0 +/- 0.1) x 10-7 </a:t>
                      </a:r>
                      <a:r>
                        <a:rPr kumimoji="1" lang="ja-JP" altLang="en-US" baseline="0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0.2 +/- 0.1 </a:t>
                      </a:r>
                      <a:r>
                        <a:rPr kumimoji="1" lang="ja-JP" altLang="en-US" baseline="0" dirty="0" smtClean="0">
                          <a:solidFill>
                            <a:srgbClr val="E46C0A"/>
                          </a:solidFill>
                        </a:rPr>
                        <a:t>☑</a:t>
                      </a:r>
                      <a:endParaRPr kumimoji="1" lang="ja-JP" altLang="en-US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52509" y="4286256"/>
            <a:ext cx="833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lang="en-US" altLang="ja-JP" sz="2400" dirty="0" err="1" smtClean="0"/>
              <a:t>Epeak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20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50 </a:t>
            </a:r>
            <a:r>
              <a:rPr lang="en-US" altLang="ja-JP" sz="2400" dirty="0" err="1" smtClean="0"/>
              <a:t>keV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程度</a:t>
            </a:r>
            <a:endParaRPr lang="en-US" altLang="ja-JP" sz="2400" dirty="0" smtClean="0"/>
          </a:p>
          <a:p>
            <a:r>
              <a:rPr lang="ja-JP" altLang="en-US" sz="2400" dirty="0" smtClean="0"/>
              <a:t>■ </a:t>
            </a:r>
            <a:r>
              <a:rPr lang="en-US" altLang="ja-JP" sz="2400" dirty="0" err="1" smtClean="0"/>
              <a:t>Fluence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としては </a:t>
            </a:r>
            <a:r>
              <a:rPr lang="en-US" altLang="ja-JP" sz="2400" dirty="0" smtClean="0"/>
              <a:t>BAT </a:t>
            </a:r>
            <a:r>
              <a:rPr lang="ja-JP" altLang="en-US" sz="2400" dirty="0" smtClean="0"/>
              <a:t>でも十分検出可能</a:t>
            </a:r>
            <a:endParaRPr lang="en-US" altLang="ja-JP" sz="2400" dirty="0" smtClean="0"/>
          </a:p>
          <a:p>
            <a:r>
              <a:rPr lang="ja-JP" altLang="en-US" sz="2400" dirty="0" smtClean="0"/>
              <a:t>■ ピークフラックスが低い </a:t>
            </a:r>
            <a:r>
              <a:rPr lang="en-US" altLang="ja-JP" sz="2400" dirty="0" smtClean="0"/>
              <a:t>0.1 photon/cm2/sec </a:t>
            </a:r>
            <a:r>
              <a:rPr lang="ja-JP" altLang="en-US" sz="2400" dirty="0" smtClean="0"/>
              <a:t>くらいがほとんど</a:t>
            </a:r>
            <a:endParaRPr lang="en-US" altLang="ja-JP" sz="24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29196" y="5675955"/>
            <a:ext cx="892971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dirty="0" smtClean="0"/>
              <a:t>方向決定のためには光子統計が重要</a:t>
            </a:r>
            <a:endParaRPr lang="en-US" altLang="ja-JP" sz="2800" dirty="0" smtClean="0"/>
          </a:p>
          <a:p>
            <a:r>
              <a:rPr lang="en-US" altLang="ja-JP" sz="2800" dirty="0" smtClean="0"/>
              <a:t>BAT </a:t>
            </a:r>
            <a:r>
              <a:rPr lang="ja-JP" altLang="en-US" sz="2800" dirty="0" smtClean="0"/>
              <a:t>より低エネルギー側へ感度を伸ばす </a:t>
            </a:r>
            <a:r>
              <a:rPr lang="en-US" altLang="ja-JP" sz="2800" dirty="0" smtClean="0"/>
              <a:t>(ex. </a:t>
            </a:r>
            <a:r>
              <a:rPr lang="en-US" altLang="ja-JP" sz="2800" smtClean="0"/>
              <a:t>1 </a:t>
            </a:r>
            <a:r>
              <a:rPr lang="ja-JP" altLang="en-US" sz="2800" dirty="0" smtClean="0"/>
              <a:t>～ </a:t>
            </a:r>
            <a:r>
              <a:rPr lang="en-US" altLang="ja-JP" sz="2800" dirty="0" smtClean="0"/>
              <a:t>50 </a:t>
            </a:r>
            <a:r>
              <a:rPr lang="en-US" altLang="ja-JP" sz="2800" dirty="0" err="1" smtClean="0"/>
              <a:t>keV</a:t>
            </a:r>
            <a:r>
              <a:rPr lang="en-US" altLang="ja-JP" sz="2800" dirty="0" smtClean="0"/>
              <a:t>)</a:t>
            </a:r>
            <a:endParaRPr lang="ja-JP" altLang="en-US" sz="2800" b="1" dirty="0">
              <a:solidFill>
                <a:srgbClr val="E46C0A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720" y="3786190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20 </a:t>
            </a: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</a:t>
            </a:r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1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8359</TotalTime>
  <Words>1486</Words>
  <Application>Microsoft Office PowerPoint</Application>
  <PresentationFormat>画面に合わせる (4:3)</PresentationFormat>
  <Paragraphs>363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Electron Tracking Compton Camera(ETCC)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191</cp:revision>
  <dcterms:created xsi:type="dcterms:W3CDTF">2010-08-24T23:56:13Z</dcterms:created>
  <dcterms:modified xsi:type="dcterms:W3CDTF">2011-09-30T03:03:48Z</dcterms:modified>
</cp:coreProperties>
</file>