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5" r:id="rId3"/>
    <p:sldId id="287" r:id="rId4"/>
    <p:sldId id="260" r:id="rId5"/>
    <p:sldId id="274" r:id="rId6"/>
    <p:sldId id="288" r:id="rId7"/>
    <p:sldId id="292" r:id="rId8"/>
    <p:sldId id="293" r:id="rId9"/>
    <p:sldId id="291" r:id="rId10"/>
    <p:sldId id="297" r:id="rId11"/>
    <p:sldId id="289" r:id="rId12"/>
    <p:sldId id="298" r:id="rId13"/>
    <p:sldId id="294" r:id="rId14"/>
    <p:sldId id="295" r:id="rId15"/>
    <p:sldId id="296" r:id="rId16"/>
    <p:sldId id="299" r:id="rId17"/>
    <p:sldId id="281" r:id="rId18"/>
    <p:sldId id="282" r:id="rId19"/>
    <p:sldId id="283" r:id="rId20"/>
    <p:sldId id="268" r:id="rId21"/>
    <p:sldId id="280" r:id="rId22"/>
  </p:sldIdLst>
  <p:sldSz cx="9144000" cy="6858000" type="screen4x3"/>
  <p:notesSz cx="6797675" cy="98742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田中周太" initials="S. T.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0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87838" autoAdjust="0"/>
  </p:normalViewPr>
  <p:slideViewPr>
    <p:cSldViewPr showGuides="1">
      <p:cViewPr>
        <p:scale>
          <a:sx n="50" d="100"/>
          <a:sy n="50" d="100"/>
        </p:scale>
        <p:origin x="-1277" y="-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E17F3-2B3E-4E8F-A3E2-642ED3AB6B75}" type="datetimeFigureOut">
              <a:rPr kumimoji="1" lang="ja-JP" altLang="en-US" smtClean="0"/>
              <a:pPr/>
              <a:t>2010/11/16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6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6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8D69E-290F-4769-917C-01931AC955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0DA62-83AD-4850-A24A-78B559126466}" type="datetimeFigureOut">
              <a:rPr kumimoji="1" lang="ja-JP" altLang="en-US" smtClean="0"/>
              <a:pPr/>
              <a:t>2010/11/16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6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6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43AAB-684E-4DDF-96B1-4353FA38ED6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43AAB-684E-4DDF-96B1-4353FA38ED65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43AAB-684E-4DDF-96B1-4353FA38ED65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43AAB-684E-4DDF-96B1-4353FA38ED65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43AAB-684E-4DDF-96B1-4353FA38ED65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43AAB-684E-4DDF-96B1-4353FA38ED65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Hadronic</a:t>
            </a:r>
            <a:r>
              <a:rPr kumimoji="1" lang="ja-JP" altLang="en-US" baseline="0" dirty="0" smtClean="0"/>
              <a:t>と違い、</a:t>
            </a:r>
            <a:r>
              <a:rPr kumimoji="1" lang="en-US" altLang="ja-JP" baseline="0" dirty="0" smtClean="0"/>
              <a:t>particle maximum energy(=maximum freq.)</a:t>
            </a:r>
            <a:r>
              <a:rPr kumimoji="1" lang="ja-JP" altLang="en-US" baseline="0" dirty="0" err="1" smtClean="0"/>
              <a:t>まで</a:t>
            </a:r>
            <a:r>
              <a:rPr kumimoji="1" lang="ja-JP" altLang="en-US" baseline="0" dirty="0" smtClean="0"/>
              <a:t>見えない。</a:t>
            </a:r>
            <a:endParaRPr kumimoji="1" lang="en-US" altLang="ja-JP" baseline="0" dirty="0" smtClean="0"/>
          </a:p>
          <a:p>
            <a:r>
              <a:rPr kumimoji="1" lang="ja-JP" altLang="en-US" baseline="0" dirty="0" smtClean="0"/>
              <a:t>我々のモデルで</a:t>
            </a:r>
            <a:r>
              <a:rPr kumimoji="1" lang="en-US" altLang="ja-JP" baseline="0" dirty="0" smtClean="0"/>
              <a:t>Crab</a:t>
            </a:r>
            <a:r>
              <a:rPr kumimoji="1" lang="ja-JP" altLang="en-US" baseline="0" dirty="0" smtClean="0"/>
              <a:t>は</a:t>
            </a:r>
            <a:r>
              <a:rPr kumimoji="1" lang="en-US" altLang="ja-JP" baseline="0" dirty="0" smtClean="0"/>
              <a:t>&gt;1000TeVparticle</a:t>
            </a:r>
            <a:r>
              <a:rPr kumimoji="1" lang="ja-JP" altLang="en-US" baseline="0" dirty="0" smtClean="0"/>
              <a:t>がいる。</a:t>
            </a:r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43AAB-684E-4DDF-96B1-4353FA38ED65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Relativistic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Maxwellian</a:t>
            </a:r>
            <a:r>
              <a:rPr kumimoji="1" lang="en-US" altLang="ja-JP" baseline="0" dirty="0" smtClean="0"/>
              <a:t>? Adiabatic cooling?</a:t>
            </a:r>
          </a:p>
          <a:p>
            <a:r>
              <a:rPr kumimoji="1" lang="en-US" altLang="ja-JP" baseline="0" dirty="0" smtClean="0"/>
              <a:t>Anyway, never created without adiabatic cooling.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43AAB-684E-4DDF-96B1-4353FA38ED65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16, Nov., 2010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ガンマ線天文学 ～日本の戦略～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東京大学 宇宙線研究所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124-47E8-4EE2-BAED-F705FBFC78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16, Nov., 2010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ガンマ線天文学 ～日本の戦略～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東京大学 宇宙線研究所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124-47E8-4EE2-BAED-F705FBFC78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16, Nov., 2010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ガンマ線天文学 ～日本の戦略～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東京大学 宇宙線研究所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124-47E8-4EE2-BAED-F705FBFC78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16, Nov., 2010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ガンマ線天文学 ～日本の戦略～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東京大学 宇宙線研究所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124-47E8-4EE2-BAED-F705FBFC78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16, Nov., 2010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ガンマ線天文学 ～日本の戦略～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東京大学 宇宙線研究所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124-47E8-4EE2-BAED-F705FBFC78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16, Nov., 2010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ガンマ線天文学 ～日本の戦略～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東京大学 宇宙線研究所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124-47E8-4EE2-BAED-F705FBFC78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16, Nov., 2010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ガンマ線天文学 ～日本の戦略～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東京大学 宇宙線研究所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124-47E8-4EE2-BAED-F705FBFC78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16, Nov., 2010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ガンマ線天文学 ～日本の戦略～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東京大学 宇宙線研究所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124-47E8-4EE2-BAED-F705FBFC78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16, Nov., 2010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ガンマ線天文学 ～日本の戦略～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東京大学 宇宙線研究所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124-47E8-4EE2-BAED-F705FBFC78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16, Nov., 2010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ガンマ線天文学 ～日本の戦略～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東京大学 宇宙線研究所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124-47E8-4EE2-BAED-F705FBFC78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16, Nov., 2010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ガンマ線天文学 ～日本の戦略～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東京大学 宇宙線研究所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124-47E8-4EE2-BAED-F705FBFC78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>
                <a:alpha val="45000"/>
              </a:srgb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16, Nov., 2010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 smtClean="0"/>
              <a:t>ガンマ線天文学 ～日本の戦略～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東京大学 宇宙線研究所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23124-47E8-4EE2-BAED-F705FBFC78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en-US" altLang="ja-JP" dirty="0" err="1" smtClean="0"/>
              <a:t>TeV</a:t>
            </a:r>
            <a:r>
              <a:rPr lang="ja-JP" altLang="en-US" dirty="0" smtClean="0"/>
              <a:t>ガンマ線で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明るいパルサー星雲と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暗いパルサー星雲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 smtClean="0"/>
              <a:t>田中　周太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大阪大学　宇宙進化グループ </a:t>
            </a:r>
            <a:r>
              <a:rPr lang="en-US" altLang="ja-JP" sz="3600" dirty="0" smtClean="0"/>
              <a:t>D2</a:t>
            </a:r>
            <a:br>
              <a:rPr lang="en-US" altLang="ja-JP" sz="3600" dirty="0" smtClean="0"/>
            </a:b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共同研究者　高原　文郎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ガンマ線天文学 ～日本の戦略～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東京大学 宇宙線研究所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124-47E8-4EE2-BAED-F705FBFC78E3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16, Nov., 2010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3C58, #2</a:t>
            </a:r>
            <a:br>
              <a:rPr kumimoji="1" lang="en-US" altLang="ja-JP" dirty="0" smtClean="0"/>
            </a:br>
            <a:r>
              <a:rPr lang="ja-JP" altLang="en-US" dirty="0" smtClean="0"/>
              <a:t>注入粒子のベキに注目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16, Nov., 2010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ガンマ線天文学 ～日本の戦略～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東京大学 宇宙線研究所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124-47E8-4EE2-BAED-F705FBFC78E3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84" y="2071678"/>
            <a:ext cx="4214810" cy="290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テキスト ボックス 6"/>
          <p:cNvSpPr txBox="1"/>
          <p:nvPr/>
        </p:nvSpPr>
        <p:spPr>
          <a:xfrm>
            <a:off x="214282" y="1454995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加速された非熱的粒子の分布のベキを～</a:t>
            </a:r>
            <a:r>
              <a:rPr lang="en-US" altLang="ja-JP" sz="2400" b="1" dirty="0" smtClean="0"/>
              <a:t>2.5</a:t>
            </a:r>
            <a:r>
              <a:rPr lang="ja-JP" altLang="en-US" sz="2400" b="1" dirty="0" smtClean="0"/>
              <a:t>にした場合。</a:t>
            </a:r>
            <a:endParaRPr lang="en-US" altLang="ja-JP" sz="2400" b="1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438" y="1928802"/>
            <a:ext cx="47148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ja-JP" altLang="en-US" sz="2400" b="1" dirty="0" smtClean="0"/>
              <a:t>磁場の値は～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316μG</a:t>
            </a:r>
          </a:p>
          <a:p>
            <a:r>
              <a:rPr lang="en-US" altLang="ja-JP" sz="2400" b="1" dirty="0" smtClean="0"/>
              <a:t>(</a:t>
            </a:r>
            <a:r>
              <a:rPr lang="ja-JP" altLang="en-US" sz="2400" b="1" u="sng" dirty="0" smtClean="0"/>
              <a:t>ほぼすべてを磁場のエネルギーとして蓄えている</a:t>
            </a:r>
            <a:r>
              <a:rPr lang="en-US" altLang="ja-JP" sz="2400" b="1" dirty="0" smtClean="0"/>
              <a:t>)</a:t>
            </a:r>
          </a:p>
          <a:p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r>
              <a:rPr lang="ja-JP" altLang="en-US" sz="2400" b="1" dirty="0" smtClean="0"/>
              <a:t>シンクロトロン冷却が効く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　ため注入粒子の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ベキ～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2.5</a:t>
            </a:r>
            <a:endParaRPr lang="en-US" altLang="ja-JP" sz="2400" b="1" dirty="0" smtClean="0"/>
          </a:p>
          <a:p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r>
              <a:rPr lang="ja-JP" altLang="en-US" sz="2400" b="1" dirty="0" smtClean="0"/>
              <a:t>ガンマ線光度は小さく観測は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　困難である。</a:t>
            </a:r>
            <a:endParaRPr lang="en-US" altLang="ja-JP" sz="2400" b="1" dirty="0" smtClean="0"/>
          </a:p>
          <a:p>
            <a:endParaRPr lang="en-US" altLang="ja-JP" sz="2400" b="1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58216" y="5357826"/>
            <a:ext cx="681709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 smtClean="0">
                <a:solidFill>
                  <a:srgbClr val="FF6699"/>
                </a:solidFill>
              </a:rPr>
              <a:t>この解は</a:t>
            </a:r>
            <a:r>
              <a:rPr lang="en-US" altLang="ja-JP" sz="2800" b="1" dirty="0" smtClean="0">
                <a:solidFill>
                  <a:srgbClr val="FF6699"/>
                </a:solidFill>
              </a:rPr>
              <a:t>PWN</a:t>
            </a:r>
            <a:r>
              <a:rPr lang="ja-JP" altLang="en-US" sz="2800" b="1" dirty="0" smtClean="0">
                <a:solidFill>
                  <a:srgbClr val="FF6699"/>
                </a:solidFill>
              </a:rPr>
              <a:t>の膨張進化などを</a:t>
            </a:r>
            <a:endParaRPr lang="en-US" altLang="ja-JP" sz="2800" b="1" dirty="0" smtClean="0">
              <a:solidFill>
                <a:srgbClr val="FF6699"/>
              </a:solidFill>
            </a:endParaRPr>
          </a:p>
          <a:p>
            <a:pPr algn="ctr"/>
            <a:r>
              <a:rPr lang="ja-JP" altLang="en-US" sz="2800" b="1" dirty="0" smtClean="0">
                <a:solidFill>
                  <a:srgbClr val="FF6699"/>
                </a:solidFill>
              </a:rPr>
              <a:t>説明できないと知られている</a:t>
            </a:r>
            <a:r>
              <a:rPr lang="en-US" altLang="ja-JP" sz="2800" b="1" dirty="0" smtClean="0">
                <a:solidFill>
                  <a:srgbClr val="FF6699"/>
                </a:solidFill>
              </a:rPr>
              <a:t>(σ</a:t>
            </a:r>
            <a:r>
              <a:rPr lang="ja-JP" altLang="en-US" sz="2800" b="1" dirty="0" smtClean="0">
                <a:solidFill>
                  <a:srgbClr val="FF6699"/>
                </a:solidFill>
              </a:rPr>
              <a:t>問題</a:t>
            </a:r>
            <a:r>
              <a:rPr lang="en-US" altLang="ja-JP" sz="2800" b="1" dirty="0" smtClean="0">
                <a:solidFill>
                  <a:srgbClr val="FF6699"/>
                </a:solidFill>
              </a:rPr>
              <a:t>)</a:t>
            </a:r>
            <a:endParaRPr kumimoji="1" lang="ja-JP" altLang="en-US" sz="2800" b="1" dirty="0">
              <a:solidFill>
                <a:srgbClr val="FF6699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21439" y="4143380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ja-JP" altLang="en-US" sz="2400" b="1" dirty="0" smtClean="0"/>
              <a:t>現在のスピンダウン光度よりも、今までに注入された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　エネルギー、特にパルサーの初期回転エネルギーによる。</a:t>
            </a:r>
            <a:endParaRPr lang="en-US" altLang="ja-JP" sz="2400" b="1" dirty="0" smtClean="0"/>
          </a:p>
          <a:p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r>
              <a:rPr lang="ja-JP" altLang="en-US" sz="2400" b="1" dirty="0" smtClean="0"/>
              <a:t>不定性のある星間光子場</a:t>
            </a:r>
            <a:r>
              <a:rPr lang="en-US" altLang="ja-JP" sz="2400" b="1" dirty="0" smtClean="0"/>
              <a:t>(</a:t>
            </a:r>
            <a:r>
              <a:rPr lang="en-US" altLang="ja-JP" sz="2400" b="1" dirty="0" err="1" smtClean="0"/>
              <a:t>U</a:t>
            </a:r>
            <a:r>
              <a:rPr lang="en-US" altLang="ja-JP" b="1" dirty="0" err="1" smtClean="0"/>
              <a:t>ph</a:t>
            </a:r>
            <a:r>
              <a:rPr lang="en-US" altLang="ja-JP" sz="2400" b="1" dirty="0" smtClean="0"/>
              <a:t>)</a:t>
            </a:r>
            <a:r>
              <a:rPr lang="ja-JP" altLang="en-US" sz="2400" b="1" dirty="0" err="1" smtClean="0"/>
              <a:t>に依</a:t>
            </a:r>
            <a:r>
              <a:rPr lang="ja-JP" altLang="en-US" sz="2400" b="1" dirty="0" smtClean="0"/>
              <a:t>存する。</a:t>
            </a:r>
            <a:endParaRPr kumimoji="1" lang="en-US" altLang="ja-JP" sz="2400" b="1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他の</a:t>
            </a:r>
            <a:r>
              <a:rPr kumimoji="1" lang="en-US" altLang="ja-JP" dirty="0" smtClean="0"/>
              <a:t>non-</a:t>
            </a:r>
            <a:r>
              <a:rPr kumimoji="1" lang="en-US" altLang="ja-JP" dirty="0" err="1" smtClean="0"/>
              <a:t>TeV</a:t>
            </a:r>
            <a:r>
              <a:rPr kumimoji="1" lang="en-US" altLang="ja-JP" dirty="0" smtClean="0"/>
              <a:t> PWN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16, Nov., 2010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ガンマ線天文学 ～日本の戦略～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東京大学 宇宙線研究所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124-47E8-4EE2-BAED-F705FBFC78E3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4282" y="1285860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他の</a:t>
            </a:r>
            <a:r>
              <a:rPr lang="en-US" altLang="ja-JP" sz="2400" b="1" dirty="0" smtClean="0"/>
              <a:t>non-</a:t>
            </a:r>
            <a:r>
              <a:rPr lang="en-US" altLang="ja-JP" sz="2400" b="1" dirty="0" err="1" smtClean="0"/>
              <a:t>TeV</a:t>
            </a:r>
            <a:r>
              <a:rPr lang="en-US" altLang="ja-JP" sz="2400" b="1" dirty="0" smtClean="0"/>
              <a:t> PWN</a:t>
            </a:r>
            <a:r>
              <a:rPr lang="ja-JP" altLang="en-US" sz="2400" b="1" dirty="0" smtClean="0"/>
              <a:t>は上限がついてないか緩い。</a:t>
            </a:r>
            <a:endParaRPr lang="en-US" altLang="ja-JP" sz="2400" b="1" dirty="0" smtClean="0"/>
          </a:p>
          <a:p>
            <a:pPr algn="ctr"/>
            <a:r>
              <a:rPr lang="ja-JP" altLang="en-US" sz="2400" b="1" dirty="0" smtClean="0"/>
              <a:t>若い</a:t>
            </a:r>
            <a:r>
              <a:rPr lang="en-US" altLang="ja-JP" sz="2400" b="1" dirty="0" smtClean="0"/>
              <a:t>PWN</a:t>
            </a:r>
            <a:r>
              <a:rPr lang="ja-JP" altLang="en-US" sz="2400" b="1" dirty="0" smtClean="0"/>
              <a:t>の多くは</a:t>
            </a:r>
            <a:r>
              <a:rPr lang="en-US" altLang="ja-JP" sz="2400" b="1" dirty="0" err="1" smtClean="0"/>
              <a:t>TeV</a:t>
            </a:r>
            <a:r>
              <a:rPr lang="en-US" altLang="ja-JP" sz="2400" b="1" dirty="0" smtClean="0"/>
              <a:t> PWN</a:t>
            </a:r>
            <a:r>
              <a:rPr lang="ja-JP" altLang="en-US" sz="2400" b="1" dirty="0" smtClean="0"/>
              <a:t>なので、深く見ることで</a:t>
            </a:r>
            <a:r>
              <a:rPr lang="en-US" altLang="ja-JP" sz="2400" b="1" dirty="0" smtClean="0"/>
              <a:t>non-</a:t>
            </a:r>
            <a:r>
              <a:rPr lang="en-US" altLang="ja-JP" sz="2400" b="1" dirty="0" err="1" smtClean="0"/>
              <a:t>TeV</a:t>
            </a:r>
            <a:r>
              <a:rPr lang="en-US" altLang="ja-JP" sz="2400" b="1" dirty="0" smtClean="0"/>
              <a:t> PWN</a:t>
            </a:r>
            <a:r>
              <a:rPr lang="ja-JP" altLang="en-US" sz="2400" b="1" dirty="0" smtClean="0"/>
              <a:t>も</a:t>
            </a:r>
            <a:r>
              <a:rPr lang="en-US" altLang="ja-JP" sz="2400" b="1" dirty="0" err="1" smtClean="0"/>
              <a:t>TeV</a:t>
            </a:r>
            <a:r>
              <a:rPr lang="ja-JP" altLang="en-US" sz="2400" b="1" dirty="0" smtClean="0"/>
              <a:t>ガンマ線で見えるはず</a:t>
            </a:r>
            <a:r>
              <a:rPr lang="en-US" altLang="ja-JP" sz="2400" b="1" dirty="0" smtClean="0"/>
              <a:t>(#1</a:t>
            </a:r>
            <a:r>
              <a:rPr lang="ja-JP" altLang="en-US" sz="2400" b="1" dirty="0" smtClean="0"/>
              <a:t>のモデル</a:t>
            </a:r>
            <a:r>
              <a:rPr lang="en-US" altLang="ja-JP" sz="2400" b="1" dirty="0" smtClean="0"/>
              <a:t>)</a:t>
            </a:r>
            <a:r>
              <a:rPr lang="ja-JP" altLang="en-US" sz="2400" b="1" dirty="0" err="1" smtClean="0"/>
              <a:t>。</a:t>
            </a:r>
            <a:endParaRPr lang="en-US" altLang="ja-JP" sz="2400" b="1" dirty="0" smtClean="0"/>
          </a:p>
          <a:p>
            <a:pPr algn="ctr"/>
            <a:endParaRPr lang="en-US" altLang="ja-JP" sz="2400" b="1" dirty="0" smtClean="0"/>
          </a:p>
          <a:p>
            <a:pPr algn="ctr"/>
            <a:r>
              <a:rPr lang="en-US" altLang="ja-JP" sz="2400" b="1" dirty="0" smtClean="0"/>
              <a:t>#1</a:t>
            </a:r>
            <a:r>
              <a:rPr lang="ja-JP" altLang="en-US" sz="2400" b="1" dirty="0" smtClean="0"/>
              <a:t>のモデルが適用される場合のガンマ線光度の見積もり。</a:t>
            </a:r>
            <a:endParaRPr lang="en-US" altLang="ja-JP" sz="2400" b="1" dirty="0" smtClean="0"/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793750" y="3213106"/>
          <a:ext cx="7508875" cy="1001712"/>
        </p:xfrm>
        <a:graphic>
          <a:graphicData uri="http://schemas.openxmlformats.org/presentationml/2006/ole">
            <p:oleObj spid="_x0000_s73730" name="数式" r:id="rId3" imgW="3251160" imgH="393480" progId="Equation.3">
              <p:embed/>
            </p:oleObj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959142" y="5715016"/>
            <a:ext cx="721523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>
                <a:solidFill>
                  <a:srgbClr val="FF6699"/>
                </a:solidFill>
              </a:rPr>
              <a:t>これらが大きい</a:t>
            </a:r>
            <a:r>
              <a:rPr kumimoji="1" lang="en-US" altLang="ja-JP" sz="2800" b="1" dirty="0" smtClean="0">
                <a:solidFill>
                  <a:srgbClr val="FF6699"/>
                </a:solidFill>
              </a:rPr>
              <a:t>PWN</a:t>
            </a:r>
            <a:r>
              <a:rPr kumimoji="1" lang="ja-JP" altLang="en-US" sz="2800" b="1" dirty="0" smtClean="0">
                <a:solidFill>
                  <a:srgbClr val="FF6699"/>
                </a:solidFill>
              </a:rPr>
              <a:t>がガンマ線で見える</a:t>
            </a:r>
            <a:r>
              <a:rPr kumimoji="1" lang="en-US" altLang="ja-JP" sz="2800" b="1" dirty="0" smtClean="0">
                <a:solidFill>
                  <a:srgbClr val="FF6699"/>
                </a:solidFill>
              </a:rPr>
              <a:t>!</a:t>
            </a:r>
            <a:endParaRPr kumimoji="1" lang="ja-JP" altLang="en-US" sz="2800" b="1" dirty="0">
              <a:solidFill>
                <a:srgbClr val="FF6699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ここまでのまとめ</a:t>
            </a:r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ガンマ線天文学 ～日本の戦略～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東京大学 宇宙線研究所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124-47E8-4EE2-BAED-F705FBFC78E3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4762" y="1190701"/>
            <a:ext cx="86439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sym typeface="Wingdings" pitchFamily="2" charset="2"/>
              </a:rPr>
              <a:t>パルサー星雲のスペクトル進化のモデルから</a:t>
            </a:r>
            <a:endParaRPr lang="en-US" altLang="ja-JP" sz="2400" b="1" dirty="0" smtClean="0">
              <a:sym typeface="Wingdings" pitchFamily="2" charset="2"/>
            </a:endParaRPr>
          </a:p>
          <a:p>
            <a:pPr algn="ctr"/>
            <a:r>
              <a:rPr lang="ja-JP" altLang="en-US" sz="2400" b="1" dirty="0" smtClean="0">
                <a:sym typeface="Wingdings" pitchFamily="2" charset="2"/>
              </a:rPr>
              <a:t>特に若いパルサー星雲のガンマ線光度について調べた。</a:t>
            </a:r>
            <a:r>
              <a:rPr lang="en-US" altLang="ja-JP" sz="2400" b="1" dirty="0" smtClean="0"/>
              <a:t> </a:t>
            </a:r>
          </a:p>
          <a:p>
            <a:pPr>
              <a:buFont typeface="Wingdings" pitchFamily="2" charset="2"/>
              <a:buChar char="p"/>
            </a:pP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r>
              <a:rPr lang="en-US" altLang="ja-JP" sz="2400" b="1" dirty="0" err="1" smtClean="0"/>
              <a:t>TeV</a:t>
            </a:r>
            <a:r>
              <a:rPr lang="en-US" altLang="ja-JP" sz="2400" b="1" dirty="0" smtClean="0"/>
              <a:t> PWN</a:t>
            </a:r>
            <a:r>
              <a:rPr lang="ja-JP" altLang="en-US" sz="2400" b="1" dirty="0" smtClean="0"/>
              <a:t>は多くの共通の特徴を持っている。</a:t>
            </a: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r>
              <a:rPr lang="en-US" altLang="ja-JP" sz="2400" b="1" dirty="0" smtClean="0"/>
              <a:t>non-</a:t>
            </a:r>
            <a:r>
              <a:rPr lang="en-US" altLang="ja-JP" sz="2400" b="1" dirty="0" err="1" smtClean="0"/>
              <a:t>TeV</a:t>
            </a:r>
            <a:r>
              <a:rPr lang="en-US" altLang="ja-JP" sz="2400" b="1" dirty="0" smtClean="0"/>
              <a:t> PWN(3C58)</a:t>
            </a:r>
            <a:r>
              <a:rPr lang="ja-JP" altLang="en-US" sz="2400" b="1" dirty="0" smtClean="0"/>
              <a:t>は、</a:t>
            </a:r>
            <a:r>
              <a:rPr lang="en-US" altLang="ja-JP" sz="2400" b="1" dirty="0" err="1" smtClean="0"/>
              <a:t>TeV</a:t>
            </a:r>
            <a:r>
              <a:rPr lang="en-US" altLang="ja-JP" sz="2400" b="1" dirty="0" smtClean="0"/>
              <a:t> PWN</a:t>
            </a:r>
            <a:r>
              <a:rPr lang="ja-JP" altLang="en-US" sz="2400" b="1" dirty="0" smtClean="0"/>
              <a:t>とすべての共通の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　性質を持てない。</a:t>
            </a: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r>
              <a:rPr lang="ja-JP" altLang="en-US" sz="2400" b="1" dirty="0" smtClean="0"/>
              <a:t>スペクトル以外の力学的な視点から、</a:t>
            </a:r>
            <a:r>
              <a:rPr lang="en-US" altLang="ja-JP" sz="2400" b="1" dirty="0" smtClean="0"/>
              <a:t>non-</a:t>
            </a:r>
            <a:r>
              <a:rPr lang="en-US" altLang="ja-JP" sz="2400" b="1" dirty="0" err="1" smtClean="0"/>
              <a:t>TeV</a:t>
            </a:r>
            <a:r>
              <a:rPr lang="en-US" altLang="ja-JP" sz="2400" b="1" dirty="0" smtClean="0"/>
              <a:t> PWN</a:t>
            </a:r>
            <a:r>
              <a:rPr lang="ja-JP" altLang="en-US" sz="2400" b="1" dirty="0" smtClean="0"/>
              <a:t>も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　ガンマ線で輝いており、</a:t>
            </a:r>
            <a:r>
              <a:rPr lang="en-US" altLang="ja-JP" sz="2400" b="1" dirty="0" smtClean="0"/>
              <a:t>CTA</a:t>
            </a:r>
            <a:r>
              <a:rPr lang="ja-JP" altLang="en-US" sz="2400" b="1" dirty="0" smtClean="0"/>
              <a:t>では主要な天体となり得る。</a:t>
            </a: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endParaRPr lang="en-US" altLang="ja-JP" sz="2400" b="1" dirty="0" smtClean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16, Nov., 2010</a:t>
            </a:r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43902" y="5214950"/>
            <a:ext cx="723153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FF6699"/>
                </a:solidFill>
              </a:rPr>
              <a:t>CTA</a:t>
            </a:r>
            <a:r>
              <a:rPr lang="ja-JP" altLang="en-US" sz="2800" b="1" dirty="0" smtClean="0">
                <a:solidFill>
                  <a:srgbClr val="FF6699"/>
                </a:solidFill>
              </a:rPr>
              <a:t>など将来の</a:t>
            </a:r>
            <a:r>
              <a:rPr lang="en-US" altLang="ja-JP" sz="2800" b="1" dirty="0" err="1" smtClean="0">
                <a:solidFill>
                  <a:srgbClr val="FF6699"/>
                </a:solidFill>
              </a:rPr>
              <a:t>TeV</a:t>
            </a:r>
            <a:r>
              <a:rPr lang="ja-JP" altLang="en-US" sz="2800" b="1" dirty="0" smtClean="0">
                <a:solidFill>
                  <a:srgbClr val="FF6699"/>
                </a:solidFill>
              </a:rPr>
              <a:t>ガンマ線観測からは</a:t>
            </a:r>
            <a:endParaRPr lang="en-US" altLang="ja-JP" sz="2800" b="1" dirty="0" smtClean="0">
              <a:solidFill>
                <a:srgbClr val="FF6699"/>
              </a:solidFill>
            </a:endParaRPr>
          </a:p>
          <a:p>
            <a:pPr algn="ctr"/>
            <a:r>
              <a:rPr lang="ja-JP" altLang="en-US" sz="2800" b="1" dirty="0" smtClean="0">
                <a:solidFill>
                  <a:srgbClr val="FF6699"/>
                </a:solidFill>
              </a:rPr>
              <a:t>どのようなことがわかるのか。</a:t>
            </a:r>
            <a:endParaRPr kumimoji="1" lang="en-US" altLang="ja-JP" sz="2800" b="1" dirty="0" smtClean="0">
              <a:solidFill>
                <a:srgbClr val="FF66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CTA</a:t>
            </a:r>
            <a:r>
              <a:rPr kumimoji="1" lang="ja-JP" altLang="en-US" dirty="0" smtClean="0"/>
              <a:t>で見る</a:t>
            </a:r>
            <a:r>
              <a:rPr lang="en-US" altLang="ja-JP" dirty="0" err="1" smtClean="0"/>
              <a:t>TeV</a:t>
            </a:r>
            <a:r>
              <a:rPr lang="en-US" altLang="ja-JP" dirty="0" smtClean="0"/>
              <a:t> PWN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16, Nov., 2010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ガンマ線天文学 ～日本の戦略～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東京大学 宇宙線研究所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124-47E8-4EE2-BAED-F705FBFC78E3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709068" y="5072074"/>
          <a:ext cx="3725863" cy="1260475"/>
        </p:xfrm>
        <a:graphic>
          <a:graphicData uri="http://schemas.openxmlformats.org/presentationml/2006/ole">
            <p:oleObj spid="_x0000_s88066" name="数式" r:id="rId4" imgW="1612800" imgH="495000" progId="Equation.3">
              <p:embed/>
            </p:oleObj>
          </a:graphicData>
        </a:graphic>
      </p:graphicFrame>
      <p:grpSp>
        <p:nvGrpSpPr>
          <p:cNvPr id="27" name="グループ化 26"/>
          <p:cNvGrpSpPr/>
          <p:nvPr/>
        </p:nvGrpSpPr>
        <p:grpSpPr>
          <a:xfrm>
            <a:off x="642910" y="2265599"/>
            <a:ext cx="2357454" cy="2020657"/>
            <a:chOff x="785786" y="1571612"/>
            <a:chExt cx="2357454" cy="2377847"/>
          </a:xfrm>
        </p:grpSpPr>
        <p:pic>
          <p:nvPicPr>
            <p:cNvPr id="88067" name="Picture 3"/>
            <p:cNvPicPr>
              <a:picLocks noChangeAspect="1" noChangeArrowheads="1"/>
            </p:cNvPicPr>
            <p:nvPr/>
          </p:nvPicPr>
          <p:blipFill>
            <a:blip r:embed="rId5"/>
            <a:srcRect l="-3138" t="24369" r="-419" b="6303"/>
            <a:stretch>
              <a:fillRect/>
            </a:stretch>
          </p:blipFill>
          <p:spPr bwMode="auto">
            <a:xfrm>
              <a:off x="785786" y="1571612"/>
              <a:ext cx="2357454" cy="2357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0" name="直線コネクタ 19"/>
            <p:cNvCxnSpPr/>
            <p:nvPr/>
          </p:nvCxnSpPr>
          <p:spPr>
            <a:xfrm rot="16200000" flipV="1">
              <a:off x="1460137" y="2750118"/>
              <a:ext cx="2377847" cy="208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25"/>
            <p:cNvSpPr txBox="1"/>
            <p:nvPr/>
          </p:nvSpPr>
          <p:spPr>
            <a:xfrm>
              <a:off x="1500166" y="3059668"/>
              <a:ext cx="7617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Crab</a:t>
              </a:r>
            </a:p>
            <a:p>
              <a:pPr algn="ctr"/>
              <a:r>
                <a:rPr lang="en-US" altLang="ja-JP" b="1" dirty="0" smtClean="0"/>
                <a:t>SSC</a:t>
              </a:r>
              <a:endParaRPr kumimoji="1" lang="ja-JP" altLang="en-US" b="1" dirty="0"/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3643306" y="2273850"/>
            <a:ext cx="2124075" cy="2012406"/>
            <a:chOff x="3929058" y="3429000"/>
            <a:chExt cx="2124075" cy="2308480"/>
          </a:xfrm>
        </p:grpSpPr>
        <p:pic>
          <p:nvPicPr>
            <p:cNvPr id="88072" name="Picture 8"/>
            <p:cNvPicPr>
              <a:picLocks noChangeAspect="1" noChangeArrowheads="1"/>
            </p:cNvPicPr>
            <p:nvPr/>
          </p:nvPicPr>
          <p:blipFill>
            <a:blip r:embed="rId6"/>
            <a:srcRect t="25736" b="14863"/>
            <a:stretch>
              <a:fillRect/>
            </a:stretch>
          </p:blipFill>
          <p:spPr bwMode="auto">
            <a:xfrm>
              <a:off x="3929058" y="3429000"/>
              <a:ext cx="2124075" cy="2308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6" name="直線コネクタ 15"/>
            <p:cNvCxnSpPr/>
            <p:nvPr/>
          </p:nvCxnSpPr>
          <p:spPr>
            <a:xfrm rot="16200000" flipV="1">
              <a:off x="4423801" y="4558509"/>
              <a:ext cx="2269670" cy="1065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4286248" y="4786322"/>
              <a:ext cx="12763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G0.9+0.1</a:t>
              </a:r>
            </a:p>
            <a:p>
              <a:pPr algn="ctr"/>
              <a:r>
                <a:rPr kumimoji="1" lang="en-US" altLang="ja-JP" b="1" dirty="0" smtClean="0"/>
                <a:t>IC/IR</a:t>
              </a:r>
              <a:endParaRPr kumimoji="1" lang="ja-JP" altLang="en-US" b="1" dirty="0"/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6215074" y="2243277"/>
            <a:ext cx="2357454" cy="2042979"/>
            <a:chOff x="6215074" y="1110343"/>
            <a:chExt cx="2357454" cy="2339053"/>
          </a:xfrm>
        </p:grpSpPr>
        <p:pic>
          <p:nvPicPr>
            <p:cNvPr id="88071" name="Picture 7"/>
            <p:cNvPicPr>
              <a:picLocks noChangeAspect="1" noChangeArrowheads="1"/>
            </p:cNvPicPr>
            <p:nvPr/>
          </p:nvPicPr>
          <p:blipFill>
            <a:blip r:embed="rId7"/>
            <a:srcRect t="27916" r="201" b="12530"/>
            <a:stretch>
              <a:fillRect/>
            </a:stretch>
          </p:blipFill>
          <p:spPr bwMode="auto">
            <a:xfrm>
              <a:off x="6215074" y="1142984"/>
              <a:ext cx="2357454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5" name="直線コネクタ 14"/>
            <p:cNvCxnSpPr/>
            <p:nvPr/>
          </p:nvCxnSpPr>
          <p:spPr>
            <a:xfrm rot="5400000" flipH="1" flipV="1">
              <a:off x="6862103" y="2277839"/>
              <a:ext cx="2339053" cy="406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/>
            <p:cNvSpPr txBox="1"/>
            <p:nvPr/>
          </p:nvSpPr>
          <p:spPr>
            <a:xfrm>
              <a:off x="6643702" y="2285992"/>
              <a:ext cx="14478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G54.1+0.3</a:t>
              </a:r>
            </a:p>
            <a:p>
              <a:pPr algn="ctr"/>
              <a:r>
                <a:rPr lang="en-US" altLang="ja-JP" b="1" dirty="0" smtClean="0"/>
                <a:t>IC/CMB</a:t>
              </a:r>
              <a:endParaRPr kumimoji="1" lang="ja-JP" altLang="en-US" b="1" dirty="0"/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214282" y="1312119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err="1" smtClean="0"/>
              <a:t>TeV</a:t>
            </a:r>
            <a:r>
              <a:rPr lang="ja-JP" altLang="en-US" sz="2400" b="1" dirty="0" smtClean="0"/>
              <a:t>ガンマ線のスペクトル指数と</a:t>
            </a:r>
            <a:r>
              <a:rPr lang="en-US" altLang="ja-JP" sz="2400" b="1" dirty="0" smtClean="0"/>
              <a:t>Klein-</a:t>
            </a:r>
            <a:r>
              <a:rPr lang="en-US" altLang="ja-JP" sz="2400" b="1" dirty="0" err="1" smtClean="0"/>
              <a:t>Nishina</a:t>
            </a:r>
            <a:r>
              <a:rPr lang="ja-JP" altLang="en-US" sz="2400" b="1" dirty="0" smtClean="0"/>
              <a:t>効果</a:t>
            </a:r>
            <a:endParaRPr lang="en-US" altLang="ja-JP" sz="2400" b="1" dirty="0" smtClean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57224" y="4429132"/>
            <a:ext cx="227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だらだらと伸びる</a:t>
            </a:r>
            <a:r>
              <a:rPr lang="ja-JP" altLang="en-US" b="1" dirty="0" smtClean="0"/>
              <a:t>。</a:t>
            </a:r>
            <a:endParaRPr lang="en-US" altLang="ja-JP" b="1" dirty="0" smtClean="0"/>
          </a:p>
          <a:p>
            <a:pPr algn="ctr"/>
            <a:r>
              <a:rPr kumimoji="1" lang="en-US" altLang="ja-JP" b="1" dirty="0" smtClean="0"/>
              <a:t>SSC</a:t>
            </a:r>
            <a:r>
              <a:rPr kumimoji="1" lang="ja-JP" altLang="en-US" b="1" dirty="0" smtClean="0"/>
              <a:t>優勢</a:t>
            </a:r>
            <a:endParaRPr kumimoji="1" lang="en-US" altLang="ja-JP" b="1" dirty="0" smtClean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428992" y="4429132"/>
            <a:ext cx="2451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&lt;100TeV</a:t>
            </a:r>
            <a:r>
              <a:rPr kumimoji="1" lang="ja-JP" altLang="en-US" b="1" dirty="0" smtClean="0"/>
              <a:t>で</a:t>
            </a:r>
            <a:r>
              <a:rPr lang="ja-JP" altLang="en-US" b="1" dirty="0" smtClean="0"/>
              <a:t>落ちる。</a:t>
            </a:r>
            <a:endParaRPr lang="en-US" altLang="ja-JP" b="1" dirty="0" smtClean="0"/>
          </a:p>
          <a:p>
            <a:pPr algn="ctr"/>
            <a:r>
              <a:rPr lang="en-US" altLang="ja-JP" b="1" dirty="0" smtClean="0"/>
              <a:t>IC/dust IR</a:t>
            </a:r>
            <a:r>
              <a:rPr lang="ja-JP" altLang="en-US" b="1" dirty="0" smtClean="0"/>
              <a:t>優勢</a:t>
            </a:r>
            <a:endParaRPr kumimoji="1" lang="en-US" altLang="ja-JP" b="1" dirty="0" smtClean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215074" y="4413892"/>
            <a:ext cx="2451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&lt;100TeV</a:t>
            </a:r>
            <a:r>
              <a:rPr kumimoji="1" lang="ja-JP" altLang="en-US" b="1" dirty="0" smtClean="0"/>
              <a:t>で落ちる。</a:t>
            </a:r>
            <a:endParaRPr kumimoji="1" lang="en-US" altLang="ja-JP" b="1" dirty="0" smtClean="0"/>
          </a:p>
          <a:p>
            <a:pPr algn="ctr"/>
            <a:r>
              <a:rPr lang="en-US" altLang="ja-JP" b="1" dirty="0" smtClean="0"/>
              <a:t>IC/CMB</a:t>
            </a:r>
            <a:r>
              <a:rPr lang="ja-JP" altLang="en-US" b="1" dirty="0" smtClean="0"/>
              <a:t>優勢</a:t>
            </a:r>
            <a:endParaRPr kumimoji="1" lang="en-US" altLang="ja-JP" b="1" dirty="0" smtClean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857356" y="1928802"/>
            <a:ext cx="1253869" cy="36933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～</a:t>
            </a:r>
            <a:r>
              <a:rPr kumimoji="1" lang="en-US" altLang="ja-JP" b="1" dirty="0" smtClean="0"/>
              <a:t>10TeV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1071538" y="2143116"/>
            <a:ext cx="70009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ja-JP" sz="2400" b="1" dirty="0" smtClean="0"/>
              <a:t>3C58</a:t>
            </a:r>
            <a:r>
              <a:rPr lang="ja-JP" altLang="en-US" sz="2400" b="1" dirty="0" smtClean="0"/>
              <a:t>が受かれば、加速粒子のベキ～</a:t>
            </a:r>
            <a:r>
              <a:rPr lang="en-US" altLang="ja-JP" sz="2400" b="1" dirty="0" smtClean="0"/>
              <a:t>2.5</a:t>
            </a:r>
            <a:r>
              <a:rPr lang="ja-JP" altLang="en-US" sz="2400" b="1" dirty="0" smtClean="0"/>
              <a:t>が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　若いパルサー星雲の持つ共通の性質でない。</a:t>
            </a: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r>
              <a:rPr lang="ja-JP" altLang="en-US" sz="2400" b="1" dirty="0" smtClean="0"/>
              <a:t>パルサー星雲の力学進化を同時に説明する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　モデルが必要になる。</a:t>
            </a:r>
            <a:endParaRPr lang="en-US" altLang="ja-JP" sz="2400" b="1" dirty="0" smtClean="0"/>
          </a:p>
          <a:p>
            <a:pPr lvl="1"/>
            <a:r>
              <a:rPr lang="en-US" altLang="ja-JP" sz="2400" b="1" dirty="0" smtClean="0"/>
              <a:t>=&gt;σ</a:t>
            </a:r>
            <a:r>
              <a:rPr lang="ja-JP" altLang="en-US" sz="2400" b="1" dirty="0" smtClean="0"/>
              <a:t>問題と呼ばれる問題へ新しい視点で挑戦。</a:t>
            </a: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endParaRPr lang="en-US" altLang="ja-JP" sz="2400" b="1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CTA</a:t>
            </a:r>
            <a:r>
              <a:rPr kumimoji="1" lang="ja-JP" altLang="en-US" dirty="0" smtClean="0"/>
              <a:t>で見る</a:t>
            </a:r>
            <a:r>
              <a:rPr kumimoji="1" lang="en-US" altLang="ja-JP" dirty="0" smtClean="0"/>
              <a:t>non-</a:t>
            </a:r>
            <a:r>
              <a:rPr kumimoji="1" lang="en-US" altLang="ja-JP" dirty="0" err="1" smtClean="0"/>
              <a:t>TeV</a:t>
            </a:r>
            <a:r>
              <a:rPr kumimoji="1" lang="en-US" altLang="ja-JP" dirty="0" smtClean="0"/>
              <a:t> PWN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16, Nov., 2010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ガンマ線天文学 ～日本の戦略～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東京大学 宇宙線研究所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124-47E8-4EE2-BAED-F705FBFC78E3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4282" y="1312119"/>
            <a:ext cx="8715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基本的には</a:t>
            </a:r>
            <a:r>
              <a:rPr lang="en-US" altLang="ja-JP" sz="2400" b="1" dirty="0" err="1" smtClean="0"/>
              <a:t>TeV</a:t>
            </a:r>
            <a:r>
              <a:rPr lang="en-US" altLang="ja-JP" sz="2400" b="1" dirty="0" smtClean="0"/>
              <a:t> PWN</a:t>
            </a:r>
            <a:r>
              <a:rPr lang="ja-JP" altLang="en-US" sz="2400" b="1" dirty="0" smtClean="0"/>
              <a:t>と同じ振る舞いを期待する。</a:t>
            </a:r>
            <a:endParaRPr lang="en-US" altLang="ja-JP" sz="2400" b="1" dirty="0" smtClean="0"/>
          </a:p>
          <a:p>
            <a:pPr algn="ctr"/>
            <a:r>
              <a:rPr lang="en-US" altLang="ja-JP" sz="2400" b="1" dirty="0" smtClean="0"/>
              <a:t>CTA</a:t>
            </a:r>
            <a:r>
              <a:rPr lang="ja-JP" altLang="en-US" sz="2400" b="1" dirty="0" smtClean="0"/>
              <a:t>では、いくつかの</a:t>
            </a:r>
            <a:r>
              <a:rPr lang="en-US" altLang="ja-JP" sz="2400" b="1" dirty="0" smtClean="0"/>
              <a:t>non-</a:t>
            </a:r>
            <a:r>
              <a:rPr lang="en-US" altLang="ja-JP" sz="2400" b="1" dirty="0" err="1" smtClean="0"/>
              <a:t>TeV</a:t>
            </a:r>
            <a:r>
              <a:rPr lang="en-US" altLang="ja-JP" sz="2400" b="1" dirty="0" smtClean="0"/>
              <a:t> PWN</a:t>
            </a:r>
            <a:r>
              <a:rPr lang="ja-JP" altLang="en-US" sz="2400" b="1" dirty="0" smtClean="0"/>
              <a:t>が受かるはず</a:t>
            </a:r>
            <a:r>
              <a:rPr lang="en-US" altLang="ja-JP" sz="2400" b="1" dirty="0" smtClean="0"/>
              <a:t>!!</a:t>
            </a:r>
          </a:p>
          <a:p>
            <a:pPr algn="ctr"/>
            <a:endParaRPr lang="en-US" altLang="ja-JP" sz="2400" b="1" dirty="0" smtClean="0"/>
          </a:p>
          <a:p>
            <a:pPr algn="ctr"/>
            <a:endParaRPr lang="en-US" altLang="ja-JP" sz="2400" b="1" dirty="0" smtClean="0"/>
          </a:p>
          <a:p>
            <a:pPr algn="ctr"/>
            <a:endParaRPr lang="en-US" altLang="ja-JP" sz="2400" b="1" dirty="0" smtClean="0"/>
          </a:p>
          <a:p>
            <a:pPr algn="ctr"/>
            <a:endParaRPr lang="en-US" altLang="ja-JP" sz="2400" b="1" dirty="0" smtClean="0"/>
          </a:p>
          <a:p>
            <a:pPr algn="ctr"/>
            <a:endParaRPr lang="en-US" altLang="ja-JP" sz="2400" b="1" dirty="0" smtClean="0"/>
          </a:p>
          <a:p>
            <a:pPr algn="ctr"/>
            <a:endParaRPr lang="en-US" altLang="ja-JP" sz="2400" b="1" dirty="0" smtClean="0"/>
          </a:p>
          <a:p>
            <a:pPr algn="ctr"/>
            <a:r>
              <a:rPr lang="ja-JP" altLang="en-US" sz="2400" b="1" dirty="0" smtClean="0"/>
              <a:t>一方で、</a:t>
            </a:r>
            <a:r>
              <a:rPr lang="en-US" altLang="ja-JP" sz="2400" b="1" dirty="0" smtClean="0"/>
              <a:t>3C58</a:t>
            </a:r>
            <a:r>
              <a:rPr lang="ja-JP" altLang="en-US" sz="2400" b="1" dirty="0" smtClean="0"/>
              <a:t>が受からない場合はかなり深刻。</a:t>
            </a:r>
            <a:endParaRPr lang="en-US" altLang="ja-JP" sz="2400" b="1" dirty="0" smtClean="0"/>
          </a:p>
        </p:txBody>
      </p:sp>
      <p:sp>
        <p:nvSpPr>
          <p:cNvPr id="9" name="上下矢印 8"/>
          <p:cNvSpPr/>
          <p:nvPr/>
        </p:nvSpPr>
        <p:spPr>
          <a:xfrm>
            <a:off x="4214810" y="3214686"/>
            <a:ext cx="642942" cy="85725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CTA</a:t>
            </a:r>
            <a:r>
              <a:rPr kumimoji="1" lang="ja-JP" altLang="en-US" dirty="0" smtClean="0"/>
              <a:t>で見る</a:t>
            </a:r>
            <a:r>
              <a:rPr kumimoji="1" lang="en-US" altLang="ja-JP" dirty="0" smtClean="0"/>
              <a:t>old </a:t>
            </a:r>
            <a:r>
              <a:rPr kumimoji="1" lang="en-US" altLang="ja-JP" dirty="0" err="1" smtClean="0"/>
              <a:t>TeV</a:t>
            </a:r>
            <a:r>
              <a:rPr kumimoji="1" lang="en-US" altLang="ja-JP" dirty="0" smtClean="0"/>
              <a:t> PWN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16, Nov., 2010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ガンマ線天文学 ～日本の戦略～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東京大学 宇宙線研究所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124-47E8-4EE2-BAED-F705FBFC78E3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4282" y="1312119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非常に多くのパルサー星雲が見えると思われる。</a:t>
            </a:r>
            <a:endParaRPr lang="en-US" altLang="ja-JP" sz="2400" b="1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4348" y="1928802"/>
            <a:ext cx="77153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ja-JP" altLang="en-US" sz="2400" b="1" dirty="0" smtClean="0"/>
              <a:t>かに星雲の</a:t>
            </a:r>
            <a:r>
              <a:rPr lang="en-US" altLang="ja-JP" sz="2400" b="1" dirty="0" smtClean="0"/>
              <a:t>30</a:t>
            </a:r>
            <a:r>
              <a:rPr lang="ja-JP" altLang="en-US" sz="2400" b="1" dirty="0" smtClean="0"/>
              <a:t>倍以上の年齢の</a:t>
            </a:r>
            <a:r>
              <a:rPr lang="en-US" altLang="ja-JP" sz="2400" b="1" dirty="0" smtClean="0"/>
              <a:t>PWN</a:t>
            </a:r>
            <a:r>
              <a:rPr lang="ja-JP" altLang="en-US" sz="2400" b="1" dirty="0" smtClean="0"/>
              <a:t>も</a:t>
            </a:r>
            <a:r>
              <a:rPr lang="en-US" altLang="ja-JP" sz="2400" b="1" dirty="0" err="1" smtClean="0"/>
              <a:t>TeV</a:t>
            </a:r>
            <a:r>
              <a:rPr lang="ja-JP" altLang="en-US" sz="2400" b="1" dirty="0" smtClean="0"/>
              <a:t>ガンマ線　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　で見つかっている。</a:t>
            </a:r>
            <a:endParaRPr lang="en-US" altLang="ja-JP" sz="2400" b="1" dirty="0" smtClean="0"/>
          </a:p>
          <a:p>
            <a:pPr lvl="1"/>
            <a:r>
              <a:rPr lang="ja-JP" altLang="en-US" sz="2400" b="1" dirty="0" smtClean="0"/>
              <a:t>若いパルサー星雲のスペクトル進化からも</a:t>
            </a:r>
            <a:r>
              <a:rPr lang="en-US" altLang="ja-JP" sz="2400" b="1" dirty="0" err="1" smtClean="0"/>
              <a:t>TeV</a:t>
            </a:r>
            <a:r>
              <a:rPr lang="ja-JP" altLang="en-US" sz="2400" b="1" dirty="0" smtClean="0"/>
              <a:t>ガンマ線は長く生き残ることが分かっている。</a:t>
            </a:r>
            <a:endParaRPr lang="en-US" altLang="ja-JP" sz="2400" b="1" dirty="0" smtClean="0"/>
          </a:p>
          <a:p>
            <a:pPr lvl="1"/>
            <a:r>
              <a:rPr lang="en-US" altLang="ja-JP" sz="2400" b="1" dirty="0" smtClean="0"/>
              <a:t>(</a:t>
            </a:r>
            <a:r>
              <a:rPr lang="ja-JP" altLang="en-US" sz="2400" b="1" dirty="0" smtClean="0"/>
              <a:t>パルサーの初期回転エネルギーの手がかり</a:t>
            </a:r>
            <a:r>
              <a:rPr lang="en-US" altLang="ja-JP" sz="2400" b="1" dirty="0" smtClean="0"/>
              <a:t>)</a:t>
            </a:r>
          </a:p>
          <a:p>
            <a:pPr>
              <a:buFont typeface="Wingdings" pitchFamily="2" charset="2"/>
              <a:buChar char="p"/>
            </a:pP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r>
              <a:rPr lang="ja-JP" altLang="en-US" sz="2400" b="1" dirty="0" smtClean="0"/>
              <a:t>いくつかの</a:t>
            </a:r>
            <a:r>
              <a:rPr lang="en-US" altLang="ja-JP" sz="2400" b="1" dirty="0" smtClean="0"/>
              <a:t>old </a:t>
            </a:r>
            <a:r>
              <a:rPr lang="en-US" altLang="ja-JP" sz="2400" b="1" dirty="0" err="1" smtClean="0"/>
              <a:t>TeV</a:t>
            </a:r>
            <a:r>
              <a:rPr lang="en-US" altLang="ja-JP" sz="2400" b="1" dirty="0" smtClean="0"/>
              <a:t> PWN</a:t>
            </a:r>
            <a:r>
              <a:rPr lang="ja-JP" altLang="en-US" sz="2400" b="1" dirty="0" smtClean="0"/>
              <a:t>は広がった天体として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　観測されている。</a:t>
            </a:r>
            <a:endParaRPr lang="en-US" altLang="ja-JP" sz="2400" b="1" dirty="0" smtClean="0"/>
          </a:p>
          <a:p>
            <a:pPr lvl="1"/>
            <a:r>
              <a:rPr lang="ja-JP" altLang="en-US" sz="2400" b="1" dirty="0" smtClean="0"/>
              <a:t>超新星残骸の逆行衝撃波で破壊された後、高エネルギー粒子がどのように逃げていくのか。</a:t>
            </a:r>
            <a:endParaRPr lang="en-US" altLang="ja-JP" sz="2400" b="1" dirty="0" smtClean="0"/>
          </a:p>
          <a:p>
            <a:pPr lvl="1"/>
            <a:r>
              <a:rPr lang="en-US" altLang="ja-JP" sz="2400" b="1" dirty="0" smtClean="0"/>
              <a:t>(</a:t>
            </a:r>
            <a:r>
              <a:rPr lang="ja-JP" altLang="en-US" sz="2400" b="1" dirty="0" smtClean="0"/>
              <a:t>地球に到来する宇宙線電子陽電子超過</a:t>
            </a:r>
            <a:r>
              <a:rPr lang="en-US" altLang="ja-JP" sz="2400" b="1" dirty="0" smtClean="0"/>
              <a:t>)</a:t>
            </a:r>
          </a:p>
          <a:p>
            <a:endParaRPr lang="en-US" altLang="ja-JP" sz="2400" b="1" dirty="0" smtClean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ガンマ線天文学 ～日本の戦略～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東京大学 宇宙線研究所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124-47E8-4EE2-BAED-F705FBFC78E3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4762" y="1190701"/>
            <a:ext cx="86439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sym typeface="Wingdings" pitchFamily="2" charset="2"/>
              </a:rPr>
              <a:t>パルサー星雲のスペクトル進化のモデルから</a:t>
            </a:r>
            <a:endParaRPr lang="en-US" altLang="ja-JP" sz="2400" b="1" dirty="0" smtClean="0">
              <a:sym typeface="Wingdings" pitchFamily="2" charset="2"/>
            </a:endParaRPr>
          </a:p>
          <a:p>
            <a:pPr algn="ctr"/>
            <a:r>
              <a:rPr lang="ja-JP" altLang="en-US" sz="2400" b="1" dirty="0" smtClean="0">
                <a:sym typeface="Wingdings" pitchFamily="2" charset="2"/>
              </a:rPr>
              <a:t>特に若いパルサー星雲のガンマ線光度について調べた。</a:t>
            </a:r>
            <a:r>
              <a:rPr lang="en-US" altLang="ja-JP" sz="2400" b="1" dirty="0" smtClean="0"/>
              <a:t> </a:t>
            </a:r>
          </a:p>
          <a:p>
            <a:pPr>
              <a:buFont typeface="Wingdings" pitchFamily="2" charset="2"/>
              <a:buChar char="p"/>
            </a:pP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r>
              <a:rPr lang="en-US" altLang="ja-JP" sz="2400" b="1" dirty="0" err="1" smtClean="0"/>
              <a:t>TeV</a:t>
            </a:r>
            <a:r>
              <a:rPr lang="en-US" altLang="ja-JP" sz="2400" b="1" dirty="0" smtClean="0"/>
              <a:t> PWN</a:t>
            </a:r>
            <a:r>
              <a:rPr lang="ja-JP" altLang="en-US" sz="2400" b="1" dirty="0" smtClean="0"/>
              <a:t>は多くの共通の特徴を持っている。</a:t>
            </a: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r>
              <a:rPr lang="en-US" altLang="ja-JP" sz="2400" b="1" dirty="0" smtClean="0"/>
              <a:t>non-</a:t>
            </a:r>
            <a:r>
              <a:rPr lang="en-US" altLang="ja-JP" sz="2400" b="1" dirty="0" err="1" smtClean="0"/>
              <a:t>TeV</a:t>
            </a:r>
            <a:r>
              <a:rPr lang="en-US" altLang="ja-JP" sz="2400" b="1" dirty="0" smtClean="0"/>
              <a:t> PWN(3C58)</a:t>
            </a:r>
            <a:r>
              <a:rPr lang="ja-JP" altLang="en-US" sz="2400" b="1" dirty="0" smtClean="0"/>
              <a:t>は、</a:t>
            </a:r>
            <a:r>
              <a:rPr lang="en-US" altLang="ja-JP" sz="2400" b="1" dirty="0" err="1" smtClean="0"/>
              <a:t>TeV</a:t>
            </a:r>
            <a:r>
              <a:rPr lang="en-US" altLang="ja-JP" sz="2400" b="1" dirty="0" smtClean="0"/>
              <a:t> PWN</a:t>
            </a:r>
            <a:r>
              <a:rPr lang="ja-JP" altLang="en-US" sz="2400" b="1" dirty="0" smtClean="0"/>
              <a:t>とすべての共通の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　性質を持てない。</a:t>
            </a: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r>
              <a:rPr lang="en-US" altLang="ja-JP" sz="2400" b="1" dirty="0" smtClean="0"/>
              <a:t>CTA</a:t>
            </a:r>
            <a:r>
              <a:rPr lang="ja-JP" altLang="en-US" sz="2400" b="1" dirty="0" smtClean="0"/>
              <a:t>では</a:t>
            </a:r>
            <a:r>
              <a:rPr lang="en-US" altLang="ja-JP" sz="2400" b="1" dirty="0" err="1" smtClean="0"/>
              <a:t>TeV</a:t>
            </a:r>
            <a:r>
              <a:rPr lang="en-US" altLang="ja-JP" sz="2400" b="1" dirty="0" smtClean="0"/>
              <a:t> PWN</a:t>
            </a:r>
            <a:r>
              <a:rPr lang="ja-JP" altLang="en-US" sz="2400" b="1" dirty="0" err="1" smtClean="0"/>
              <a:t>、</a:t>
            </a:r>
            <a:r>
              <a:rPr lang="en-US" altLang="ja-JP" sz="2400" b="1" dirty="0" smtClean="0"/>
              <a:t>non-</a:t>
            </a:r>
            <a:r>
              <a:rPr lang="en-US" altLang="ja-JP" sz="2400" b="1" dirty="0" err="1" smtClean="0"/>
              <a:t>TeV</a:t>
            </a:r>
            <a:r>
              <a:rPr lang="en-US" altLang="ja-JP" sz="2400" b="1" dirty="0" smtClean="0"/>
              <a:t> PWN</a:t>
            </a:r>
            <a:r>
              <a:rPr lang="ja-JP" altLang="en-US" sz="2400" b="1" dirty="0" err="1" smtClean="0"/>
              <a:t>、</a:t>
            </a:r>
            <a:r>
              <a:rPr lang="en-US" altLang="ja-JP" sz="2400" b="1" dirty="0" smtClean="0"/>
              <a:t>old </a:t>
            </a:r>
            <a:r>
              <a:rPr lang="en-US" altLang="ja-JP" sz="2400" b="1" dirty="0" err="1" smtClean="0"/>
              <a:t>TeV</a:t>
            </a:r>
            <a:r>
              <a:rPr lang="en-US" altLang="ja-JP" sz="2400" b="1" dirty="0" smtClean="0"/>
              <a:t> PWN</a:t>
            </a:r>
          </a:p>
          <a:p>
            <a:r>
              <a:rPr lang="ja-JP" altLang="en-US" sz="2400" b="1" dirty="0" smtClean="0"/>
              <a:t>　それぞれが興味深いターゲットとなる。</a:t>
            </a: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endParaRPr lang="en-US" altLang="ja-JP" sz="2400" b="1" dirty="0" smtClean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16, Nov., 2010</a:t>
            </a:r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15472" y="5118099"/>
            <a:ext cx="508839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FF6699"/>
                </a:solidFill>
              </a:rPr>
              <a:t>CTA</a:t>
            </a:r>
            <a:r>
              <a:rPr lang="ja-JP" altLang="en-US" sz="2800" b="1" dirty="0" smtClean="0">
                <a:solidFill>
                  <a:srgbClr val="FF6699"/>
                </a:solidFill>
              </a:rPr>
              <a:t>の観測で</a:t>
            </a:r>
            <a:r>
              <a:rPr lang="en-US" altLang="ja-JP" sz="2800" b="1" dirty="0" smtClean="0">
                <a:solidFill>
                  <a:srgbClr val="FF6699"/>
                </a:solidFill>
              </a:rPr>
              <a:t>PWN</a:t>
            </a:r>
            <a:r>
              <a:rPr lang="ja-JP" altLang="en-US" sz="2800" b="1" dirty="0" smtClean="0">
                <a:solidFill>
                  <a:srgbClr val="FF6699"/>
                </a:solidFill>
              </a:rPr>
              <a:t>について</a:t>
            </a:r>
            <a:endParaRPr lang="en-US" altLang="ja-JP" sz="2800" b="1" dirty="0" smtClean="0">
              <a:solidFill>
                <a:srgbClr val="FF6699"/>
              </a:solidFill>
            </a:endParaRPr>
          </a:p>
          <a:p>
            <a:pPr algn="ctr"/>
            <a:r>
              <a:rPr lang="ja-JP" altLang="en-US" sz="2800" b="1" dirty="0" smtClean="0">
                <a:solidFill>
                  <a:srgbClr val="FF6699"/>
                </a:solidFill>
              </a:rPr>
              <a:t>多くのことが明らかになる。</a:t>
            </a:r>
            <a:endParaRPr lang="en-US" altLang="ja-JP" sz="2800" b="1" dirty="0" smtClean="0">
              <a:solidFill>
                <a:srgbClr val="FF66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Crab Flare: </a:t>
            </a:r>
            <a:r>
              <a:rPr lang="en-US" altLang="ja-JP" dirty="0" smtClean="0"/>
              <a:t>Detection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16, Nov., 2010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ガンマ線天文学 ～日本の戦略～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東京大学 宇宙線研究所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124-47E8-4EE2-BAED-F705FBFC78E3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2844" y="1214422"/>
            <a:ext cx="74295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ja-JP" sz="2000" b="1" dirty="0" smtClean="0"/>
              <a:t>AGILE detection</a:t>
            </a:r>
          </a:p>
          <a:p>
            <a:r>
              <a:rPr lang="en-US" altLang="ja-JP" sz="2000" b="1" dirty="0" smtClean="0">
                <a:solidFill>
                  <a:srgbClr val="FF0000"/>
                </a:solidFill>
              </a:rPr>
              <a:t>2010-09-19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～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21</a:t>
            </a:r>
            <a:r>
              <a:rPr lang="ja-JP" altLang="en-US" sz="2000" b="1" dirty="0" smtClean="0"/>
              <a:t>にかけて</a:t>
            </a:r>
            <a:r>
              <a:rPr lang="en-US" altLang="ja-JP" sz="2000" b="1" dirty="0" smtClean="0"/>
              <a:t>flux(&gt;100MeV)</a:t>
            </a:r>
            <a:r>
              <a:rPr lang="ja-JP" altLang="en-US" sz="2000" b="1" dirty="0" smtClean="0"/>
              <a:t>が</a:t>
            </a:r>
            <a:r>
              <a:rPr lang="en-US" altLang="ja-JP" sz="2000" b="1" dirty="0" smtClean="0"/>
              <a:t>2</a:t>
            </a:r>
            <a:r>
              <a:rPr lang="ja-JP" altLang="en-US" sz="2000" b="1" dirty="0" smtClean="0"/>
              <a:t>倍以上</a:t>
            </a:r>
            <a:r>
              <a:rPr lang="en-US" altLang="ja-JP" sz="2000" b="1" dirty="0" smtClean="0"/>
              <a:t>!!</a:t>
            </a:r>
          </a:p>
          <a:p>
            <a:endParaRPr lang="en-US" altLang="ja-JP" sz="2000" b="1" dirty="0" smtClean="0"/>
          </a:p>
          <a:p>
            <a:endParaRPr lang="en-US" altLang="ja-JP" sz="2000" b="1" dirty="0" smtClean="0"/>
          </a:p>
          <a:p>
            <a:pPr>
              <a:buFont typeface="Wingdings" pitchFamily="2" charset="2"/>
              <a:buChar char="p"/>
            </a:pPr>
            <a:r>
              <a:rPr kumimoji="1" lang="en-US" altLang="ja-JP" sz="2000" b="1" dirty="0" smtClean="0"/>
              <a:t>Fermi LAT confirmation</a:t>
            </a:r>
          </a:p>
          <a:p>
            <a:r>
              <a:rPr lang="ja-JP" altLang="en-US" sz="2000" b="1" dirty="0" smtClean="0"/>
              <a:t>同じ時間帯の観測</a:t>
            </a:r>
            <a:r>
              <a:rPr lang="en-US" altLang="ja-JP" sz="2000" b="1" dirty="0" smtClean="0"/>
              <a:t>(100MeV</a:t>
            </a:r>
            <a:r>
              <a:rPr lang="ja-JP" altLang="en-US" sz="2000" b="1" dirty="0" smtClean="0"/>
              <a:t>以上</a:t>
            </a:r>
            <a:r>
              <a:rPr lang="en-US" altLang="ja-JP" sz="2000" b="1" dirty="0" smtClean="0"/>
              <a:t>)</a:t>
            </a:r>
          </a:p>
          <a:p>
            <a:endParaRPr kumimoji="1" lang="en-US" altLang="ja-JP" sz="2000" b="1" dirty="0" smtClean="0"/>
          </a:p>
          <a:p>
            <a:r>
              <a:rPr kumimoji="1" lang="en-US" altLang="ja-JP" sz="2000" b="1" dirty="0" smtClean="0"/>
              <a:t>2.86e-6 </a:t>
            </a:r>
            <a:r>
              <a:rPr kumimoji="1" lang="ja-JP" altLang="en-US" sz="2000" b="1" dirty="0" smtClean="0"/>
              <a:t>⇒ </a:t>
            </a:r>
            <a:r>
              <a:rPr kumimoji="1" lang="en-US" altLang="ja-JP" sz="2000" b="1" dirty="0" smtClean="0"/>
              <a:t>606e-6 ph/cm^2/s</a:t>
            </a:r>
          </a:p>
          <a:p>
            <a:endParaRPr lang="en-US" altLang="ja-JP" sz="2000" b="1" dirty="0" smtClean="0"/>
          </a:p>
          <a:p>
            <a:r>
              <a:rPr kumimoji="1" lang="en-US" altLang="ja-JP" sz="2000" b="1" dirty="0" smtClean="0"/>
              <a:t>photon index 2.49±0.14</a:t>
            </a:r>
          </a:p>
          <a:p>
            <a:pPr>
              <a:buFont typeface="Wingdings" pitchFamily="2" charset="2"/>
              <a:buChar char="p"/>
            </a:pPr>
            <a:endParaRPr kumimoji="1" lang="en-US" altLang="ja-JP" sz="2000" b="1" dirty="0" smtClean="0"/>
          </a:p>
          <a:p>
            <a:pPr>
              <a:buFont typeface="Wingdings" pitchFamily="2" charset="2"/>
              <a:buChar char="p"/>
            </a:pPr>
            <a:endParaRPr kumimoji="1" lang="en-US" altLang="ja-JP" sz="2000" b="1" dirty="0" smtClean="0"/>
          </a:p>
          <a:p>
            <a:pPr>
              <a:buFont typeface="Wingdings" pitchFamily="2" charset="2"/>
              <a:buChar char="p"/>
            </a:pPr>
            <a:r>
              <a:rPr lang="en-US" altLang="ja-JP" sz="2000" b="1" dirty="0" smtClean="0"/>
              <a:t>Fermi: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23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日以降は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typical flux</a:t>
            </a:r>
          </a:p>
          <a:p>
            <a:pPr>
              <a:buFont typeface="Wingdings" pitchFamily="2" charset="2"/>
              <a:buChar char="p"/>
            </a:pPr>
            <a:endParaRPr lang="en-US" altLang="ja-JP" sz="2000" b="1" dirty="0" smtClean="0"/>
          </a:p>
          <a:p>
            <a:pPr>
              <a:buFont typeface="Wingdings" pitchFamily="2" charset="2"/>
              <a:buChar char="p"/>
            </a:pPr>
            <a:r>
              <a:rPr lang="en-US" altLang="ja-JP" sz="2000" b="1" dirty="0" smtClean="0"/>
              <a:t>Fermi: Pulsar</a:t>
            </a:r>
            <a:r>
              <a:rPr lang="ja-JP" altLang="en-US" sz="2000" b="1" dirty="0" smtClean="0"/>
              <a:t>でなく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Nebula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1928794" y="2000240"/>
            <a:ext cx="107157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500306"/>
            <a:ext cx="460928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Crab Flare: Other Wavelength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16, Nov., 2010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ガンマ線天文学 ～日本の戦略～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東京大学 宇宙線研究所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124-47E8-4EE2-BAED-F705FBFC78E3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0" y="1397000"/>
          <a:ext cx="9144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波長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TeV</a:t>
                      </a:r>
                      <a:r>
                        <a:rPr kumimoji="1" lang="en-US" altLang="ja-JP" dirty="0" smtClean="0"/>
                        <a:t> gamma-ray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GeV</a:t>
                      </a:r>
                      <a:r>
                        <a:rPr kumimoji="1" lang="en-US" altLang="ja-JP" dirty="0" smtClean="0"/>
                        <a:t> gamma-ray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Hard</a:t>
                      </a:r>
                      <a:r>
                        <a:rPr kumimoji="1" lang="en-US" altLang="ja-JP" baseline="0" dirty="0" smtClean="0"/>
                        <a:t> X-ray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 dirty="0" smtClean="0"/>
                        <a:t>望遠鏡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MAGIC, VERITAS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AGILE, Fermi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INTEGRAL</a:t>
                      </a:r>
                      <a:endParaRPr kumimoji="1" lang="ja-JP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 dirty="0" smtClean="0"/>
                        <a:t>変動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×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○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×</a:t>
                      </a:r>
                      <a:endParaRPr kumimoji="1" lang="ja-JP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 dirty="0" smtClean="0"/>
                        <a:t>コメント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3-4</a:t>
                      </a:r>
                      <a:r>
                        <a:rPr kumimoji="1" lang="ja-JP" altLang="en-US" b="1" dirty="0" smtClean="0"/>
                        <a:t>倍増光</a:t>
                      </a:r>
                      <a:endParaRPr kumimoji="1" lang="en-US" altLang="ja-JP" b="1" dirty="0" smtClean="0"/>
                    </a:p>
                    <a:p>
                      <a:r>
                        <a:rPr kumimoji="1" lang="en-US" altLang="ja-JP" b="1" dirty="0" smtClean="0"/>
                        <a:t>27</a:t>
                      </a:r>
                      <a:r>
                        <a:rPr kumimoji="1" lang="ja-JP" altLang="en-US" b="1" dirty="0" smtClean="0"/>
                        <a:t>日まで観測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2</a:t>
                      </a:r>
                      <a:r>
                        <a:rPr kumimoji="1" lang="ja-JP" altLang="en-US" b="1" dirty="0" smtClean="0"/>
                        <a:t>倍増光</a:t>
                      </a:r>
                      <a:endParaRPr kumimoji="1" lang="en-US" altLang="ja-JP" b="1" dirty="0" smtClean="0"/>
                    </a:p>
                    <a:p>
                      <a:r>
                        <a:rPr kumimoji="1" lang="en-US" altLang="ja-JP" b="1" dirty="0" smtClean="0"/>
                        <a:t>2</a:t>
                      </a:r>
                      <a:r>
                        <a:rPr kumimoji="1" lang="ja-JP" altLang="en-US" b="1" dirty="0" smtClean="0"/>
                        <a:t>日間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-2" y="4071942"/>
          <a:ext cx="9144004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1"/>
                <a:gridCol w="2286001"/>
                <a:gridCol w="2286001"/>
                <a:gridCol w="2286001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Soft 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Soft</a:t>
                      </a:r>
                      <a:r>
                        <a:rPr kumimoji="1" lang="en-US" altLang="ja-JP" baseline="0" dirty="0" smtClean="0"/>
                        <a:t> X-ray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OpticalInfrared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Infrared, Radio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Swift,</a:t>
                      </a:r>
                      <a:r>
                        <a:rPr kumimoji="1" lang="en-US" altLang="ja-JP" b="1" baseline="0" dirty="0" smtClean="0"/>
                        <a:t> RXTE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Chandra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HST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err="1" smtClean="0"/>
                        <a:t>Skinakas</a:t>
                      </a:r>
                      <a:r>
                        <a:rPr kumimoji="1" lang="en-US" altLang="ja-JP" b="1" dirty="0" smtClean="0"/>
                        <a:t>, </a:t>
                      </a:r>
                      <a:r>
                        <a:rPr kumimoji="1" lang="en-US" altLang="ja-JP" b="1" dirty="0" err="1" smtClean="0"/>
                        <a:t>Jodrell</a:t>
                      </a:r>
                      <a:endParaRPr kumimoji="1" lang="ja-JP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×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△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△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×</a:t>
                      </a:r>
                      <a:endParaRPr kumimoji="1" lang="ja-JP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AGN</a:t>
                      </a:r>
                      <a:r>
                        <a:rPr kumimoji="1" lang="ja-JP" altLang="en-US" b="1" dirty="0" smtClean="0"/>
                        <a:t>も近くになし</a:t>
                      </a:r>
                      <a:endParaRPr kumimoji="1" lang="en-US" altLang="ja-JP" b="1" dirty="0" smtClean="0"/>
                    </a:p>
                    <a:p>
                      <a:r>
                        <a:rPr kumimoji="1" lang="en-US" altLang="ja-JP" b="1" dirty="0" smtClean="0"/>
                        <a:t>pre-</a:t>
                      </a:r>
                      <a:r>
                        <a:rPr kumimoji="1" lang="en-US" altLang="ja-JP" b="1" baseline="0" dirty="0" smtClean="0"/>
                        <a:t>, during, post-Flare</a:t>
                      </a:r>
                      <a:r>
                        <a:rPr kumimoji="1" lang="ja-JP" altLang="en-US" b="1" baseline="0" dirty="0" smtClean="0"/>
                        <a:t>で変化なし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/>
                        <a:t>時間帯が</a:t>
                      </a:r>
                      <a:r>
                        <a:rPr kumimoji="1" lang="en-US" altLang="ja-JP" b="1" dirty="0" smtClean="0"/>
                        <a:t>?</a:t>
                      </a:r>
                    </a:p>
                    <a:p>
                      <a:r>
                        <a:rPr kumimoji="1" lang="en-US" altLang="ja-JP" b="1" dirty="0" smtClean="0"/>
                        <a:t>bright knot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2010-10-2</a:t>
                      </a:r>
                    </a:p>
                    <a:p>
                      <a:r>
                        <a:rPr kumimoji="1" lang="en-US" altLang="ja-JP" b="1" dirty="0" smtClean="0"/>
                        <a:t>bright wisp</a:t>
                      </a:r>
                    </a:p>
                    <a:p>
                      <a:r>
                        <a:rPr kumimoji="1" lang="en-US" altLang="ja-JP" b="1" dirty="0" smtClean="0"/>
                        <a:t>(Chandra</a:t>
                      </a:r>
                      <a:r>
                        <a:rPr kumimoji="1" lang="ja-JP" altLang="en-US" b="1" dirty="0" smtClean="0"/>
                        <a:t>と一緒</a:t>
                      </a:r>
                      <a:r>
                        <a:rPr kumimoji="1" lang="en-US" altLang="ja-JP" b="1" dirty="0" smtClean="0"/>
                        <a:t>)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Pulsar</a:t>
                      </a:r>
                      <a:r>
                        <a:rPr kumimoji="1" lang="en-US" altLang="ja-JP" b="1" baseline="0" dirty="0" smtClean="0"/>
                        <a:t> obs.</a:t>
                      </a:r>
                    </a:p>
                    <a:p>
                      <a:r>
                        <a:rPr kumimoji="1" lang="ja-JP" altLang="en-US" b="1" baseline="0" dirty="0" smtClean="0"/>
                        <a:t>過去</a:t>
                      </a:r>
                      <a:r>
                        <a:rPr kumimoji="1" lang="en-US" altLang="ja-JP" b="1" baseline="0" dirty="0" smtClean="0"/>
                        <a:t>60</a:t>
                      </a:r>
                      <a:r>
                        <a:rPr kumimoji="1" lang="ja-JP" altLang="en-US" b="1" baseline="0" dirty="0" smtClean="0"/>
                        <a:t>日</a:t>
                      </a:r>
                      <a:r>
                        <a:rPr kumimoji="1" lang="en-US" altLang="ja-JP" b="1" baseline="0" dirty="0" smtClean="0"/>
                        <a:t>no glitch</a:t>
                      </a:r>
                      <a:endParaRPr kumimoji="1" lang="ja-JP" alt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Crab Flare: Problems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16, Nov., 2010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ガンマ線天文学 ～日本の戦略～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東京大学 宇宙線研究所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124-47E8-4EE2-BAED-F705FBFC78E3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86314" y="1616223"/>
            <a:ext cx="43577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ja-JP" sz="2000" b="1" dirty="0" smtClean="0"/>
              <a:t>Gamma-ray</a:t>
            </a:r>
            <a:r>
              <a:rPr lang="ja-JP" altLang="en-US" sz="2000" b="1" dirty="0" smtClean="0"/>
              <a:t>は</a:t>
            </a:r>
            <a:r>
              <a:rPr lang="en-US" altLang="ja-JP" sz="2000" b="1" dirty="0" smtClean="0"/>
              <a:t>SSC dominate.</a:t>
            </a:r>
          </a:p>
          <a:p>
            <a:pPr lvl="1"/>
            <a:r>
              <a:rPr lang="en-US" altLang="ja-JP" sz="2000" b="1" dirty="0" smtClean="0"/>
              <a:t>Seed</a:t>
            </a:r>
            <a:r>
              <a:rPr lang="ja-JP" altLang="en-US" sz="2000" b="1" dirty="0" smtClean="0"/>
              <a:t>大きく広がった</a:t>
            </a:r>
            <a:r>
              <a:rPr lang="en-US" altLang="ja-JP" sz="2000" b="1" dirty="0" smtClean="0"/>
              <a:t>radio syn.</a:t>
            </a:r>
          </a:p>
          <a:p>
            <a:pPr>
              <a:buFont typeface="Wingdings" pitchFamily="2" charset="2"/>
              <a:buChar char="p"/>
            </a:pPr>
            <a:endParaRPr lang="en-US" altLang="ja-JP" sz="2000" b="1" dirty="0" smtClean="0"/>
          </a:p>
          <a:p>
            <a:pPr>
              <a:buFont typeface="Wingdings" pitchFamily="2" charset="2"/>
              <a:buChar char="p"/>
            </a:pPr>
            <a:r>
              <a:rPr lang="en-US" altLang="ja-JP" sz="2000" b="1" dirty="0" smtClean="0"/>
              <a:t>X-ray</a:t>
            </a:r>
            <a:r>
              <a:rPr lang="ja-JP" altLang="en-US" sz="2000" b="1" dirty="0" smtClean="0"/>
              <a:t>は</a:t>
            </a:r>
            <a:r>
              <a:rPr lang="en-US" altLang="ja-JP" sz="2000" b="1" dirty="0" smtClean="0"/>
              <a:t>knot</a:t>
            </a:r>
            <a:r>
              <a:rPr lang="ja-JP" altLang="en-US" sz="2000" b="1" dirty="0" smtClean="0"/>
              <a:t>よりも、</a:t>
            </a:r>
            <a:r>
              <a:rPr lang="en-US" altLang="ja-JP" sz="2000" b="1" dirty="0" smtClean="0"/>
              <a:t>diffuse</a:t>
            </a:r>
            <a:r>
              <a:rPr lang="ja-JP" altLang="en-US" sz="2000" b="1" dirty="0" smtClean="0"/>
              <a:t>が</a:t>
            </a:r>
            <a:r>
              <a:rPr lang="en-US" altLang="ja-JP" sz="2000" b="1" dirty="0" smtClean="0"/>
              <a:t>dominate(Γ&gt;2)</a:t>
            </a:r>
          </a:p>
          <a:p>
            <a:pPr>
              <a:buFont typeface="Wingdings" pitchFamily="2" charset="2"/>
              <a:buChar char="p"/>
            </a:pPr>
            <a:endParaRPr kumimoji="1" lang="en-US" altLang="ja-JP" sz="2000" b="1" dirty="0" smtClean="0"/>
          </a:p>
          <a:p>
            <a:pPr>
              <a:buFont typeface="Wingdings" pitchFamily="2" charset="2"/>
              <a:buChar char="p"/>
            </a:pPr>
            <a:r>
              <a:rPr lang="en-US" altLang="ja-JP" sz="2000" b="1" dirty="0" smtClean="0"/>
              <a:t>X-ray</a:t>
            </a:r>
            <a:r>
              <a:rPr lang="ja-JP" altLang="en-US" sz="2000" b="1" dirty="0" smtClean="0"/>
              <a:t>は中心付近で</a:t>
            </a:r>
            <a:r>
              <a:rPr lang="en-US" altLang="ja-JP" sz="2000" b="1" dirty="0" smtClean="0"/>
              <a:t>hard(Γ&lt;2)</a:t>
            </a:r>
          </a:p>
          <a:p>
            <a:pPr>
              <a:buFont typeface="Wingdings" pitchFamily="2" charset="2"/>
              <a:buChar char="p"/>
            </a:pPr>
            <a:endParaRPr kumimoji="1" lang="en-US" altLang="ja-JP" sz="2000" b="1" dirty="0" smtClean="0"/>
          </a:p>
          <a:p>
            <a:pPr>
              <a:buFont typeface="Wingdings" pitchFamily="2" charset="2"/>
              <a:buChar char="p"/>
            </a:pPr>
            <a:r>
              <a:rPr kumimoji="1" lang="en-US" altLang="ja-JP" sz="2000" b="1" dirty="0" smtClean="0"/>
              <a:t>100MeV</a:t>
            </a:r>
            <a:r>
              <a:rPr kumimoji="1" lang="ja-JP" altLang="en-US" sz="2000" b="1" dirty="0" smtClean="0"/>
              <a:t>以上を</a:t>
            </a:r>
            <a:r>
              <a:rPr kumimoji="1" lang="en-US" altLang="ja-JP" sz="2000" b="1" dirty="0" smtClean="0"/>
              <a:t>syn.</a:t>
            </a:r>
          </a:p>
          <a:p>
            <a:pPr lvl="1"/>
            <a:r>
              <a:rPr kumimoji="1" lang="ja-JP" altLang="en-US" sz="2000" b="1" dirty="0" smtClean="0"/>
              <a:t>で説明するのは困難。</a:t>
            </a:r>
            <a:endParaRPr kumimoji="1" lang="en-US" altLang="ja-JP" sz="2000" b="1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32" y="1610296"/>
            <a:ext cx="43577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ja-JP" altLang="en-US" sz="2000" b="1" dirty="0" smtClean="0"/>
              <a:t>継続時間が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～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day</a:t>
            </a:r>
          </a:p>
          <a:p>
            <a:pPr lvl="1"/>
            <a:r>
              <a:rPr lang="en-US" altLang="ja-JP" sz="2000" b="1" dirty="0" smtClean="0"/>
              <a:t>(week-month</a:t>
            </a:r>
            <a:r>
              <a:rPr lang="ja-JP" altLang="en-US" sz="2000" b="1" dirty="0" smtClean="0"/>
              <a:t>の変動はある</a:t>
            </a:r>
            <a:r>
              <a:rPr lang="en-US" altLang="ja-JP" sz="2000" b="1" dirty="0" smtClean="0"/>
              <a:t>)</a:t>
            </a:r>
          </a:p>
          <a:p>
            <a:pPr>
              <a:buFont typeface="Wingdings" pitchFamily="2" charset="2"/>
              <a:buChar char="p"/>
            </a:pPr>
            <a:endParaRPr lang="en-US" altLang="ja-JP" sz="2000" b="1" dirty="0" smtClean="0"/>
          </a:p>
          <a:p>
            <a:pPr>
              <a:buFont typeface="Wingdings" pitchFamily="2" charset="2"/>
              <a:buChar char="p"/>
            </a:pPr>
            <a:r>
              <a:rPr lang="en-US" altLang="ja-JP" sz="2000" b="1" dirty="0" smtClean="0"/>
              <a:t>X-ray</a:t>
            </a:r>
            <a:r>
              <a:rPr lang="ja-JP" altLang="en-US" sz="2000" b="1" dirty="0" smtClean="0"/>
              <a:t>以下で大きく変動なし。</a:t>
            </a:r>
            <a:endParaRPr lang="en-US" altLang="ja-JP" sz="2000" b="1" dirty="0" smtClean="0"/>
          </a:p>
          <a:p>
            <a:pPr lvl="1"/>
            <a:r>
              <a:rPr lang="en-US" altLang="ja-JP" sz="2000" b="1" dirty="0" smtClean="0"/>
              <a:t>(bright knot</a:t>
            </a:r>
            <a:r>
              <a:rPr lang="ja-JP" altLang="en-US" sz="2000" b="1" dirty="0" smtClean="0"/>
              <a:t>は見つかった</a:t>
            </a:r>
            <a:r>
              <a:rPr lang="en-US" altLang="ja-JP" sz="2000" b="1" dirty="0" smtClean="0"/>
              <a:t>)</a:t>
            </a:r>
          </a:p>
          <a:p>
            <a:endParaRPr lang="en-US" altLang="ja-JP" sz="2000" b="1" dirty="0" smtClean="0"/>
          </a:p>
          <a:p>
            <a:pPr>
              <a:buFont typeface="Wingdings" pitchFamily="2" charset="2"/>
              <a:buChar char="p"/>
            </a:pPr>
            <a:r>
              <a:rPr lang="en-US" altLang="ja-JP" sz="2000" b="1" dirty="0" err="1" smtClean="0"/>
              <a:t>GeV</a:t>
            </a:r>
            <a:r>
              <a:rPr lang="ja-JP" altLang="en-US" sz="2000" b="1" dirty="0" smtClean="0"/>
              <a:t>の</a:t>
            </a:r>
            <a:r>
              <a:rPr lang="en-US" altLang="ja-JP" sz="2000" b="1" dirty="0" smtClean="0"/>
              <a:t>Flare</a:t>
            </a:r>
            <a:r>
              <a:rPr lang="ja-JP" altLang="en-US" sz="2000" b="1" dirty="0" smtClean="0"/>
              <a:t>成分は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ソフト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(Γ&gt;2)</a:t>
            </a:r>
          </a:p>
          <a:p>
            <a:pPr>
              <a:buFont typeface="Wingdings" pitchFamily="2" charset="2"/>
              <a:buChar char="p"/>
            </a:pPr>
            <a:endParaRPr lang="en-US" altLang="ja-JP" sz="2000" b="1" dirty="0" smtClean="0"/>
          </a:p>
          <a:p>
            <a:pPr>
              <a:buFont typeface="Wingdings" pitchFamily="2" charset="2"/>
              <a:buChar char="p"/>
            </a:pPr>
            <a:r>
              <a:rPr lang="en-US" altLang="ja-JP" sz="2000" b="1" dirty="0" err="1" smtClean="0"/>
              <a:t>GeV</a:t>
            </a:r>
            <a:r>
              <a:rPr lang="ja-JP" altLang="en-US" sz="2000" b="1" dirty="0" smtClean="0"/>
              <a:t>と</a:t>
            </a:r>
            <a:r>
              <a:rPr lang="en-US" altLang="ja-JP" sz="2000" b="1" dirty="0" err="1" smtClean="0"/>
              <a:t>TeV</a:t>
            </a:r>
            <a:r>
              <a:rPr lang="ja-JP" altLang="en-US" sz="2000" b="1" dirty="0" smtClean="0"/>
              <a:t>で違う機構</a:t>
            </a:r>
            <a:r>
              <a:rPr lang="en-US" altLang="ja-JP" sz="2000" b="1" dirty="0" smtClean="0"/>
              <a:t>?</a:t>
            </a:r>
          </a:p>
          <a:p>
            <a:pPr>
              <a:buFont typeface="Wingdings" pitchFamily="2" charset="2"/>
              <a:buChar char="p"/>
            </a:pPr>
            <a:endParaRPr lang="en-US" altLang="ja-JP" sz="2000" b="1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7735" y="5429264"/>
            <a:ext cx="892971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rgbClr val="FF6699"/>
                </a:solidFill>
              </a:rPr>
              <a:t>Lorentz Boosting? </a:t>
            </a:r>
            <a:r>
              <a:rPr lang="en-US" altLang="ja-JP" sz="2800" b="1" dirty="0" smtClean="0">
                <a:solidFill>
                  <a:srgbClr val="FF6699"/>
                </a:solidFill>
              </a:rPr>
              <a:t>knot</a:t>
            </a:r>
            <a:r>
              <a:rPr lang="ja-JP" altLang="en-US" sz="2800" b="1" dirty="0" err="1" smtClean="0">
                <a:solidFill>
                  <a:srgbClr val="FF6699"/>
                </a:solidFill>
              </a:rPr>
              <a:t>での</a:t>
            </a:r>
            <a:r>
              <a:rPr lang="ja-JP" altLang="en-US" sz="2800" b="1" dirty="0" smtClean="0">
                <a:solidFill>
                  <a:srgbClr val="FF6699"/>
                </a:solidFill>
              </a:rPr>
              <a:t>加速</a:t>
            </a:r>
            <a:r>
              <a:rPr lang="en-US" altLang="ja-JP" sz="2800" b="1" dirty="0" smtClean="0">
                <a:solidFill>
                  <a:srgbClr val="FF6699"/>
                </a:solidFill>
              </a:rPr>
              <a:t>? </a:t>
            </a:r>
            <a:endParaRPr kumimoji="1" lang="ja-JP" altLang="en-US" sz="2800" b="1" dirty="0">
              <a:solidFill>
                <a:srgbClr val="FF6699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パルサー星雲</a:t>
            </a:r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ガンマ線天文学 ～日本の戦略～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東京大学 宇宙線研究所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124-47E8-4EE2-BAED-F705FBFC78E3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4314" y="1214422"/>
            <a:ext cx="78581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kumimoji="1" lang="ja-JP" altLang="en-US" sz="2400" b="1" dirty="0" smtClean="0"/>
              <a:t>中心パルサー</a:t>
            </a:r>
            <a:r>
              <a:rPr kumimoji="1" lang="en-US" altLang="ja-JP" sz="2400" b="1" dirty="0" smtClean="0"/>
              <a:t> &amp; </a:t>
            </a:r>
            <a:r>
              <a:rPr kumimoji="1" lang="ja-JP" altLang="en-US" sz="2400" b="1" dirty="0" smtClean="0"/>
              <a:t>ジェット</a:t>
            </a:r>
            <a:r>
              <a:rPr kumimoji="1" lang="en-US" altLang="ja-JP" sz="2400" b="1" dirty="0" smtClean="0"/>
              <a:t>+</a:t>
            </a:r>
            <a:r>
              <a:rPr lang="ja-JP" altLang="en-US" sz="2400" b="1" dirty="0" smtClean="0"/>
              <a:t>トーラス構造</a:t>
            </a:r>
            <a:endParaRPr lang="en-US" altLang="ja-JP" sz="2400" b="1" dirty="0" smtClean="0"/>
          </a:p>
          <a:p>
            <a:pPr lvl="1"/>
            <a:r>
              <a:rPr lang="en-US" altLang="ja-JP" sz="2400" b="1" dirty="0" smtClean="0"/>
              <a:t>=&gt;</a:t>
            </a:r>
            <a:r>
              <a:rPr lang="ja-JP" altLang="en-US" sz="2400" b="1" dirty="0" smtClean="0"/>
              <a:t>回転駆動パルサーのエネルギー供給で輝く天体。</a:t>
            </a:r>
            <a:endParaRPr lang="en-US" altLang="ja-JP" sz="2400" b="1" dirty="0" smtClean="0"/>
          </a:p>
          <a:p>
            <a:endParaRPr kumimoji="1" lang="en-US" altLang="ja-JP" sz="2400" b="1" dirty="0" smtClean="0"/>
          </a:p>
          <a:p>
            <a:pPr>
              <a:buFont typeface="Wingdings" pitchFamily="2" charset="2"/>
              <a:buChar char="p"/>
            </a:pPr>
            <a:endParaRPr kumimoji="1" lang="en-US" altLang="ja-JP" sz="2400" b="1" dirty="0" smtClean="0"/>
          </a:p>
          <a:p>
            <a:pPr>
              <a:buFont typeface="Wingdings" pitchFamily="2" charset="2"/>
              <a:buChar char="p"/>
            </a:pPr>
            <a:r>
              <a:rPr lang="ja-JP" altLang="en-US" sz="2400" b="1" dirty="0" smtClean="0"/>
              <a:t>超新星残骸</a:t>
            </a:r>
            <a:r>
              <a:rPr lang="en-US" altLang="ja-JP" sz="2400" b="1" dirty="0" smtClean="0"/>
              <a:t>(</a:t>
            </a:r>
            <a:r>
              <a:rPr kumimoji="1" lang="en-US" altLang="ja-JP" sz="2400" b="1" dirty="0" smtClean="0"/>
              <a:t>SNR)</a:t>
            </a:r>
            <a:r>
              <a:rPr kumimoji="1" lang="ja-JP" altLang="en-US" sz="2400" b="1" dirty="0" smtClean="0"/>
              <a:t>の殻 </a:t>
            </a:r>
            <a:r>
              <a:rPr lang="en-US" altLang="ja-JP" sz="2400" b="1" dirty="0" smtClean="0"/>
              <a:t>&amp;</a:t>
            </a:r>
            <a:r>
              <a:rPr lang="ja-JP" altLang="en-US" sz="2400" b="1" dirty="0" smtClean="0"/>
              <a:t>膨張速度～</a:t>
            </a:r>
            <a:r>
              <a:rPr lang="en-US" altLang="ja-JP" sz="2400" b="1" dirty="0" smtClean="0"/>
              <a:t>1000km/s</a:t>
            </a:r>
            <a:endParaRPr kumimoji="1" lang="en-US" altLang="ja-JP" sz="2400" b="1" dirty="0" smtClean="0"/>
          </a:p>
          <a:p>
            <a:pPr lvl="1"/>
            <a:r>
              <a:rPr lang="en-US" altLang="ja-JP" sz="2400" b="1" dirty="0" smtClean="0"/>
              <a:t>=&gt;SNR</a:t>
            </a:r>
            <a:r>
              <a:rPr lang="ja-JP" altLang="en-US" sz="2400" b="1" dirty="0" smtClean="0"/>
              <a:t>により閉じ込められている。</a:t>
            </a:r>
            <a:endParaRPr kumimoji="1" lang="en-US" altLang="ja-JP" sz="2400" b="1" dirty="0" smtClean="0"/>
          </a:p>
          <a:p>
            <a:pPr>
              <a:buFont typeface="Wingdings" pitchFamily="2" charset="2"/>
              <a:buChar char="p"/>
            </a:pP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r>
              <a:rPr lang="ja-JP" altLang="en-US" sz="2400" b="1" dirty="0" smtClean="0"/>
              <a:t>広波長域の非熱的シンクロトロン放射</a:t>
            </a:r>
            <a:endParaRPr lang="en-US" altLang="ja-JP" sz="2400" b="1" dirty="0" smtClean="0"/>
          </a:p>
          <a:p>
            <a:pPr lvl="1"/>
            <a:r>
              <a:rPr lang="en-US" altLang="ja-JP" sz="2400" b="1" dirty="0" smtClean="0"/>
              <a:t>=&gt;</a:t>
            </a:r>
            <a:r>
              <a:rPr lang="ja-JP" altLang="en-US" sz="2400" b="1" dirty="0" smtClean="0"/>
              <a:t>加速粒子と磁場で構成されている。</a:t>
            </a:r>
            <a:r>
              <a:rPr lang="en-US" altLang="ja-JP" sz="2400" b="1" dirty="0" smtClean="0"/>
              <a:t> </a:t>
            </a:r>
          </a:p>
          <a:p>
            <a:pPr lvl="1"/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endParaRPr lang="en-US" altLang="ja-JP" sz="2400" b="1" dirty="0" smtClean="0"/>
          </a:p>
        </p:txBody>
      </p:sp>
      <p:pic>
        <p:nvPicPr>
          <p:cNvPr id="6" name="Picture 18" descr="crab_chand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3858" y="500042"/>
            <a:ext cx="1420174" cy="1420174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8072494" y="1890022"/>
            <a:ext cx="8146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/>
              <a:t>C</a:t>
            </a:r>
            <a:r>
              <a:rPr kumimoji="1" lang="en-US" altLang="ja-JP" sz="1100" dirty="0" smtClean="0"/>
              <a:t>handra</a:t>
            </a:r>
            <a:endParaRPr kumimoji="1" lang="ja-JP" altLang="en-US" sz="1100" dirty="0"/>
          </a:p>
        </p:txBody>
      </p:sp>
      <p:pic>
        <p:nvPicPr>
          <p:cNvPr id="8" name="図 7" descr="g21.5-0.9_chand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2132909"/>
            <a:ext cx="1428760" cy="142876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8215370" y="5167654"/>
            <a:ext cx="9286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Hester 08 </a:t>
            </a:r>
            <a:endParaRPr kumimoji="1" lang="ja-JP" altLang="en-US" sz="11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28662" y="5260975"/>
            <a:ext cx="721523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>
                <a:solidFill>
                  <a:srgbClr val="FF6699"/>
                </a:solidFill>
              </a:rPr>
              <a:t>パルサー磁気圏での粒子生成</a:t>
            </a:r>
            <a:r>
              <a:rPr lang="ja-JP" altLang="en-US" sz="2800" b="1" dirty="0" smtClean="0">
                <a:solidFill>
                  <a:srgbClr val="FF6699"/>
                </a:solidFill>
              </a:rPr>
              <a:t>、パルサー風の機構、粒子加速を理解するのが目標</a:t>
            </a:r>
            <a:r>
              <a:rPr lang="en-US" altLang="ja-JP" sz="2800" b="1" dirty="0" smtClean="0">
                <a:solidFill>
                  <a:srgbClr val="FF6699"/>
                </a:solidFill>
              </a:rPr>
              <a:t>!!</a:t>
            </a:r>
            <a:endParaRPr kumimoji="1" lang="ja-JP" altLang="en-US" sz="2800" b="1" dirty="0">
              <a:solidFill>
                <a:srgbClr val="FF66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4368" y="3714752"/>
            <a:ext cx="1819664" cy="150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16, Nov., 2010</a:t>
            </a:r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電波観測とモデルの比較</a:t>
            </a:r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ガンマ線天文学 ～日本の戦略～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東京大学 宇宙線研究所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124-47E8-4EE2-BAED-F705FBFC78E3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1000100" y="1214422"/>
          <a:ext cx="682085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555"/>
                <a:gridCol w="1524000"/>
                <a:gridCol w="1721168"/>
                <a:gridCol w="18021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/>
                        <a:t>天体名</a:t>
                      </a:r>
                      <a:endParaRPr kumimoji="1" lang="ja-JP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l-GR" altLang="ja-JP" sz="1800" b="1" dirty="0" smtClean="0"/>
                        <a:t>α</a:t>
                      </a:r>
                      <a:r>
                        <a:rPr kumimoji="1" lang="en-US" altLang="ja-JP" sz="1400" b="1" dirty="0" smtClean="0"/>
                        <a:t>radio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/>
                        <a:t>粒子のベキ</a:t>
                      </a:r>
                      <a:endParaRPr kumimoji="1" lang="ja-JP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/>
                        <a:t>モデル</a:t>
                      </a:r>
                      <a:endParaRPr kumimoji="1" lang="ja-JP" alt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/>
                        <a:t>Crab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/>
                        <a:t>-0.30</a:t>
                      </a:r>
                      <a:endParaRPr kumimoji="1" lang="ja-JP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/>
                        <a:t>1.6</a:t>
                      </a:r>
                      <a:endParaRPr kumimoji="1" lang="ja-JP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/>
                        <a:t>1.5</a:t>
                      </a:r>
                      <a:endParaRPr kumimoji="1" lang="ja-JP" alt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/>
                        <a:t>G21.5-0.9</a:t>
                      </a:r>
                      <a:endParaRPr kumimoji="1" lang="ja-JP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/>
                        <a:t>-0.02</a:t>
                      </a:r>
                      <a:endParaRPr kumimoji="1" lang="ja-JP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/>
                        <a:t>1.04</a:t>
                      </a:r>
                      <a:endParaRPr kumimoji="1" lang="ja-JP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/>
                        <a:t>1.0</a:t>
                      </a:r>
                      <a:endParaRPr kumimoji="1" lang="ja-JP" alt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/>
                        <a:t>G54.1+0.3</a:t>
                      </a:r>
                      <a:endParaRPr kumimoji="1" lang="ja-JP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/>
                        <a:t>-0.13</a:t>
                      </a:r>
                      <a:endParaRPr kumimoji="1" lang="ja-JP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/>
                        <a:t>1.26</a:t>
                      </a:r>
                      <a:endParaRPr kumimoji="1" lang="ja-JP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/>
                        <a:t>1.2</a:t>
                      </a:r>
                      <a:endParaRPr kumimoji="1" lang="ja-JP" alt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/>
                        <a:t>Kes75</a:t>
                      </a:r>
                      <a:endParaRPr kumimoji="1" lang="ja-JP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/>
                        <a:t>-0.20</a:t>
                      </a:r>
                      <a:endParaRPr kumimoji="1" lang="ja-JP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/>
                        <a:t>1.4</a:t>
                      </a:r>
                      <a:endParaRPr kumimoji="1" lang="ja-JP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/>
                        <a:t>1.6</a:t>
                      </a:r>
                      <a:endParaRPr kumimoji="1" lang="ja-JP" alt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</a:rPr>
                        <a:t>G0.9+0.1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</a:rPr>
                        <a:t>-0.18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</a:rPr>
                        <a:t>1.36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baseline="0" dirty="0" smtClean="0">
                          <a:solidFill>
                            <a:srgbClr val="FF0000"/>
                          </a:solidFill>
                        </a:rPr>
                        <a:t>なし </a:t>
                      </a:r>
                      <a:r>
                        <a:rPr kumimoji="1" lang="en-US" altLang="ja-JP" sz="1800" b="1" baseline="0" dirty="0" smtClean="0">
                          <a:solidFill>
                            <a:srgbClr val="FF0000"/>
                          </a:solidFill>
                        </a:rPr>
                        <a:t>or -1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</a:rPr>
                        <a:t>MSH15-52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rgbClr val="FF0000"/>
                          </a:solidFill>
                        </a:rPr>
                        <a:t>～</a:t>
                      </a:r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</a:rPr>
                        <a:t>-0.5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</a:rPr>
                        <a:t>2.0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</a:rPr>
                        <a:t>1.2</a:t>
                      </a:r>
                      <a:r>
                        <a:rPr kumimoji="1" lang="en-US" altLang="ja-JP" sz="1800" b="1" baseline="0" dirty="0" smtClean="0">
                          <a:solidFill>
                            <a:srgbClr val="FF0000"/>
                          </a:solidFill>
                        </a:rPr>
                        <a:t> or -1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532692" y="4286256"/>
            <a:ext cx="49680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ja-JP" altLang="en-US" sz="2000" b="1" dirty="0" smtClean="0"/>
              <a:t>電波スペクトルからは、</a:t>
            </a:r>
            <a:endParaRPr lang="en-US" altLang="ja-JP" sz="2000" b="1" dirty="0" smtClean="0"/>
          </a:p>
          <a:p>
            <a:pPr lvl="1"/>
            <a:r>
              <a:rPr lang="ja-JP" altLang="en-US" sz="2000" b="1" dirty="0" smtClean="0"/>
              <a:t>天体によって</a:t>
            </a:r>
            <a:r>
              <a:rPr lang="en-US" altLang="ja-JP" sz="2000" b="1" dirty="0" smtClean="0"/>
              <a:t>1.04 </a:t>
            </a:r>
            <a:r>
              <a:rPr lang="ja-JP" altLang="en-US" sz="2000" b="1" dirty="0" smtClean="0"/>
              <a:t>～</a:t>
            </a:r>
            <a:r>
              <a:rPr lang="en-US" altLang="ja-JP" sz="2000" b="1" dirty="0" smtClean="0"/>
              <a:t>2.0</a:t>
            </a:r>
            <a:r>
              <a:rPr lang="ja-JP" altLang="en-US" sz="2000" b="1" dirty="0" smtClean="0"/>
              <a:t>のバラつき。</a:t>
            </a:r>
            <a:endParaRPr lang="en-US" altLang="ja-JP" sz="2000" b="1" dirty="0" smtClean="0"/>
          </a:p>
          <a:p>
            <a:pPr algn="ctr"/>
            <a:r>
              <a:rPr lang="ja-JP" altLang="en-US" sz="2000" b="1" dirty="0" smtClean="0">
                <a:solidFill>
                  <a:srgbClr val="FF0000"/>
                </a:solidFill>
              </a:rPr>
              <a:t>上の４つは観測からの予想と一致</a:t>
            </a:r>
            <a:endParaRPr lang="en-US" altLang="ja-JP" sz="2000" b="1" dirty="0" smtClean="0">
              <a:solidFill>
                <a:srgbClr val="FF0000"/>
              </a:solidFill>
            </a:endParaRPr>
          </a:p>
          <a:p>
            <a:pPr lvl="1"/>
            <a:endParaRPr lang="en-US" altLang="ja-JP" sz="2000" b="1" dirty="0" smtClean="0"/>
          </a:p>
          <a:p>
            <a:pPr>
              <a:buFont typeface="Wingdings" pitchFamily="2" charset="2"/>
              <a:buChar char="p"/>
            </a:pPr>
            <a:r>
              <a:rPr lang="en-US" altLang="ja-JP" sz="2000" b="1" dirty="0" smtClean="0"/>
              <a:t>G0.9+0.1, MSH15-52</a:t>
            </a:r>
            <a:r>
              <a:rPr lang="ja-JP" altLang="en-US" sz="2000" b="1" dirty="0" smtClean="0"/>
              <a:t>の場合は、</a:t>
            </a:r>
            <a:endParaRPr lang="en-US" altLang="ja-JP" sz="2000" b="1" dirty="0" smtClean="0"/>
          </a:p>
          <a:p>
            <a:pPr lvl="1"/>
            <a:r>
              <a:rPr lang="ja-JP" altLang="en-US" sz="2000" b="1" dirty="0" smtClean="0">
                <a:solidFill>
                  <a:srgbClr val="FF0000"/>
                </a:solidFill>
              </a:rPr>
              <a:t>観測の予想と合わない</a:t>
            </a:r>
            <a:r>
              <a:rPr lang="ja-JP" altLang="en-US" sz="2000" b="1" dirty="0" smtClean="0"/>
              <a:t>。</a:t>
            </a:r>
            <a:endParaRPr lang="en-US" altLang="ja-JP" sz="2000" b="1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p"/>
            </a:pPr>
            <a:endParaRPr lang="en-US" altLang="ja-JP" sz="2000" b="1" dirty="0" smtClean="0">
              <a:sym typeface="Wingdings" pitchFamily="2" charset="2"/>
            </a:endParaRP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16, Nov., 2010</a:t>
            </a:r>
            <a:endParaRPr kumimoji="1" lang="ja-JP" altLang="en-US"/>
          </a:p>
        </p:txBody>
      </p:sp>
      <p:sp>
        <p:nvSpPr>
          <p:cNvPr id="8" name="右中かっこ 7"/>
          <p:cNvSpPr/>
          <p:nvPr/>
        </p:nvSpPr>
        <p:spPr>
          <a:xfrm>
            <a:off x="7858148" y="1571612"/>
            <a:ext cx="500066" cy="169410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325177" y="1698469"/>
            <a:ext cx="461665" cy="12304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b="1" dirty="0" smtClean="0"/>
              <a:t>我々の計算</a:t>
            </a:r>
            <a:endParaRPr kumimoji="1" lang="ja-JP" altLang="en-US" b="1" dirty="0"/>
          </a:p>
        </p:txBody>
      </p:sp>
      <p:sp>
        <p:nvSpPr>
          <p:cNvPr id="11" name="右中かっこ 10"/>
          <p:cNvSpPr/>
          <p:nvPr/>
        </p:nvSpPr>
        <p:spPr>
          <a:xfrm>
            <a:off x="7858147" y="3276600"/>
            <a:ext cx="518409" cy="56061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325177" y="3069103"/>
            <a:ext cx="461665" cy="10028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b="1" dirty="0" smtClean="0"/>
              <a:t>他の研究</a:t>
            </a:r>
            <a:endParaRPr kumimoji="1" lang="ja-JP" altLang="en-US" b="1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4286248" y="3714752"/>
            <a:ext cx="1785950" cy="436563"/>
            <a:chOff x="4286248" y="3731081"/>
            <a:chExt cx="1785950" cy="436563"/>
          </a:xfrm>
        </p:grpSpPr>
        <p:graphicFrame>
          <p:nvGraphicFramePr>
            <p:cNvPr id="71681" name="Object 1"/>
            <p:cNvGraphicFramePr>
              <a:graphicFrameLocks noChangeAspect="1"/>
            </p:cNvGraphicFramePr>
            <p:nvPr/>
          </p:nvGraphicFramePr>
          <p:xfrm>
            <a:off x="4385365" y="3731081"/>
            <a:ext cx="1654175" cy="436563"/>
          </p:xfrm>
          <a:graphic>
            <a:graphicData uri="http://schemas.openxmlformats.org/presentationml/2006/ole">
              <p:oleObj spid="_x0000_s71681" name="数式" r:id="rId4" imgW="863280" imgH="228600" progId="Equation.3">
                <p:embed/>
              </p:oleObj>
            </a:graphicData>
          </a:graphic>
        </p:graphicFrame>
        <p:sp>
          <p:nvSpPr>
            <p:cNvPr id="13" name="角丸四角形 12"/>
            <p:cNvSpPr/>
            <p:nvPr/>
          </p:nvSpPr>
          <p:spPr>
            <a:xfrm>
              <a:off x="4286248" y="3786190"/>
              <a:ext cx="1785950" cy="35719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右矢印 14"/>
          <p:cNvSpPr/>
          <p:nvPr/>
        </p:nvSpPr>
        <p:spPr>
          <a:xfrm>
            <a:off x="5072066" y="5500702"/>
            <a:ext cx="714380" cy="642942"/>
          </a:xfrm>
          <a:prstGeom prst="rightArrow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8" name="グループ化 37"/>
          <p:cNvGrpSpPr/>
          <p:nvPr/>
        </p:nvGrpSpPr>
        <p:grpSpPr>
          <a:xfrm>
            <a:off x="6396070" y="4637109"/>
            <a:ext cx="2105020" cy="1720849"/>
            <a:chOff x="6396070" y="4637109"/>
            <a:chExt cx="2105020" cy="1720849"/>
          </a:xfrm>
        </p:grpSpPr>
        <p:sp>
          <p:nvSpPr>
            <p:cNvPr id="17" name="Line 34"/>
            <p:cNvSpPr>
              <a:spLocks noChangeShapeType="1"/>
            </p:cNvSpPr>
            <p:nvPr/>
          </p:nvSpPr>
          <p:spPr bwMode="auto">
            <a:xfrm>
              <a:off x="6791830" y="4978185"/>
              <a:ext cx="733265" cy="14229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Line 40"/>
            <p:cNvSpPr>
              <a:spLocks noChangeShapeType="1"/>
            </p:cNvSpPr>
            <p:nvPr/>
          </p:nvSpPr>
          <p:spPr bwMode="auto">
            <a:xfrm>
              <a:off x="6791830" y="4978185"/>
              <a:ext cx="0" cy="103299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Text Box 43"/>
            <p:cNvSpPr txBox="1">
              <a:spLocks noChangeArrowheads="1"/>
            </p:cNvSpPr>
            <p:nvPr/>
          </p:nvSpPr>
          <p:spPr bwMode="auto">
            <a:xfrm>
              <a:off x="6597586" y="6024598"/>
              <a:ext cx="645625" cy="291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306" tIns="52153" rIns="104306" bIns="52153">
              <a:prstTxWarp prst="textNoShape">
                <a:avLst/>
              </a:prstTxWarp>
              <a:spAutoFit/>
            </a:bodyPr>
            <a:lstStyle/>
            <a:p>
              <a:pPr algn="l" defTabSz="522288"/>
              <a:r>
                <a:rPr lang="en-US" altLang="ja-JP" sz="1800" b="1" dirty="0" err="1">
                  <a:latin typeface="Arial" pitchFamily="-112" charset="0"/>
                </a:rPr>
                <a:t>γ</a:t>
              </a:r>
              <a:r>
                <a:rPr lang="en-US" altLang="ja-JP" sz="1800" b="1" baseline="-25000" dirty="0" err="1">
                  <a:latin typeface="Arial" pitchFamily="-112" charset="0"/>
                </a:rPr>
                <a:t>min</a:t>
              </a:r>
              <a:endParaRPr lang="en-US" altLang="ja-JP" sz="1800" b="1" baseline="-25000" dirty="0">
                <a:latin typeface="Arial" pitchFamily="-112" charset="0"/>
              </a:endParaRPr>
            </a:p>
          </p:txBody>
        </p:sp>
        <p:sp>
          <p:nvSpPr>
            <p:cNvPr id="20" name="Line 46"/>
            <p:cNvSpPr>
              <a:spLocks noChangeShapeType="1"/>
            </p:cNvSpPr>
            <p:nvPr/>
          </p:nvSpPr>
          <p:spPr bwMode="auto">
            <a:xfrm flipH="1">
              <a:off x="6853440" y="5096485"/>
              <a:ext cx="229756" cy="18537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Line 47"/>
            <p:cNvSpPr>
              <a:spLocks noChangeShapeType="1"/>
            </p:cNvSpPr>
            <p:nvPr/>
          </p:nvSpPr>
          <p:spPr bwMode="auto">
            <a:xfrm flipH="1">
              <a:off x="6853440" y="5189175"/>
              <a:ext cx="454377" cy="3731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Line 35"/>
            <p:cNvSpPr>
              <a:spLocks noChangeShapeType="1"/>
            </p:cNvSpPr>
            <p:nvPr/>
          </p:nvSpPr>
          <p:spPr bwMode="auto">
            <a:xfrm>
              <a:off x="7501561" y="5123327"/>
              <a:ext cx="760025" cy="4115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Line 37"/>
            <p:cNvSpPr>
              <a:spLocks noChangeShapeType="1"/>
            </p:cNvSpPr>
            <p:nvPr/>
          </p:nvSpPr>
          <p:spPr bwMode="auto">
            <a:xfrm flipV="1">
              <a:off x="6614270" y="4637109"/>
              <a:ext cx="0" cy="17208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Line 38"/>
            <p:cNvSpPr>
              <a:spLocks noChangeShapeType="1"/>
            </p:cNvSpPr>
            <p:nvPr/>
          </p:nvSpPr>
          <p:spPr bwMode="auto">
            <a:xfrm flipV="1">
              <a:off x="6396070" y="6014031"/>
              <a:ext cx="2105020" cy="351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Text Box 44"/>
            <p:cNvSpPr txBox="1">
              <a:spLocks noChangeArrowheads="1"/>
            </p:cNvSpPr>
            <p:nvPr/>
          </p:nvSpPr>
          <p:spPr bwMode="auto">
            <a:xfrm>
              <a:off x="7249627" y="6045741"/>
              <a:ext cx="530106" cy="291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306" tIns="52153" rIns="104306" bIns="52153">
              <a:prstTxWarp prst="textNoShape">
                <a:avLst/>
              </a:prstTxWarp>
              <a:spAutoFit/>
            </a:bodyPr>
            <a:lstStyle/>
            <a:p>
              <a:pPr algn="l" defTabSz="522288"/>
              <a:r>
                <a:rPr lang="en-US" altLang="ja-JP" sz="1800" b="1">
                  <a:latin typeface="Arial" pitchFamily="-112" charset="0"/>
                </a:rPr>
                <a:t>γ</a:t>
              </a:r>
              <a:r>
                <a:rPr lang="en-US" altLang="ja-JP" sz="1800" b="1" baseline="-25000">
                  <a:latin typeface="Arial" pitchFamily="-112" charset="0"/>
                </a:rPr>
                <a:t>b</a:t>
              </a:r>
            </a:p>
          </p:txBody>
        </p:sp>
        <p:sp>
          <p:nvSpPr>
            <p:cNvPr id="26" name="Text Box 45"/>
            <p:cNvSpPr txBox="1">
              <a:spLocks noChangeArrowheads="1"/>
            </p:cNvSpPr>
            <p:nvPr/>
          </p:nvSpPr>
          <p:spPr bwMode="auto">
            <a:xfrm>
              <a:off x="7779733" y="6045741"/>
              <a:ext cx="712370" cy="291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306" tIns="52153" rIns="104306" bIns="52153">
              <a:prstTxWarp prst="textNoShape">
                <a:avLst/>
              </a:prstTxWarp>
              <a:spAutoFit/>
            </a:bodyPr>
            <a:lstStyle/>
            <a:p>
              <a:pPr algn="l" defTabSz="522288"/>
              <a:r>
                <a:rPr lang="en-US" altLang="ja-JP" sz="1800" b="1">
                  <a:latin typeface="Arial" pitchFamily="-112" charset="0"/>
                </a:rPr>
                <a:t>γ</a:t>
              </a:r>
              <a:r>
                <a:rPr lang="en-US" altLang="ja-JP" sz="1800" b="1" baseline="-25000">
                  <a:latin typeface="Arial" pitchFamily="-112" charset="0"/>
                </a:rPr>
                <a:t>max</a:t>
              </a:r>
            </a:p>
          </p:txBody>
        </p:sp>
        <p:cxnSp>
          <p:nvCxnSpPr>
            <p:cNvPr id="27" name="直線コネクタ 26"/>
            <p:cNvCxnSpPr/>
            <p:nvPr/>
          </p:nvCxnSpPr>
          <p:spPr>
            <a:xfrm rot="5400000" flipH="1">
              <a:off x="7071515" y="5568398"/>
              <a:ext cx="891678" cy="153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rot="16200000" flipV="1">
              <a:off x="7992056" y="5738405"/>
              <a:ext cx="445839" cy="153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Line 48"/>
            <p:cNvSpPr>
              <a:spLocks noChangeShapeType="1"/>
            </p:cNvSpPr>
            <p:nvPr/>
          </p:nvSpPr>
          <p:spPr bwMode="auto">
            <a:xfrm flipH="1">
              <a:off x="7539078" y="5351489"/>
              <a:ext cx="446136" cy="3852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Line 47"/>
            <p:cNvSpPr>
              <a:spLocks noChangeShapeType="1"/>
            </p:cNvSpPr>
            <p:nvPr/>
          </p:nvSpPr>
          <p:spPr bwMode="auto">
            <a:xfrm flipH="1">
              <a:off x="7681954" y="5565803"/>
              <a:ext cx="454377" cy="3731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Line 47"/>
            <p:cNvSpPr>
              <a:spLocks noChangeShapeType="1"/>
            </p:cNvSpPr>
            <p:nvPr/>
          </p:nvSpPr>
          <p:spPr bwMode="auto">
            <a:xfrm flipH="1">
              <a:off x="6896136" y="5413258"/>
              <a:ext cx="454377" cy="3731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Line 47"/>
            <p:cNvSpPr>
              <a:spLocks noChangeShapeType="1"/>
            </p:cNvSpPr>
            <p:nvPr/>
          </p:nvSpPr>
          <p:spPr bwMode="auto">
            <a:xfrm flipH="1">
              <a:off x="6967574" y="5627572"/>
              <a:ext cx="454377" cy="3731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cxnSp>
        <p:nvCxnSpPr>
          <p:cNvPr id="34" name="直線コネクタ 33"/>
          <p:cNvCxnSpPr>
            <a:endCxn id="17" idx="1"/>
          </p:cNvCxnSpPr>
          <p:nvPr/>
        </p:nvCxnSpPr>
        <p:spPr>
          <a:xfrm flipV="1">
            <a:off x="6786578" y="5120478"/>
            <a:ext cx="738517" cy="30878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rot="16200000" flipV="1">
            <a:off x="6501595" y="5714247"/>
            <a:ext cx="571504" cy="15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7215206" y="4425743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injection</a:t>
            </a:r>
            <a:r>
              <a:rPr kumimoji="1" lang="ja-JP" altLang="en-US" b="1" dirty="0" smtClean="0"/>
              <a:t>が飲み込まれている。</a:t>
            </a:r>
            <a:endParaRPr kumimoji="1" lang="ja-JP" alt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Fail in Adiabatic Cooling:</a:t>
            </a:r>
            <a:br>
              <a:rPr kumimoji="1" lang="en-US" altLang="ja-JP" dirty="0" smtClean="0"/>
            </a:br>
            <a:r>
              <a:rPr lang="en-US" altLang="ja-JP" dirty="0" smtClean="0"/>
              <a:t>The Crab Nebula Case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16, Nov., 2010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ガンマ線天文学 ～日本の戦略～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東京大学 宇宙線研究所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124-47E8-4EE2-BAED-F705FBFC78E3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5786" y="1770395"/>
            <a:ext cx="7572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Radio Obs.</a:t>
            </a:r>
            <a:r>
              <a:rPr lang="ja-JP" altLang="en-US" sz="2000" b="1" dirty="0" smtClean="0"/>
              <a:t>　</a:t>
            </a:r>
            <a:r>
              <a:rPr lang="en-US" altLang="ja-JP" sz="2000" b="1" dirty="0" smtClean="0"/>
              <a:t>(</a:t>
            </a:r>
            <a:r>
              <a:rPr kumimoji="1" lang="en-US" altLang="ja-JP" sz="2000" b="1" dirty="0" smtClean="0"/>
              <a:t>α=-0.299, F(12.6MHz)=5300Jy, (d=2kpc))</a:t>
            </a:r>
            <a:r>
              <a:rPr kumimoji="1" lang="ja-JP" altLang="en-US" sz="2000" b="1" dirty="0" smtClean="0"/>
              <a:t>と磁場の値から、少なくとも</a:t>
            </a:r>
            <a:r>
              <a:rPr kumimoji="1" lang="en-US" altLang="ja-JP" sz="2000" b="1" dirty="0" smtClean="0"/>
              <a:t>12.6MHz</a:t>
            </a:r>
            <a:r>
              <a:rPr kumimoji="1" lang="ja-JP" altLang="en-US" sz="2000" b="1" dirty="0" smtClean="0"/>
              <a:t>を放射するのに必要な粒子数は、</a:t>
            </a:r>
            <a:endParaRPr lang="en-US" altLang="ja-JP" sz="2000" b="1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5786" y="3714752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この粒子が元々 </a:t>
            </a:r>
            <a:r>
              <a:rPr lang="en-US" altLang="ja-JP" sz="2000" b="1" dirty="0" smtClean="0"/>
              <a:t>γ</a:t>
            </a:r>
            <a:r>
              <a:rPr lang="en-US" altLang="ja-JP" sz="1600" b="1" dirty="0" smtClean="0"/>
              <a:t>b</a:t>
            </a:r>
            <a:r>
              <a:rPr lang="en-US" altLang="ja-JP" sz="2000" b="1" dirty="0" smtClean="0"/>
              <a:t>mc</a:t>
            </a:r>
            <a:r>
              <a:rPr lang="en-US" altLang="ja-JP" sz="2000" b="1" baseline="30000" dirty="0" smtClean="0"/>
              <a:t>2</a:t>
            </a:r>
            <a:r>
              <a:rPr lang="ja-JP" altLang="en-US" sz="2000" b="1" dirty="0" smtClean="0"/>
              <a:t> のエネルギーで</a:t>
            </a:r>
            <a:r>
              <a:rPr lang="en-US" altLang="ja-JP" sz="2000" b="1" dirty="0" smtClean="0"/>
              <a:t>injection</a:t>
            </a:r>
            <a:r>
              <a:rPr lang="ja-JP" altLang="en-US" sz="2000" b="1" dirty="0" smtClean="0"/>
              <a:t>されて断熱冷却したとすると、</a:t>
            </a:r>
            <a:r>
              <a:rPr lang="en-US" altLang="ja-JP" sz="2000" b="1" dirty="0" smtClean="0"/>
              <a:t>(</a:t>
            </a:r>
            <a:r>
              <a:rPr lang="en-US" altLang="ja-JP" sz="2000" b="1" dirty="0" err="1" smtClean="0"/>
              <a:t>γ</a:t>
            </a:r>
            <a:r>
              <a:rPr lang="en-US" altLang="ja-JP" sz="1600" b="1" dirty="0" err="1" smtClean="0"/>
              <a:t>b</a:t>
            </a:r>
            <a:r>
              <a:rPr lang="en-US" altLang="ja-JP" sz="2000" b="1" dirty="0" smtClean="0"/>
              <a:t> &gt;&gt; </a:t>
            </a:r>
            <a:r>
              <a:rPr lang="en-US" altLang="ja-JP" sz="2000" b="1" dirty="0" err="1" smtClean="0"/>
              <a:t>γ</a:t>
            </a:r>
            <a:r>
              <a:rPr lang="en-US" altLang="ja-JP" sz="1600" b="1" dirty="0" err="1" smtClean="0"/>
              <a:t>min</a:t>
            </a:r>
            <a:r>
              <a:rPr lang="ja-JP" altLang="en-US" sz="2000" b="1" dirty="0" smtClean="0"/>
              <a:t>として</a:t>
            </a:r>
            <a:r>
              <a:rPr lang="en-US" altLang="ja-JP" sz="2000" b="1" dirty="0" smtClean="0"/>
              <a:t>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3000372"/>
            <a:ext cx="91440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err="1" smtClean="0"/>
              <a:t>γ</a:t>
            </a:r>
            <a:r>
              <a:rPr lang="en-US" altLang="ja-JP" sz="2000" b="1" dirty="0" err="1" smtClean="0"/>
              <a:t>min</a:t>
            </a:r>
            <a:r>
              <a:rPr lang="en-US" altLang="ja-JP" sz="2800" b="1" dirty="0" smtClean="0"/>
              <a:t> N(</a:t>
            </a:r>
            <a:r>
              <a:rPr lang="en-US" altLang="ja-JP" sz="2800" b="1" dirty="0" err="1" smtClean="0"/>
              <a:t>γ</a:t>
            </a:r>
            <a:r>
              <a:rPr lang="en-US" altLang="ja-JP" sz="2000" b="1" dirty="0" err="1" smtClean="0"/>
              <a:t>min</a:t>
            </a:r>
            <a:r>
              <a:rPr lang="en-US" altLang="ja-JP" sz="2800" b="1" dirty="0" smtClean="0"/>
              <a:t>) = 1.81 x 10</a:t>
            </a:r>
            <a:r>
              <a:rPr lang="en-US" altLang="ja-JP" sz="2800" b="1" baseline="30000" dirty="0" smtClean="0"/>
              <a:t>51</a:t>
            </a:r>
            <a:r>
              <a:rPr lang="en-US" altLang="ja-JP" sz="2800" b="1" dirty="0" smtClean="0"/>
              <a:t> (B / 100μG)</a:t>
            </a:r>
            <a:r>
              <a:rPr lang="en-US" altLang="ja-JP" sz="2800" b="1" baseline="30000" dirty="0" smtClean="0"/>
              <a:t>-0.4</a:t>
            </a:r>
            <a:r>
              <a:rPr lang="en-US" altLang="ja-JP" sz="2800" b="1" dirty="0" smtClean="0"/>
              <a:t> </a:t>
            </a:r>
            <a:r>
              <a:rPr lang="ja-JP" altLang="en-US" sz="2800" b="1" dirty="0" smtClean="0"/>
              <a:t>個</a:t>
            </a:r>
            <a:endParaRPr lang="en-US" altLang="ja-JP" sz="2800" b="1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" y="4572008"/>
            <a:ext cx="914400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/>
              <a:t>γ</a:t>
            </a:r>
            <a:r>
              <a:rPr lang="en-US" altLang="ja-JP" sz="2000" b="1" dirty="0" smtClean="0"/>
              <a:t>b</a:t>
            </a:r>
            <a:r>
              <a:rPr lang="en-US" altLang="ja-JP" sz="2800" b="1" dirty="0" smtClean="0"/>
              <a:t>mc</a:t>
            </a:r>
            <a:r>
              <a:rPr lang="en-US" altLang="ja-JP" sz="2800" b="1" baseline="30000" dirty="0" smtClean="0"/>
              <a:t>2</a:t>
            </a:r>
            <a:r>
              <a:rPr lang="en-US" altLang="ja-JP" sz="2800" b="1" dirty="0" smtClean="0"/>
              <a:t>γ</a:t>
            </a:r>
            <a:r>
              <a:rPr lang="en-US" altLang="ja-JP" sz="2000" b="1" dirty="0" smtClean="0"/>
              <a:t>min</a:t>
            </a:r>
            <a:r>
              <a:rPr lang="en-US" altLang="ja-JP" sz="2800" b="1" dirty="0" smtClean="0"/>
              <a:t> N(</a:t>
            </a:r>
            <a:r>
              <a:rPr lang="en-US" altLang="ja-JP" sz="2800" b="1" dirty="0" err="1" smtClean="0"/>
              <a:t>γ</a:t>
            </a:r>
            <a:r>
              <a:rPr lang="en-US" altLang="ja-JP" sz="2000" b="1" dirty="0" err="1" smtClean="0"/>
              <a:t>min</a:t>
            </a:r>
            <a:r>
              <a:rPr lang="en-US" altLang="ja-JP" sz="2800" b="1" dirty="0" smtClean="0"/>
              <a:t>) = </a:t>
            </a:r>
          </a:p>
          <a:p>
            <a:pPr algn="ctr"/>
            <a:r>
              <a:rPr lang="en-US" altLang="ja-JP" sz="2800" b="1" dirty="0" smtClean="0"/>
              <a:t>1.48 x 10</a:t>
            </a:r>
            <a:r>
              <a:rPr lang="en-US" altLang="ja-JP" sz="2800" b="1" baseline="30000" dirty="0" smtClean="0"/>
              <a:t>50</a:t>
            </a:r>
            <a:r>
              <a:rPr lang="en-US" altLang="ja-JP" sz="2800" b="1" dirty="0" smtClean="0"/>
              <a:t> (B / 100μG)</a:t>
            </a:r>
            <a:r>
              <a:rPr lang="en-US" altLang="ja-JP" sz="2800" b="1" baseline="30000" dirty="0" smtClean="0"/>
              <a:t>-0.4</a:t>
            </a:r>
            <a:r>
              <a:rPr lang="en-US" altLang="ja-JP" sz="2800" b="1" dirty="0" smtClean="0"/>
              <a:t> (</a:t>
            </a:r>
            <a:r>
              <a:rPr lang="en-US" altLang="ja-JP" sz="2800" b="1" dirty="0" err="1" smtClean="0"/>
              <a:t>γ</a:t>
            </a:r>
            <a:r>
              <a:rPr lang="en-US" altLang="ja-JP" sz="2000" b="1" dirty="0" err="1" smtClean="0"/>
              <a:t>b</a:t>
            </a:r>
            <a:r>
              <a:rPr lang="en-US" altLang="ja-JP" sz="2800" b="1" dirty="0" smtClean="0"/>
              <a:t> / 10</a:t>
            </a:r>
            <a:r>
              <a:rPr lang="en-US" altLang="ja-JP" sz="2800" b="1" baseline="30000" dirty="0" smtClean="0"/>
              <a:t>5</a:t>
            </a:r>
            <a:r>
              <a:rPr lang="en-US" altLang="ja-JP" sz="2800" b="1" dirty="0" smtClean="0"/>
              <a:t>)ergs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735" y="5715016"/>
            <a:ext cx="892971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FF6699"/>
                </a:solidFill>
              </a:rPr>
              <a:t>Crab</a:t>
            </a:r>
            <a:r>
              <a:rPr lang="ja-JP" altLang="en-US" sz="2800" b="1" dirty="0" smtClean="0">
                <a:solidFill>
                  <a:srgbClr val="FF6699"/>
                </a:solidFill>
              </a:rPr>
              <a:t>の回転エネルギー</a:t>
            </a:r>
            <a:r>
              <a:rPr lang="en-US" altLang="ja-JP" sz="2800" b="1" dirty="0" smtClean="0">
                <a:solidFill>
                  <a:srgbClr val="FF6699"/>
                </a:solidFill>
              </a:rPr>
              <a:t>=4x10</a:t>
            </a:r>
            <a:r>
              <a:rPr lang="en-US" altLang="ja-JP" sz="2800" b="1" baseline="30000" dirty="0" smtClean="0">
                <a:solidFill>
                  <a:srgbClr val="FF6699"/>
                </a:solidFill>
              </a:rPr>
              <a:t>39</a:t>
            </a:r>
            <a:r>
              <a:rPr lang="en-US" altLang="ja-JP" sz="2800" b="1" dirty="0" smtClean="0">
                <a:solidFill>
                  <a:srgbClr val="FF6699"/>
                </a:solidFill>
              </a:rPr>
              <a:t>ergs</a:t>
            </a:r>
            <a:r>
              <a:rPr lang="ja-JP" altLang="en-US" sz="2800" b="1" dirty="0" smtClean="0">
                <a:solidFill>
                  <a:srgbClr val="FF6699"/>
                </a:solidFill>
              </a:rPr>
              <a:t>を優に越える。</a:t>
            </a:r>
            <a:r>
              <a:rPr lang="en-US" altLang="ja-JP" sz="2800" b="1" dirty="0" smtClean="0">
                <a:solidFill>
                  <a:srgbClr val="FF6699"/>
                </a:solidFill>
              </a:rPr>
              <a:t> </a:t>
            </a:r>
            <a:endParaRPr kumimoji="1" lang="ja-JP" altLang="en-US" sz="2800" b="1" dirty="0">
              <a:solidFill>
                <a:srgbClr val="FF66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ガンマ線の観測</a:t>
            </a:r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ガンマ線天文学 ～日本の戦略～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東京大学 宇宙線研究所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124-47E8-4EE2-BAED-F705FBFC78E3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15" name="日付プレースホル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16, Nov., 2010</a:t>
            </a:r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2812" y="3874050"/>
            <a:ext cx="1798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若い</a:t>
            </a:r>
            <a:r>
              <a:rPr lang="en-US" altLang="ja-JP" b="1" dirty="0" err="1" smtClean="0"/>
              <a:t>TeV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PWN</a:t>
            </a:r>
          </a:p>
          <a:p>
            <a:pPr algn="ctr"/>
            <a:r>
              <a:rPr kumimoji="1" lang="ja-JP" altLang="en-US" b="1" dirty="0" smtClean="0"/>
              <a:t>かに星雲</a:t>
            </a:r>
            <a:endParaRPr kumimoji="1" lang="ja-JP" altLang="en-US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665957" y="3854239"/>
            <a:ext cx="2263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/>
              <a:t>年老いた</a:t>
            </a:r>
            <a:r>
              <a:rPr lang="en-US" altLang="ja-JP" b="1" dirty="0" err="1" smtClean="0"/>
              <a:t>TeV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PWN</a:t>
            </a:r>
          </a:p>
          <a:p>
            <a:pPr algn="ctr"/>
            <a:r>
              <a:rPr kumimoji="1" lang="en-US" altLang="ja-JP" b="1" dirty="0" smtClean="0"/>
              <a:t>Vela X</a:t>
            </a:r>
            <a:endParaRPr kumimoji="1" lang="ja-JP" altLang="en-US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357554" y="4354305"/>
            <a:ext cx="2379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若い</a:t>
            </a:r>
            <a:r>
              <a:rPr kumimoji="1" lang="en-US" altLang="ja-JP" b="1" dirty="0" smtClean="0"/>
              <a:t>non-</a:t>
            </a:r>
            <a:r>
              <a:rPr lang="en-US" altLang="ja-JP" b="1" dirty="0" err="1" smtClean="0"/>
              <a:t>TeV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PWN</a:t>
            </a:r>
          </a:p>
          <a:p>
            <a:pPr algn="ctr"/>
            <a:r>
              <a:rPr kumimoji="1" lang="en-US" altLang="ja-JP" b="1" dirty="0" smtClean="0"/>
              <a:t>3C58</a:t>
            </a:r>
            <a:endParaRPr kumimoji="1" lang="ja-JP" altLang="en-US" b="1" dirty="0"/>
          </a:p>
        </p:txBody>
      </p:sp>
      <p:grpSp>
        <p:nvGrpSpPr>
          <p:cNvPr id="12" name="図形グループ 20"/>
          <p:cNvGrpSpPr>
            <a:grpSpLocks/>
          </p:cNvGrpSpPr>
          <p:nvPr/>
        </p:nvGrpSpPr>
        <p:grpSpPr bwMode="auto">
          <a:xfrm>
            <a:off x="3143240" y="1285860"/>
            <a:ext cx="2896200" cy="2866273"/>
            <a:chOff x="3275645" y="2143281"/>
            <a:chExt cx="2591755" cy="2809719"/>
          </a:xfrm>
        </p:grpSpPr>
        <p:pic>
          <p:nvPicPr>
            <p:cNvPr id="13" name="図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75645" y="2143281"/>
              <a:ext cx="2559538" cy="127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図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76600" y="3435042"/>
              <a:ext cx="2590800" cy="1517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0985" y="1142984"/>
            <a:ext cx="2563015" cy="256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142984"/>
            <a:ext cx="2615810" cy="260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テキスト ボックス 23"/>
          <p:cNvSpPr txBox="1"/>
          <p:nvPr/>
        </p:nvSpPr>
        <p:spPr>
          <a:xfrm>
            <a:off x="1785950" y="3693605"/>
            <a:ext cx="997556" cy="309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Hester 08 </a:t>
            </a:r>
            <a:endParaRPr kumimoji="1" lang="ja-JP" altLang="en-US" sz="11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444364" y="4087182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err="1" smtClean="0"/>
              <a:t>Gaensler</a:t>
            </a:r>
            <a:r>
              <a:rPr kumimoji="1" lang="en-US" altLang="ja-JP" sz="1100" dirty="0" smtClean="0"/>
              <a:t> &amp; </a:t>
            </a:r>
            <a:r>
              <a:rPr kumimoji="1" lang="en-US" altLang="ja-JP" sz="1100" dirty="0" err="1" smtClean="0"/>
              <a:t>Slane</a:t>
            </a:r>
            <a:r>
              <a:rPr kumimoji="1" lang="en-US" altLang="ja-JP" sz="1100" dirty="0" smtClean="0"/>
              <a:t> 06</a:t>
            </a:r>
            <a:endParaRPr kumimoji="1" lang="ja-JP" altLang="en-US" sz="11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858116" y="3636976"/>
            <a:ext cx="1285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err="1" smtClean="0"/>
              <a:t>Aharonian</a:t>
            </a:r>
            <a:r>
              <a:rPr kumimoji="1" lang="en-US" altLang="ja-JP" sz="1100" dirty="0" smtClean="0"/>
              <a:t>+ 06</a:t>
            </a:r>
            <a:endParaRPr kumimoji="1" lang="ja-JP" altLang="en-US" sz="11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98019" y="5000636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ja-JP" altLang="en-US" sz="2400" b="1" dirty="0" smtClean="0"/>
              <a:t>スピンダウン光度が大きくても見えないものがある。</a:t>
            </a: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r>
              <a:rPr lang="ja-JP" altLang="en-US" sz="2400" b="1" dirty="0" smtClean="0"/>
              <a:t>年齢が若くても見えないものがある。</a:t>
            </a: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r>
              <a:rPr lang="ja-JP" altLang="en-US" sz="2400" b="1" dirty="0" smtClean="0"/>
              <a:t>若いパルサー星雲はほとんど点源。</a:t>
            </a:r>
            <a:endParaRPr lang="en-US" altLang="ja-JP" sz="2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研究内容</a:t>
            </a:r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ガンマ線天文学 ～日本の戦略～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東京大学 宇宙線研究所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124-47E8-4EE2-BAED-F705FBFC78E3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3355" y="2786058"/>
            <a:ext cx="83020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ja-JP" altLang="en-US" sz="2400" b="1" dirty="0" smtClean="0"/>
              <a:t>若いパルサー星雲は超新星残骸からの影響が少ない。</a:t>
            </a:r>
            <a:endParaRPr lang="en-US" altLang="ja-JP" sz="2400" b="1" dirty="0" smtClean="0"/>
          </a:p>
          <a:p>
            <a:pPr lvl="1"/>
            <a:r>
              <a:rPr lang="ja-JP" altLang="en-US" sz="2400" b="1" dirty="0" smtClean="0"/>
              <a:t>超新星残骸逆行衝撃波の衝突による変形などは考えない。</a:t>
            </a: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r>
              <a:rPr lang="en-US" altLang="ja-JP" sz="2400" b="1" dirty="0" err="1" smtClean="0"/>
              <a:t>TeV</a:t>
            </a:r>
            <a:r>
              <a:rPr lang="ja-JP" altLang="en-US" sz="2400" b="1" dirty="0" smtClean="0"/>
              <a:t>ガンマ線で明るいパルサー星雲</a:t>
            </a:r>
            <a:r>
              <a:rPr lang="en-US" altLang="ja-JP" sz="2400" b="1" dirty="0" smtClean="0"/>
              <a:t>(</a:t>
            </a:r>
            <a:r>
              <a:rPr lang="en-US" altLang="ja-JP" sz="2400" b="1" dirty="0" err="1" smtClean="0"/>
              <a:t>TeV</a:t>
            </a:r>
            <a:r>
              <a:rPr lang="en-US" altLang="ja-JP" sz="2400" b="1" dirty="0" smtClean="0"/>
              <a:t> PWN)</a:t>
            </a:r>
          </a:p>
          <a:p>
            <a:pPr lvl="1"/>
            <a:r>
              <a:rPr lang="ja-JP" altLang="en-US" sz="2400" b="1" dirty="0" smtClean="0"/>
              <a:t>電波や</a:t>
            </a:r>
            <a:r>
              <a:rPr lang="en-US" altLang="ja-JP" sz="2400" b="1" dirty="0" smtClean="0"/>
              <a:t>X</a:t>
            </a:r>
            <a:r>
              <a:rPr lang="ja-JP" altLang="en-US" sz="2400" b="1" dirty="0" smtClean="0"/>
              <a:t>線との光度比などから多くの情報を引き出せる。</a:t>
            </a: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r>
              <a:rPr lang="en-US" altLang="ja-JP" sz="2400" b="1" dirty="0" err="1" smtClean="0"/>
              <a:t>TeV</a:t>
            </a:r>
            <a:r>
              <a:rPr lang="ja-JP" altLang="en-US" sz="2400" b="1" dirty="0" smtClean="0"/>
              <a:t>ガンマ線で暗いパルサー星雲</a:t>
            </a:r>
            <a:r>
              <a:rPr lang="en-US" altLang="ja-JP" sz="2400" b="1" dirty="0" smtClean="0"/>
              <a:t>(non-</a:t>
            </a:r>
            <a:r>
              <a:rPr lang="en-US" altLang="ja-JP" sz="2400" b="1" dirty="0" err="1" smtClean="0"/>
              <a:t>TeV</a:t>
            </a:r>
            <a:r>
              <a:rPr lang="en-US" altLang="ja-JP" sz="2400" b="1" dirty="0" smtClean="0"/>
              <a:t> PWN)</a:t>
            </a:r>
          </a:p>
          <a:p>
            <a:pPr lvl="1"/>
            <a:r>
              <a:rPr lang="en-US" altLang="ja-JP" sz="2400" b="1" dirty="0" err="1" smtClean="0"/>
              <a:t>TeV</a:t>
            </a:r>
            <a:r>
              <a:rPr lang="en-US" altLang="ja-JP" sz="2400" b="1" dirty="0" smtClean="0"/>
              <a:t> PWN</a:t>
            </a:r>
            <a:r>
              <a:rPr lang="ja-JP" altLang="en-US" sz="2400" b="1" dirty="0" smtClean="0"/>
              <a:t>と共通の特徴を仮定して性質を調べられる。</a:t>
            </a:r>
            <a:endParaRPr lang="en-US" altLang="ja-JP" sz="2400" b="1" dirty="0" smtClean="0"/>
          </a:p>
          <a:p>
            <a:pPr lvl="1"/>
            <a:r>
              <a:rPr lang="en-US" altLang="ja-JP" sz="2400" b="1" dirty="0" smtClean="0"/>
              <a:t>(</a:t>
            </a:r>
            <a:r>
              <a:rPr lang="ja-JP" altLang="en-US" sz="2400" b="1" dirty="0" smtClean="0"/>
              <a:t>光度の上限から</a:t>
            </a:r>
            <a:r>
              <a:rPr lang="en-US" altLang="ja-JP" sz="2400" b="1" dirty="0" err="1" smtClean="0"/>
              <a:t>TeV</a:t>
            </a:r>
            <a:r>
              <a:rPr lang="en-US" altLang="ja-JP" sz="2400" b="1" dirty="0" smtClean="0"/>
              <a:t> PWN</a:t>
            </a:r>
            <a:r>
              <a:rPr lang="ja-JP" altLang="en-US" sz="2400" b="1" dirty="0" smtClean="0"/>
              <a:t>との違いを調べられる。</a:t>
            </a:r>
            <a:r>
              <a:rPr lang="en-US" altLang="ja-JP" sz="2400" b="1" dirty="0" smtClean="0"/>
              <a:t>)</a:t>
            </a:r>
          </a:p>
          <a:p>
            <a:pPr>
              <a:buFont typeface="Wingdings" pitchFamily="2" charset="2"/>
              <a:buChar char="p"/>
            </a:pPr>
            <a:endParaRPr lang="en-US" altLang="ja-JP" sz="2400" b="1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85949" y="1357298"/>
            <a:ext cx="7142711" cy="52322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>
                <a:solidFill>
                  <a:srgbClr val="FF6699"/>
                </a:solidFill>
              </a:rPr>
              <a:t>若いパルサー星雲のスペクトルを調べる。</a:t>
            </a:r>
            <a:endParaRPr kumimoji="1" lang="ja-JP" altLang="en-US" sz="2800" b="1" dirty="0">
              <a:solidFill>
                <a:srgbClr val="FF6699"/>
              </a:solidFill>
            </a:endParaRPr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16, Nov., 2010</a:t>
            </a:r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4016825" y="2214554"/>
            <a:ext cx="1071570" cy="495985"/>
          </a:xfrm>
          <a:prstGeom prst="downArrow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パルサー星雲のスペクトル進化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16, Nov., 2010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ガンマ線天文学 ～日本の戦略～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東京大学 宇宙線研究所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124-47E8-4EE2-BAED-F705FBFC78E3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527279"/>
            <a:ext cx="9144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kumimoji="1" lang="ja-JP" altLang="en-US" sz="2400" b="1" dirty="0" smtClean="0"/>
              <a:t>若いパルサー星雲のスペクトルを加速された</a:t>
            </a:r>
            <a:r>
              <a:rPr lang="ja-JP" altLang="en-US" sz="2400" b="1" dirty="0" smtClean="0"/>
              <a:t>電子陽電子からの</a:t>
            </a:r>
            <a:endParaRPr kumimoji="1" lang="en-US" altLang="ja-JP" sz="2400" b="1" dirty="0" smtClean="0"/>
          </a:p>
          <a:p>
            <a:r>
              <a:rPr lang="ja-JP" altLang="en-US" sz="2400" b="1" dirty="0" smtClean="0"/>
              <a:t>　</a:t>
            </a:r>
            <a:r>
              <a:rPr kumimoji="1" lang="ja-JP" altLang="en-US" sz="2400" b="1" dirty="0" smtClean="0"/>
              <a:t>シンクロトロン放射、逆コンプトン散乱</a:t>
            </a:r>
            <a:r>
              <a:rPr lang="ja-JP" altLang="en-US" sz="2400" b="1" dirty="0" smtClean="0"/>
              <a:t>で説明する</a:t>
            </a:r>
            <a:r>
              <a:rPr kumimoji="1" lang="ja-JP" altLang="en-US" sz="2400" b="1" dirty="0" smtClean="0"/>
              <a:t>。</a:t>
            </a:r>
            <a:endParaRPr lang="en-US" altLang="ja-JP" sz="2000" b="1" dirty="0" smtClean="0"/>
          </a:p>
          <a:p>
            <a:pPr>
              <a:buFont typeface="Wingdings" pitchFamily="2" charset="2"/>
              <a:buChar char="p"/>
            </a:pPr>
            <a:endParaRPr kumimoji="1" lang="en-US" altLang="ja-JP" sz="2400" b="1" dirty="0" smtClean="0"/>
          </a:p>
          <a:p>
            <a:endParaRPr kumimoji="1" lang="en-US" altLang="ja-JP" sz="2400" b="1" dirty="0" smtClean="0"/>
          </a:p>
          <a:p>
            <a:pPr>
              <a:buFont typeface="Wingdings" pitchFamily="2" charset="2"/>
              <a:buChar char="p"/>
            </a:pPr>
            <a:r>
              <a:rPr lang="ja-JP" altLang="en-US" sz="2400" b="1" dirty="0" smtClean="0"/>
              <a:t>一様な球状のパルサー星雲内の粒子エネルギー分布関数の進化</a:t>
            </a:r>
            <a:r>
              <a:rPr lang="en-US" altLang="ja-JP" sz="2400" b="1" dirty="0" smtClean="0"/>
              <a:t>	</a:t>
            </a:r>
            <a:r>
              <a:rPr lang="ja-JP" altLang="en-US" sz="2400" b="1" dirty="0" smtClean="0"/>
              <a:t>⇒スペクトルの進化。</a:t>
            </a: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endParaRPr lang="en-US" altLang="ja-JP" sz="2400" b="1" dirty="0" smtClean="0"/>
          </a:p>
          <a:p>
            <a:pPr lvl="1"/>
            <a:r>
              <a:rPr lang="ja-JP" altLang="en-US" sz="2000" b="1" dirty="0" smtClean="0"/>
              <a:t>パルサーからのエネルギー供給、膨張による断熱冷却、</a:t>
            </a:r>
            <a:endParaRPr lang="en-US" altLang="ja-JP" sz="2000" b="1" dirty="0" smtClean="0"/>
          </a:p>
          <a:p>
            <a:pPr lvl="1"/>
            <a:r>
              <a:rPr lang="ja-JP" altLang="en-US" sz="2000" b="1" dirty="0" smtClean="0"/>
              <a:t>シンクロトロン放射などによる放射冷却</a:t>
            </a:r>
            <a:endParaRPr kumimoji="1" lang="ja-JP" altLang="en-US" sz="2000" b="1" dirty="0"/>
          </a:p>
        </p:txBody>
      </p:sp>
      <p:grpSp>
        <p:nvGrpSpPr>
          <p:cNvPr id="7" name="図形グループ 46"/>
          <p:cNvGrpSpPr/>
          <p:nvPr/>
        </p:nvGrpSpPr>
        <p:grpSpPr>
          <a:xfrm>
            <a:off x="7003436" y="3857628"/>
            <a:ext cx="1640530" cy="1653554"/>
            <a:chOff x="7048465" y="2152878"/>
            <a:chExt cx="2446338" cy="2263775"/>
          </a:xfrm>
          <a:solidFill>
            <a:srgbClr val="92D050"/>
          </a:solidFill>
        </p:grpSpPr>
        <p:sp>
          <p:nvSpPr>
            <p:cNvPr id="8" name="円/楕円 4"/>
            <p:cNvSpPr>
              <a:spLocks noChangeArrowheads="1"/>
            </p:cNvSpPr>
            <p:nvPr/>
          </p:nvSpPr>
          <p:spPr bwMode="auto">
            <a:xfrm>
              <a:off x="7292940" y="2408465"/>
              <a:ext cx="1960563" cy="1738313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4306" tIns="52153" rIns="104306" bIns="52153" anchor="ctr">
              <a:prstTxWarp prst="textNoShape">
                <a:avLst/>
              </a:prstTxWarp>
            </a:bodyPr>
            <a:lstStyle/>
            <a:p>
              <a:pPr defTabSz="522288"/>
              <a:r>
                <a:rPr lang="en-US" altLang="ja-JP" sz="2700" b="1" dirty="0" err="1">
                  <a:latin typeface="Calibri" pitchFamily="-112" charset="0"/>
                </a:rPr>
                <a:t>e</a:t>
              </a:r>
              <a:r>
                <a:rPr lang="en-US" altLang="ja-JP" sz="2700" b="1" baseline="30000" dirty="0">
                  <a:latin typeface="Calibri" pitchFamily="-112" charset="0"/>
                </a:rPr>
                <a:t>±</a:t>
              </a:r>
              <a:r>
                <a:rPr lang="en-US" altLang="ja-JP" sz="2700" b="1" dirty="0">
                  <a:latin typeface="Calibri" pitchFamily="-112" charset="0"/>
                </a:rPr>
                <a:t>, B</a:t>
              </a:r>
              <a:endParaRPr lang="ja-JP" altLang="en-US" sz="2700" b="1" dirty="0">
                <a:latin typeface="Calibri" pitchFamily="-112" charset="0"/>
              </a:endParaRPr>
            </a:p>
          </p:txBody>
        </p:sp>
        <p:cxnSp>
          <p:nvCxnSpPr>
            <p:cNvPr id="9" name="直線矢印コネクタ 6"/>
            <p:cNvCxnSpPr>
              <a:cxnSpLocks noChangeShapeType="1"/>
            </p:cNvCxnSpPr>
            <p:nvPr/>
          </p:nvCxnSpPr>
          <p:spPr bwMode="auto">
            <a:xfrm rot="10800000">
              <a:off x="7048465" y="3294290"/>
              <a:ext cx="238125" cy="1588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" name="直線矢印コネクタ 10"/>
            <p:cNvCxnSpPr>
              <a:cxnSpLocks noChangeShapeType="1"/>
            </p:cNvCxnSpPr>
            <p:nvPr/>
          </p:nvCxnSpPr>
          <p:spPr bwMode="auto">
            <a:xfrm rot="5400000">
              <a:off x="8139872" y="4292034"/>
              <a:ext cx="247650" cy="1587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" name="直線矢印コネクタ 11"/>
            <p:cNvCxnSpPr>
              <a:cxnSpLocks noChangeShapeType="1"/>
            </p:cNvCxnSpPr>
            <p:nvPr/>
          </p:nvCxnSpPr>
          <p:spPr bwMode="auto">
            <a:xfrm flipV="1">
              <a:off x="9255090" y="3275240"/>
              <a:ext cx="239713" cy="1588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2" name="直線矢印コネクタ 12"/>
            <p:cNvCxnSpPr>
              <a:cxnSpLocks noChangeShapeType="1"/>
            </p:cNvCxnSpPr>
            <p:nvPr/>
          </p:nvCxnSpPr>
          <p:spPr bwMode="auto">
            <a:xfrm rot="5400000" flipH="1" flipV="1">
              <a:off x="8133522" y="2275909"/>
              <a:ext cx="249237" cy="3175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357158" y="4925809"/>
          <a:ext cx="5426075" cy="928687"/>
        </p:xfrm>
        <a:graphic>
          <a:graphicData uri="http://schemas.openxmlformats.org/presentationml/2006/ole">
            <p:oleObj spid="_x0000_s39938" name="数式" r:id="rId4" imgW="2450880" imgH="419040" progId="Equation.3">
              <p:embed/>
            </p:oleObj>
          </a:graphicData>
        </a:graphic>
      </p:graphicFrame>
      <p:sp>
        <p:nvSpPr>
          <p:cNvPr id="17" name="円/楕円 16"/>
          <p:cNvSpPr/>
          <p:nvPr/>
        </p:nvSpPr>
        <p:spPr>
          <a:xfrm>
            <a:off x="4572000" y="4925809"/>
            <a:ext cx="1214446" cy="9286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72132" y="5497313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パルサー近傍での粒子加速の情報。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かに星雲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16, Nov., 2010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ガンマ線天文学 ～日本の戦略～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東京大学 宇宙線研究所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124-47E8-4EE2-BAED-F705FBFC78E3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pic>
        <p:nvPicPr>
          <p:cNvPr id="8" name="図 7" descr="crab_evolution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14066"/>
            <a:ext cx="5000660" cy="33722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" name="テキスト ボックス 21"/>
          <p:cNvSpPr txBox="1"/>
          <p:nvPr/>
        </p:nvSpPr>
        <p:spPr>
          <a:xfrm>
            <a:off x="214282" y="4478545"/>
            <a:ext cx="2366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Tanaka &amp; </a:t>
            </a:r>
            <a:r>
              <a:rPr kumimoji="1" lang="en-US" altLang="ja-JP" sz="1400" b="1" dirty="0" err="1" smtClean="0"/>
              <a:t>Takahara</a:t>
            </a:r>
            <a:r>
              <a:rPr kumimoji="1" lang="en-US" altLang="ja-JP" sz="1400" b="1" dirty="0" smtClean="0"/>
              <a:t> 10</a:t>
            </a:r>
            <a:endParaRPr kumimoji="1" lang="ja-JP" altLang="en-US" sz="14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755570" y="5994430"/>
            <a:ext cx="27860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err="1" smtClean="0"/>
              <a:t>Vi;nyaikin</a:t>
            </a:r>
            <a:r>
              <a:rPr lang="en-US" altLang="ja-JP" sz="1100" dirty="0" smtClean="0"/>
              <a:t> 07 (radio), Smith 03 (opt.)</a:t>
            </a:r>
            <a:r>
              <a:rPr kumimoji="1" lang="en-US" altLang="ja-JP" sz="1100" dirty="0" smtClean="0"/>
              <a:t> </a:t>
            </a:r>
            <a:endParaRPr kumimoji="1" lang="ja-JP" altLang="en-US" sz="11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429256" y="1380731"/>
            <a:ext cx="37147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ja-JP" altLang="en-US" sz="2400" b="1" dirty="0" smtClean="0"/>
              <a:t>観測をよく再現する。</a:t>
            </a: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r>
              <a:rPr lang="en-US" altLang="ja-JP" sz="2400" b="1" dirty="0" smtClean="0"/>
              <a:t>1kyr</a:t>
            </a:r>
            <a:r>
              <a:rPr lang="ja-JP" altLang="en-US" sz="2400" b="1" dirty="0" smtClean="0"/>
              <a:t>で磁場は～</a:t>
            </a:r>
            <a:r>
              <a:rPr lang="en-US" altLang="ja-JP" sz="2400" b="1" dirty="0" smtClean="0"/>
              <a:t>85μG</a:t>
            </a:r>
          </a:p>
          <a:p>
            <a:pPr>
              <a:buFont typeface="Wingdings" pitchFamily="2" charset="2"/>
              <a:buChar char="p"/>
            </a:pP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r>
              <a:rPr lang="ja-JP" altLang="en-US" sz="2400" b="1" dirty="0" smtClean="0"/>
              <a:t>ガンマ線は</a:t>
            </a:r>
            <a:r>
              <a:rPr lang="en-US" altLang="ja-JP" sz="2400" b="1" dirty="0" smtClean="0"/>
              <a:t>SSC</a:t>
            </a:r>
            <a:r>
              <a:rPr lang="ja-JP" altLang="en-US" sz="2400" b="1" dirty="0" smtClean="0"/>
              <a:t>優勢。</a:t>
            </a: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r>
              <a:rPr lang="ja-JP" altLang="en-US" sz="2400" b="1" dirty="0" smtClean="0"/>
              <a:t>シンクロトロン光度は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　逆コンプトン散乱成分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　よりも早く減衰。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　</a:t>
            </a:r>
            <a:r>
              <a:rPr lang="en-US" altLang="ja-JP" sz="2400" b="1" dirty="0" smtClean="0"/>
              <a:t>(</a:t>
            </a:r>
            <a:r>
              <a:rPr lang="ja-JP" altLang="en-US" sz="2400" b="1" dirty="0" smtClean="0"/>
              <a:t>～</a:t>
            </a:r>
            <a:r>
              <a:rPr lang="en-US" altLang="ja-JP" sz="2400" b="1" dirty="0" smtClean="0"/>
              <a:t>100TeV</a:t>
            </a:r>
            <a:r>
              <a:rPr lang="ja-JP" altLang="en-US" sz="2400" b="1" dirty="0" err="1" smtClean="0"/>
              <a:t>で増</a:t>
            </a:r>
            <a:r>
              <a:rPr lang="ja-JP" altLang="en-US" sz="2400" b="1" dirty="0" smtClean="0"/>
              <a:t>光</a:t>
            </a:r>
            <a:r>
              <a:rPr lang="en-US" altLang="ja-JP" sz="2400" b="1" dirty="0" smtClean="0"/>
              <a:t>)</a:t>
            </a:r>
          </a:p>
          <a:p>
            <a:pPr>
              <a:buFont typeface="Wingdings" pitchFamily="2" charset="2"/>
              <a:buChar char="p"/>
            </a:pP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r>
              <a:rPr lang="ja-JP" altLang="en-US" sz="2400" b="1" dirty="0" smtClean="0"/>
              <a:t>電波や可視光の減光率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　を説明できる。</a:t>
            </a: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endParaRPr kumimoji="1" lang="ja-JP" altLang="en-US" sz="2400" b="1" dirty="0"/>
          </a:p>
        </p:txBody>
      </p:sp>
      <p:graphicFrame>
        <p:nvGraphicFramePr>
          <p:cNvPr id="26" name="表 25"/>
          <p:cNvGraphicFramePr>
            <a:graphicFrameLocks noGrp="1"/>
          </p:cNvGraphicFramePr>
          <p:nvPr/>
        </p:nvGraphicFramePr>
        <p:xfrm>
          <a:off x="71405" y="4888248"/>
          <a:ext cx="528641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1928827"/>
                <a:gridCol w="214314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電波減光</a:t>
                      </a:r>
                      <a:r>
                        <a:rPr kumimoji="1" lang="en-US" altLang="ja-JP" b="1" dirty="0" smtClean="0"/>
                        <a:t> [%/yr]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可視減光</a:t>
                      </a:r>
                      <a:r>
                        <a:rPr kumimoji="1" lang="en-US" altLang="ja-JP" b="1" dirty="0" smtClean="0"/>
                        <a:t> [%/yr]</a:t>
                      </a:r>
                      <a:endParaRPr kumimoji="1" lang="ja-JP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計算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-0.16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-0.24</a:t>
                      </a:r>
                      <a:endParaRPr kumimoji="1" lang="ja-JP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観測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-0.17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-0.55</a:t>
                      </a:r>
                      <a:endParaRPr kumimoji="1" lang="ja-JP" alt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他の若い</a:t>
            </a:r>
            <a:r>
              <a:rPr kumimoji="1" lang="en-US" altLang="ja-JP" dirty="0" err="1" smtClean="0"/>
              <a:t>TeV</a:t>
            </a:r>
            <a:r>
              <a:rPr lang="ja-JP" altLang="en-US" dirty="0" smtClean="0"/>
              <a:t> </a:t>
            </a:r>
            <a:r>
              <a:rPr lang="en-US" altLang="ja-JP" dirty="0" smtClean="0"/>
              <a:t>PWN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16, Nov., 2010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ガンマ線天文学 ～日本の戦略～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東京大学 宇宙線研究所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124-47E8-4EE2-BAED-F705FBFC78E3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6" name="スライド番号プレースホルダ 9"/>
          <p:cNvSpPr txBox="1">
            <a:spLocks/>
          </p:cNvSpPr>
          <p:nvPr/>
        </p:nvSpPr>
        <p:spPr>
          <a:xfrm>
            <a:off x="8293100" y="6935702"/>
            <a:ext cx="2228850" cy="5032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BC905D-6707-F14A-B7B4-64037CEB710E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907" y="2000240"/>
            <a:ext cx="483480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図 9" descr="g21.5-0.9_chand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907" y="1428736"/>
            <a:ext cx="1596621" cy="1443220"/>
          </a:xfrm>
          <a:prstGeom prst="rect">
            <a:avLst/>
          </a:prstGeom>
        </p:spPr>
      </p:pic>
      <p:pic>
        <p:nvPicPr>
          <p:cNvPr id="14" name="図 13" descr="G0.9+0.1_radio(contour)_XMM.jpg"/>
          <p:cNvPicPr>
            <a:picLocks noChangeAspect="1"/>
          </p:cNvPicPr>
          <p:nvPr/>
        </p:nvPicPr>
        <p:blipFill>
          <a:blip r:embed="rId4" cstate="print"/>
          <a:srcRect r="8855"/>
          <a:stretch>
            <a:fillRect/>
          </a:stretch>
        </p:blipFill>
        <p:spPr>
          <a:xfrm>
            <a:off x="5630212" y="1285860"/>
            <a:ext cx="1500198" cy="1250502"/>
          </a:xfrm>
          <a:prstGeom prst="rect">
            <a:avLst/>
          </a:prstGeom>
        </p:spPr>
      </p:pic>
      <p:pic>
        <p:nvPicPr>
          <p:cNvPr id="18" name="図 17" descr="kes75_chandr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0212" y="2571744"/>
            <a:ext cx="1500198" cy="1253919"/>
          </a:xfrm>
          <a:prstGeom prst="rect">
            <a:avLst/>
          </a:prstGeom>
        </p:spPr>
      </p:pic>
      <p:pic>
        <p:nvPicPr>
          <p:cNvPr id="22" name="図 21" descr="g54.1+0.3_chandra.jpg"/>
          <p:cNvPicPr>
            <a:picLocks noChangeAspect="1"/>
          </p:cNvPicPr>
          <p:nvPr/>
        </p:nvPicPr>
        <p:blipFill>
          <a:blip r:embed="rId6" cstate="print">
            <a:lum bright="26000" contrast="22000"/>
          </a:blip>
          <a:stretch>
            <a:fillRect/>
          </a:stretch>
        </p:blipFill>
        <p:spPr>
          <a:xfrm>
            <a:off x="5630212" y="3857628"/>
            <a:ext cx="1500198" cy="1207538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1811684" y="1428736"/>
            <a:ext cx="1175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G21.5-0.9</a:t>
            </a:r>
            <a:endParaRPr kumimoji="1" lang="ja-JP" altLang="en-US" sz="1400" b="1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123327" y="2764033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err="1" smtClean="0"/>
              <a:t>Kes</a:t>
            </a:r>
            <a:r>
              <a:rPr kumimoji="1" lang="en-US" altLang="ja-JP" sz="1400" b="1" dirty="0" smtClean="0"/>
              <a:t> 75</a:t>
            </a:r>
            <a:endParaRPr kumimoji="1" lang="ja-JP" altLang="en-US" sz="1400" b="1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130410" y="1478149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G0.9+0.1</a:t>
            </a:r>
            <a:endParaRPr kumimoji="1" lang="ja-JP" altLang="en-US" sz="1400" b="1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130410" y="4049917"/>
            <a:ext cx="1175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G54.1+0.3</a:t>
            </a:r>
            <a:endParaRPr kumimoji="1" lang="ja-JP" altLang="en-US" sz="1400" b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772560" y="1785926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B </a:t>
            </a:r>
            <a:r>
              <a:rPr kumimoji="1" lang="ja-JP" altLang="en-US" b="1" dirty="0" smtClean="0"/>
              <a:t>～ </a:t>
            </a:r>
            <a:r>
              <a:rPr kumimoji="1" lang="en-US" altLang="ja-JP" b="1" dirty="0" smtClean="0"/>
              <a:t>60μG</a:t>
            </a:r>
            <a:endParaRPr kumimoji="1" lang="ja-JP" altLang="en-US" b="1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117052" y="3214686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B </a:t>
            </a:r>
            <a:r>
              <a:rPr kumimoji="1" lang="ja-JP" altLang="en-US" b="1" dirty="0" smtClean="0"/>
              <a:t>～ </a:t>
            </a:r>
            <a:r>
              <a:rPr lang="en-US" altLang="ja-JP" b="1" dirty="0" smtClean="0"/>
              <a:t>20</a:t>
            </a:r>
            <a:r>
              <a:rPr kumimoji="1" lang="en-US" altLang="ja-JP" b="1" dirty="0" smtClean="0"/>
              <a:t>μG</a:t>
            </a:r>
            <a:endParaRPr kumimoji="1" lang="ja-JP" altLang="en-US" b="1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117052" y="1928802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B </a:t>
            </a:r>
            <a:r>
              <a:rPr kumimoji="1" lang="ja-JP" altLang="en-US" b="1" dirty="0" smtClean="0"/>
              <a:t>～ </a:t>
            </a:r>
            <a:r>
              <a:rPr kumimoji="1" lang="en-US" altLang="ja-JP" b="1" dirty="0" smtClean="0"/>
              <a:t>15μG</a:t>
            </a:r>
            <a:endParaRPr kumimoji="1" lang="ja-JP" altLang="en-US" b="1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130410" y="4500570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B </a:t>
            </a:r>
            <a:r>
              <a:rPr kumimoji="1" lang="ja-JP" altLang="en-US" b="1" dirty="0" smtClean="0"/>
              <a:t>～ </a:t>
            </a:r>
            <a:r>
              <a:rPr kumimoji="1" lang="en-US" altLang="ja-JP" b="1" dirty="0" smtClean="0"/>
              <a:t>1</a:t>
            </a:r>
            <a:r>
              <a:rPr lang="en-US" altLang="ja-JP" b="1" dirty="0" smtClean="0"/>
              <a:t>0</a:t>
            </a:r>
            <a:r>
              <a:rPr kumimoji="1" lang="en-US" altLang="ja-JP" b="1" dirty="0" smtClean="0"/>
              <a:t>μG</a:t>
            </a:r>
            <a:endParaRPr kumimoji="1" lang="ja-JP" altLang="en-US" b="1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14282" y="5312647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星間光子場の寄与を考慮すると、</a:t>
            </a:r>
            <a:endParaRPr lang="en-US" altLang="ja-JP" sz="2400" b="1" dirty="0" smtClean="0"/>
          </a:p>
          <a:p>
            <a:pPr algn="ctr"/>
            <a:r>
              <a:rPr lang="ja-JP" altLang="en-US" sz="2400" b="1" dirty="0" smtClean="0"/>
              <a:t>かに星雲と同じモデルでよく説明される。</a:t>
            </a:r>
            <a:endParaRPr lang="en-US" altLang="ja-JP" sz="2400" b="1" dirty="0" smtClean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若い</a:t>
            </a:r>
            <a:r>
              <a:rPr kumimoji="1" lang="en-US" altLang="ja-JP" dirty="0" err="1" smtClean="0"/>
              <a:t>TeV</a:t>
            </a:r>
            <a:r>
              <a:rPr kumimoji="1" lang="ja-JP" altLang="en-US" dirty="0" smtClean="0"/>
              <a:t>パルサー星雲の性質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16, Nov., 2010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ガンマ線天文学 ～日本の戦略～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東京大学 宇宙線研究所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124-47E8-4EE2-BAED-F705FBFC78E3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9522" y="1214422"/>
            <a:ext cx="8643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ja-JP" altLang="en-US" sz="2400" b="1" dirty="0" smtClean="0"/>
              <a:t>かに星雲を除いて逆コンプトン散乱の種光子は星間ダスト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　からの赤外線放射が優勢。</a:t>
            </a: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r>
              <a:rPr lang="ja-JP" altLang="en-US" sz="2400" b="1" dirty="0" smtClean="0"/>
              <a:t>パルサーか供給された回転エネルギーの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大部分を粒子の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r>
              <a:rPr lang="ja-JP" altLang="en-US" sz="2400" b="1" dirty="0" smtClean="0">
                <a:solidFill>
                  <a:srgbClr val="FF0000"/>
                </a:solidFill>
              </a:rPr>
              <a:t>　エネルギー</a:t>
            </a:r>
            <a:r>
              <a:rPr lang="ja-JP" altLang="en-US" sz="2400" b="1" dirty="0" smtClean="0"/>
              <a:t>として保持し、磁場のエネルギーは</a:t>
            </a:r>
            <a:r>
              <a:rPr lang="en-US" altLang="ja-JP" sz="2400" b="1" dirty="0" smtClean="0"/>
              <a:t>1000</a:t>
            </a:r>
            <a:r>
              <a:rPr lang="ja-JP" altLang="en-US" sz="2400" b="1" dirty="0" smtClean="0"/>
              <a:t>分の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　</a:t>
            </a:r>
            <a:r>
              <a:rPr lang="en-US" altLang="ja-JP" sz="2400" b="1" dirty="0" smtClean="0"/>
              <a:t>1</a:t>
            </a:r>
            <a:r>
              <a:rPr lang="ja-JP" altLang="en-US" sz="2400" b="1" dirty="0" smtClean="0"/>
              <a:t>程度しかない。</a:t>
            </a: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endParaRPr lang="en-US" altLang="ja-JP" sz="2400" b="1" dirty="0" smtClean="0"/>
          </a:p>
          <a:p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r>
              <a:rPr lang="ja-JP" altLang="en-US" sz="2400" b="1" dirty="0" smtClean="0"/>
              <a:t>すべての</a:t>
            </a:r>
            <a:r>
              <a:rPr lang="en-US" altLang="ja-JP" sz="2400" b="1" dirty="0" err="1" smtClean="0"/>
              <a:t>TeV</a:t>
            </a:r>
            <a:r>
              <a:rPr lang="en-US" altLang="ja-JP" sz="2400" b="1" dirty="0" smtClean="0"/>
              <a:t> PWN</a:t>
            </a:r>
            <a:r>
              <a:rPr lang="ja-JP" altLang="en-US" sz="2400" b="1" dirty="0" smtClean="0"/>
              <a:t>は、</a:t>
            </a:r>
            <a:r>
              <a:rPr lang="en-US" altLang="ja-JP" sz="2400" b="1" dirty="0" smtClean="0"/>
              <a:t>X</a:t>
            </a:r>
            <a:r>
              <a:rPr lang="ja-JP" altLang="en-US" sz="2400" b="1" dirty="0" smtClean="0"/>
              <a:t>線領域の放射は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ベキ～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2.5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の粒子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r>
              <a:rPr lang="ja-JP" altLang="en-US" sz="2400" b="1" dirty="0" smtClean="0">
                <a:solidFill>
                  <a:srgbClr val="FF0000"/>
                </a:solidFill>
              </a:rPr>
              <a:t>　</a:t>
            </a:r>
            <a:r>
              <a:rPr lang="ja-JP" altLang="en-US" sz="2400" b="1" dirty="0" smtClean="0"/>
              <a:t>を注入することで説明できる。</a:t>
            </a:r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endParaRPr lang="en-US" altLang="ja-JP" sz="2400" b="1" dirty="0" smtClean="0"/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2429252" y="3388042"/>
          <a:ext cx="4285495" cy="1110350"/>
        </p:xfrm>
        <a:graphic>
          <a:graphicData uri="http://schemas.openxmlformats.org/presentationml/2006/ole">
            <p:oleObj spid="_x0000_s87042" name="数式" r:id="rId3" imgW="1777680" imgH="419040" progId="Equation.3">
              <p:embed/>
            </p:oleObj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928662" y="5357826"/>
            <a:ext cx="721523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 smtClean="0">
                <a:solidFill>
                  <a:srgbClr val="FF6699"/>
                </a:solidFill>
              </a:rPr>
              <a:t>これらを踏まえて</a:t>
            </a:r>
            <a:endParaRPr lang="en-US" altLang="ja-JP" sz="2800" b="1" dirty="0" smtClean="0">
              <a:solidFill>
                <a:srgbClr val="FF6699"/>
              </a:solidFill>
            </a:endParaRPr>
          </a:p>
          <a:p>
            <a:pPr algn="ctr"/>
            <a:r>
              <a:rPr lang="en-US" altLang="ja-JP" sz="2800" b="1" dirty="0" smtClean="0">
                <a:solidFill>
                  <a:srgbClr val="FF6699"/>
                </a:solidFill>
              </a:rPr>
              <a:t>non-</a:t>
            </a:r>
            <a:r>
              <a:rPr lang="en-US" altLang="ja-JP" sz="2800" b="1" dirty="0" err="1" smtClean="0">
                <a:solidFill>
                  <a:srgbClr val="FF6699"/>
                </a:solidFill>
              </a:rPr>
              <a:t>TeV</a:t>
            </a:r>
            <a:r>
              <a:rPr lang="en-US" altLang="ja-JP" sz="2800" b="1" dirty="0" smtClean="0">
                <a:solidFill>
                  <a:srgbClr val="FF6699"/>
                </a:solidFill>
              </a:rPr>
              <a:t> PWN</a:t>
            </a:r>
            <a:r>
              <a:rPr lang="ja-JP" altLang="en-US" sz="2800" b="1" dirty="0" smtClean="0">
                <a:solidFill>
                  <a:srgbClr val="FF6699"/>
                </a:solidFill>
              </a:rPr>
              <a:t>のスペクトルを調べる。</a:t>
            </a:r>
            <a:endParaRPr kumimoji="1" lang="ja-JP" altLang="en-US" sz="2800" b="1" dirty="0">
              <a:solidFill>
                <a:srgbClr val="FF6699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3C58, #1</a:t>
            </a:r>
            <a:br>
              <a:rPr kumimoji="1" lang="en-US" altLang="ja-JP" dirty="0" smtClean="0"/>
            </a:br>
            <a:r>
              <a:rPr kumimoji="1" lang="ja-JP" altLang="en-US" dirty="0" smtClean="0"/>
              <a:t>磁場のエネルギー</a:t>
            </a:r>
            <a:r>
              <a:rPr lang="ja-JP" altLang="en-US" dirty="0" smtClean="0"/>
              <a:t>に注目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16, Nov., 2010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ガンマ線天文学 ～日本の戦略～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東京大学 宇宙線研究所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3124-47E8-4EE2-BAED-F705FBFC78E3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7" y="2798716"/>
            <a:ext cx="4214841" cy="291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テキスト ボックス 7"/>
          <p:cNvSpPr txBox="1"/>
          <p:nvPr/>
        </p:nvSpPr>
        <p:spPr>
          <a:xfrm>
            <a:off x="214282" y="1454995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パルサーから供給されるエネルギーの</a:t>
            </a:r>
            <a:endParaRPr lang="en-US" altLang="ja-JP" sz="2400" b="1" dirty="0" smtClean="0"/>
          </a:p>
          <a:p>
            <a:pPr algn="ctr"/>
            <a:r>
              <a:rPr lang="en-US" altLang="ja-JP" sz="2400" b="1" dirty="0" smtClean="0"/>
              <a:t>1000</a:t>
            </a:r>
            <a:r>
              <a:rPr lang="ja-JP" altLang="en-US" sz="2400" b="1" dirty="0" smtClean="0"/>
              <a:t>分の</a:t>
            </a:r>
            <a:r>
              <a:rPr lang="en-US" altLang="ja-JP" sz="2400" b="1" dirty="0" smtClean="0"/>
              <a:t>1</a:t>
            </a:r>
            <a:r>
              <a:rPr lang="ja-JP" altLang="en-US" sz="2400" b="1" dirty="0" smtClean="0"/>
              <a:t>程度しか磁場に与えない場合。</a:t>
            </a:r>
            <a:endParaRPr lang="en-US" altLang="ja-JP" sz="2400" b="1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2000" y="2643744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ja-JP" altLang="en-US" sz="2400" b="1" dirty="0" smtClean="0"/>
              <a:t>磁場の値は～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14μG</a:t>
            </a:r>
          </a:p>
          <a:p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r>
              <a:rPr lang="ja-JP" altLang="en-US" sz="2400" b="1" dirty="0" smtClean="0"/>
              <a:t>電波と</a:t>
            </a:r>
            <a:r>
              <a:rPr lang="en-US" altLang="ja-JP" sz="2400" b="1" dirty="0" smtClean="0"/>
              <a:t>X</a:t>
            </a:r>
            <a:r>
              <a:rPr lang="ja-JP" altLang="en-US" sz="2400" b="1" dirty="0" smtClean="0"/>
              <a:t>線の光度を説明する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　ために、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ベキ～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2.9</a:t>
            </a:r>
            <a:r>
              <a:rPr lang="ja-JP" altLang="en-US" sz="2400" b="1" dirty="0" smtClean="0"/>
              <a:t>の非熱的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　粒子の分布を注入。</a:t>
            </a:r>
            <a:endParaRPr lang="en-US" altLang="ja-JP" sz="2400" b="1" dirty="0" smtClean="0"/>
          </a:p>
          <a:p>
            <a:endParaRPr lang="en-US" altLang="ja-JP" sz="2400" b="1" dirty="0" smtClean="0"/>
          </a:p>
          <a:p>
            <a:pPr>
              <a:buFont typeface="Wingdings" pitchFamily="2" charset="2"/>
              <a:buChar char="p"/>
            </a:pPr>
            <a:r>
              <a:rPr lang="ja-JP" altLang="en-US" sz="2400" b="1" dirty="0" smtClean="0"/>
              <a:t>ガンマ線光度は大きく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　</a:t>
            </a:r>
            <a:r>
              <a:rPr lang="en-US" altLang="ja-JP" sz="2400" b="1" dirty="0" smtClean="0"/>
              <a:t>MAGIC, VERITAS</a:t>
            </a:r>
            <a:r>
              <a:rPr lang="ja-JP" altLang="en-US" sz="2400" b="1" dirty="0" smtClean="0"/>
              <a:t>上限値に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　近い。</a:t>
            </a:r>
            <a:endParaRPr lang="en-US" altLang="ja-JP" sz="2400" b="1" dirty="0" smtClean="0"/>
          </a:p>
          <a:p>
            <a:endParaRPr lang="en-US" altLang="ja-JP" sz="2400" b="1" dirty="0" smtClean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テーマ">
  <a:themeElements>
    <a:clrScheme name="ネオン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丸い感じ">
      <a:majorFont>
        <a:latin typeface="HGP創英角ﾎﾟｯﾌﾟ体"/>
        <a:ea typeface="HGS創英角ﾎﾟｯﾌﾟ体"/>
        <a:cs typeface=""/>
      </a:majorFont>
      <a:minorFont>
        <a:latin typeface="HG丸ｺﾞｼｯｸM-PRO"/>
        <a:ea typeface="HG丸ｺﾞｼｯｸM-PRO"/>
        <a:cs typeface=""/>
      </a:minorFont>
    </a:fontScheme>
    <a:fmtScheme name="デザート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3664</TotalTime>
  <Words>1692</Words>
  <Application>Microsoft Office PowerPoint</Application>
  <PresentationFormat>画面に合わせる (4:3)</PresentationFormat>
  <Paragraphs>403</Paragraphs>
  <Slides>21</Slides>
  <Notes>7</Notes>
  <HiddenSlides>5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3" baseType="lpstr">
      <vt:lpstr>Office テーマ</vt:lpstr>
      <vt:lpstr>数式</vt:lpstr>
      <vt:lpstr>TeVガンマ線で 明るいパルサー星雲と 暗いパルサー星雲  田中　周太 大阪大学　宇宙進化グループ D2  共同研究者　高原　文郎 </vt:lpstr>
      <vt:lpstr>パルサー星雲</vt:lpstr>
      <vt:lpstr>ガンマ線の観測</vt:lpstr>
      <vt:lpstr>研究内容</vt:lpstr>
      <vt:lpstr>パルサー星雲のスペクトル進化</vt:lpstr>
      <vt:lpstr>かに星雲</vt:lpstr>
      <vt:lpstr>他の若いTeV PWN</vt:lpstr>
      <vt:lpstr>若いTeVパルサー星雲の性質</vt:lpstr>
      <vt:lpstr>3C58, #1 磁場のエネルギーに注目</vt:lpstr>
      <vt:lpstr>3C58, #2 注入粒子のベキに注目</vt:lpstr>
      <vt:lpstr>他のnon-TeV PWN</vt:lpstr>
      <vt:lpstr>ここまでのまとめ</vt:lpstr>
      <vt:lpstr>CTAで見るTeV PWN</vt:lpstr>
      <vt:lpstr>CTAで見るnon-TeV PWN</vt:lpstr>
      <vt:lpstr>CTAで見るold TeV PWN</vt:lpstr>
      <vt:lpstr>まとめ</vt:lpstr>
      <vt:lpstr>Crab Flare: Detection</vt:lpstr>
      <vt:lpstr>Crab Flare: Other Wavelength</vt:lpstr>
      <vt:lpstr>Crab Flare: Problems</vt:lpstr>
      <vt:lpstr>電波観測とモデルの比較</vt:lpstr>
      <vt:lpstr>Fail in Adiabatic Cooling: The Crab Nebula Case</vt:lpstr>
    </vt:vector>
  </TitlesOfParts>
  <Company>大阪大学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田中周太</dc:creator>
  <cp:lastModifiedBy>田中周太</cp:lastModifiedBy>
  <cp:revision>247</cp:revision>
  <dcterms:created xsi:type="dcterms:W3CDTF">2010-09-05T18:12:48Z</dcterms:created>
  <dcterms:modified xsi:type="dcterms:W3CDTF">2010-11-16T08:02:53Z</dcterms:modified>
</cp:coreProperties>
</file>