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86" r:id="rId3"/>
    <p:sldId id="287" r:id="rId4"/>
    <p:sldId id="285" r:id="rId5"/>
    <p:sldId id="288" r:id="rId6"/>
    <p:sldId id="271" r:id="rId7"/>
    <p:sldId id="268" r:id="rId8"/>
    <p:sldId id="289" r:id="rId9"/>
    <p:sldId id="270" r:id="rId10"/>
    <p:sldId id="292" r:id="rId11"/>
    <p:sldId id="269" r:id="rId12"/>
    <p:sldId id="295" r:id="rId13"/>
    <p:sldId id="290" r:id="rId14"/>
    <p:sldId id="293" r:id="rId15"/>
    <p:sldId id="294" r:id="rId16"/>
    <p:sldId id="296" r:id="rId17"/>
    <p:sldId id="272" r:id="rId18"/>
    <p:sldId id="280" r:id="rId19"/>
    <p:sldId id="281" r:id="rId20"/>
    <p:sldId id="274" r:id="rId21"/>
    <p:sldId id="277" r:id="rId22"/>
    <p:sldId id="279" r:id="rId23"/>
    <p:sldId id="283" r:id="rId2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24F80-7493-4EDC-A891-E77EBDC372E0}" type="datetimeFigureOut">
              <a:rPr kumimoji="1" lang="ja-JP" altLang="en-US" smtClean="0"/>
              <a:pPr/>
              <a:t>2010/11/17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292FC-5B33-48A5-ACEB-D09CF5EACF1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669A6-B565-4672-BDFC-1C721EA96A97}" type="slidenum">
              <a:rPr lang="ja-JP" altLang="en-US"/>
              <a:pPr/>
              <a:t>2</a:t>
            </a:fld>
            <a:endParaRPr lang="en-US" altLang="ja-JP"/>
          </a:p>
        </p:txBody>
      </p:sp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064E54-A866-4445-8691-53E9EBFFC401}" type="slidenum">
              <a:rPr lang="ja-JP" altLang="en-US"/>
              <a:pPr/>
              <a:t>3</a:t>
            </a:fld>
            <a:endParaRPr lang="en-US" altLang="ja-JP"/>
          </a:p>
        </p:txBody>
      </p:sp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AF5F-E663-468B-98B0-5F6DD8A73809}" type="datetimeFigureOut">
              <a:rPr kumimoji="1" lang="ja-JP" altLang="en-US" smtClean="0"/>
              <a:pPr/>
              <a:t>2010/11/17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8359-4FC2-40B5-89B2-E3BD751DBF5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AF5F-E663-468B-98B0-5F6DD8A73809}" type="datetimeFigureOut">
              <a:rPr kumimoji="1" lang="ja-JP" altLang="en-US" smtClean="0"/>
              <a:pPr/>
              <a:t>2010/11/17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8359-4FC2-40B5-89B2-E3BD751DBF5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AF5F-E663-468B-98B0-5F6DD8A73809}" type="datetimeFigureOut">
              <a:rPr kumimoji="1" lang="ja-JP" altLang="en-US" smtClean="0"/>
              <a:pPr/>
              <a:t>2010/11/17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8359-4FC2-40B5-89B2-E3BD751DBF5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AF5F-E663-468B-98B0-5F6DD8A73809}" type="datetimeFigureOut">
              <a:rPr kumimoji="1" lang="ja-JP" altLang="en-US" smtClean="0"/>
              <a:pPr/>
              <a:t>2010/11/17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8359-4FC2-40B5-89B2-E3BD751DBF5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AF5F-E663-468B-98B0-5F6DD8A73809}" type="datetimeFigureOut">
              <a:rPr kumimoji="1" lang="ja-JP" altLang="en-US" smtClean="0"/>
              <a:pPr/>
              <a:t>2010/11/17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8359-4FC2-40B5-89B2-E3BD751DBF5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AF5F-E663-468B-98B0-5F6DD8A73809}" type="datetimeFigureOut">
              <a:rPr kumimoji="1" lang="ja-JP" altLang="en-US" smtClean="0"/>
              <a:pPr/>
              <a:t>2010/11/17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8359-4FC2-40B5-89B2-E3BD751DBF5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AF5F-E663-468B-98B0-5F6DD8A73809}" type="datetimeFigureOut">
              <a:rPr kumimoji="1" lang="ja-JP" altLang="en-US" smtClean="0"/>
              <a:pPr/>
              <a:t>2010/11/17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8359-4FC2-40B5-89B2-E3BD751DBF5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AF5F-E663-468B-98B0-5F6DD8A73809}" type="datetimeFigureOut">
              <a:rPr kumimoji="1" lang="ja-JP" altLang="en-US" smtClean="0"/>
              <a:pPr/>
              <a:t>2010/11/17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8359-4FC2-40B5-89B2-E3BD751DBF5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AF5F-E663-468B-98B0-5F6DD8A73809}" type="datetimeFigureOut">
              <a:rPr kumimoji="1" lang="ja-JP" altLang="en-US" smtClean="0"/>
              <a:pPr/>
              <a:t>2010/11/17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8359-4FC2-40B5-89B2-E3BD751DBF5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AF5F-E663-468B-98B0-5F6DD8A73809}" type="datetimeFigureOut">
              <a:rPr kumimoji="1" lang="ja-JP" altLang="en-US" smtClean="0"/>
              <a:pPr/>
              <a:t>2010/11/17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8359-4FC2-40B5-89B2-E3BD751DBF5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AF5F-E663-468B-98B0-5F6DD8A73809}" type="datetimeFigureOut">
              <a:rPr kumimoji="1" lang="ja-JP" altLang="en-US" smtClean="0"/>
              <a:pPr/>
              <a:t>2010/11/17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8359-4FC2-40B5-89B2-E3BD751DBF5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2AF5F-E663-468B-98B0-5F6DD8A73809}" type="datetimeFigureOut">
              <a:rPr kumimoji="1" lang="ja-JP" altLang="en-US" smtClean="0"/>
              <a:pPr/>
              <a:t>2010/11/17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98359-4FC2-40B5-89B2-E3BD751DBF5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hyperlink" Target="http://wallpaper.pro/shashinlink.html" TargetMode="External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buibme.ncsa.uiuc.edu/ismap/imagemap.cgi$CosmicTime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buibme.ncsa.uiuc.edu/ismap/imagemap.cgi$CosmicTim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2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3.png"/><Relationship Id="rId9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62756" y="663657"/>
            <a:ext cx="78021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dirty="0" smtClean="0">
                <a:latin typeface="HG正楷書体-PRO" pitchFamily="66" charset="-128"/>
                <a:ea typeface="HG正楷書体-PRO" pitchFamily="66" charset="-128"/>
              </a:rPr>
              <a:t>高エネルギー天体による</a:t>
            </a:r>
            <a:endParaRPr lang="en-US" altLang="ja-JP" sz="5400" dirty="0" smtClean="0">
              <a:latin typeface="HG正楷書体-PRO" pitchFamily="66" charset="-128"/>
              <a:ea typeface="HG正楷書体-PRO" pitchFamily="66" charset="-128"/>
            </a:endParaRPr>
          </a:p>
          <a:p>
            <a:pPr algn="ctr"/>
            <a:r>
              <a:rPr lang="ja-JP" altLang="en-US" sz="5400" dirty="0" smtClean="0">
                <a:latin typeface="HG正楷書体-PRO" pitchFamily="66" charset="-128"/>
                <a:ea typeface="HG正楷書体-PRO" pitchFamily="66" charset="-128"/>
              </a:rPr>
              <a:t>宇宙磁場の探索</a:t>
            </a:r>
            <a:endParaRPr lang="en-US" altLang="ja-JP" sz="5400" dirty="0" smtClean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0093" y="3700478"/>
            <a:ext cx="7629012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600" dirty="0" smtClean="0">
                <a:latin typeface="HG正楷書体-PRO" pitchFamily="66" charset="-128"/>
                <a:ea typeface="HG正楷書体-PRO" pitchFamily="66" charset="-128"/>
              </a:rPr>
              <a:t>高橋</a:t>
            </a:r>
            <a:r>
              <a:rPr lang="ja-JP" altLang="en-US" sz="3600" dirty="0">
                <a:latin typeface="HG正楷書体-PRO" pitchFamily="66" charset="-128"/>
                <a:ea typeface="HG正楷書体-PRO" pitchFamily="66" charset="-128"/>
              </a:rPr>
              <a:t>慶</a:t>
            </a:r>
            <a:r>
              <a:rPr lang="ja-JP" altLang="en-US" sz="3600" dirty="0" smtClean="0">
                <a:latin typeface="HG正楷書体-PRO" pitchFamily="66" charset="-128"/>
                <a:ea typeface="HG正楷書体-PRO" pitchFamily="66" charset="-128"/>
              </a:rPr>
              <a:t>太郎</a:t>
            </a:r>
            <a:endParaRPr lang="en-US" altLang="ja-JP" sz="3600" dirty="0" smtClean="0">
              <a:latin typeface="HG正楷書体-PRO" pitchFamily="66" charset="-128"/>
              <a:ea typeface="HG正楷書体-PRO" pitchFamily="66" charset="-128"/>
            </a:endParaRPr>
          </a:p>
          <a:p>
            <a:pPr algn="ctr"/>
            <a:r>
              <a:rPr lang="ja-JP" altLang="en-US" sz="3200" dirty="0" smtClean="0">
                <a:latin typeface="HG正楷書体-PRO" pitchFamily="66" charset="-128"/>
                <a:ea typeface="HG正楷書体-PRO" pitchFamily="66" charset="-128"/>
              </a:rPr>
              <a:t>名古屋大学</a:t>
            </a:r>
            <a:endParaRPr lang="en-US" altLang="ja-JP" sz="3200" dirty="0" smtClean="0">
              <a:latin typeface="HG正楷書体-PRO" pitchFamily="66" charset="-128"/>
              <a:ea typeface="HG正楷書体-PRO" pitchFamily="66" charset="-128"/>
            </a:endParaRPr>
          </a:p>
          <a:p>
            <a:pPr algn="ctr"/>
            <a:r>
              <a:rPr kumimoji="1" lang="ja-JP" altLang="en-US" sz="3200" dirty="0" smtClean="0">
                <a:latin typeface="HG正楷書体-PRO" pitchFamily="66" charset="-128"/>
                <a:ea typeface="HG正楷書体-PRO" pitchFamily="66" charset="-128"/>
              </a:rPr>
              <a:t>２０１０年</a:t>
            </a:r>
            <a:r>
              <a:rPr lang="ja-JP" altLang="en-US" sz="3200" dirty="0" smtClean="0">
                <a:latin typeface="HG正楷書体-PRO" pitchFamily="66" charset="-128"/>
                <a:ea typeface="HG正楷書体-PRO" pitchFamily="66" charset="-128"/>
              </a:rPr>
              <a:t>１１月１７日</a:t>
            </a:r>
            <a:endParaRPr kumimoji="1" lang="en-US" altLang="ja-JP" sz="3200" dirty="0" smtClean="0">
              <a:latin typeface="HG正楷書体-PRO" pitchFamily="66" charset="-128"/>
              <a:ea typeface="HG正楷書体-PRO" pitchFamily="66" charset="-128"/>
            </a:endParaRPr>
          </a:p>
          <a:p>
            <a:pPr algn="ctr"/>
            <a:r>
              <a:rPr lang="ja-JP" altLang="en-US" sz="2800" dirty="0" smtClean="0">
                <a:latin typeface="HG正楷書体-PRO" pitchFamily="66" charset="-128"/>
                <a:ea typeface="HG正楷書体-PRO" pitchFamily="66" charset="-128"/>
              </a:rPr>
              <a:t>市來浄輿（名古屋） ・井上進（京都）</a:t>
            </a:r>
            <a:endParaRPr lang="en-US" altLang="ja-JP" sz="2800" dirty="0" smtClean="0">
              <a:latin typeface="HG正楷書体-PRO" pitchFamily="66" charset="-128"/>
              <a:ea typeface="HG正楷書体-PRO" pitchFamily="66" charset="-128"/>
            </a:endParaRPr>
          </a:p>
          <a:p>
            <a:pPr algn="ctr"/>
            <a:r>
              <a:rPr lang="ja-JP" altLang="en-US" sz="2800" dirty="0" smtClean="0">
                <a:latin typeface="HG正楷書体-PRO" pitchFamily="66" charset="-128"/>
                <a:ea typeface="HG正楷書体-PRO" pitchFamily="66" charset="-128"/>
              </a:rPr>
              <a:t>森正樹（立命館） ・長滝重博（京都）</a:t>
            </a:r>
            <a:endParaRPr lang="en-US" altLang="ja-JP" sz="2800" dirty="0" smtClean="0">
              <a:latin typeface="HG正楷書体-PRO" pitchFamily="66" charset="-128"/>
              <a:ea typeface="HG正楷書体-PRO" pitchFamily="66" charset="-128"/>
            </a:endParaRPr>
          </a:p>
          <a:p>
            <a:pPr algn="ctr"/>
            <a:r>
              <a:rPr lang="ja-JP" altLang="en-US" sz="2800" dirty="0" smtClean="0">
                <a:latin typeface="HG正楷書体-PRO" pitchFamily="66" charset="-128"/>
                <a:ea typeface="HG正楷書体-PRO" pitchFamily="66" charset="-128"/>
              </a:rPr>
              <a:t>村瀬孔大（オハイオ）・</a:t>
            </a:r>
            <a:r>
              <a:rPr lang="en-US" altLang="ja-JP" sz="2800" dirty="0" smtClean="0">
                <a:latin typeface="HG正楷書体-PRO" pitchFamily="66" charset="-128"/>
                <a:ea typeface="HG正楷書体-PRO" pitchFamily="66" charset="-128"/>
              </a:rPr>
              <a:t>Bing Zhang (Nevada)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218" name="Picture 2" descr="0212312"/>
          <p:cNvPicPr>
            <a:picLocks noChangeAspect="1" noChangeArrowheads="1"/>
          </p:cNvPicPr>
          <p:nvPr/>
        </p:nvPicPr>
        <p:blipFill>
          <a:blip r:embed="rId2" cstate="print"/>
          <a:srcRect l="29320" t="34361" r="23555" b="21509"/>
          <a:stretch>
            <a:fillRect/>
          </a:stretch>
        </p:blipFill>
        <p:spPr bwMode="auto">
          <a:xfrm>
            <a:off x="1222074" y="477764"/>
            <a:ext cx="6779100" cy="6094489"/>
          </a:xfrm>
          <a:prstGeom prst="rect">
            <a:avLst/>
          </a:prstGeom>
          <a:noFill/>
        </p:spPr>
      </p:pic>
      <p:sp>
        <p:nvSpPr>
          <p:cNvPr id="521219" name="Text Box 3"/>
          <p:cNvSpPr txBox="1">
            <a:spLocks noChangeArrowheads="1"/>
          </p:cNvSpPr>
          <p:nvPr/>
        </p:nvSpPr>
        <p:spPr bwMode="auto">
          <a:xfrm>
            <a:off x="631198" y="257024"/>
            <a:ext cx="2703971" cy="593536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81610" tIns="42438" rIns="81610" bIns="4243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3200" b="1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理想的な状況</a:t>
            </a:r>
            <a:endParaRPr kumimoji="0" lang="ja-JP" altLang="en-US" sz="3200" b="1" dirty="0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pic>
        <p:nvPicPr>
          <p:cNvPr id="521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5274" y="6260801"/>
            <a:ext cx="432383" cy="46869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521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1980" y="2078850"/>
            <a:ext cx="429355" cy="69122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21223" name="Text Box 7"/>
          <p:cNvSpPr txBox="1">
            <a:spLocks noChangeArrowheads="1"/>
          </p:cNvSpPr>
          <p:nvPr/>
        </p:nvSpPr>
        <p:spPr bwMode="auto">
          <a:xfrm>
            <a:off x="5520755" y="3302064"/>
            <a:ext cx="1841555" cy="531981"/>
          </a:xfrm>
          <a:prstGeom prst="rect">
            <a:avLst/>
          </a:prstGeom>
          <a:solidFill>
            <a:schemeClr val="tx1"/>
          </a:solidFill>
          <a:ln w="3810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lIns="81610" tIns="42438" rIns="81610" bIns="42438">
            <a:spAutoFit/>
          </a:bodyPr>
          <a:lstStyle/>
          <a:p>
            <a:pPr defTabSz="906889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800" dirty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～ </a:t>
            </a:r>
            <a:r>
              <a:rPr kumimoji="0" lang="en-US" altLang="ja-JP" sz="28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10Mpc</a:t>
            </a:r>
            <a:endParaRPr kumimoji="0" lang="en-US" altLang="ja-JP" sz="2800" dirty="0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521224" name="Line 8"/>
          <p:cNvSpPr>
            <a:spLocks noChangeShapeType="1"/>
          </p:cNvSpPr>
          <p:nvPr/>
        </p:nvSpPr>
        <p:spPr bwMode="auto">
          <a:xfrm>
            <a:off x="5247075" y="3087312"/>
            <a:ext cx="0" cy="899584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81610" tIns="42438" rIns="81610" bIns="4243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z="2500" dirty="0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521225" name="Text Box 9"/>
          <p:cNvSpPr txBox="1">
            <a:spLocks noChangeArrowheads="1"/>
          </p:cNvSpPr>
          <p:nvPr/>
        </p:nvSpPr>
        <p:spPr bwMode="auto">
          <a:xfrm>
            <a:off x="531913" y="3887129"/>
            <a:ext cx="3139987" cy="531981"/>
          </a:xfrm>
          <a:prstGeom prst="rect">
            <a:avLst/>
          </a:prstGeom>
          <a:solidFill>
            <a:schemeClr val="tx1"/>
          </a:solidFill>
          <a:ln w="3810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lIns="81610" tIns="42438" rIns="81610" bIns="42438">
            <a:spAutoFit/>
          </a:bodyPr>
          <a:lstStyle/>
          <a:p>
            <a:pPr defTabSz="906889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8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ここの磁場を観測</a:t>
            </a:r>
            <a:endParaRPr kumimoji="0" lang="ja-JP" altLang="en-US" sz="2800" dirty="0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521226" name="Text Box 10"/>
          <p:cNvSpPr txBox="1">
            <a:spLocks noChangeArrowheads="1"/>
          </p:cNvSpPr>
          <p:nvPr/>
        </p:nvSpPr>
        <p:spPr bwMode="auto">
          <a:xfrm>
            <a:off x="4932040" y="1313765"/>
            <a:ext cx="2255130" cy="531981"/>
          </a:xfrm>
          <a:prstGeom prst="rect">
            <a:avLst/>
          </a:prstGeom>
          <a:solidFill>
            <a:schemeClr val="tx1"/>
          </a:solidFill>
          <a:ln w="3810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lIns="81610" tIns="42438" rIns="81610" bIns="42438">
            <a:spAutoFit/>
          </a:bodyPr>
          <a:lstStyle/>
          <a:p>
            <a:pPr defTabSz="906889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dirty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GRB</a:t>
            </a:r>
            <a:r>
              <a:rPr kumimoji="0" lang="ja-JP" altLang="en-US" sz="2800" dirty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・</a:t>
            </a:r>
            <a:r>
              <a:rPr kumimoji="0" lang="en-US" altLang="ja-JP" sz="2800" dirty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AGN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3598791" y="3498050"/>
            <a:ext cx="739639" cy="381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 type="none" w="med" len="med"/>
          </a:ln>
          <a:effectLst/>
        </p:spPr>
        <p:txBody>
          <a:bodyPr wrap="square" lIns="81610" tIns="42438" rIns="81610" bIns="4243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z="2500" dirty="0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9" name="Text Box 3"/>
          <p:cNvSpPr txBox="1">
            <a:spLocks noChangeArrowheads="1"/>
          </p:cNvSpPr>
          <p:nvPr/>
        </p:nvSpPr>
        <p:spPr bwMode="auto">
          <a:xfrm>
            <a:off x="476545" y="143635"/>
            <a:ext cx="1812741" cy="57816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1630" tIns="42448" rIns="81630" bIns="42448">
            <a:spAutoFit/>
          </a:bodyPr>
          <a:lstStyle/>
          <a:p>
            <a:r>
              <a:rPr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観測方法</a:t>
            </a:r>
            <a:endParaRPr lang="ja-JP" altLang="en-US" sz="32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96525" y="818710"/>
            <a:ext cx="450636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１、スペクトルの変化</a:t>
            </a:r>
            <a:endParaRPr kumimoji="1"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　　</a:t>
            </a:r>
            <a:r>
              <a:rPr lang="en-US" altLang="ja-JP" sz="2400" dirty="0" err="1" smtClean="0">
                <a:latin typeface="HG正楷書体-PRO" pitchFamily="66" charset="-128"/>
                <a:ea typeface="HG正楷書体-PRO" pitchFamily="66" charset="-128"/>
              </a:rPr>
              <a:t>TeV</a:t>
            </a:r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が定常的に放射されて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　　いると</a:t>
            </a:r>
            <a:r>
              <a:rPr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pair echo</a:t>
            </a:r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も</a:t>
            </a:r>
            <a:r>
              <a:rPr kumimoji="1"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定常的</a:t>
            </a:r>
            <a:endParaRPr kumimoji="1"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２、イメージの広がり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kumimoji="1"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３、遅延ガンマ線</a:t>
            </a:r>
            <a:endParaRPr kumimoji="1"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　　</a:t>
            </a:r>
            <a:r>
              <a:rPr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GRB</a:t>
            </a:r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やブレーザーの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　　フレアなど突発的な放射</a:t>
            </a:r>
            <a:endParaRPr kumimoji="1"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3625"/>
            <a:ext cx="4514881" cy="444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95" y="3429000"/>
            <a:ext cx="2941263" cy="338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2816805" y="5435931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HG正楷書体-PRO" pitchFamily="66" charset="-128"/>
                <a:ea typeface="HG正楷書体-PRO" pitchFamily="66" charset="-128"/>
              </a:rPr>
              <a:t>Ando &amp; </a:t>
            </a:r>
            <a:r>
              <a:rPr kumimoji="1" lang="en-US" altLang="ja-JP" sz="2000" dirty="0" err="1" smtClean="0">
                <a:latin typeface="HG正楷書体-PRO" pitchFamily="66" charset="-128"/>
                <a:ea typeface="HG正楷書体-PRO" pitchFamily="66" charset="-128"/>
              </a:rPr>
              <a:t>Kusenko</a:t>
            </a:r>
            <a:r>
              <a:rPr kumimoji="1" lang="en-US" altLang="ja-JP" sz="2000" dirty="0" smtClean="0">
                <a:latin typeface="HG正楷書体-PRO" pitchFamily="66" charset="-128"/>
                <a:ea typeface="HG正楷書体-PRO" pitchFamily="66" charset="-128"/>
              </a:rPr>
              <a:t>, 2010</a:t>
            </a:r>
          </a:p>
          <a:p>
            <a:r>
              <a:rPr lang="ja-JP" altLang="en-US" sz="2000" dirty="0" smtClean="0">
                <a:latin typeface="HG正楷書体-PRO" pitchFamily="66" charset="-128"/>
                <a:ea typeface="HG正楷書体-PRO" pitchFamily="66" charset="-128"/>
              </a:rPr>
              <a:t>イメージの広がりを検出</a:t>
            </a:r>
            <a:endParaRPr lang="en-US" altLang="ja-JP" sz="20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000" dirty="0" smtClean="0">
                <a:latin typeface="HG正楷書体-PRO" pitchFamily="66" charset="-128"/>
                <a:ea typeface="HG正楷書体-PRO" pitchFamily="66" charset="-128"/>
              </a:rPr>
              <a:t>異なる距離の重ね合わせ？</a:t>
            </a:r>
            <a:endParaRPr lang="en-US" altLang="ja-JP" sz="20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kumimoji="1" lang="en-US" altLang="ja-JP" sz="2000" dirty="0" smtClean="0">
                <a:latin typeface="HG正楷書体-PRO" pitchFamily="66" charset="-128"/>
                <a:ea typeface="HG正楷書体-PRO" pitchFamily="66" charset="-128"/>
              </a:rPr>
              <a:t>PSF</a:t>
            </a:r>
            <a:r>
              <a:rPr kumimoji="1" lang="ja-JP" altLang="en-US" sz="2000" dirty="0" smtClean="0">
                <a:latin typeface="HG正楷書体-PRO" pitchFamily="66" charset="-128"/>
                <a:ea typeface="HG正楷書体-PRO" pitchFamily="66" charset="-128"/>
              </a:rPr>
              <a:t>の理解？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00923" y="4374105"/>
            <a:ext cx="40815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HG正楷書体-PRO" pitchFamily="66" charset="-128"/>
                <a:ea typeface="HG正楷書体-PRO" pitchFamily="66" charset="-128"/>
              </a:rPr>
              <a:t>Neronov &amp; </a:t>
            </a:r>
            <a:r>
              <a:rPr lang="en-US" altLang="ja-JP" sz="2000" dirty="0" err="1" smtClean="0">
                <a:latin typeface="HG正楷書体-PRO" pitchFamily="66" charset="-128"/>
                <a:ea typeface="HG正楷書体-PRO" pitchFamily="66" charset="-128"/>
              </a:rPr>
              <a:t>Vovk</a:t>
            </a:r>
            <a:r>
              <a:rPr kumimoji="1" lang="en-US" altLang="ja-JP" sz="2000" dirty="0" smtClean="0">
                <a:latin typeface="HG正楷書体-PRO" pitchFamily="66" charset="-128"/>
                <a:ea typeface="HG正楷書体-PRO" pitchFamily="66" charset="-128"/>
              </a:rPr>
              <a:t>, 2010</a:t>
            </a:r>
          </a:p>
          <a:p>
            <a:r>
              <a:rPr lang="en-US" altLang="ja-JP" sz="2000" dirty="0" smtClean="0">
                <a:latin typeface="HG正楷書体-PRO" pitchFamily="66" charset="-128"/>
                <a:ea typeface="HG正楷書体-PRO" pitchFamily="66" charset="-128"/>
              </a:rPr>
              <a:t>pair echo</a:t>
            </a:r>
            <a:r>
              <a:rPr lang="ja-JP" altLang="en-US" sz="2000" dirty="0" smtClean="0">
                <a:latin typeface="HG正楷書体-PRO" pitchFamily="66" charset="-128"/>
                <a:ea typeface="HG正楷書体-PRO" pitchFamily="66" charset="-128"/>
              </a:rPr>
              <a:t>が見えない→磁場に下限</a:t>
            </a:r>
            <a:endParaRPr lang="en-US" altLang="ja-JP" sz="20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000" dirty="0" smtClean="0">
                <a:latin typeface="HG正楷書体-PRO" pitchFamily="66" charset="-128"/>
                <a:ea typeface="HG正楷書体-PRO" pitchFamily="66" charset="-128"/>
              </a:rPr>
              <a:t>長期的</a:t>
            </a:r>
            <a:r>
              <a:rPr lang="en-US" altLang="ja-JP" sz="2000" dirty="0" err="1" smtClean="0">
                <a:latin typeface="HG正楷書体-PRO" pitchFamily="66" charset="-128"/>
                <a:ea typeface="HG正楷書体-PRO" pitchFamily="66" charset="-128"/>
              </a:rPr>
              <a:t>TeV</a:t>
            </a:r>
            <a:r>
              <a:rPr lang="ja-JP" altLang="en-US" sz="2000" dirty="0" smtClean="0">
                <a:latin typeface="HG正楷書体-PRO" pitchFamily="66" charset="-128"/>
                <a:ea typeface="HG正楷書体-PRO" pitchFamily="66" charset="-128"/>
              </a:rPr>
              <a:t>光度の仮定？</a:t>
            </a:r>
            <a:endParaRPr kumimoji="1" lang="ja-JP" altLang="en-US" sz="2000" dirty="0" smtClean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072840" y="5469031"/>
            <a:ext cx="2954655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それぞれに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kumimoji="1"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長所・短所</a:t>
            </a:r>
            <a:endParaRPr kumimoji="1"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磁場の感度も異なる</a:t>
            </a:r>
            <a:endParaRPr kumimoji="1"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9" name="Text Box 3"/>
          <p:cNvSpPr txBox="1">
            <a:spLocks noChangeArrowheads="1"/>
          </p:cNvSpPr>
          <p:nvPr/>
        </p:nvSpPr>
        <p:spPr bwMode="auto">
          <a:xfrm>
            <a:off x="631196" y="257024"/>
            <a:ext cx="2723247" cy="57816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1630" tIns="42448" rIns="81630" bIns="42448">
            <a:spAutoFit/>
          </a:bodyPr>
          <a:lstStyle/>
          <a:p>
            <a:r>
              <a:rPr lang="en-US" altLang="ja-JP" sz="3200" b="1" dirty="0" smtClean="0">
                <a:latin typeface="HG正楷書体-PRO" pitchFamily="66" charset="-128"/>
                <a:ea typeface="HG正楷書体-PRO" pitchFamily="66" charset="-128"/>
              </a:rPr>
              <a:t>GRB</a:t>
            </a:r>
            <a:r>
              <a:rPr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の場合①</a:t>
            </a:r>
            <a:endParaRPr lang="ja-JP" altLang="en-US" sz="32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6725" y="1994840"/>
            <a:ext cx="6959500" cy="476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テキスト ボックス 12"/>
          <p:cNvSpPr txBox="1"/>
          <p:nvPr/>
        </p:nvSpPr>
        <p:spPr>
          <a:xfrm>
            <a:off x="341530" y="953725"/>
            <a:ext cx="75713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短い間光るだけの</a:t>
            </a:r>
            <a:r>
              <a:rPr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GRB</a:t>
            </a:r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は話が単純。</a:t>
            </a:r>
            <a:r>
              <a:rPr lang="en-US" altLang="ja-JP" sz="2000" dirty="0" smtClean="0">
                <a:latin typeface="HG正楷書体-PRO" pitchFamily="66" charset="-128"/>
                <a:ea typeface="HG正楷書体-PRO" pitchFamily="66" charset="-128"/>
              </a:rPr>
              <a:t>(KT+ 07, 08, 09, 10)</a:t>
            </a:r>
            <a:endParaRPr kumimoji="1"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スペクトル：</a:t>
            </a:r>
            <a:r>
              <a:rPr kumimoji="1"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高エネルギーから</a:t>
            </a:r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早く暗くなっていく。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prompt</a:t>
            </a:r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は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すぐ終わり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pair echo</a:t>
            </a:r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が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浮かび</a:t>
            </a:r>
            <a:r>
              <a:rPr lang="ja-JP" altLang="en-US" sz="2400" dirty="0" err="1" smtClean="0">
                <a:latin typeface="HG正楷書体-PRO" pitchFamily="66" charset="-128"/>
                <a:ea typeface="HG正楷書体-PRO" pitchFamily="66" charset="-128"/>
              </a:rPr>
              <a:t>あ</a:t>
            </a:r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が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ってくる。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9" name="Text Box 3"/>
          <p:cNvSpPr txBox="1">
            <a:spLocks noChangeArrowheads="1"/>
          </p:cNvSpPr>
          <p:nvPr/>
        </p:nvSpPr>
        <p:spPr bwMode="auto">
          <a:xfrm>
            <a:off x="631196" y="257024"/>
            <a:ext cx="2723247" cy="57816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1630" tIns="42448" rIns="81630" bIns="42448">
            <a:spAutoFit/>
          </a:bodyPr>
          <a:lstStyle/>
          <a:p>
            <a:r>
              <a:rPr lang="en-US" altLang="ja-JP" sz="3200" b="1" dirty="0" smtClean="0">
                <a:latin typeface="HG正楷書体-PRO" pitchFamily="66" charset="-128"/>
                <a:ea typeface="HG正楷書体-PRO" pitchFamily="66" charset="-128"/>
              </a:rPr>
              <a:t>GRB</a:t>
            </a:r>
            <a:r>
              <a:rPr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の場合②</a:t>
            </a:r>
            <a:endParaRPr lang="ja-JP" altLang="en-US" sz="32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1730" y="1988840"/>
            <a:ext cx="6885765" cy="475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テキスト ボックス 12"/>
          <p:cNvSpPr txBox="1"/>
          <p:nvPr/>
        </p:nvSpPr>
        <p:spPr>
          <a:xfrm>
            <a:off x="521550" y="1133745"/>
            <a:ext cx="832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光度曲線（</a:t>
            </a:r>
            <a:r>
              <a:rPr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@1GeV</a:t>
            </a:r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）</a:t>
            </a:r>
            <a:r>
              <a:rPr kumimoji="1"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磁場が強いほど</a:t>
            </a:r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暗いが長く持続する。</a:t>
            </a:r>
            <a:endParaRPr kumimoji="1" lang="ja-JP" altLang="en-US" sz="2400" dirty="0" smtClean="0">
              <a:latin typeface="HG正楷書体-PRO" pitchFamily="66" charset="-128"/>
              <a:ea typeface="HG正楷書体-PRO" pitchFamily="66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82600" y="139700"/>
            <a:ext cx="486062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200" b="1" dirty="0" err="1" smtClean="0">
                <a:latin typeface="HG正楷書体-PRO" pitchFamily="66" charset="-128"/>
                <a:ea typeface="HG正楷書体-PRO" pitchFamily="66" charset="-128"/>
              </a:rPr>
              <a:t>detectability</a:t>
            </a:r>
            <a:r>
              <a:rPr lang="en-US" altLang="ja-JP" sz="3200" b="1" dirty="0" smtClean="0">
                <a:latin typeface="HG正楷書体-PRO" pitchFamily="66" charset="-128"/>
                <a:ea typeface="HG正楷書体-PRO" pitchFamily="66" charset="-128"/>
              </a:rPr>
              <a:t> of pair echo</a:t>
            </a:r>
            <a:endParaRPr kumimoji="1" lang="en-US" altLang="ja-JP" sz="3200" b="1" dirty="0" smtClean="0">
              <a:latin typeface="HG正楷書体-PRO" pitchFamily="66" charset="-128"/>
              <a:ea typeface="HG正楷書体-PRO" pitchFamily="66" charset="-128"/>
            </a:endParaRP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00" y="2533773"/>
            <a:ext cx="6525725" cy="427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テキスト ボックス 5"/>
          <p:cNvSpPr txBox="1"/>
          <p:nvPr/>
        </p:nvSpPr>
        <p:spPr>
          <a:xfrm>
            <a:off x="476545" y="1718810"/>
            <a:ext cx="8547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観測できる条件：</a:t>
            </a:r>
            <a:r>
              <a:rPr kumimoji="1"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近い、</a:t>
            </a:r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磁場が弱い、</a:t>
            </a:r>
            <a:r>
              <a:rPr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cutoff energy</a:t>
            </a:r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が大きい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　　　　　　　　</a:t>
            </a:r>
            <a:r>
              <a:rPr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afterglow</a:t>
            </a:r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に隠れない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80617" y="5099700"/>
            <a:ext cx="2646878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磁場が弱すぎると</a:t>
            </a:r>
            <a:endParaRPr kumimoji="1"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pair echo</a:t>
            </a:r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自体は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kumimoji="1"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観測できるが</a:t>
            </a:r>
            <a:endParaRPr kumimoji="1"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磁場は測れない</a:t>
            </a:r>
            <a:endParaRPr kumimoji="1" lang="ja-JP" altLang="en-US" sz="2400" dirty="0" smtClean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25199" y="3588113"/>
            <a:ext cx="1802096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CTA</a:t>
            </a:r>
            <a:r>
              <a:rPr kumimoji="1"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なら</a:t>
            </a:r>
            <a:endParaRPr kumimoji="1"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z </a:t>
            </a:r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～ </a:t>
            </a:r>
            <a:r>
              <a:rPr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several</a:t>
            </a:r>
            <a:endParaRPr kumimoji="1" lang="ja-JP" altLang="en-US" sz="2400" dirty="0" smtClean="0">
              <a:latin typeface="HG正楷書体-PRO" pitchFamily="66" charset="-128"/>
              <a:ea typeface="HG正楷書体-PRO" pitchFamily="66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615" y="877369"/>
            <a:ext cx="7626911" cy="43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716" y="1312989"/>
            <a:ext cx="3313224" cy="45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82600" y="139700"/>
            <a:ext cx="5373587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HG正楷書体-PRO" pitchFamily="66" charset="-128"/>
                <a:ea typeface="HG正楷書体-PRO" pitchFamily="66" charset="-128"/>
              </a:rPr>
              <a:t>pair echo from high-z GRB</a:t>
            </a:r>
            <a:endParaRPr kumimoji="1" lang="en-US" altLang="ja-JP" sz="3200" b="1" dirty="0" smtClean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1550" y="908720"/>
            <a:ext cx="6314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high-z GRB(z &gt; 10)</a:t>
            </a:r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できれいな宇宙を見たい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・純粋に宇宙論的な磁場だけ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・対消滅の</a:t>
            </a:r>
            <a:r>
              <a:rPr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target</a:t>
            </a:r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は</a:t>
            </a:r>
            <a:r>
              <a:rPr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CMB</a:t>
            </a:r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だけ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525" y="2208479"/>
            <a:ext cx="6435715" cy="450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7245" y="2906382"/>
            <a:ext cx="1800200" cy="38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7245" y="3387712"/>
            <a:ext cx="1620180" cy="34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2250" y="2483895"/>
            <a:ext cx="810090" cy="32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6688393" y="4613936"/>
            <a:ext cx="2339102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CTA</a:t>
            </a:r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でも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kumimoji="1"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やや（かなり）</a:t>
            </a:r>
            <a:endParaRPr kumimoji="1"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難しい・・・。</a:t>
            </a:r>
            <a:endParaRPr kumimoji="1"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3988" y="368950"/>
            <a:ext cx="348044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ブレーザーの場合</a:t>
            </a:r>
            <a:endParaRPr lang="en-US" altLang="ja-JP" sz="3200" b="1" dirty="0" smtClean="0">
              <a:latin typeface="HG正楷書体-PRO" pitchFamily="66" charset="-128"/>
              <a:ea typeface="HG正楷書体-PRO" pitchFamily="66" charset="-128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3941930" y="5982670"/>
            <a:ext cx="49593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フリーフォーム 7"/>
          <p:cNvSpPr/>
          <p:nvPr/>
        </p:nvSpPr>
        <p:spPr>
          <a:xfrm>
            <a:off x="4161881" y="3583164"/>
            <a:ext cx="4205999" cy="2266156"/>
          </a:xfrm>
          <a:custGeom>
            <a:avLst/>
            <a:gdLst>
              <a:gd name="connsiteX0" fmla="*/ 0 w 4403558"/>
              <a:gd name="connsiteY0" fmla="*/ 862263 h 862263"/>
              <a:gd name="connsiteX1" fmla="*/ 3043989 w 4403558"/>
              <a:gd name="connsiteY1" fmla="*/ 8021 h 862263"/>
              <a:gd name="connsiteX2" fmla="*/ 4403558 w 4403558"/>
              <a:gd name="connsiteY2" fmla="*/ 814137 h 86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03558" h="862263">
                <a:moveTo>
                  <a:pt x="0" y="862263"/>
                </a:moveTo>
                <a:cubicBezTo>
                  <a:pt x="1155031" y="439152"/>
                  <a:pt x="2310063" y="16042"/>
                  <a:pt x="3043989" y="8021"/>
                </a:cubicBezTo>
                <a:cubicBezTo>
                  <a:pt x="3777915" y="0"/>
                  <a:pt x="4090736" y="407068"/>
                  <a:pt x="4403558" y="814137"/>
                </a:cubicBezTo>
              </a:path>
            </a:pathLst>
          </a:custGeom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7123280" y="2772280"/>
            <a:ext cx="1333500" cy="1714500"/>
          </a:xfrm>
          <a:custGeom>
            <a:avLst/>
            <a:gdLst>
              <a:gd name="connsiteX0" fmla="*/ 0 w 1287379"/>
              <a:gd name="connsiteY0" fmla="*/ 18048 h 1714500"/>
              <a:gd name="connsiteX1" fmla="*/ 625642 w 1287379"/>
              <a:gd name="connsiteY1" fmla="*/ 282742 h 1714500"/>
              <a:gd name="connsiteX2" fmla="*/ 1287379 w 1287379"/>
              <a:gd name="connsiteY2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7379" h="1714500">
                <a:moveTo>
                  <a:pt x="0" y="18048"/>
                </a:moveTo>
                <a:cubicBezTo>
                  <a:pt x="205539" y="9024"/>
                  <a:pt x="411079" y="0"/>
                  <a:pt x="625642" y="282742"/>
                </a:cubicBezTo>
                <a:cubicBezTo>
                  <a:pt x="840205" y="565484"/>
                  <a:pt x="1063792" y="1139992"/>
                  <a:pt x="1287379" y="1714500"/>
                </a:cubicBezTo>
              </a:path>
            </a:pathLst>
          </a:custGeom>
          <a:ln w="38100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>
            <a:off x="4088021" y="3303460"/>
            <a:ext cx="3585410" cy="1612231"/>
          </a:xfrm>
          <a:custGeom>
            <a:avLst/>
            <a:gdLst>
              <a:gd name="connsiteX0" fmla="*/ 0 w 3585410"/>
              <a:gd name="connsiteY0" fmla="*/ 1419725 h 1612231"/>
              <a:gd name="connsiteX1" fmla="*/ 1167063 w 3585410"/>
              <a:gd name="connsiteY1" fmla="*/ 312820 h 1612231"/>
              <a:gd name="connsiteX2" fmla="*/ 2598821 w 3585410"/>
              <a:gd name="connsiteY2" fmla="*/ 216568 h 1612231"/>
              <a:gd name="connsiteX3" fmla="*/ 3585410 w 3585410"/>
              <a:gd name="connsiteY3" fmla="*/ 1612231 h 161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5410" h="1612231">
                <a:moveTo>
                  <a:pt x="0" y="1419725"/>
                </a:moveTo>
                <a:cubicBezTo>
                  <a:pt x="366963" y="966535"/>
                  <a:pt x="733926" y="513346"/>
                  <a:pt x="1167063" y="312820"/>
                </a:cubicBezTo>
                <a:cubicBezTo>
                  <a:pt x="1600200" y="112294"/>
                  <a:pt x="2195763" y="0"/>
                  <a:pt x="2598821" y="216568"/>
                </a:cubicBezTo>
                <a:cubicBezTo>
                  <a:pt x="3001879" y="433136"/>
                  <a:pt x="3293644" y="1022683"/>
                  <a:pt x="3585410" y="1612231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176360" y="5982670"/>
            <a:ext cx="3836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latin typeface="HG正楷書体-PRO" pitchFamily="66" charset="-128"/>
                <a:ea typeface="HG正楷書体-PRO" pitchFamily="66" charset="-128"/>
              </a:rPr>
              <a:t>GeV</a:t>
            </a:r>
            <a:r>
              <a:rPr kumimoji="1"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           </a:t>
            </a:r>
            <a:r>
              <a:rPr kumimoji="1" lang="en-US" altLang="ja-JP" sz="2400" dirty="0" err="1" smtClean="0">
                <a:latin typeface="HG正楷書体-PRO" pitchFamily="66" charset="-128"/>
                <a:ea typeface="HG正楷書体-PRO" pitchFamily="66" charset="-128"/>
              </a:rPr>
              <a:t>TeV</a:t>
            </a:r>
            <a:r>
              <a:rPr kumimoji="1"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   energy</a:t>
            </a:r>
            <a:endParaRPr kumimoji="1" lang="ja-JP" altLang="en-US" sz="2400" dirty="0" smtClean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60350" y="1117600"/>
            <a:ext cx="393569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常にそこにある。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しかしフレアとともに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定常的な放射もあるので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工夫が必要。戦略は２つ。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①定常放射起源の</a:t>
            </a:r>
            <a:r>
              <a:rPr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pair echo</a:t>
            </a:r>
          </a:p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②フレアが終了後も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　持続している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　フレア起源の</a:t>
            </a:r>
            <a:r>
              <a:rPr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pair echo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387422" y="1537670"/>
            <a:ext cx="14991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flare</a:t>
            </a:r>
          </a:p>
          <a:p>
            <a:r>
              <a:rPr kumimoji="1" lang="en-US" altLang="ja-JP" sz="2400" dirty="0" smtClean="0">
                <a:solidFill>
                  <a:srgbClr val="0070C0"/>
                </a:solidFill>
                <a:latin typeface="HG正楷書体-PRO" pitchFamily="66" charset="-128"/>
                <a:ea typeface="HG正楷書体-PRO" pitchFamily="66" charset="-128"/>
              </a:rPr>
              <a:t>quiescent</a:t>
            </a:r>
          </a:p>
        </p:txBody>
      </p:sp>
      <p:sp>
        <p:nvSpPr>
          <p:cNvPr id="32" name="フリーフォーム 31"/>
          <p:cNvSpPr/>
          <p:nvPr/>
        </p:nvSpPr>
        <p:spPr>
          <a:xfrm>
            <a:off x="4164180" y="2772280"/>
            <a:ext cx="4205999" cy="2266156"/>
          </a:xfrm>
          <a:custGeom>
            <a:avLst/>
            <a:gdLst>
              <a:gd name="connsiteX0" fmla="*/ 0 w 4403558"/>
              <a:gd name="connsiteY0" fmla="*/ 862263 h 862263"/>
              <a:gd name="connsiteX1" fmla="*/ 3043989 w 4403558"/>
              <a:gd name="connsiteY1" fmla="*/ 8021 h 862263"/>
              <a:gd name="connsiteX2" fmla="*/ 4403558 w 4403558"/>
              <a:gd name="connsiteY2" fmla="*/ 814137 h 86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03558" h="862263">
                <a:moveTo>
                  <a:pt x="0" y="862263"/>
                </a:moveTo>
                <a:cubicBezTo>
                  <a:pt x="1155031" y="439152"/>
                  <a:pt x="2310063" y="16042"/>
                  <a:pt x="3043989" y="8021"/>
                </a:cubicBezTo>
                <a:cubicBezTo>
                  <a:pt x="3777915" y="0"/>
                  <a:pt x="4090736" y="407068"/>
                  <a:pt x="4403558" y="814137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コネクタ 34"/>
          <p:cNvCxnSpPr/>
          <p:nvPr/>
        </p:nvCxnSpPr>
        <p:spPr>
          <a:xfrm rot="5400000" flipH="1" flipV="1">
            <a:off x="5452435" y="4204670"/>
            <a:ext cx="3556000" cy="1588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rot="5400000" flipH="1" flipV="1">
            <a:off x="3579174" y="4189446"/>
            <a:ext cx="3556000" cy="1588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フリーフォーム 12"/>
          <p:cNvSpPr/>
          <p:nvPr/>
        </p:nvSpPr>
        <p:spPr>
          <a:xfrm>
            <a:off x="4066225" y="4130379"/>
            <a:ext cx="3585410" cy="1612231"/>
          </a:xfrm>
          <a:custGeom>
            <a:avLst/>
            <a:gdLst>
              <a:gd name="connsiteX0" fmla="*/ 0 w 3585410"/>
              <a:gd name="connsiteY0" fmla="*/ 1419725 h 1612231"/>
              <a:gd name="connsiteX1" fmla="*/ 1167063 w 3585410"/>
              <a:gd name="connsiteY1" fmla="*/ 312820 h 1612231"/>
              <a:gd name="connsiteX2" fmla="*/ 2598821 w 3585410"/>
              <a:gd name="connsiteY2" fmla="*/ 216568 h 1612231"/>
              <a:gd name="connsiteX3" fmla="*/ 3585410 w 3585410"/>
              <a:gd name="connsiteY3" fmla="*/ 1612231 h 161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5410" h="1612231">
                <a:moveTo>
                  <a:pt x="0" y="1419725"/>
                </a:moveTo>
                <a:cubicBezTo>
                  <a:pt x="366963" y="966535"/>
                  <a:pt x="733926" y="513346"/>
                  <a:pt x="1167063" y="312820"/>
                </a:cubicBezTo>
                <a:cubicBezTo>
                  <a:pt x="1600200" y="112294"/>
                  <a:pt x="2195763" y="0"/>
                  <a:pt x="2598821" y="216568"/>
                </a:cubicBezTo>
                <a:cubicBezTo>
                  <a:pt x="3001879" y="433136"/>
                  <a:pt x="3293644" y="1022683"/>
                  <a:pt x="3585410" y="1612231"/>
                </a:cubicBezTo>
              </a:path>
            </a:pathLst>
          </a:custGeom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9" name="Text Box 3"/>
          <p:cNvSpPr txBox="1">
            <a:spLocks noChangeArrowheads="1"/>
          </p:cNvSpPr>
          <p:nvPr/>
        </p:nvSpPr>
        <p:spPr bwMode="auto">
          <a:xfrm>
            <a:off x="521550" y="143635"/>
            <a:ext cx="1782285" cy="57816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1630" tIns="42448" rIns="81630" bIns="42448">
            <a:spAutoFit/>
          </a:bodyPr>
          <a:lstStyle/>
          <a:p>
            <a:r>
              <a:rPr lang="en-US" altLang="ja-JP" sz="3200" b="1" dirty="0" smtClean="0">
                <a:latin typeface="HG正楷書体-PRO" pitchFamily="66" charset="-128"/>
                <a:ea typeface="HG正楷書体-PRO" pitchFamily="66" charset="-128"/>
              </a:rPr>
              <a:t>Mkn421</a:t>
            </a:r>
            <a:endParaRPr lang="ja-JP" altLang="en-US" sz="32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78" y="2483895"/>
            <a:ext cx="9012322" cy="430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566555" y="773705"/>
            <a:ext cx="41857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Mkn421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kumimoji="1"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最も近く明るくハードな</a:t>
            </a:r>
            <a:endParaRPr kumimoji="1"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ブレーザーの１つ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kumimoji="1"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長年にわたって断続的に観測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9" name="Text Box 3"/>
          <p:cNvSpPr txBox="1">
            <a:spLocks noChangeArrowheads="1"/>
          </p:cNvSpPr>
          <p:nvPr/>
        </p:nvSpPr>
        <p:spPr bwMode="auto">
          <a:xfrm>
            <a:off x="521550" y="143635"/>
            <a:ext cx="1782285" cy="57816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1630" tIns="42448" rIns="81630" bIns="42448">
            <a:spAutoFit/>
          </a:bodyPr>
          <a:lstStyle/>
          <a:p>
            <a:r>
              <a:rPr lang="en-US" altLang="ja-JP" sz="3200" b="1" dirty="0" smtClean="0">
                <a:latin typeface="HG正楷書体-PRO" pitchFamily="66" charset="-128"/>
                <a:ea typeface="HG正楷書体-PRO" pitchFamily="66" charset="-128"/>
              </a:rPr>
              <a:t>Mkn421</a:t>
            </a:r>
            <a:endParaRPr lang="ja-JP" altLang="en-US" sz="32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78" y="2483895"/>
            <a:ext cx="9012322" cy="430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1075" y="90010"/>
            <a:ext cx="4414738" cy="356401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566555" y="773705"/>
            <a:ext cx="41857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Mkn421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kumimoji="1"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最も近く明るくハードな</a:t>
            </a:r>
            <a:endParaRPr kumimoji="1"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ブレーザーの１つ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kumimoji="1"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長年にわたって断続的に観測</a:t>
            </a:r>
          </a:p>
        </p:txBody>
      </p:sp>
      <p:cxnSp>
        <p:nvCxnSpPr>
          <p:cNvPr id="7" name="直線矢印コネクタ 6"/>
          <p:cNvCxnSpPr>
            <a:endCxn id="48131" idx="2"/>
          </p:cNvCxnSpPr>
          <p:nvPr/>
        </p:nvCxnSpPr>
        <p:spPr>
          <a:xfrm rot="10800000">
            <a:off x="6828445" y="3654025"/>
            <a:ext cx="1388963" cy="12151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5105960" y="4059070"/>
            <a:ext cx="2031325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２００８年に</a:t>
            </a:r>
            <a:endParaRPr kumimoji="1"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フレアを観測</a:t>
            </a:r>
            <a:endParaRPr kumimoji="1" lang="ja-JP" altLang="en-US" sz="2400" dirty="0" smtClean="0">
              <a:latin typeface="HG正楷書体-PRO" pitchFamily="66" charset="-128"/>
              <a:ea typeface="HG正楷書体-PRO" pitchFamily="66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9" name="Text Box 3"/>
          <p:cNvSpPr txBox="1">
            <a:spLocks noChangeArrowheads="1"/>
          </p:cNvSpPr>
          <p:nvPr/>
        </p:nvSpPr>
        <p:spPr bwMode="auto">
          <a:xfrm>
            <a:off x="521550" y="143635"/>
            <a:ext cx="1782285" cy="57816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1630" tIns="42448" rIns="81630" bIns="42448">
            <a:spAutoFit/>
          </a:bodyPr>
          <a:lstStyle/>
          <a:p>
            <a:r>
              <a:rPr lang="en-US" altLang="ja-JP" sz="3200" b="1" dirty="0" smtClean="0">
                <a:latin typeface="HG正楷書体-PRO" pitchFamily="66" charset="-128"/>
                <a:ea typeface="HG正楷書体-PRO" pitchFamily="66" charset="-128"/>
              </a:rPr>
              <a:t>Mkn421</a:t>
            </a:r>
            <a:endParaRPr lang="ja-JP" altLang="en-US" sz="32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78" y="2483895"/>
            <a:ext cx="9012322" cy="430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566555" y="773705"/>
            <a:ext cx="41857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Mkn421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kumimoji="1"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最も近く明るくハードな</a:t>
            </a:r>
            <a:endParaRPr kumimoji="1"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ブレーザーの１つ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kumimoji="1"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長年にわたって断続的に観測</a:t>
            </a:r>
          </a:p>
        </p:txBody>
      </p:sp>
      <p:cxnSp>
        <p:nvCxnSpPr>
          <p:cNvPr id="7" name="直線矢印コネクタ 6"/>
          <p:cNvCxnSpPr/>
          <p:nvPr/>
        </p:nvCxnSpPr>
        <p:spPr>
          <a:xfrm rot="16200000" flipV="1">
            <a:off x="7384814" y="4036566"/>
            <a:ext cx="855096" cy="8100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6051065" y="3113965"/>
            <a:ext cx="2031325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２００８年に</a:t>
            </a:r>
            <a:endParaRPr kumimoji="1"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フレアを観測</a:t>
            </a:r>
            <a:endParaRPr kumimoji="1" lang="ja-JP" altLang="en-US" sz="2400" dirty="0" smtClean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487434" y="4509120"/>
            <a:ext cx="450051" cy="1665185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/>
          <p:nvPr/>
        </p:nvCxnSpPr>
        <p:spPr>
          <a:xfrm rot="16200000" flipV="1">
            <a:off x="7182290" y="2888940"/>
            <a:ext cx="2430270" cy="63007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046797" y="608491"/>
            <a:ext cx="3935693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フレアの６５日後</a:t>
            </a:r>
            <a:r>
              <a:rPr kumimoji="1"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から</a:t>
            </a:r>
            <a:endParaRPr kumimoji="1"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kumimoji="1"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Fermi</a:t>
            </a:r>
            <a:r>
              <a:rPr kumimoji="1"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が観測。</a:t>
            </a:r>
            <a:endParaRPr kumimoji="1"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pair echo</a:t>
            </a:r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が見えているか？</a:t>
            </a:r>
            <a:endParaRPr kumimoji="1" lang="ja-JP" altLang="en-US" sz="2400" dirty="0" smtClean="0">
              <a:latin typeface="HG正楷書体-PRO" pitchFamily="66" charset="-128"/>
              <a:ea typeface="HG正楷書体-PRO" pitchFamily="66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7444" name="Picture 52" descr="generic-pulsar"/>
          <p:cNvPicPr>
            <a:picLocks noChangeAspect="1" noChangeArrowheads="1"/>
          </p:cNvPicPr>
          <p:nvPr/>
        </p:nvPicPr>
        <p:blipFill>
          <a:blip r:embed="rId3" cstate="print"/>
          <a:srcRect r="10837"/>
          <a:stretch>
            <a:fillRect/>
          </a:stretch>
        </p:blipFill>
        <p:spPr bwMode="auto">
          <a:xfrm>
            <a:off x="527051" y="50801"/>
            <a:ext cx="2916848" cy="3557511"/>
          </a:xfrm>
          <a:prstGeom prst="rect">
            <a:avLst/>
          </a:prstGeom>
          <a:noFill/>
        </p:spPr>
      </p:pic>
      <p:pic>
        <p:nvPicPr>
          <p:cNvPr id="827454" name="Picture 62" descr="太陽 壁紙 - Sun WALLPAPE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9407" r="10286"/>
          <a:stretch>
            <a:fillRect/>
          </a:stretch>
        </p:blipFill>
        <p:spPr bwMode="auto">
          <a:xfrm>
            <a:off x="3980428" y="3073400"/>
            <a:ext cx="1142826" cy="1161143"/>
          </a:xfrm>
          <a:prstGeom prst="rect">
            <a:avLst/>
          </a:prstGeom>
          <a:noFill/>
        </p:spPr>
      </p:pic>
      <p:pic>
        <p:nvPicPr>
          <p:cNvPr id="827442" name="Picture 50" descr="cra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1" y="4467721"/>
            <a:ext cx="1635890" cy="1790056"/>
          </a:xfrm>
          <a:prstGeom prst="rect">
            <a:avLst/>
          </a:prstGeom>
          <a:noFill/>
        </p:spPr>
      </p:pic>
      <p:pic>
        <p:nvPicPr>
          <p:cNvPr id="827450" name="Picture 58" descr="Black-hol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78663" y="802520"/>
            <a:ext cx="1411045" cy="2048631"/>
          </a:xfrm>
          <a:prstGeom prst="rect">
            <a:avLst/>
          </a:prstGeom>
          <a:noFill/>
        </p:spPr>
      </p:pic>
      <p:pic>
        <p:nvPicPr>
          <p:cNvPr id="827448" name="Picture 56" descr="galaxy-cluster-abell1689-desk-128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8950" y="2434168"/>
            <a:ext cx="2167476" cy="1883833"/>
          </a:xfrm>
          <a:prstGeom prst="rect">
            <a:avLst/>
          </a:prstGeom>
          <a:noFill/>
        </p:spPr>
      </p:pic>
      <p:pic>
        <p:nvPicPr>
          <p:cNvPr id="827446" name="Picture 54" descr="hst_galax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9212" y="4984751"/>
            <a:ext cx="1757584" cy="1535793"/>
          </a:xfrm>
          <a:prstGeom prst="rect">
            <a:avLst/>
          </a:prstGeom>
          <a:noFill/>
        </p:spPr>
      </p:pic>
      <p:sp>
        <p:nvSpPr>
          <p:cNvPr id="827399" name="Line 7"/>
          <p:cNvSpPr>
            <a:spLocks noChangeShapeType="1"/>
          </p:cNvSpPr>
          <p:nvPr/>
        </p:nvSpPr>
        <p:spPr bwMode="auto">
          <a:xfrm flipV="1">
            <a:off x="1016000" y="504976"/>
            <a:ext cx="0" cy="5787571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lIns="81620" tIns="42443" rIns="81620" bIns="42443">
            <a:spAutoFit/>
          </a:bodyPr>
          <a:lstStyle/>
          <a:p>
            <a:endParaRPr lang="ja-JP" altLang="en-US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827401" name="Line 9"/>
          <p:cNvSpPr>
            <a:spLocks noChangeShapeType="1"/>
          </p:cNvSpPr>
          <p:nvPr/>
        </p:nvSpPr>
        <p:spPr bwMode="auto">
          <a:xfrm>
            <a:off x="433774" y="6171595"/>
            <a:ext cx="8276453" cy="15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lIns="81620" tIns="42443" rIns="81620" bIns="42443">
            <a:spAutoFit/>
          </a:bodyPr>
          <a:lstStyle/>
          <a:p>
            <a:endParaRPr lang="ja-JP" altLang="en-US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827402" name="Text Box 10"/>
          <p:cNvSpPr txBox="1">
            <a:spLocks noChangeArrowheads="1"/>
          </p:cNvSpPr>
          <p:nvPr/>
        </p:nvSpPr>
        <p:spPr bwMode="auto">
          <a:xfrm>
            <a:off x="79249" y="749603"/>
            <a:ext cx="908628" cy="4242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20" tIns="42443" rIns="81620" bIns="42443">
            <a:spAutoFit/>
          </a:bodyPr>
          <a:lstStyle/>
          <a:p>
            <a:r>
              <a:rPr lang="en-US" altLang="ja-JP" sz="2200" dirty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10  G</a:t>
            </a:r>
          </a:p>
        </p:txBody>
      </p:sp>
      <p:sp>
        <p:nvSpPr>
          <p:cNvPr id="827403" name="Text Box 11"/>
          <p:cNvSpPr txBox="1">
            <a:spLocks noChangeArrowheads="1"/>
          </p:cNvSpPr>
          <p:nvPr/>
        </p:nvSpPr>
        <p:spPr bwMode="auto">
          <a:xfrm>
            <a:off x="301696" y="4883150"/>
            <a:ext cx="677795" cy="4242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20" tIns="42443" rIns="81620" bIns="42443">
            <a:spAutoFit/>
          </a:bodyPr>
          <a:lstStyle/>
          <a:p>
            <a:r>
              <a:rPr lang="en-US" altLang="ja-JP" sz="2200" dirty="0" smtClean="0">
                <a:solidFill>
                  <a:srgbClr val="FFFF00"/>
                </a:solidFill>
                <a:latin typeface="Mathematica1" pitchFamily="2" charset="2"/>
                <a:ea typeface="HG正楷書体-PRO" pitchFamily="66" charset="-128"/>
              </a:rPr>
              <a:t>1m</a:t>
            </a:r>
            <a:r>
              <a:rPr lang="en-US" altLang="ja-JP" sz="22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G</a:t>
            </a:r>
            <a:endParaRPr lang="en-US" altLang="ja-JP" sz="2200" dirty="0">
              <a:solidFill>
                <a:srgbClr val="FFFF00"/>
              </a:solidFill>
              <a:latin typeface="Mathematica1" pitchFamily="2" charset="2"/>
              <a:ea typeface="HG正楷書体-PRO" pitchFamily="66" charset="-128"/>
            </a:endParaRPr>
          </a:p>
        </p:txBody>
      </p:sp>
      <p:sp>
        <p:nvSpPr>
          <p:cNvPr id="827404" name="Text Box 12"/>
          <p:cNvSpPr txBox="1">
            <a:spLocks noChangeArrowheads="1"/>
          </p:cNvSpPr>
          <p:nvPr/>
        </p:nvSpPr>
        <p:spPr bwMode="auto">
          <a:xfrm>
            <a:off x="197423" y="4178603"/>
            <a:ext cx="799623" cy="4242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20" tIns="42443" rIns="81620" bIns="42443">
            <a:spAutoFit/>
          </a:bodyPr>
          <a:lstStyle/>
          <a:p>
            <a:r>
              <a:rPr lang="en-US" altLang="ja-JP" sz="2200" dirty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1mG</a:t>
            </a:r>
          </a:p>
        </p:txBody>
      </p:sp>
      <p:sp>
        <p:nvSpPr>
          <p:cNvPr id="827405" name="Text Box 13"/>
          <p:cNvSpPr txBox="1">
            <a:spLocks noChangeArrowheads="1"/>
          </p:cNvSpPr>
          <p:nvPr/>
        </p:nvSpPr>
        <p:spPr bwMode="auto">
          <a:xfrm>
            <a:off x="332282" y="3492197"/>
            <a:ext cx="647339" cy="4242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20" tIns="42443" rIns="81620" bIns="42443">
            <a:spAutoFit/>
          </a:bodyPr>
          <a:lstStyle/>
          <a:p>
            <a:r>
              <a:rPr lang="en-US" altLang="ja-JP" sz="2200" dirty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1 G</a:t>
            </a:r>
          </a:p>
        </p:txBody>
      </p:sp>
      <p:sp>
        <p:nvSpPr>
          <p:cNvPr id="827406" name="Text Box 14"/>
          <p:cNvSpPr txBox="1">
            <a:spLocks noChangeArrowheads="1"/>
          </p:cNvSpPr>
          <p:nvPr/>
        </p:nvSpPr>
        <p:spPr bwMode="auto">
          <a:xfrm>
            <a:off x="79249" y="2807305"/>
            <a:ext cx="908628" cy="4242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20" tIns="42443" rIns="81620" bIns="42443">
            <a:spAutoFit/>
          </a:bodyPr>
          <a:lstStyle/>
          <a:p>
            <a:r>
              <a:rPr lang="en-US" altLang="ja-JP" sz="2200" dirty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10  G</a:t>
            </a:r>
          </a:p>
        </p:txBody>
      </p:sp>
      <p:sp>
        <p:nvSpPr>
          <p:cNvPr id="827407" name="Text Box 15"/>
          <p:cNvSpPr txBox="1">
            <a:spLocks noChangeArrowheads="1"/>
          </p:cNvSpPr>
          <p:nvPr/>
        </p:nvSpPr>
        <p:spPr bwMode="auto">
          <a:xfrm>
            <a:off x="79249" y="2114852"/>
            <a:ext cx="908628" cy="4242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20" tIns="42443" rIns="81620" bIns="42443">
            <a:spAutoFit/>
          </a:bodyPr>
          <a:lstStyle/>
          <a:p>
            <a:r>
              <a:rPr lang="en-US" altLang="ja-JP" sz="2200" dirty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10  G</a:t>
            </a:r>
          </a:p>
        </p:txBody>
      </p:sp>
      <p:sp>
        <p:nvSpPr>
          <p:cNvPr id="827408" name="Text Box 16"/>
          <p:cNvSpPr txBox="1">
            <a:spLocks noChangeArrowheads="1"/>
          </p:cNvSpPr>
          <p:nvPr/>
        </p:nvSpPr>
        <p:spPr bwMode="auto">
          <a:xfrm>
            <a:off x="79249" y="1436007"/>
            <a:ext cx="908628" cy="4242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20" tIns="42443" rIns="81620" bIns="42443">
            <a:spAutoFit/>
          </a:bodyPr>
          <a:lstStyle/>
          <a:p>
            <a:r>
              <a:rPr lang="en-US" altLang="ja-JP" sz="2200" dirty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10  G</a:t>
            </a:r>
          </a:p>
        </p:txBody>
      </p:sp>
      <p:sp>
        <p:nvSpPr>
          <p:cNvPr id="827409" name="Text Box 17"/>
          <p:cNvSpPr txBox="1">
            <a:spLocks noChangeArrowheads="1"/>
          </p:cNvSpPr>
          <p:nvPr/>
        </p:nvSpPr>
        <p:spPr bwMode="auto">
          <a:xfrm>
            <a:off x="315598" y="578758"/>
            <a:ext cx="440551" cy="36271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20" tIns="42443" rIns="81620" bIns="42443">
            <a:spAutoFit/>
          </a:bodyPr>
          <a:lstStyle/>
          <a:p>
            <a:r>
              <a:rPr lang="en-US" altLang="ja-JP" dirty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12</a:t>
            </a:r>
          </a:p>
        </p:txBody>
      </p:sp>
      <p:sp>
        <p:nvSpPr>
          <p:cNvPr id="827410" name="Text Box 18"/>
          <p:cNvSpPr txBox="1">
            <a:spLocks noChangeArrowheads="1"/>
          </p:cNvSpPr>
          <p:nvPr/>
        </p:nvSpPr>
        <p:spPr bwMode="auto">
          <a:xfrm>
            <a:off x="418482" y="1263652"/>
            <a:ext cx="302692" cy="36271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20" tIns="42443" rIns="81620" bIns="42443">
            <a:spAutoFit/>
          </a:bodyPr>
          <a:lstStyle/>
          <a:p>
            <a:r>
              <a:rPr lang="en-US" altLang="ja-JP" dirty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9</a:t>
            </a:r>
          </a:p>
        </p:txBody>
      </p:sp>
      <p:sp>
        <p:nvSpPr>
          <p:cNvPr id="827411" name="Text Box 19"/>
          <p:cNvSpPr txBox="1">
            <a:spLocks noChangeArrowheads="1"/>
          </p:cNvSpPr>
          <p:nvPr/>
        </p:nvSpPr>
        <p:spPr bwMode="auto">
          <a:xfrm>
            <a:off x="418482" y="1957615"/>
            <a:ext cx="302692" cy="36271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20" tIns="42443" rIns="81620" bIns="42443">
            <a:spAutoFit/>
          </a:bodyPr>
          <a:lstStyle/>
          <a:p>
            <a:r>
              <a:rPr lang="en-US" altLang="ja-JP" dirty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6</a:t>
            </a:r>
          </a:p>
        </p:txBody>
      </p:sp>
      <p:sp>
        <p:nvSpPr>
          <p:cNvPr id="827412" name="Text Box 20"/>
          <p:cNvSpPr txBox="1">
            <a:spLocks noChangeArrowheads="1"/>
          </p:cNvSpPr>
          <p:nvPr/>
        </p:nvSpPr>
        <p:spPr bwMode="auto">
          <a:xfrm>
            <a:off x="418482" y="2642509"/>
            <a:ext cx="302692" cy="36271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20" tIns="42443" rIns="81620" bIns="42443">
            <a:spAutoFit/>
          </a:bodyPr>
          <a:lstStyle/>
          <a:p>
            <a:r>
              <a:rPr lang="en-US" altLang="ja-JP" dirty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3</a:t>
            </a:r>
          </a:p>
        </p:txBody>
      </p:sp>
      <p:sp>
        <p:nvSpPr>
          <p:cNvPr id="827413" name="Text Box 21"/>
          <p:cNvSpPr txBox="1">
            <a:spLocks noChangeArrowheads="1"/>
          </p:cNvSpPr>
          <p:nvPr/>
        </p:nvSpPr>
        <p:spPr bwMode="auto">
          <a:xfrm>
            <a:off x="985724" y="6336394"/>
            <a:ext cx="8013136" cy="45504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20" tIns="42443" rIns="81620" bIns="42443">
            <a:spAutoFit/>
          </a:bodyPr>
          <a:lstStyle/>
          <a:p>
            <a:r>
              <a:rPr lang="en-US" altLang="ja-JP" sz="2400" dirty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1km     </a:t>
            </a:r>
            <a:r>
              <a:rPr lang="en-US" altLang="ja-JP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    </a:t>
            </a:r>
            <a:r>
              <a:rPr lang="en-US" altLang="ja-JP" sz="2400" dirty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10  km   </a:t>
            </a:r>
            <a:r>
              <a:rPr lang="en-US" altLang="ja-JP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          </a:t>
            </a:r>
            <a:r>
              <a:rPr lang="en-US" altLang="ja-JP" sz="2400" dirty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1pc     1kpc    1Mpc      size</a:t>
            </a:r>
          </a:p>
        </p:txBody>
      </p:sp>
      <p:sp>
        <p:nvSpPr>
          <p:cNvPr id="827414" name="Text Box 22"/>
          <p:cNvSpPr txBox="1">
            <a:spLocks noChangeArrowheads="1"/>
          </p:cNvSpPr>
          <p:nvPr/>
        </p:nvSpPr>
        <p:spPr bwMode="auto">
          <a:xfrm>
            <a:off x="2838451" y="6223001"/>
            <a:ext cx="302692" cy="36271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20" tIns="42443" rIns="81620" bIns="42443">
            <a:spAutoFit/>
          </a:bodyPr>
          <a:lstStyle/>
          <a:p>
            <a:r>
              <a:rPr lang="en-US" altLang="ja-JP" dirty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6</a:t>
            </a:r>
          </a:p>
        </p:txBody>
      </p:sp>
      <p:sp>
        <p:nvSpPr>
          <p:cNvPr id="827420" name="Oval 28"/>
          <p:cNvSpPr>
            <a:spLocks noChangeArrowheads="1"/>
          </p:cNvSpPr>
          <p:nvPr/>
        </p:nvSpPr>
        <p:spPr bwMode="auto">
          <a:xfrm>
            <a:off x="5401316" y="4718051"/>
            <a:ext cx="415285" cy="340483"/>
          </a:xfrm>
          <a:prstGeom prst="ellipse">
            <a:avLst/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/>
        </p:spPr>
        <p:txBody>
          <a:bodyPr wrap="none" lIns="81620" tIns="42443" rIns="81620" bIns="42443" anchor="ctr">
            <a:noAutofit/>
          </a:bodyPr>
          <a:lstStyle/>
          <a:p>
            <a:endParaRPr lang="ja-JP" altLang="en-US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827421" name="Oval 29"/>
          <p:cNvSpPr>
            <a:spLocks noChangeArrowheads="1"/>
          </p:cNvSpPr>
          <p:nvPr/>
        </p:nvSpPr>
        <p:spPr bwMode="auto">
          <a:xfrm>
            <a:off x="2082800" y="2059403"/>
            <a:ext cx="231879" cy="510044"/>
          </a:xfrm>
          <a:prstGeom prst="ellipse">
            <a:avLst/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/>
        </p:spPr>
        <p:txBody>
          <a:bodyPr wrap="none" lIns="81620" tIns="42443" rIns="81620" bIns="42443" anchor="ctr">
            <a:spAutoFit/>
          </a:bodyPr>
          <a:lstStyle/>
          <a:p>
            <a:endParaRPr lang="ja-JP" altLang="en-US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827422" name="Oval 30"/>
          <p:cNvSpPr>
            <a:spLocks noChangeArrowheads="1"/>
          </p:cNvSpPr>
          <p:nvPr/>
        </p:nvSpPr>
        <p:spPr bwMode="auto">
          <a:xfrm>
            <a:off x="1537674" y="406400"/>
            <a:ext cx="233977" cy="833333"/>
          </a:xfrm>
          <a:prstGeom prst="ellipse">
            <a:avLst/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/>
        </p:spPr>
        <p:txBody>
          <a:bodyPr wrap="none" lIns="81620" tIns="42443" rIns="81620" bIns="42443" anchor="ctr">
            <a:noAutofit/>
          </a:bodyPr>
          <a:lstStyle/>
          <a:p>
            <a:endParaRPr lang="ja-JP" altLang="en-US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827423" name="Oval 31"/>
          <p:cNvSpPr>
            <a:spLocks noChangeArrowheads="1"/>
          </p:cNvSpPr>
          <p:nvPr/>
        </p:nvSpPr>
        <p:spPr bwMode="auto">
          <a:xfrm>
            <a:off x="2260601" y="3510340"/>
            <a:ext cx="337597" cy="355600"/>
          </a:xfrm>
          <a:prstGeom prst="ellipse">
            <a:avLst/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/>
        </p:spPr>
        <p:txBody>
          <a:bodyPr wrap="none" lIns="81620" tIns="42443" rIns="81620" bIns="42443" anchor="ctr">
            <a:noAutofit/>
          </a:bodyPr>
          <a:lstStyle/>
          <a:p>
            <a:endParaRPr lang="ja-JP" altLang="en-US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827424" name="Oval 32"/>
          <p:cNvSpPr>
            <a:spLocks noChangeArrowheads="1"/>
          </p:cNvSpPr>
          <p:nvPr/>
        </p:nvSpPr>
        <p:spPr bwMode="auto">
          <a:xfrm>
            <a:off x="6398806" y="4738500"/>
            <a:ext cx="395694" cy="510044"/>
          </a:xfrm>
          <a:prstGeom prst="ellipse">
            <a:avLst/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/>
        </p:spPr>
        <p:txBody>
          <a:bodyPr wrap="square" lIns="81620" tIns="42443" rIns="81620" bIns="42443" anchor="ctr">
            <a:spAutoFit/>
          </a:bodyPr>
          <a:lstStyle/>
          <a:p>
            <a:endParaRPr lang="ja-JP" altLang="en-US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827425" name="Oval 33"/>
          <p:cNvSpPr>
            <a:spLocks noChangeArrowheads="1"/>
          </p:cNvSpPr>
          <p:nvPr/>
        </p:nvSpPr>
        <p:spPr bwMode="auto">
          <a:xfrm>
            <a:off x="7061200" y="4977190"/>
            <a:ext cx="393547" cy="379486"/>
          </a:xfrm>
          <a:prstGeom prst="ellipse">
            <a:avLst/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/>
        </p:spPr>
        <p:txBody>
          <a:bodyPr wrap="none" lIns="81620" tIns="42443" rIns="81620" bIns="42443" anchor="ctr">
            <a:noAutofit/>
          </a:bodyPr>
          <a:lstStyle/>
          <a:p>
            <a:endParaRPr lang="ja-JP" altLang="en-US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827426" name="Oval 34"/>
          <p:cNvSpPr>
            <a:spLocks noChangeArrowheads="1"/>
          </p:cNvSpPr>
          <p:nvPr/>
        </p:nvSpPr>
        <p:spPr bwMode="auto">
          <a:xfrm>
            <a:off x="3586974" y="2317750"/>
            <a:ext cx="273827" cy="367907"/>
          </a:xfrm>
          <a:prstGeom prst="ellipse">
            <a:avLst/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/>
        </p:spPr>
        <p:txBody>
          <a:bodyPr wrap="none" lIns="81620" tIns="42443" rIns="81620" bIns="42443" anchor="ctr">
            <a:noAutofit/>
          </a:bodyPr>
          <a:lstStyle/>
          <a:p>
            <a:endParaRPr lang="ja-JP" altLang="en-US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827427" name="Line 35"/>
          <p:cNvSpPr>
            <a:spLocks noChangeShapeType="1"/>
          </p:cNvSpPr>
          <p:nvPr/>
        </p:nvSpPr>
        <p:spPr bwMode="auto">
          <a:xfrm>
            <a:off x="8041492" y="5743726"/>
            <a:ext cx="0" cy="427869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lIns="81620" tIns="42443" rIns="81620" bIns="42443">
            <a:spAutoFit/>
          </a:bodyPr>
          <a:lstStyle/>
          <a:p>
            <a:endParaRPr lang="ja-JP" altLang="en-US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827428" name="Line 36"/>
          <p:cNvSpPr>
            <a:spLocks noChangeShapeType="1"/>
          </p:cNvSpPr>
          <p:nvPr/>
        </p:nvSpPr>
        <p:spPr bwMode="auto">
          <a:xfrm>
            <a:off x="7805141" y="5740400"/>
            <a:ext cx="472702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lIns="81620" tIns="42443" rIns="81620" bIns="42443">
            <a:spAutoFit/>
          </a:bodyPr>
          <a:lstStyle/>
          <a:p>
            <a:endParaRPr lang="ja-JP" altLang="en-US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827431" name="Text Box 39"/>
          <p:cNvSpPr txBox="1">
            <a:spLocks noChangeArrowheads="1"/>
          </p:cNvSpPr>
          <p:nvPr/>
        </p:nvSpPr>
        <p:spPr bwMode="auto">
          <a:xfrm>
            <a:off x="1892198" y="406402"/>
            <a:ext cx="1277318" cy="85515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20" tIns="42443" rIns="81620" bIns="42443">
            <a:spAutoFit/>
          </a:bodyPr>
          <a:lstStyle/>
          <a:p>
            <a:r>
              <a:rPr lang="en-US" altLang="ja-JP" sz="2400" dirty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neutron</a:t>
            </a:r>
          </a:p>
          <a:p>
            <a:r>
              <a:rPr lang="en-US" altLang="ja-JP" sz="2400" dirty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star</a:t>
            </a:r>
          </a:p>
        </p:txBody>
      </p:sp>
      <p:sp>
        <p:nvSpPr>
          <p:cNvPr id="827432" name="Text Box 40"/>
          <p:cNvSpPr txBox="1">
            <a:spLocks noChangeArrowheads="1"/>
          </p:cNvSpPr>
          <p:nvPr/>
        </p:nvSpPr>
        <p:spPr bwMode="auto">
          <a:xfrm>
            <a:off x="2463610" y="1510091"/>
            <a:ext cx="975954" cy="82437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20" tIns="42443" rIns="81620" bIns="42443">
            <a:spAutoFit/>
          </a:bodyPr>
          <a:lstStyle/>
          <a:p>
            <a:r>
              <a:rPr lang="en-US" altLang="ja-JP" sz="2400" dirty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white</a:t>
            </a:r>
          </a:p>
          <a:p>
            <a:r>
              <a:rPr lang="en-US" altLang="ja-JP" sz="2400" dirty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dwarf</a:t>
            </a:r>
          </a:p>
        </p:txBody>
      </p:sp>
      <p:sp>
        <p:nvSpPr>
          <p:cNvPr id="827433" name="Text Box 41"/>
          <p:cNvSpPr txBox="1">
            <a:spLocks noChangeArrowheads="1"/>
          </p:cNvSpPr>
          <p:nvPr/>
        </p:nvSpPr>
        <p:spPr bwMode="auto">
          <a:xfrm>
            <a:off x="2010374" y="3835400"/>
            <a:ext cx="947100" cy="45504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20" tIns="42443" rIns="81620" bIns="42443">
            <a:spAutoFit/>
          </a:bodyPr>
          <a:lstStyle/>
          <a:p>
            <a:r>
              <a:rPr lang="en-US" altLang="ja-JP" sz="2400" dirty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Earth</a:t>
            </a:r>
          </a:p>
        </p:txBody>
      </p:sp>
      <p:sp>
        <p:nvSpPr>
          <p:cNvPr id="827434" name="Text Box 42"/>
          <p:cNvSpPr txBox="1">
            <a:spLocks noChangeArrowheads="1"/>
          </p:cNvSpPr>
          <p:nvPr/>
        </p:nvSpPr>
        <p:spPr bwMode="auto">
          <a:xfrm>
            <a:off x="3941500" y="1659770"/>
            <a:ext cx="1221214" cy="12244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20" tIns="42443" rIns="81620" bIns="42443">
            <a:spAutoFit/>
          </a:bodyPr>
          <a:lstStyle/>
          <a:p>
            <a:r>
              <a:rPr lang="en-US" altLang="ja-JP" sz="2400" dirty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active</a:t>
            </a:r>
          </a:p>
          <a:p>
            <a:r>
              <a:rPr lang="en-US" altLang="ja-JP" sz="2400" dirty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galactic</a:t>
            </a:r>
          </a:p>
          <a:p>
            <a:r>
              <a:rPr lang="en-US" altLang="ja-JP" sz="2400" dirty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nuclei</a:t>
            </a:r>
          </a:p>
        </p:txBody>
      </p:sp>
      <p:sp>
        <p:nvSpPr>
          <p:cNvPr id="827435" name="Text Box 43"/>
          <p:cNvSpPr txBox="1">
            <a:spLocks noChangeArrowheads="1"/>
          </p:cNvSpPr>
          <p:nvPr/>
        </p:nvSpPr>
        <p:spPr bwMode="auto">
          <a:xfrm>
            <a:off x="4546808" y="4650317"/>
            <a:ext cx="825271" cy="45504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20" tIns="42443" rIns="81620" bIns="42443">
            <a:spAutoFit/>
          </a:bodyPr>
          <a:lstStyle/>
          <a:p>
            <a:r>
              <a:rPr lang="en-US" altLang="ja-JP" sz="2400" dirty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SNR</a:t>
            </a:r>
          </a:p>
        </p:txBody>
      </p:sp>
      <p:sp>
        <p:nvSpPr>
          <p:cNvPr id="827436" name="Text Box 44"/>
          <p:cNvSpPr txBox="1">
            <a:spLocks noChangeArrowheads="1"/>
          </p:cNvSpPr>
          <p:nvPr/>
        </p:nvSpPr>
        <p:spPr bwMode="auto">
          <a:xfrm>
            <a:off x="6038850" y="5173437"/>
            <a:ext cx="1084958" cy="45504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20" tIns="42443" rIns="81620" bIns="42443">
            <a:spAutoFit/>
          </a:bodyPr>
          <a:lstStyle/>
          <a:p>
            <a:r>
              <a:rPr lang="en-US" altLang="ja-JP" sz="2400" dirty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galaxy</a:t>
            </a:r>
          </a:p>
        </p:txBody>
      </p:sp>
      <p:sp>
        <p:nvSpPr>
          <p:cNvPr id="827437" name="Text Box 45"/>
          <p:cNvSpPr txBox="1">
            <a:spLocks noChangeArrowheads="1"/>
          </p:cNvSpPr>
          <p:nvPr/>
        </p:nvSpPr>
        <p:spPr bwMode="auto">
          <a:xfrm>
            <a:off x="6823591" y="4177091"/>
            <a:ext cx="1476091" cy="85515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20" tIns="42443" rIns="81620" bIns="42443">
            <a:spAutoFit/>
          </a:bodyPr>
          <a:lstStyle/>
          <a:p>
            <a:r>
              <a:rPr lang="en-US" altLang="ja-JP" sz="2400" dirty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cluster of</a:t>
            </a:r>
          </a:p>
          <a:p>
            <a:r>
              <a:rPr lang="en-US" altLang="ja-JP" sz="2400" dirty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galaxies</a:t>
            </a:r>
          </a:p>
        </p:txBody>
      </p:sp>
      <p:sp>
        <p:nvSpPr>
          <p:cNvPr id="827438" name="Text Box 46"/>
          <p:cNvSpPr txBox="1">
            <a:spLocks noChangeArrowheads="1"/>
          </p:cNvSpPr>
          <p:nvPr/>
        </p:nvSpPr>
        <p:spPr bwMode="auto">
          <a:xfrm>
            <a:off x="7150101" y="5271672"/>
            <a:ext cx="1939359" cy="45504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20" tIns="42443" rIns="81620" bIns="42443">
            <a:spAutoFit/>
          </a:bodyPr>
          <a:lstStyle/>
          <a:p>
            <a:r>
              <a:rPr lang="en-US" altLang="ja-JP" sz="2400" dirty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cosmological</a:t>
            </a:r>
          </a:p>
        </p:txBody>
      </p:sp>
      <p:pic>
        <p:nvPicPr>
          <p:cNvPr id="827440" name="Picture 48" descr="EarthBlueMarbleWestTerr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70056" y="4273852"/>
            <a:ext cx="906475" cy="985762"/>
          </a:xfrm>
          <a:prstGeom prst="rect">
            <a:avLst/>
          </a:prstGeom>
          <a:noFill/>
        </p:spPr>
      </p:pic>
      <p:sp>
        <p:nvSpPr>
          <p:cNvPr id="827451" name="Oval 59"/>
          <p:cNvSpPr>
            <a:spLocks noChangeArrowheads="1"/>
          </p:cNvSpPr>
          <p:nvPr/>
        </p:nvSpPr>
        <p:spPr bwMode="auto">
          <a:xfrm rot="-2447320">
            <a:off x="2886762" y="3044041"/>
            <a:ext cx="291397" cy="659518"/>
          </a:xfrm>
          <a:prstGeom prst="ellipse">
            <a:avLst/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/>
        </p:spPr>
        <p:txBody>
          <a:bodyPr wrap="none" lIns="81620" tIns="42443" rIns="81620" bIns="42443" anchor="ctr">
            <a:noAutofit/>
          </a:bodyPr>
          <a:lstStyle/>
          <a:p>
            <a:endParaRPr lang="ja-JP" altLang="en-US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827452" name="Text Box 60"/>
          <p:cNvSpPr txBox="1">
            <a:spLocks noChangeArrowheads="1"/>
          </p:cNvSpPr>
          <p:nvPr/>
        </p:nvSpPr>
        <p:spPr bwMode="auto">
          <a:xfrm>
            <a:off x="3282950" y="3418444"/>
            <a:ext cx="727489" cy="45504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20" tIns="42443" rIns="81620" bIns="42443">
            <a:spAutoFit/>
          </a:bodyPr>
          <a:lstStyle/>
          <a:p>
            <a:r>
              <a:rPr lang="en-US" altLang="ja-JP" sz="2400" dirty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Sun</a:t>
            </a:r>
          </a:p>
        </p:txBody>
      </p:sp>
      <p:sp>
        <p:nvSpPr>
          <p:cNvPr id="827455" name="Text Box 63"/>
          <p:cNvSpPr txBox="1">
            <a:spLocks noChangeArrowheads="1"/>
          </p:cNvSpPr>
          <p:nvPr/>
        </p:nvSpPr>
        <p:spPr bwMode="auto">
          <a:xfrm>
            <a:off x="3860801" y="176895"/>
            <a:ext cx="5111701" cy="57815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81620" tIns="42443" rIns="81620" bIns="42443">
            <a:spAutoFit/>
          </a:bodyPr>
          <a:lstStyle/>
          <a:p>
            <a:r>
              <a:rPr lang="en-US" altLang="ja-JP" sz="3200" b="1" dirty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ubiquitous magnetic fields</a:t>
            </a: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304800" y="5538371"/>
            <a:ext cx="725885" cy="4242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20" tIns="42443" rIns="81620" bIns="42443">
            <a:spAutoFit/>
          </a:bodyPr>
          <a:lstStyle/>
          <a:p>
            <a:r>
              <a:rPr lang="en-US" altLang="ja-JP" sz="22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1nG</a:t>
            </a:r>
            <a:endParaRPr lang="en-US" altLang="ja-JP" sz="2200" dirty="0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9" name="Text Box 3"/>
          <p:cNvSpPr txBox="1">
            <a:spLocks noChangeArrowheads="1"/>
          </p:cNvSpPr>
          <p:nvPr/>
        </p:nvSpPr>
        <p:spPr bwMode="auto">
          <a:xfrm>
            <a:off x="631196" y="315164"/>
            <a:ext cx="2636685" cy="57816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1630" tIns="42448" rIns="81630" bIns="42448">
            <a:spAutoFit/>
          </a:bodyPr>
          <a:lstStyle/>
          <a:p>
            <a:r>
              <a:rPr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将来への期待</a:t>
            </a:r>
            <a:endParaRPr lang="ja-JP" altLang="en-US" sz="32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25" y="1295595"/>
            <a:ext cx="74485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1065330"/>
            <a:ext cx="76581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3572459" y="1268760"/>
            <a:ext cx="5170005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赤</a:t>
            </a:r>
            <a:r>
              <a:rPr kumimoji="1"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：</a:t>
            </a:r>
            <a:r>
              <a:rPr kumimoji="1"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primary (</a:t>
            </a:r>
            <a:r>
              <a:rPr kumimoji="1" lang="en-US" altLang="ja-JP" sz="2400" dirty="0" err="1" smtClean="0">
                <a:latin typeface="HG正楷書体-PRO" pitchFamily="66" charset="-128"/>
                <a:ea typeface="HG正楷書体-PRO" pitchFamily="66" charset="-128"/>
              </a:rPr>
              <a:t>TeV</a:t>
            </a:r>
            <a:r>
              <a:rPr kumimoji="1"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)</a:t>
            </a:r>
          </a:p>
          <a:p>
            <a:r>
              <a:rPr lang="ja-JP" altLang="en-US" sz="2400" dirty="0" smtClean="0">
                <a:solidFill>
                  <a:srgbClr val="0070C0"/>
                </a:solidFill>
                <a:latin typeface="HG正楷書体-PRO" pitchFamily="66" charset="-128"/>
                <a:ea typeface="HG正楷書体-PRO" pitchFamily="66" charset="-128"/>
              </a:rPr>
              <a:t>青</a:t>
            </a:r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：</a:t>
            </a:r>
            <a:r>
              <a:rPr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pair echo (</a:t>
            </a:r>
            <a:r>
              <a:rPr lang="en-US" altLang="ja-JP" sz="2400" dirty="0" err="1" smtClean="0">
                <a:latin typeface="HG正楷書体-PRO" pitchFamily="66" charset="-128"/>
                <a:ea typeface="HG正楷書体-PRO" pitchFamily="66" charset="-128"/>
              </a:rPr>
              <a:t>GeV</a:t>
            </a:r>
            <a:r>
              <a:rPr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, B = 10      G)</a:t>
            </a:r>
          </a:p>
          <a:p>
            <a:r>
              <a:rPr kumimoji="1" lang="ja-JP" altLang="en-US" sz="2400" dirty="0" smtClean="0">
                <a:solidFill>
                  <a:srgbClr val="FF33CC"/>
                </a:solidFill>
                <a:latin typeface="HG正楷書体-PRO" pitchFamily="66" charset="-128"/>
                <a:ea typeface="HG正楷書体-PRO" pitchFamily="66" charset="-128"/>
              </a:rPr>
              <a:t>桃</a:t>
            </a:r>
            <a:r>
              <a:rPr kumimoji="1"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：</a:t>
            </a:r>
            <a:r>
              <a:rPr kumimoji="1"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pair echo (</a:t>
            </a:r>
            <a:r>
              <a:rPr kumimoji="1" lang="en-US" altLang="ja-JP" sz="2400" dirty="0" err="1" smtClean="0">
                <a:latin typeface="HG正楷書体-PRO" pitchFamily="66" charset="-128"/>
                <a:ea typeface="HG正楷書体-PRO" pitchFamily="66" charset="-128"/>
              </a:rPr>
              <a:t>GeV</a:t>
            </a:r>
            <a:r>
              <a:rPr kumimoji="1"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, B = 10        G)</a:t>
            </a:r>
            <a:endParaRPr kumimoji="1" lang="ja-JP" altLang="en-US" sz="2400" dirty="0" smtClean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99552" y="1993775"/>
            <a:ext cx="817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HG正楷書体-PRO" pitchFamily="66" charset="-128"/>
                <a:ea typeface="HG正楷書体-PRO" pitchFamily="66" charset="-128"/>
              </a:rPr>
              <a:t>-19.5</a:t>
            </a:r>
            <a:endParaRPr kumimoji="1" lang="ja-JP" altLang="en-US" sz="2000" dirty="0" smtClean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99552" y="1588730"/>
            <a:ext cx="61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HG正楷書体-PRO" pitchFamily="66" charset="-128"/>
                <a:ea typeface="HG正楷書体-PRO" pitchFamily="66" charset="-128"/>
              </a:rPr>
              <a:t>-20</a:t>
            </a:r>
            <a:endParaRPr kumimoji="1" lang="ja-JP" altLang="en-US" sz="2000" dirty="0" smtClean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31196" y="315164"/>
            <a:ext cx="2636685" cy="57816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1630" tIns="42448" rIns="81630" bIns="42448">
            <a:spAutoFit/>
          </a:bodyPr>
          <a:lstStyle/>
          <a:p>
            <a:r>
              <a:rPr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将来への期待</a:t>
            </a:r>
            <a:endParaRPr lang="ja-JP" altLang="en-US" sz="3200" b="1" dirty="0">
              <a:latin typeface="HG正楷書体-PRO" pitchFamily="66" charset="-128"/>
              <a:ea typeface="HG正楷書体-PRO" pitchFamily="66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33" y="1084417"/>
            <a:ext cx="8193677" cy="562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3851920" y="233645"/>
            <a:ext cx="5170005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赤</a:t>
            </a:r>
            <a:r>
              <a:rPr kumimoji="1"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：</a:t>
            </a:r>
            <a:r>
              <a:rPr kumimoji="1"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primary (</a:t>
            </a:r>
            <a:r>
              <a:rPr kumimoji="1" lang="en-US" altLang="ja-JP" sz="2400" dirty="0" err="1" smtClean="0">
                <a:latin typeface="HG正楷書体-PRO" pitchFamily="66" charset="-128"/>
                <a:ea typeface="HG正楷書体-PRO" pitchFamily="66" charset="-128"/>
              </a:rPr>
              <a:t>TeV</a:t>
            </a:r>
            <a:r>
              <a:rPr kumimoji="1"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)</a:t>
            </a:r>
          </a:p>
          <a:p>
            <a:r>
              <a:rPr lang="ja-JP" altLang="en-US" sz="2400" dirty="0" smtClean="0">
                <a:solidFill>
                  <a:srgbClr val="0070C0"/>
                </a:solidFill>
                <a:latin typeface="HG正楷書体-PRO" pitchFamily="66" charset="-128"/>
                <a:ea typeface="HG正楷書体-PRO" pitchFamily="66" charset="-128"/>
              </a:rPr>
              <a:t>青</a:t>
            </a:r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：</a:t>
            </a:r>
            <a:r>
              <a:rPr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pair echo (</a:t>
            </a:r>
            <a:r>
              <a:rPr lang="en-US" altLang="ja-JP" sz="2400" dirty="0" err="1" smtClean="0">
                <a:latin typeface="HG正楷書体-PRO" pitchFamily="66" charset="-128"/>
                <a:ea typeface="HG正楷書体-PRO" pitchFamily="66" charset="-128"/>
              </a:rPr>
              <a:t>GeV</a:t>
            </a:r>
            <a:r>
              <a:rPr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, B = 10      G)</a:t>
            </a:r>
          </a:p>
          <a:p>
            <a:r>
              <a:rPr kumimoji="1" lang="ja-JP" altLang="en-US" sz="2400" dirty="0" smtClean="0">
                <a:solidFill>
                  <a:srgbClr val="FF33CC"/>
                </a:solidFill>
                <a:latin typeface="HG正楷書体-PRO" pitchFamily="66" charset="-128"/>
                <a:ea typeface="HG正楷書体-PRO" pitchFamily="66" charset="-128"/>
              </a:rPr>
              <a:t>桃</a:t>
            </a:r>
            <a:r>
              <a:rPr kumimoji="1"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：</a:t>
            </a:r>
            <a:r>
              <a:rPr kumimoji="1"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pair echo (</a:t>
            </a:r>
            <a:r>
              <a:rPr kumimoji="1" lang="en-US" altLang="ja-JP" sz="2400" dirty="0" err="1" smtClean="0">
                <a:latin typeface="HG正楷書体-PRO" pitchFamily="66" charset="-128"/>
                <a:ea typeface="HG正楷書体-PRO" pitchFamily="66" charset="-128"/>
              </a:rPr>
              <a:t>GeV</a:t>
            </a:r>
            <a:r>
              <a:rPr kumimoji="1"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, B = 10        G)</a:t>
            </a:r>
            <a:endParaRPr kumimoji="1" lang="ja-JP" altLang="en-US" sz="2400" dirty="0" smtClean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722350" y="958660"/>
            <a:ext cx="817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HG正楷書体-PRO" pitchFamily="66" charset="-128"/>
                <a:ea typeface="HG正楷書体-PRO" pitchFamily="66" charset="-128"/>
              </a:rPr>
              <a:t>-19.5</a:t>
            </a:r>
            <a:endParaRPr kumimoji="1" lang="ja-JP" altLang="en-US" sz="2000" dirty="0" smtClean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722350" y="553615"/>
            <a:ext cx="61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HG正楷書体-PRO" pitchFamily="66" charset="-128"/>
                <a:ea typeface="HG正楷書体-PRO" pitchFamily="66" charset="-128"/>
              </a:rPr>
              <a:t>-20</a:t>
            </a:r>
            <a:endParaRPr kumimoji="1" lang="ja-JP" altLang="en-US" sz="2000" dirty="0" smtClean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62110" y="1448780"/>
            <a:ext cx="3139001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磁場が弱い方が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kumimoji="1"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primary</a:t>
            </a:r>
            <a:r>
              <a:rPr kumimoji="1"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の時間変化を</a:t>
            </a:r>
            <a:endParaRPr kumimoji="1"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より敏感に反映する</a:t>
            </a:r>
            <a:endParaRPr kumimoji="1" lang="ja-JP" altLang="en-US" sz="2400" dirty="0" smtClean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31196" y="315164"/>
            <a:ext cx="2636685" cy="57816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1630" tIns="42448" rIns="81630" bIns="42448">
            <a:spAutoFit/>
          </a:bodyPr>
          <a:lstStyle/>
          <a:p>
            <a:r>
              <a:rPr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将来への期待</a:t>
            </a:r>
            <a:endParaRPr lang="ja-JP" altLang="en-US" sz="32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81990" y="5712640"/>
            <a:ext cx="4378122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latin typeface="HG正楷書体-PRO" pitchFamily="66" charset="-128"/>
                <a:ea typeface="HG正楷書体-PRO" pitchFamily="66" charset="-128"/>
              </a:rPr>
              <a:t>GeV-TeV</a:t>
            </a:r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の同時観測が重要！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9" name="Text Box 3"/>
          <p:cNvSpPr txBox="1">
            <a:spLocks noChangeArrowheads="1"/>
          </p:cNvSpPr>
          <p:nvPr/>
        </p:nvSpPr>
        <p:spPr bwMode="auto">
          <a:xfrm>
            <a:off x="1061610" y="683695"/>
            <a:ext cx="1400770" cy="57816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1630" tIns="42448" rIns="81630" bIns="42448">
            <a:spAutoFit/>
          </a:bodyPr>
          <a:lstStyle/>
          <a:p>
            <a:r>
              <a:rPr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まとめ</a:t>
            </a:r>
            <a:endParaRPr lang="ja-JP" altLang="en-US" sz="32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27772" y="1720840"/>
            <a:ext cx="643958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・宇宙磁場の起源：現代宇宙物理の大きな謎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kumimoji="1"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・初期宇宙での微弱な磁場の生成</a:t>
            </a:r>
            <a:endParaRPr kumimoji="1"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kumimoji="1"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・</a:t>
            </a:r>
            <a:r>
              <a:rPr kumimoji="1"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pair echo</a:t>
            </a:r>
            <a:r>
              <a:rPr kumimoji="1"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：</a:t>
            </a:r>
            <a:r>
              <a:rPr kumimoji="1" lang="en-US" altLang="ja-JP" sz="2400" dirty="0" err="1" smtClean="0">
                <a:latin typeface="HG正楷書体-PRO" pitchFamily="66" charset="-128"/>
                <a:ea typeface="HG正楷書体-PRO" pitchFamily="66" charset="-128"/>
              </a:rPr>
              <a:t>TeV</a:t>
            </a:r>
            <a:r>
              <a:rPr kumimoji="1"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天体からの２次ガンマ線を</a:t>
            </a:r>
            <a:endParaRPr kumimoji="1"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　利用して微弱な宇宙磁場を観測する方法</a:t>
            </a:r>
            <a:endParaRPr kumimoji="1"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　</a:t>
            </a:r>
            <a:r>
              <a:rPr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‐</a:t>
            </a:r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宇宙磁場の起源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　</a:t>
            </a:r>
            <a:r>
              <a:rPr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‐</a:t>
            </a:r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磁場を通して初期宇宙を探る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・</a:t>
            </a:r>
            <a:r>
              <a:rPr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GRB</a:t>
            </a:r>
            <a:r>
              <a:rPr lang="ja-JP" altLang="en-US" sz="2400" dirty="0" err="1" smtClean="0">
                <a:latin typeface="HG正楷書体-PRO" pitchFamily="66" charset="-128"/>
                <a:ea typeface="HG正楷書体-PRO" pitchFamily="66" charset="-128"/>
              </a:rPr>
              <a:t>、</a:t>
            </a:r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ブレーザーそれぞれに長所短所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・</a:t>
            </a:r>
            <a:r>
              <a:rPr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Fermi</a:t>
            </a:r>
            <a:r>
              <a:rPr lang="ja-JP" altLang="en-US" sz="2400" dirty="0" err="1" smtClean="0">
                <a:latin typeface="HG正楷書体-PRO" pitchFamily="66" charset="-128"/>
                <a:ea typeface="HG正楷書体-PRO" pitchFamily="66" charset="-128"/>
              </a:rPr>
              <a:t>、</a:t>
            </a:r>
            <a:r>
              <a:rPr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MAGIC</a:t>
            </a:r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でもそれなりに期待できる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・</a:t>
            </a:r>
            <a:r>
              <a:rPr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CTA</a:t>
            </a:r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の感度、</a:t>
            </a:r>
            <a:r>
              <a:rPr lang="en-US" altLang="ja-JP" sz="2400" dirty="0" err="1" smtClean="0">
                <a:latin typeface="HG正楷書体-PRO" pitchFamily="66" charset="-128"/>
                <a:ea typeface="HG正楷書体-PRO" pitchFamily="66" charset="-128"/>
              </a:rPr>
              <a:t>GeV-TeV</a:t>
            </a:r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同時観測は強力！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3239" name="Picture 7" descr="hst_galax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2501" y="50801"/>
            <a:ext cx="3625901" cy="3167441"/>
          </a:xfrm>
          <a:prstGeom prst="rect">
            <a:avLst/>
          </a:prstGeom>
          <a:noFill/>
        </p:spPr>
      </p:pic>
      <p:pic>
        <p:nvPicPr>
          <p:cNvPr id="863235" name="Picture 3" descr="060801_Albert_Einste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302" y="2703588"/>
            <a:ext cx="2483075" cy="2636762"/>
          </a:xfrm>
          <a:prstGeom prst="rect">
            <a:avLst/>
          </a:prstGeom>
          <a:noFill/>
        </p:spPr>
      </p:pic>
      <p:sp>
        <p:nvSpPr>
          <p:cNvPr id="863236" name="AutoShape 4"/>
          <p:cNvSpPr>
            <a:spLocks noChangeArrowheads="1"/>
          </p:cNvSpPr>
          <p:nvPr/>
        </p:nvSpPr>
        <p:spPr bwMode="auto">
          <a:xfrm>
            <a:off x="596600" y="1085939"/>
            <a:ext cx="3653385" cy="1354753"/>
          </a:xfrm>
          <a:prstGeom prst="wedgeRoundRectCallout">
            <a:avLst>
              <a:gd name="adj1" fmla="val 4051"/>
              <a:gd name="adj2" fmla="val 71245"/>
              <a:gd name="adj3" fmla="val 16667"/>
            </a:avLst>
          </a:prstGeom>
          <a:solidFill>
            <a:srgbClr val="00B050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81620" tIns="42443" rIns="81620" bIns="42443">
            <a:spAutoFit/>
          </a:bodyPr>
          <a:lstStyle/>
          <a:p>
            <a:pPr algn="ctr" defTabSz="907001"/>
            <a:r>
              <a:rPr lang="ja-JP" altLang="en-US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地球磁場の起源は</a:t>
            </a:r>
            <a:endParaRPr lang="en-US" altLang="ja-JP" sz="2400" dirty="0" smtClean="0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pPr algn="ctr" defTabSz="907001"/>
            <a:r>
              <a:rPr lang="ja-JP" altLang="en-US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現代物理学の最大の謎の</a:t>
            </a:r>
            <a:endParaRPr lang="en-US" altLang="ja-JP" sz="2400" dirty="0" smtClean="0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pPr algn="ctr" defTabSz="907001"/>
            <a:r>
              <a:rPr lang="ja-JP" altLang="en-US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１つである。</a:t>
            </a:r>
            <a:endParaRPr lang="en-US" altLang="ja-JP" sz="2400" dirty="0" smtClean="0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863237" name="Text Box 5"/>
          <p:cNvSpPr txBox="1">
            <a:spLocks noChangeArrowheads="1"/>
          </p:cNvSpPr>
          <p:nvPr/>
        </p:nvSpPr>
        <p:spPr bwMode="auto">
          <a:xfrm>
            <a:off x="4915258" y="2851151"/>
            <a:ext cx="3550376" cy="26710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20" tIns="42443" rIns="81620" bIns="42443">
            <a:spAutoFit/>
          </a:bodyPr>
          <a:lstStyle/>
          <a:p>
            <a:pPr algn="ctr"/>
            <a:r>
              <a:rPr lang="ja-JP" altLang="en-US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銀河磁場</a:t>
            </a:r>
            <a:r>
              <a:rPr lang="en-US" altLang="ja-JP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 </a:t>
            </a:r>
            <a:r>
              <a:rPr lang="ja-JP" altLang="en-US" sz="2400" dirty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～ </a:t>
            </a:r>
            <a:r>
              <a:rPr lang="en-US" altLang="ja-JP" sz="2400" dirty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1μG</a:t>
            </a:r>
          </a:p>
          <a:p>
            <a:pPr algn="ctr"/>
            <a:r>
              <a:rPr lang="ja-JP" altLang="en-US" sz="2400" dirty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↑</a:t>
            </a:r>
          </a:p>
          <a:p>
            <a:pPr algn="ctr"/>
            <a:r>
              <a:rPr lang="ja-JP" altLang="en-US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銀河ダイナモ</a:t>
            </a:r>
            <a:endParaRPr lang="en-US" altLang="ja-JP" sz="2400" dirty="0" smtClean="0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pPr algn="ctr"/>
            <a:r>
              <a:rPr lang="ja-JP" altLang="en-US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（５０～１００億年）</a:t>
            </a:r>
            <a:endParaRPr lang="en-US" altLang="ja-JP" sz="2400" dirty="0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pPr algn="ctr"/>
            <a:r>
              <a:rPr lang="ja-JP" altLang="en-US" sz="2400" dirty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↑</a:t>
            </a:r>
          </a:p>
          <a:p>
            <a:pPr algn="ctr"/>
            <a:r>
              <a:rPr lang="ja-JP" altLang="en-US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微弱だがマクロな種磁場</a:t>
            </a:r>
            <a:endParaRPr lang="en-US" altLang="ja-JP" sz="2400" dirty="0" smtClean="0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pPr algn="ctr"/>
            <a:r>
              <a:rPr lang="en-US" altLang="ja-JP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(10     </a:t>
            </a:r>
            <a:r>
              <a:rPr lang="ja-JP" altLang="en-US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～ </a:t>
            </a:r>
            <a:r>
              <a:rPr lang="en-US" altLang="ja-JP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10     Gauss)</a:t>
            </a:r>
            <a:endParaRPr lang="en-US" altLang="ja-JP" sz="2400" dirty="0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863238" name="Text Box 6"/>
          <p:cNvSpPr txBox="1">
            <a:spLocks noChangeArrowheads="1"/>
          </p:cNvSpPr>
          <p:nvPr/>
        </p:nvSpPr>
        <p:spPr bwMode="auto">
          <a:xfrm>
            <a:off x="5319370" y="5695951"/>
            <a:ext cx="2853071" cy="824379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lIns="81620" tIns="42443" rIns="81620" bIns="42443">
            <a:spAutoFit/>
          </a:bodyPr>
          <a:lstStyle/>
          <a:p>
            <a:pPr algn="ctr"/>
            <a:r>
              <a:rPr lang="ja-JP" altLang="en-US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宇宙初期（</a:t>
            </a:r>
            <a:r>
              <a:rPr lang="en-US" altLang="ja-JP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z &gt; 10</a:t>
            </a:r>
            <a:r>
              <a:rPr lang="ja-JP" altLang="en-US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）</a:t>
            </a:r>
            <a:endParaRPr lang="en-US" altLang="ja-JP" sz="2400" dirty="0" smtClean="0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pPr algn="ctr"/>
            <a:r>
              <a:rPr lang="ja-JP" altLang="en-US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における磁場生成</a:t>
            </a:r>
            <a:endParaRPr lang="en-US" altLang="ja-JP" sz="2400" dirty="0" smtClean="0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863240" name="Text Box 8"/>
          <p:cNvSpPr txBox="1">
            <a:spLocks noChangeArrowheads="1"/>
          </p:cNvSpPr>
          <p:nvPr/>
        </p:nvSpPr>
        <p:spPr bwMode="auto">
          <a:xfrm>
            <a:off x="527050" y="5480130"/>
            <a:ext cx="3242600" cy="119371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20" tIns="42443" rIns="81620" bIns="42443">
            <a:spAutoFit/>
          </a:bodyPr>
          <a:lstStyle/>
          <a:p>
            <a:r>
              <a:rPr lang="ja-JP" altLang="en-US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地球磁場</a:t>
            </a:r>
            <a:endParaRPr lang="en-US" altLang="ja-JP" sz="2400" dirty="0" smtClean="0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→　様々な天体の磁場</a:t>
            </a:r>
            <a:endParaRPr lang="en-US" altLang="ja-JP" sz="2400" dirty="0" smtClean="0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　　宇宙全体の磁場？</a:t>
            </a:r>
            <a:endParaRPr lang="en-US" altLang="ja-JP" sz="2400" dirty="0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8151" y="273051"/>
            <a:ext cx="2244501" cy="584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lIns="91428" tIns="45715" rIns="91428" bIns="45715" rtlCol="0">
            <a:spAutoFit/>
          </a:bodyPr>
          <a:lstStyle/>
          <a:p>
            <a:r>
              <a:rPr lang="ja-JP" altLang="en-US" sz="3200" b="1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磁場の起源</a:t>
            </a:r>
            <a:endParaRPr lang="en-US" altLang="ja-JP" sz="3200" b="1" dirty="0" smtClean="0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484031" y="4984751"/>
            <a:ext cx="599248" cy="3934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20" tIns="42443" rIns="81620" bIns="42443">
            <a:spAutoFit/>
          </a:bodyPr>
          <a:lstStyle/>
          <a:p>
            <a:r>
              <a:rPr lang="en-US" altLang="ja-JP" sz="20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-15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773081" y="4984751"/>
            <a:ext cx="599248" cy="3934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20" tIns="42443" rIns="81620" bIns="42443">
            <a:spAutoFit/>
          </a:bodyPr>
          <a:lstStyle/>
          <a:p>
            <a:r>
              <a:rPr lang="en-US" altLang="ja-JP" sz="20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-20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smic Timeline isma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460"/>
          <a:stretch>
            <a:fillRect/>
          </a:stretch>
        </p:blipFill>
        <p:spPr bwMode="auto">
          <a:xfrm>
            <a:off x="86620" y="2823865"/>
            <a:ext cx="8974830" cy="368935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304800" y="1073151"/>
            <a:ext cx="2646854" cy="46165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lIns="91428" tIns="45715" rIns="91428" bIns="45715" rtlCol="0">
            <a:spAutoFit/>
          </a:bodyPr>
          <a:lstStyle/>
          <a:p>
            <a:r>
              <a:rPr lang="ja-JP" altLang="en-US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インフレーション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26151" y="1712617"/>
            <a:ext cx="1723525" cy="120031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lIns="91428" tIns="45715" rIns="91428" bIns="45715" rtlCol="0">
            <a:spAutoFit/>
          </a:bodyPr>
          <a:lstStyle/>
          <a:p>
            <a:r>
              <a:rPr lang="ja-JP" altLang="en-US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ビッグバン</a:t>
            </a:r>
            <a:endParaRPr lang="en-US" altLang="ja-JP" sz="2400" dirty="0" smtClean="0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元素合成</a:t>
            </a:r>
            <a:endParaRPr lang="en-US" altLang="ja-JP" sz="2400" dirty="0" smtClean="0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r>
              <a:rPr lang="en-US" altLang="ja-JP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z </a:t>
            </a:r>
            <a:r>
              <a:rPr lang="ja-JP" altLang="en-US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～ </a:t>
            </a:r>
            <a:r>
              <a:rPr lang="en-US" altLang="ja-JP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10</a:t>
            </a:r>
            <a:endParaRPr lang="ja-JP" altLang="en-US" sz="2400" dirty="0" smtClean="0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27500" y="1442304"/>
            <a:ext cx="1410939" cy="83098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lIns="91428" tIns="45715" rIns="91428" bIns="45715" rtlCol="0">
            <a:spAutoFit/>
          </a:bodyPr>
          <a:lstStyle/>
          <a:p>
            <a:r>
              <a:rPr lang="ja-JP" altLang="en-US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再結合</a:t>
            </a:r>
            <a:endParaRPr lang="en-US" altLang="ja-JP" sz="2400" dirty="0" smtClean="0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r>
              <a:rPr lang="en-US" altLang="ja-JP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z = 1000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461251" y="1668166"/>
            <a:ext cx="800195" cy="46165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lIns="91428" tIns="45715" rIns="91428" bIns="45715" rtlCol="0">
            <a:spAutoFit/>
          </a:bodyPr>
          <a:lstStyle/>
          <a:p>
            <a:r>
              <a:rPr lang="ja-JP" altLang="en-US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現在</a:t>
            </a:r>
            <a:endParaRPr lang="en-US" altLang="ja-JP" sz="2400" dirty="0" smtClean="0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22700" y="2379305"/>
            <a:ext cx="336927" cy="400099"/>
          </a:xfrm>
          <a:prstGeom prst="rect">
            <a:avLst/>
          </a:prstGeom>
          <a:noFill/>
          <a:ln>
            <a:noFill/>
          </a:ln>
        </p:spPr>
        <p:txBody>
          <a:bodyPr wrap="none" lIns="91428" tIns="45715" rIns="91428" bIns="45715" rtlCol="0">
            <a:spAutoFit/>
          </a:bodyPr>
          <a:lstStyle/>
          <a:p>
            <a:r>
              <a:rPr lang="en-US" altLang="ja-JP" sz="20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9</a:t>
            </a:r>
          </a:p>
        </p:txBody>
      </p:sp>
      <p:cxnSp>
        <p:nvCxnSpPr>
          <p:cNvPr id="12" name="直線矢印コネクタ 11"/>
          <p:cNvCxnSpPr/>
          <p:nvPr/>
        </p:nvCxnSpPr>
        <p:spPr>
          <a:xfrm rot="5400000">
            <a:off x="-161925" y="2446041"/>
            <a:ext cx="2000250" cy="177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rot="5400000">
            <a:off x="2260601" y="3046115"/>
            <a:ext cx="444500" cy="177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7" idx="2"/>
          </p:cNvCxnSpPr>
          <p:nvPr/>
        </p:nvCxnSpPr>
        <p:spPr>
          <a:xfrm rot="5400000">
            <a:off x="3896664" y="2359345"/>
            <a:ext cx="1022361" cy="85025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9" idx="2"/>
          </p:cNvCxnSpPr>
          <p:nvPr/>
        </p:nvCxnSpPr>
        <p:spPr>
          <a:xfrm rot="5400000">
            <a:off x="7447629" y="2454595"/>
            <a:ext cx="738494" cy="8894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1016001" y="1979315"/>
            <a:ext cx="1107971" cy="46165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lIns="91428" tIns="45715" rIns="91428" bIns="45715" rtlCol="0">
            <a:spAutoFit/>
          </a:bodyPr>
          <a:lstStyle/>
          <a:p>
            <a:r>
              <a:rPr lang="ja-JP" altLang="en-US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相転移</a:t>
            </a:r>
          </a:p>
        </p:txBody>
      </p:sp>
      <p:cxnSp>
        <p:nvCxnSpPr>
          <p:cNvPr id="27" name="直線矢印コネクタ 26"/>
          <p:cNvCxnSpPr>
            <a:stCxn id="25" idx="2"/>
          </p:cNvCxnSpPr>
          <p:nvPr/>
        </p:nvCxnSpPr>
        <p:spPr>
          <a:xfrm rot="5400000">
            <a:off x="990422" y="2911051"/>
            <a:ext cx="1049647" cy="10948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5638801" y="1223755"/>
            <a:ext cx="1723525" cy="156965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lIns="91428" tIns="45715" rIns="91428" bIns="45715" rtlCol="0">
            <a:spAutoFit/>
          </a:bodyPr>
          <a:lstStyle/>
          <a:p>
            <a:r>
              <a:rPr lang="ja-JP" altLang="en-US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第１世代星</a:t>
            </a:r>
            <a:endParaRPr lang="en-US" altLang="ja-JP" sz="2400" dirty="0" smtClean="0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銀河形成</a:t>
            </a:r>
            <a:endParaRPr lang="en-US" altLang="ja-JP" sz="2400" dirty="0" smtClean="0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再イオン化</a:t>
            </a:r>
            <a:endParaRPr lang="en-US" altLang="ja-JP" sz="2400" dirty="0" smtClean="0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r>
              <a:rPr lang="en-US" altLang="ja-JP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z</a:t>
            </a:r>
            <a:r>
              <a:rPr lang="ja-JP" altLang="en-US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 ～ </a:t>
            </a:r>
            <a:r>
              <a:rPr lang="en-US" altLang="ja-JP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10</a:t>
            </a:r>
          </a:p>
        </p:txBody>
      </p:sp>
      <p:cxnSp>
        <p:nvCxnSpPr>
          <p:cNvPr id="59" name="直線矢印コネクタ 58"/>
          <p:cNvCxnSpPr/>
          <p:nvPr/>
        </p:nvCxnSpPr>
        <p:spPr>
          <a:xfrm rot="5400000">
            <a:off x="5238754" y="2806703"/>
            <a:ext cx="444498" cy="35559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438151" y="273051"/>
            <a:ext cx="2244501" cy="584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lIns="91428" tIns="45715" rIns="91428" bIns="45715" rtlCol="0">
            <a:spAutoFit/>
          </a:bodyPr>
          <a:lstStyle/>
          <a:p>
            <a:r>
              <a:rPr lang="ja-JP" altLang="en-US" sz="3200" b="1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宇宙の歴史</a:t>
            </a:r>
            <a:endParaRPr lang="en-US" altLang="ja-JP" sz="3200" b="1" dirty="0" smtClean="0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smic Timeline isma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460"/>
          <a:stretch>
            <a:fillRect/>
          </a:stretch>
        </p:blipFill>
        <p:spPr bwMode="auto">
          <a:xfrm>
            <a:off x="86620" y="2823865"/>
            <a:ext cx="8974830" cy="368935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304800" y="1073151"/>
            <a:ext cx="2646854" cy="46165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lIns="91428" tIns="45715" rIns="91428" bIns="45715" rtlCol="0">
            <a:spAutoFit/>
          </a:bodyPr>
          <a:lstStyle/>
          <a:p>
            <a:r>
              <a:rPr lang="ja-JP" altLang="en-US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インフレーション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26151" y="1712617"/>
            <a:ext cx="1723525" cy="120031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lIns="91428" tIns="45715" rIns="91428" bIns="45715" rtlCol="0">
            <a:spAutoFit/>
          </a:bodyPr>
          <a:lstStyle/>
          <a:p>
            <a:r>
              <a:rPr lang="ja-JP" altLang="en-US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ビッグバン</a:t>
            </a:r>
            <a:endParaRPr lang="en-US" altLang="ja-JP" sz="2400" dirty="0" smtClean="0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元素合成</a:t>
            </a:r>
            <a:endParaRPr lang="en-US" altLang="ja-JP" sz="2400" dirty="0" smtClean="0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r>
              <a:rPr lang="en-US" altLang="ja-JP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z </a:t>
            </a:r>
            <a:r>
              <a:rPr lang="ja-JP" altLang="en-US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～ </a:t>
            </a:r>
            <a:r>
              <a:rPr lang="en-US" altLang="ja-JP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10</a:t>
            </a:r>
            <a:endParaRPr lang="ja-JP" altLang="en-US" sz="2400" dirty="0" smtClean="0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27500" y="1442304"/>
            <a:ext cx="1410939" cy="83098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lIns="91428" tIns="45715" rIns="91428" bIns="45715" rtlCol="0">
            <a:spAutoFit/>
          </a:bodyPr>
          <a:lstStyle/>
          <a:p>
            <a:r>
              <a:rPr lang="ja-JP" altLang="en-US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再結合</a:t>
            </a:r>
            <a:endParaRPr lang="en-US" altLang="ja-JP" sz="2400" dirty="0" smtClean="0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r>
              <a:rPr lang="en-US" altLang="ja-JP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z = 1000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461251" y="1668166"/>
            <a:ext cx="800195" cy="46165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lIns="91428" tIns="45715" rIns="91428" bIns="45715" rtlCol="0">
            <a:spAutoFit/>
          </a:bodyPr>
          <a:lstStyle/>
          <a:p>
            <a:r>
              <a:rPr lang="ja-JP" altLang="en-US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現在</a:t>
            </a:r>
            <a:endParaRPr lang="en-US" altLang="ja-JP" sz="2400" dirty="0" smtClean="0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22700" y="2379305"/>
            <a:ext cx="336927" cy="400099"/>
          </a:xfrm>
          <a:prstGeom prst="rect">
            <a:avLst/>
          </a:prstGeom>
          <a:noFill/>
          <a:ln>
            <a:noFill/>
          </a:ln>
        </p:spPr>
        <p:txBody>
          <a:bodyPr wrap="none" lIns="91428" tIns="45715" rIns="91428" bIns="45715" rtlCol="0">
            <a:spAutoFit/>
          </a:bodyPr>
          <a:lstStyle/>
          <a:p>
            <a:r>
              <a:rPr lang="en-US" altLang="ja-JP" sz="20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9</a:t>
            </a:r>
          </a:p>
        </p:txBody>
      </p:sp>
      <p:cxnSp>
        <p:nvCxnSpPr>
          <p:cNvPr id="12" name="直線矢印コネクタ 11"/>
          <p:cNvCxnSpPr/>
          <p:nvPr/>
        </p:nvCxnSpPr>
        <p:spPr>
          <a:xfrm rot="5400000">
            <a:off x="-161925" y="2446041"/>
            <a:ext cx="2000250" cy="177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rot="5400000">
            <a:off x="2260601" y="3046115"/>
            <a:ext cx="444500" cy="177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7" idx="2"/>
          </p:cNvCxnSpPr>
          <p:nvPr/>
        </p:nvCxnSpPr>
        <p:spPr>
          <a:xfrm rot="5400000">
            <a:off x="3896664" y="2359345"/>
            <a:ext cx="1022361" cy="85025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9" idx="2"/>
          </p:cNvCxnSpPr>
          <p:nvPr/>
        </p:nvCxnSpPr>
        <p:spPr>
          <a:xfrm rot="5400000">
            <a:off x="7447629" y="2454595"/>
            <a:ext cx="738494" cy="8894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1016001" y="1979315"/>
            <a:ext cx="1107971" cy="46165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lIns="91428" tIns="45715" rIns="91428" bIns="45715" rtlCol="0">
            <a:spAutoFit/>
          </a:bodyPr>
          <a:lstStyle/>
          <a:p>
            <a:r>
              <a:rPr lang="ja-JP" altLang="en-US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相転移</a:t>
            </a:r>
          </a:p>
        </p:txBody>
      </p:sp>
      <p:cxnSp>
        <p:nvCxnSpPr>
          <p:cNvPr id="27" name="直線矢印コネクタ 26"/>
          <p:cNvCxnSpPr>
            <a:stCxn id="25" idx="2"/>
          </p:cNvCxnSpPr>
          <p:nvPr/>
        </p:nvCxnSpPr>
        <p:spPr>
          <a:xfrm rot="5400000">
            <a:off x="990422" y="2911051"/>
            <a:ext cx="1049647" cy="10948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5638801" y="1223755"/>
            <a:ext cx="1723525" cy="156965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lIns="91428" tIns="45715" rIns="91428" bIns="45715" rtlCol="0">
            <a:spAutoFit/>
          </a:bodyPr>
          <a:lstStyle/>
          <a:p>
            <a:r>
              <a:rPr lang="ja-JP" altLang="en-US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第１世代星</a:t>
            </a:r>
            <a:endParaRPr lang="en-US" altLang="ja-JP" sz="2400" dirty="0" smtClean="0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銀河形成</a:t>
            </a:r>
            <a:endParaRPr lang="en-US" altLang="ja-JP" sz="2400" dirty="0" smtClean="0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再イオン化</a:t>
            </a:r>
            <a:endParaRPr lang="en-US" altLang="ja-JP" sz="2400" dirty="0" smtClean="0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r>
              <a:rPr lang="en-US" altLang="ja-JP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z</a:t>
            </a:r>
            <a:r>
              <a:rPr lang="ja-JP" altLang="en-US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 ～ </a:t>
            </a:r>
            <a:r>
              <a:rPr lang="en-US" altLang="ja-JP" sz="2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10</a:t>
            </a:r>
          </a:p>
        </p:txBody>
      </p:sp>
      <p:cxnSp>
        <p:nvCxnSpPr>
          <p:cNvPr id="59" name="直線矢印コネクタ 58"/>
          <p:cNvCxnSpPr/>
          <p:nvPr/>
        </p:nvCxnSpPr>
        <p:spPr>
          <a:xfrm rot="5400000">
            <a:off x="5238754" y="2806703"/>
            <a:ext cx="444498" cy="35559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438151" y="273051"/>
            <a:ext cx="2244501" cy="584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lIns="91428" tIns="45715" rIns="91428" bIns="45715" rtlCol="0">
            <a:spAutoFit/>
          </a:bodyPr>
          <a:lstStyle/>
          <a:p>
            <a:r>
              <a:rPr lang="ja-JP" altLang="en-US" sz="3200" b="1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宇宙の歴史</a:t>
            </a:r>
            <a:endParaRPr lang="en-US" altLang="ja-JP" sz="3200" b="1" dirty="0" smtClean="0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6614" y="2258870"/>
            <a:ext cx="3511017" cy="45005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19" name="テキスト ボックス 18"/>
          <p:cNvSpPr txBox="1"/>
          <p:nvPr/>
        </p:nvSpPr>
        <p:spPr>
          <a:xfrm>
            <a:off x="3626895" y="6359271"/>
            <a:ext cx="2457700" cy="400099"/>
          </a:xfrm>
          <a:prstGeom prst="rect">
            <a:avLst/>
          </a:prstGeom>
          <a:solidFill>
            <a:schemeClr val="tx1"/>
          </a:solidFill>
          <a:ln w="38100">
            <a:solidFill>
              <a:srgbClr val="00B050"/>
            </a:solidFill>
          </a:ln>
        </p:spPr>
        <p:txBody>
          <a:bodyPr wrap="none" lIns="91428" tIns="45715" rIns="91428" bIns="45715" rtlCol="0">
            <a:spAutoFit/>
          </a:bodyPr>
          <a:lstStyle/>
          <a:p>
            <a:r>
              <a:rPr lang="en-US" altLang="ja-JP" sz="20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KT+, 05, 06, 07, 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45417" y="323655"/>
            <a:ext cx="4304383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宇宙磁場の生成と観測</a:t>
            </a:r>
            <a:endParaRPr kumimoji="1" lang="en-US" altLang="ja-JP" sz="3200" b="1" dirty="0" smtClean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82600" y="1212655"/>
            <a:ext cx="387798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宇宙論的磁場の生成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kumimoji="1"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　・再イオン化</a:t>
            </a:r>
            <a:endParaRPr kumimoji="1"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　・構造形成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kumimoji="1"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　・第</a:t>
            </a:r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１</a:t>
            </a:r>
            <a:r>
              <a:rPr kumimoji="1"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世代星</a:t>
            </a:r>
            <a:endParaRPr kumimoji="1"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kumimoji="1"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　・原始ゆらぎ</a:t>
            </a:r>
            <a:endParaRPr kumimoji="1"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　・相転移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kumimoji="1"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　・インフレーション</a:t>
            </a:r>
            <a:endParaRPr kumimoji="1"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endParaRPr kumimoji="1"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宇宙論的磁場の観測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kumimoji="1"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　・ファラデー回転</a:t>
            </a:r>
            <a:endParaRPr kumimoji="1"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　・宇宙背景放射のゆらぎ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44" name="右矢印 43"/>
          <p:cNvSpPr/>
          <p:nvPr/>
        </p:nvSpPr>
        <p:spPr>
          <a:xfrm>
            <a:off x="3896925" y="2323905"/>
            <a:ext cx="933450" cy="5334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右矢印 44"/>
          <p:cNvSpPr/>
          <p:nvPr/>
        </p:nvSpPr>
        <p:spPr>
          <a:xfrm>
            <a:off x="4465980" y="4679755"/>
            <a:ext cx="933450" cy="5334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46575" y="5657655"/>
            <a:ext cx="7629012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ブレーザー・ＧＲＢなどの高エネルギー天体からの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２次ガンマ線（</a:t>
            </a:r>
            <a:r>
              <a:rPr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pair echo</a:t>
            </a:r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）を用いて微弱な磁場を測定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932040" y="1479355"/>
            <a:ext cx="41136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・痕跡を磁場として</a:t>
            </a:r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残す</a:t>
            </a:r>
            <a:endParaRPr kumimoji="1"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kumimoji="1"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・ボイドではそのまま</a:t>
            </a:r>
            <a:endParaRPr kumimoji="1"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　保存されている（？）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・磁場を通して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　初期宇宙を探る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・弱い（</a:t>
            </a:r>
            <a:r>
              <a:rPr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10      </a:t>
            </a:r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～</a:t>
            </a:r>
            <a:r>
              <a:rPr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10     G</a:t>
            </a:r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）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667795" y="4559958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10    G</a:t>
            </a:r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程度の感度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pPr marL="457200" indent="-457200"/>
            <a:r>
              <a:rPr kumimoji="1"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→　全然足りない！</a:t>
            </a:r>
            <a:endParaRPr kumimoji="1"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552220" y="3257295"/>
            <a:ext cx="61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HG正楷書体-PRO" pitchFamily="66" charset="-128"/>
                <a:ea typeface="HG正楷書体-PRO" pitchFamily="66" charset="-128"/>
              </a:rPr>
              <a:t>-15</a:t>
            </a:r>
            <a:endParaRPr kumimoji="1" lang="ja-JP" altLang="en-US" sz="2000" dirty="0" smtClean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085426" y="4501955"/>
            <a:ext cx="4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HG正楷書体-PRO" pitchFamily="66" charset="-128"/>
                <a:ea typeface="HG正楷書体-PRO" pitchFamily="66" charset="-128"/>
              </a:rPr>
              <a:t>-9</a:t>
            </a:r>
            <a:endParaRPr kumimoji="1" lang="ja-JP" altLang="en-US" sz="2000" dirty="0" smtClean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78345" y="3261180"/>
            <a:ext cx="61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HG正楷書体-PRO" pitchFamily="66" charset="-128"/>
                <a:ea typeface="HG正楷書体-PRO" pitchFamily="66" charset="-128"/>
              </a:rPr>
              <a:t>-25</a:t>
            </a:r>
            <a:endParaRPr kumimoji="1" lang="ja-JP" altLang="en-US" sz="2000" dirty="0" smtClean="0">
              <a:latin typeface="HG正楷書体-PRO" pitchFamily="66" charset="-128"/>
              <a:ea typeface="HG正楷書体-PRO" pitchFamily="6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85149" y="343203"/>
            <a:ext cx="1897701" cy="57816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1630" tIns="42448" rIns="81630" bIns="42448">
            <a:spAutoFit/>
          </a:bodyPr>
          <a:lstStyle/>
          <a:p>
            <a:r>
              <a:rPr lang="en-US" altLang="ja-JP" sz="3200" b="1" dirty="0" smtClean="0">
                <a:latin typeface="HG正楷書体-PRO" pitchFamily="66" charset="-128"/>
                <a:ea typeface="HG正楷書体-PRO" pitchFamily="66" charset="-128"/>
              </a:rPr>
              <a:t>pair echo</a:t>
            </a:r>
            <a:endParaRPr lang="en-US" altLang="ja-JP" sz="32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624647" name="Text Box 7"/>
          <p:cNvSpPr txBox="1">
            <a:spLocks noChangeArrowheads="1"/>
          </p:cNvSpPr>
          <p:nvPr/>
        </p:nvSpPr>
        <p:spPr bwMode="auto">
          <a:xfrm>
            <a:off x="2127159" y="4329793"/>
            <a:ext cx="1056125" cy="82438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30" tIns="42448" rIns="81630" bIns="42448">
            <a:spAutoFit/>
          </a:bodyPr>
          <a:lstStyle/>
          <a:p>
            <a:pPr algn="ctr" defTabSz="907113"/>
            <a:r>
              <a:rPr lang="en-US" altLang="ja-JP" sz="2400" dirty="0">
                <a:latin typeface="HG正楷書体-PRO" pitchFamily="66" charset="-128"/>
                <a:ea typeface="HG正楷書体-PRO" pitchFamily="66" charset="-128"/>
              </a:rPr>
              <a:t>γ</a:t>
            </a:r>
            <a:r>
              <a:rPr lang="ja-JP" altLang="en-US" sz="2400" dirty="0">
                <a:latin typeface="HG正楷書体-PRO" pitchFamily="66" charset="-128"/>
                <a:ea typeface="HG正楷書体-PRO" pitchFamily="66" charset="-128"/>
              </a:rPr>
              <a:t>線</a:t>
            </a:r>
          </a:p>
          <a:p>
            <a:pPr algn="ctr" defTabSz="907113"/>
            <a:r>
              <a:rPr lang="en-US" altLang="ja-JP" sz="2400" dirty="0">
                <a:latin typeface="HG正楷書体-PRO" pitchFamily="66" charset="-128"/>
                <a:ea typeface="HG正楷書体-PRO" pitchFamily="66" charset="-128"/>
              </a:rPr>
              <a:t>(</a:t>
            </a:r>
            <a:r>
              <a:rPr lang="en-US" altLang="ja-JP" sz="2400" dirty="0" err="1">
                <a:latin typeface="HG正楷書体-PRO" pitchFamily="66" charset="-128"/>
                <a:ea typeface="HG正楷書体-PRO" pitchFamily="66" charset="-128"/>
              </a:rPr>
              <a:t>MeV</a:t>
            </a:r>
            <a:r>
              <a:rPr lang="en-US" altLang="ja-JP" sz="2400" dirty="0">
                <a:latin typeface="HG正楷書体-PRO" pitchFamily="66" charset="-128"/>
                <a:ea typeface="HG正楷書体-PRO" pitchFamily="66" charset="-128"/>
              </a:rPr>
              <a:t>)</a:t>
            </a:r>
          </a:p>
        </p:txBody>
      </p:sp>
      <p:sp>
        <p:nvSpPr>
          <p:cNvPr id="624650" name="Text Box 10"/>
          <p:cNvSpPr txBox="1">
            <a:spLocks noChangeArrowheads="1"/>
          </p:cNvSpPr>
          <p:nvPr/>
        </p:nvSpPr>
        <p:spPr bwMode="auto">
          <a:xfrm>
            <a:off x="1771650" y="2984500"/>
            <a:ext cx="992005" cy="82438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30" tIns="42448" rIns="81630" bIns="42448">
            <a:spAutoFit/>
          </a:bodyPr>
          <a:lstStyle/>
          <a:p>
            <a:pPr algn="ctr" defTabSz="907113"/>
            <a:r>
              <a:rPr lang="en-US" altLang="ja-JP" sz="2400" dirty="0">
                <a:latin typeface="HG正楷書体-PRO" pitchFamily="66" charset="-128"/>
                <a:ea typeface="HG正楷書体-PRO" pitchFamily="66" charset="-128"/>
              </a:rPr>
              <a:t>γ</a:t>
            </a:r>
            <a:r>
              <a:rPr lang="ja-JP" altLang="en-US" sz="2400" dirty="0">
                <a:latin typeface="HG正楷書体-PRO" pitchFamily="66" charset="-128"/>
                <a:ea typeface="HG正楷書体-PRO" pitchFamily="66" charset="-128"/>
              </a:rPr>
              <a:t>線</a:t>
            </a:r>
          </a:p>
          <a:p>
            <a:pPr algn="ctr" defTabSz="907113"/>
            <a:r>
              <a:rPr lang="en-US" altLang="ja-JP" sz="2400" dirty="0">
                <a:latin typeface="HG正楷書体-PRO" pitchFamily="66" charset="-128"/>
                <a:ea typeface="HG正楷書体-PRO" pitchFamily="66" charset="-128"/>
              </a:rPr>
              <a:t>(</a:t>
            </a:r>
            <a:r>
              <a:rPr lang="en-US" altLang="ja-JP" sz="2400" dirty="0" err="1">
                <a:latin typeface="HG正楷書体-PRO" pitchFamily="66" charset="-128"/>
                <a:ea typeface="HG正楷書体-PRO" pitchFamily="66" charset="-128"/>
              </a:rPr>
              <a:t>TeV</a:t>
            </a:r>
            <a:r>
              <a:rPr lang="en-US" altLang="ja-JP" sz="2400" dirty="0">
                <a:latin typeface="HG正楷書体-PRO" pitchFamily="66" charset="-128"/>
                <a:ea typeface="HG正楷書体-PRO" pitchFamily="66" charset="-128"/>
              </a:rPr>
              <a:t>)</a:t>
            </a:r>
          </a:p>
        </p:txBody>
      </p:sp>
      <p:sp>
        <p:nvSpPr>
          <p:cNvPr id="624653" name="Text Box 13"/>
          <p:cNvSpPr txBox="1">
            <a:spLocks noChangeArrowheads="1"/>
          </p:cNvSpPr>
          <p:nvPr/>
        </p:nvSpPr>
        <p:spPr bwMode="auto">
          <a:xfrm>
            <a:off x="1771650" y="1295400"/>
            <a:ext cx="1088185" cy="45505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30" tIns="42448" rIns="81630" bIns="42448">
            <a:spAutoFit/>
          </a:bodyPr>
          <a:lstStyle/>
          <a:p>
            <a:pPr algn="ctr" defTabSz="907113"/>
            <a:r>
              <a:rPr lang="ja-JP" altLang="en-US" sz="2400" dirty="0">
                <a:latin typeface="HG正楷書体-PRO" pitchFamily="66" charset="-128"/>
                <a:ea typeface="HG正楷書体-PRO" pitchFamily="66" charset="-128"/>
              </a:rPr>
              <a:t>赤外線</a:t>
            </a:r>
          </a:p>
        </p:txBody>
      </p:sp>
      <p:sp>
        <p:nvSpPr>
          <p:cNvPr id="624654" name="Text Box 14"/>
          <p:cNvSpPr txBox="1">
            <a:spLocks noChangeArrowheads="1"/>
          </p:cNvSpPr>
          <p:nvPr/>
        </p:nvSpPr>
        <p:spPr bwMode="auto">
          <a:xfrm>
            <a:off x="5105400" y="762000"/>
            <a:ext cx="892618" cy="45505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30" tIns="42448" rIns="81630" bIns="42448">
            <a:spAutoFit/>
          </a:bodyPr>
          <a:lstStyle/>
          <a:p>
            <a:pPr algn="ctr" defTabSz="907113"/>
            <a:r>
              <a:rPr lang="en-US" altLang="ja-JP" sz="2400" dirty="0">
                <a:latin typeface="HG正楷書体-PRO" pitchFamily="66" charset="-128"/>
                <a:ea typeface="HG正楷書体-PRO" pitchFamily="66" charset="-128"/>
              </a:rPr>
              <a:t>CMB</a:t>
            </a:r>
          </a:p>
        </p:txBody>
      </p:sp>
      <p:sp>
        <p:nvSpPr>
          <p:cNvPr id="624655" name="Text Box 15"/>
          <p:cNvSpPr txBox="1">
            <a:spLocks noChangeArrowheads="1"/>
          </p:cNvSpPr>
          <p:nvPr/>
        </p:nvSpPr>
        <p:spPr bwMode="auto">
          <a:xfrm>
            <a:off x="5461000" y="2584450"/>
            <a:ext cx="485455" cy="45505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30" tIns="42448" rIns="81630" bIns="42448">
            <a:spAutoFit/>
          </a:bodyPr>
          <a:lstStyle/>
          <a:p>
            <a:pPr defTabSz="907113"/>
            <a:r>
              <a:rPr lang="en-US" altLang="ja-JP" sz="2400" dirty="0">
                <a:latin typeface="HG正楷書体-PRO" pitchFamily="66" charset="-128"/>
                <a:ea typeface="HG正楷書体-PRO" pitchFamily="66" charset="-128"/>
              </a:rPr>
              <a:t>IC</a:t>
            </a:r>
          </a:p>
        </p:txBody>
      </p:sp>
      <p:sp>
        <p:nvSpPr>
          <p:cNvPr id="624656" name="Text Box 16"/>
          <p:cNvSpPr txBox="1">
            <a:spLocks noChangeArrowheads="1"/>
          </p:cNvSpPr>
          <p:nvPr/>
        </p:nvSpPr>
        <p:spPr bwMode="auto">
          <a:xfrm>
            <a:off x="3114271" y="2356756"/>
            <a:ext cx="1088184" cy="82438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30" tIns="42448" rIns="81630" bIns="42448">
            <a:spAutoFit/>
          </a:bodyPr>
          <a:lstStyle/>
          <a:p>
            <a:pPr defTabSz="907113"/>
            <a:r>
              <a:rPr lang="en-US" altLang="ja-JP" sz="2400" dirty="0">
                <a:latin typeface="HG正楷書体-PRO" pitchFamily="66" charset="-128"/>
                <a:ea typeface="HG正楷書体-PRO" pitchFamily="66" charset="-128"/>
              </a:rPr>
              <a:t>e</a:t>
            </a:r>
          </a:p>
          <a:p>
            <a:pPr defTabSz="907113"/>
            <a:r>
              <a:rPr lang="ja-JP" altLang="en-US" sz="2400" dirty="0">
                <a:latin typeface="HG正楷書体-PRO" pitchFamily="66" charset="-128"/>
                <a:ea typeface="HG正楷書体-PRO" pitchFamily="66" charset="-128"/>
              </a:rPr>
              <a:t>対生成</a:t>
            </a:r>
          </a:p>
        </p:txBody>
      </p:sp>
      <p:sp>
        <p:nvSpPr>
          <p:cNvPr id="624658" name="Text Box 18"/>
          <p:cNvSpPr txBox="1">
            <a:spLocks noChangeArrowheads="1"/>
          </p:cNvSpPr>
          <p:nvPr/>
        </p:nvSpPr>
        <p:spPr bwMode="auto">
          <a:xfrm>
            <a:off x="3271375" y="2266042"/>
            <a:ext cx="421335" cy="39350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30" tIns="42448" rIns="81630" bIns="42448">
            <a:spAutoFit/>
          </a:bodyPr>
          <a:lstStyle/>
          <a:p>
            <a:pPr defTabSz="907113"/>
            <a:r>
              <a:rPr lang="en-US" altLang="ja-JP" sz="2000" dirty="0">
                <a:latin typeface="HG正楷書体-PRO" pitchFamily="66" charset="-128"/>
                <a:ea typeface="HG正楷書体-PRO" pitchFamily="66" charset="-128"/>
              </a:rPr>
              <a:t>±</a:t>
            </a:r>
          </a:p>
        </p:txBody>
      </p:sp>
      <p:sp>
        <p:nvSpPr>
          <p:cNvPr id="624659" name="Text Box 19"/>
          <p:cNvSpPr txBox="1">
            <a:spLocks noChangeArrowheads="1"/>
          </p:cNvSpPr>
          <p:nvPr/>
        </p:nvSpPr>
        <p:spPr bwMode="auto">
          <a:xfrm>
            <a:off x="6326278" y="2451100"/>
            <a:ext cx="1001622" cy="82438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30" tIns="42448" rIns="81630" bIns="42448">
            <a:spAutoFit/>
          </a:bodyPr>
          <a:lstStyle/>
          <a:p>
            <a:pPr algn="ctr" defTabSz="907113"/>
            <a:r>
              <a:rPr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γ</a:t>
            </a:r>
            <a:r>
              <a:rPr lang="ja-JP" altLang="en-US" sz="2400" dirty="0">
                <a:latin typeface="HG正楷書体-PRO" pitchFamily="66" charset="-128"/>
                <a:ea typeface="HG正楷書体-PRO" pitchFamily="66" charset="-128"/>
              </a:rPr>
              <a:t>線</a:t>
            </a:r>
          </a:p>
          <a:p>
            <a:pPr algn="ctr" defTabSz="907113"/>
            <a:r>
              <a:rPr lang="en-US" altLang="ja-JP" sz="2400" dirty="0">
                <a:latin typeface="HG正楷書体-PRO" pitchFamily="66" charset="-128"/>
                <a:ea typeface="HG正楷書体-PRO" pitchFamily="66" charset="-128"/>
              </a:rPr>
              <a:t>(</a:t>
            </a:r>
            <a:r>
              <a:rPr lang="en-US" altLang="ja-JP" sz="2400" dirty="0" err="1">
                <a:latin typeface="HG正楷書体-PRO" pitchFamily="66" charset="-128"/>
                <a:ea typeface="HG正楷書体-PRO" pitchFamily="66" charset="-128"/>
              </a:rPr>
              <a:t>GeV</a:t>
            </a:r>
            <a:r>
              <a:rPr lang="en-US" altLang="ja-JP" sz="2400" dirty="0">
                <a:latin typeface="HG正楷書体-PRO" pitchFamily="66" charset="-128"/>
                <a:ea typeface="HG正楷書体-PRO" pitchFamily="66" charset="-128"/>
              </a:rPr>
              <a:t>)</a:t>
            </a:r>
          </a:p>
        </p:txBody>
      </p:sp>
      <p:sp>
        <p:nvSpPr>
          <p:cNvPr id="624669" name="Text Box 29"/>
          <p:cNvSpPr txBox="1">
            <a:spLocks noChangeArrowheads="1"/>
          </p:cNvSpPr>
          <p:nvPr/>
        </p:nvSpPr>
        <p:spPr bwMode="auto">
          <a:xfrm>
            <a:off x="116505" y="5229200"/>
            <a:ext cx="1703737" cy="82438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30" tIns="42448" rIns="81630" bIns="42448">
            <a:spAutoFit/>
          </a:bodyPr>
          <a:lstStyle/>
          <a:p>
            <a:pPr defTabSz="907113"/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ブレーザー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pPr defTabSz="907113"/>
            <a:r>
              <a:rPr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GRB</a:t>
            </a:r>
            <a:endParaRPr lang="en-US" altLang="ja-JP" sz="2400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624670" name="Text Box 30"/>
          <p:cNvSpPr txBox="1">
            <a:spLocks noChangeArrowheads="1"/>
          </p:cNvSpPr>
          <p:nvPr/>
        </p:nvSpPr>
        <p:spPr bwMode="auto">
          <a:xfrm>
            <a:off x="7880993" y="4806950"/>
            <a:ext cx="780407" cy="45505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30" tIns="42448" rIns="81630" bIns="42448">
            <a:spAutoFit/>
          </a:bodyPr>
          <a:lstStyle/>
          <a:p>
            <a:pPr defTabSz="907113"/>
            <a:r>
              <a:rPr lang="ja-JP" altLang="en-US" sz="2400" dirty="0">
                <a:latin typeface="HG正楷書体-PRO" pitchFamily="66" charset="-128"/>
                <a:ea typeface="HG正楷書体-PRO" pitchFamily="66" charset="-128"/>
              </a:rPr>
              <a:t>地球</a:t>
            </a:r>
          </a:p>
        </p:txBody>
      </p:sp>
      <p:sp>
        <p:nvSpPr>
          <p:cNvPr id="624671" name="Text Box 31"/>
          <p:cNvSpPr txBox="1">
            <a:spLocks noChangeArrowheads="1"/>
          </p:cNvSpPr>
          <p:nvPr/>
        </p:nvSpPr>
        <p:spPr bwMode="auto">
          <a:xfrm>
            <a:off x="3266855" y="5499230"/>
            <a:ext cx="5751320" cy="1193721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lIns="81630" tIns="42448" rIns="81630" bIns="42448">
            <a:spAutoFit/>
          </a:bodyPr>
          <a:lstStyle/>
          <a:p>
            <a:pPr defTabSz="907113"/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到着</a:t>
            </a:r>
            <a:r>
              <a:rPr lang="ja-JP" altLang="en-US" sz="2400" dirty="0">
                <a:latin typeface="HG正楷書体-PRO" pitchFamily="66" charset="-128"/>
                <a:ea typeface="HG正楷書体-PRO" pitchFamily="66" charset="-128"/>
              </a:rPr>
              <a:t>時刻が</a:t>
            </a:r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遅れる（</a:t>
            </a:r>
            <a:r>
              <a:rPr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angular spreading</a:t>
            </a:r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）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pPr defTabSz="907113"/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スペクトルの変化（</a:t>
            </a:r>
            <a:r>
              <a:rPr lang="en-US" altLang="ja-JP" sz="2400" dirty="0" err="1" smtClean="0">
                <a:latin typeface="HG正楷書体-PRO" pitchFamily="66" charset="-128"/>
                <a:ea typeface="HG正楷書体-PRO" pitchFamily="66" charset="-128"/>
              </a:rPr>
              <a:t>TeV</a:t>
            </a:r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→</a:t>
            </a:r>
            <a:r>
              <a:rPr lang="en-US" altLang="ja-JP" sz="2400" dirty="0" err="1" smtClean="0">
                <a:latin typeface="HG正楷書体-PRO" pitchFamily="66" charset="-128"/>
                <a:ea typeface="HG正楷書体-PRO" pitchFamily="66" charset="-128"/>
              </a:rPr>
              <a:t>GeV</a:t>
            </a:r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へ）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pPr defTabSz="907113"/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イメージの広がり</a:t>
            </a:r>
            <a:endParaRPr lang="ja-JP" altLang="en-US" sz="2400" dirty="0">
              <a:latin typeface="HG正楷書体-PRO" pitchFamily="66" charset="-128"/>
              <a:ea typeface="HG正楷書体-PRO" pitchFamily="66" charset="-128"/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 rot="5400000" flipH="1" flipV="1">
            <a:off x="6417206" y="5094184"/>
            <a:ext cx="810091" cy="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2873405"/>
            <a:ext cx="1422400" cy="228914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1812" y="3289905"/>
            <a:ext cx="1317381" cy="142814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34" name="Line 5"/>
          <p:cNvSpPr>
            <a:spLocks noChangeShapeType="1"/>
          </p:cNvSpPr>
          <p:nvPr/>
        </p:nvSpPr>
        <p:spPr bwMode="auto">
          <a:xfrm flipV="1">
            <a:off x="1905000" y="3537856"/>
            <a:ext cx="1483161" cy="557893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square" lIns="81630" tIns="42448" rIns="81630" bIns="42448">
            <a:spAutoFit/>
          </a:bodyPr>
          <a:lstStyle/>
          <a:p>
            <a:endParaRPr lang="ja-JP" altLang="en-US"/>
          </a:p>
        </p:txBody>
      </p:sp>
      <p:sp>
        <p:nvSpPr>
          <p:cNvPr id="35" name="Line 6"/>
          <p:cNvSpPr>
            <a:spLocks noChangeShapeType="1"/>
          </p:cNvSpPr>
          <p:nvPr/>
        </p:nvSpPr>
        <p:spPr bwMode="auto">
          <a:xfrm>
            <a:off x="5399924" y="3023810"/>
            <a:ext cx="1972426" cy="98304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square" lIns="81630" tIns="42448" rIns="81630" bIns="42448">
            <a:spAutoFit/>
          </a:bodyPr>
          <a:lstStyle/>
          <a:p>
            <a:endParaRPr lang="ja-JP" altLang="en-US"/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2403829" y="1841500"/>
            <a:ext cx="946793" cy="1567846"/>
          </a:xfrm>
          <a:prstGeom prst="line">
            <a:avLst/>
          </a:prstGeom>
          <a:noFill/>
          <a:ln w="76200">
            <a:solidFill>
              <a:srgbClr val="00B05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lIns="81630" tIns="42448" rIns="81630" bIns="42448">
            <a:spAutoFit/>
          </a:bodyPr>
          <a:lstStyle/>
          <a:p>
            <a:endParaRPr lang="ja-JP" altLang="en-US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H="1">
            <a:off x="5322066" y="1295399"/>
            <a:ext cx="361184" cy="1557565"/>
          </a:xfrm>
          <a:prstGeom prst="line">
            <a:avLst/>
          </a:prstGeom>
          <a:noFill/>
          <a:ln w="76200">
            <a:solidFill>
              <a:srgbClr val="00B05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square" lIns="81630" tIns="42448" rIns="81630" bIns="42448">
            <a:spAutoFit/>
          </a:bodyPr>
          <a:lstStyle/>
          <a:p>
            <a:endParaRPr lang="ja-JP" altLang="en-US"/>
          </a:p>
        </p:txBody>
      </p:sp>
      <p:cxnSp>
        <p:nvCxnSpPr>
          <p:cNvPr id="39" name="直線矢印コネクタ 38"/>
          <p:cNvCxnSpPr/>
          <p:nvPr/>
        </p:nvCxnSpPr>
        <p:spPr>
          <a:xfrm>
            <a:off x="1816100" y="4140200"/>
            <a:ext cx="5556250" cy="1588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円/楕円 39"/>
          <p:cNvSpPr/>
          <p:nvPr/>
        </p:nvSpPr>
        <p:spPr>
          <a:xfrm>
            <a:off x="6616700" y="3340100"/>
            <a:ext cx="444500" cy="11557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Line 5"/>
          <p:cNvSpPr>
            <a:spLocks noChangeShapeType="1"/>
          </p:cNvSpPr>
          <p:nvPr/>
        </p:nvSpPr>
        <p:spPr bwMode="auto">
          <a:xfrm flipV="1">
            <a:off x="3493884" y="2933944"/>
            <a:ext cx="1708186" cy="585065"/>
          </a:xfrm>
          <a:prstGeom prst="line">
            <a:avLst/>
          </a:prstGeom>
          <a:noFill/>
          <a:ln w="76200">
            <a:solidFill>
              <a:srgbClr val="0070C0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square" lIns="81630" tIns="42448" rIns="81630" bIns="42448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85149" y="343203"/>
            <a:ext cx="1897701" cy="57816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1630" tIns="42448" rIns="81630" bIns="42448">
            <a:spAutoFit/>
          </a:bodyPr>
          <a:lstStyle/>
          <a:p>
            <a:r>
              <a:rPr lang="en-US" altLang="ja-JP" sz="3200" b="1" dirty="0" smtClean="0">
                <a:latin typeface="HG正楷書体-PRO" pitchFamily="66" charset="-128"/>
                <a:ea typeface="HG正楷書体-PRO" pitchFamily="66" charset="-128"/>
              </a:rPr>
              <a:t>pair echo</a:t>
            </a:r>
            <a:endParaRPr lang="en-US" altLang="ja-JP" sz="32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624647" name="Text Box 7"/>
          <p:cNvSpPr txBox="1">
            <a:spLocks noChangeArrowheads="1"/>
          </p:cNvSpPr>
          <p:nvPr/>
        </p:nvSpPr>
        <p:spPr bwMode="auto">
          <a:xfrm>
            <a:off x="2127159" y="4329793"/>
            <a:ext cx="1056125" cy="82438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30" tIns="42448" rIns="81630" bIns="42448">
            <a:spAutoFit/>
          </a:bodyPr>
          <a:lstStyle/>
          <a:p>
            <a:pPr algn="ctr" defTabSz="907113"/>
            <a:r>
              <a:rPr lang="en-US" altLang="ja-JP" sz="2400" dirty="0">
                <a:latin typeface="HG正楷書体-PRO" pitchFamily="66" charset="-128"/>
                <a:ea typeface="HG正楷書体-PRO" pitchFamily="66" charset="-128"/>
              </a:rPr>
              <a:t>γ</a:t>
            </a:r>
            <a:r>
              <a:rPr lang="ja-JP" altLang="en-US" sz="2400" dirty="0">
                <a:latin typeface="HG正楷書体-PRO" pitchFamily="66" charset="-128"/>
                <a:ea typeface="HG正楷書体-PRO" pitchFamily="66" charset="-128"/>
              </a:rPr>
              <a:t>線</a:t>
            </a:r>
          </a:p>
          <a:p>
            <a:pPr algn="ctr" defTabSz="907113"/>
            <a:r>
              <a:rPr lang="en-US" altLang="ja-JP" sz="2400" dirty="0">
                <a:latin typeface="HG正楷書体-PRO" pitchFamily="66" charset="-128"/>
                <a:ea typeface="HG正楷書体-PRO" pitchFamily="66" charset="-128"/>
              </a:rPr>
              <a:t>(</a:t>
            </a:r>
            <a:r>
              <a:rPr lang="en-US" altLang="ja-JP" sz="2400" dirty="0" err="1">
                <a:latin typeface="HG正楷書体-PRO" pitchFamily="66" charset="-128"/>
                <a:ea typeface="HG正楷書体-PRO" pitchFamily="66" charset="-128"/>
              </a:rPr>
              <a:t>MeV</a:t>
            </a:r>
            <a:r>
              <a:rPr lang="en-US" altLang="ja-JP" sz="2400" dirty="0">
                <a:latin typeface="HG正楷書体-PRO" pitchFamily="66" charset="-128"/>
                <a:ea typeface="HG正楷書体-PRO" pitchFamily="66" charset="-128"/>
              </a:rPr>
              <a:t>)</a:t>
            </a:r>
          </a:p>
        </p:txBody>
      </p:sp>
      <p:sp>
        <p:nvSpPr>
          <p:cNvPr id="624650" name="Text Box 10"/>
          <p:cNvSpPr txBox="1">
            <a:spLocks noChangeArrowheads="1"/>
          </p:cNvSpPr>
          <p:nvPr/>
        </p:nvSpPr>
        <p:spPr bwMode="auto">
          <a:xfrm>
            <a:off x="1771650" y="2984500"/>
            <a:ext cx="992005" cy="82438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30" tIns="42448" rIns="81630" bIns="42448">
            <a:spAutoFit/>
          </a:bodyPr>
          <a:lstStyle/>
          <a:p>
            <a:pPr algn="ctr" defTabSz="907113"/>
            <a:r>
              <a:rPr lang="en-US" altLang="ja-JP" sz="2400" dirty="0">
                <a:latin typeface="HG正楷書体-PRO" pitchFamily="66" charset="-128"/>
                <a:ea typeface="HG正楷書体-PRO" pitchFamily="66" charset="-128"/>
              </a:rPr>
              <a:t>γ</a:t>
            </a:r>
            <a:r>
              <a:rPr lang="ja-JP" altLang="en-US" sz="2400" dirty="0">
                <a:latin typeface="HG正楷書体-PRO" pitchFamily="66" charset="-128"/>
                <a:ea typeface="HG正楷書体-PRO" pitchFamily="66" charset="-128"/>
              </a:rPr>
              <a:t>線</a:t>
            </a:r>
          </a:p>
          <a:p>
            <a:pPr algn="ctr" defTabSz="907113"/>
            <a:r>
              <a:rPr lang="en-US" altLang="ja-JP" sz="2400" dirty="0">
                <a:latin typeface="HG正楷書体-PRO" pitchFamily="66" charset="-128"/>
                <a:ea typeface="HG正楷書体-PRO" pitchFamily="66" charset="-128"/>
              </a:rPr>
              <a:t>(</a:t>
            </a:r>
            <a:r>
              <a:rPr lang="en-US" altLang="ja-JP" sz="2400" dirty="0" err="1">
                <a:latin typeface="HG正楷書体-PRO" pitchFamily="66" charset="-128"/>
                <a:ea typeface="HG正楷書体-PRO" pitchFamily="66" charset="-128"/>
              </a:rPr>
              <a:t>TeV</a:t>
            </a:r>
            <a:r>
              <a:rPr lang="en-US" altLang="ja-JP" sz="2400" dirty="0">
                <a:latin typeface="HG正楷書体-PRO" pitchFamily="66" charset="-128"/>
                <a:ea typeface="HG正楷書体-PRO" pitchFamily="66" charset="-128"/>
              </a:rPr>
              <a:t>)</a:t>
            </a:r>
          </a:p>
        </p:txBody>
      </p:sp>
      <p:sp>
        <p:nvSpPr>
          <p:cNvPr id="624653" name="Text Box 13"/>
          <p:cNvSpPr txBox="1">
            <a:spLocks noChangeArrowheads="1"/>
          </p:cNvSpPr>
          <p:nvPr/>
        </p:nvSpPr>
        <p:spPr bwMode="auto">
          <a:xfrm>
            <a:off x="1771650" y="1295400"/>
            <a:ext cx="1088185" cy="45505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30" tIns="42448" rIns="81630" bIns="42448">
            <a:spAutoFit/>
          </a:bodyPr>
          <a:lstStyle/>
          <a:p>
            <a:pPr algn="ctr" defTabSz="907113"/>
            <a:r>
              <a:rPr lang="ja-JP" altLang="en-US" sz="2400" dirty="0">
                <a:latin typeface="HG正楷書体-PRO" pitchFamily="66" charset="-128"/>
                <a:ea typeface="HG正楷書体-PRO" pitchFamily="66" charset="-128"/>
              </a:rPr>
              <a:t>赤外線</a:t>
            </a:r>
          </a:p>
        </p:txBody>
      </p:sp>
      <p:sp>
        <p:nvSpPr>
          <p:cNvPr id="624654" name="Text Box 14"/>
          <p:cNvSpPr txBox="1">
            <a:spLocks noChangeArrowheads="1"/>
          </p:cNvSpPr>
          <p:nvPr/>
        </p:nvSpPr>
        <p:spPr bwMode="auto">
          <a:xfrm>
            <a:off x="5105400" y="762000"/>
            <a:ext cx="892618" cy="45505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30" tIns="42448" rIns="81630" bIns="42448">
            <a:spAutoFit/>
          </a:bodyPr>
          <a:lstStyle/>
          <a:p>
            <a:pPr algn="ctr" defTabSz="907113"/>
            <a:r>
              <a:rPr lang="en-US" altLang="ja-JP" sz="2400" dirty="0">
                <a:latin typeface="HG正楷書体-PRO" pitchFamily="66" charset="-128"/>
                <a:ea typeface="HG正楷書体-PRO" pitchFamily="66" charset="-128"/>
              </a:rPr>
              <a:t>CMB</a:t>
            </a:r>
          </a:p>
        </p:txBody>
      </p:sp>
      <p:sp>
        <p:nvSpPr>
          <p:cNvPr id="624655" name="Text Box 15"/>
          <p:cNvSpPr txBox="1">
            <a:spLocks noChangeArrowheads="1"/>
          </p:cNvSpPr>
          <p:nvPr/>
        </p:nvSpPr>
        <p:spPr bwMode="auto">
          <a:xfrm>
            <a:off x="5461000" y="2584450"/>
            <a:ext cx="485455" cy="45505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30" tIns="42448" rIns="81630" bIns="42448">
            <a:spAutoFit/>
          </a:bodyPr>
          <a:lstStyle/>
          <a:p>
            <a:pPr defTabSz="907113"/>
            <a:r>
              <a:rPr lang="en-US" altLang="ja-JP" sz="2400" dirty="0">
                <a:latin typeface="HG正楷書体-PRO" pitchFamily="66" charset="-128"/>
                <a:ea typeface="HG正楷書体-PRO" pitchFamily="66" charset="-128"/>
              </a:rPr>
              <a:t>IC</a:t>
            </a:r>
          </a:p>
        </p:txBody>
      </p:sp>
      <p:sp>
        <p:nvSpPr>
          <p:cNvPr id="624656" name="Text Box 16"/>
          <p:cNvSpPr txBox="1">
            <a:spLocks noChangeArrowheads="1"/>
          </p:cNvSpPr>
          <p:nvPr/>
        </p:nvSpPr>
        <p:spPr bwMode="auto">
          <a:xfrm>
            <a:off x="3114271" y="2356756"/>
            <a:ext cx="1088184" cy="82438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30" tIns="42448" rIns="81630" bIns="42448">
            <a:spAutoFit/>
          </a:bodyPr>
          <a:lstStyle/>
          <a:p>
            <a:pPr defTabSz="907113"/>
            <a:r>
              <a:rPr lang="en-US" altLang="ja-JP" sz="2400" dirty="0">
                <a:latin typeface="HG正楷書体-PRO" pitchFamily="66" charset="-128"/>
                <a:ea typeface="HG正楷書体-PRO" pitchFamily="66" charset="-128"/>
              </a:rPr>
              <a:t>e</a:t>
            </a:r>
          </a:p>
          <a:p>
            <a:pPr defTabSz="907113"/>
            <a:r>
              <a:rPr lang="ja-JP" altLang="en-US" sz="2400" dirty="0">
                <a:latin typeface="HG正楷書体-PRO" pitchFamily="66" charset="-128"/>
                <a:ea typeface="HG正楷書体-PRO" pitchFamily="66" charset="-128"/>
              </a:rPr>
              <a:t>対生成</a:t>
            </a:r>
          </a:p>
        </p:txBody>
      </p:sp>
      <p:sp>
        <p:nvSpPr>
          <p:cNvPr id="624658" name="Text Box 18"/>
          <p:cNvSpPr txBox="1">
            <a:spLocks noChangeArrowheads="1"/>
          </p:cNvSpPr>
          <p:nvPr/>
        </p:nvSpPr>
        <p:spPr bwMode="auto">
          <a:xfrm>
            <a:off x="3271375" y="2266042"/>
            <a:ext cx="421335" cy="39350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30" tIns="42448" rIns="81630" bIns="42448">
            <a:spAutoFit/>
          </a:bodyPr>
          <a:lstStyle/>
          <a:p>
            <a:pPr defTabSz="907113"/>
            <a:r>
              <a:rPr lang="en-US" altLang="ja-JP" sz="2000" dirty="0">
                <a:latin typeface="HG正楷書体-PRO" pitchFamily="66" charset="-128"/>
                <a:ea typeface="HG正楷書体-PRO" pitchFamily="66" charset="-128"/>
              </a:rPr>
              <a:t>±</a:t>
            </a:r>
          </a:p>
        </p:txBody>
      </p:sp>
      <p:sp>
        <p:nvSpPr>
          <p:cNvPr id="624659" name="Text Box 19"/>
          <p:cNvSpPr txBox="1">
            <a:spLocks noChangeArrowheads="1"/>
          </p:cNvSpPr>
          <p:nvPr/>
        </p:nvSpPr>
        <p:spPr bwMode="auto">
          <a:xfrm>
            <a:off x="6326278" y="2451100"/>
            <a:ext cx="1001622" cy="82438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30" tIns="42448" rIns="81630" bIns="42448">
            <a:spAutoFit/>
          </a:bodyPr>
          <a:lstStyle/>
          <a:p>
            <a:pPr algn="ctr" defTabSz="907113"/>
            <a:r>
              <a:rPr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γ</a:t>
            </a:r>
            <a:r>
              <a:rPr lang="ja-JP" altLang="en-US" sz="2400" dirty="0">
                <a:latin typeface="HG正楷書体-PRO" pitchFamily="66" charset="-128"/>
                <a:ea typeface="HG正楷書体-PRO" pitchFamily="66" charset="-128"/>
              </a:rPr>
              <a:t>線</a:t>
            </a:r>
          </a:p>
          <a:p>
            <a:pPr algn="ctr" defTabSz="907113"/>
            <a:r>
              <a:rPr lang="en-US" altLang="ja-JP" sz="2400" dirty="0">
                <a:latin typeface="HG正楷書体-PRO" pitchFamily="66" charset="-128"/>
                <a:ea typeface="HG正楷書体-PRO" pitchFamily="66" charset="-128"/>
              </a:rPr>
              <a:t>(</a:t>
            </a:r>
            <a:r>
              <a:rPr lang="en-US" altLang="ja-JP" sz="2400" dirty="0" err="1">
                <a:latin typeface="HG正楷書体-PRO" pitchFamily="66" charset="-128"/>
                <a:ea typeface="HG正楷書体-PRO" pitchFamily="66" charset="-128"/>
              </a:rPr>
              <a:t>GeV</a:t>
            </a:r>
            <a:r>
              <a:rPr lang="en-US" altLang="ja-JP" sz="2400" dirty="0">
                <a:latin typeface="HG正楷書体-PRO" pitchFamily="66" charset="-128"/>
                <a:ea typeface="HG正楷書体-PRO" pitchFamily="66" charset="-128"/>
              </a:rPr>
              <a:t>)</a:t>
            </a:r>
          </a:p>
        </p:txBody>
      </p:sp>
      <p:sp>
        <p:nvSpPr>
          <p:cNvPr id="624663" name="Text Box 23"/>
          <p:cNvSpPr txBox="1">
            <a:spLocks noChangeArrowheads="1"/>
          </p:cNvSpPr>
          <p:nvPr/>
        </p:nvSpPr>
        <p:spPr bwMode="auto">
          <a:xfrm>
            <a:off x="2616200" y="450850"/>
            <a:ext cx="1660457" cy="39350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30" tIns="42448" rIns="81630" bIns="42448">
            <a:spAutoFit/>
          </a:bodyPr>
          <a:lstStyle/>
          <a:p>
            <a:pPr defTabSz="907113"/>
            <a:r>
              <a:rPr lang="en-US" altLang="ja-JP" sz="2000" dirty="0" err="1">
                <a:latin typeface="HG正楷書体-PRO" pitchFamily="66" charset="-128"/>
                <a:ea typeface="HG正楷書体-PRO" pitchFamily="66" charset="-128"/>
              </a:rPr>
              <a:t>Plaga</a:t>
            </a:r>
            <a:r>
              <a:rPr lang="en-US" altLang="ja-JP" sz="2000" dirty="0">
                <a:latin typeface="HG正楷書体-PRO" pitchFamily="66" charset="-128"/>
                <a:ea typeface="HG正楷書体-PRO" pitchFamily="66" charset="-128"/>
              </a:rPr>
              <a:t> (1995)</a:t>
            </a:r>
          </a:p>
        </p:txBody>
      </p:sp>
      <p:sp>
        <p:nvSpPr>
          <p:cNvPr id="624664" name="Line 24"/>
          <p:cNvSpPr>
            <a:spLocks noChangeShapeType="1"/>
          </p:cNvSpPr>
          <p:nvPr/>
        </p:nvSpPr>
        <p:spPr bwMode="auto">
          <a:xfrm flipV="1">
            <a:off x="4216779" y="1808820"/>
            <a:ext cx="0" cy="3171976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lIns="81630" tIns="42448" rIns="81630" bIns="42448">
            <a:spAutoFit/>
          </a:bodyPr>
          <a:lstStyle/>
          <a:p>
            <a:endParaRPr lang="ja-JP" altLang="en-US" sz="240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624665" name="Line 25"/>
          <p:cNvSpPr>
            <a:spLocks noChangeShapeType="1"/>
          </p:cNvSpPr>
          <p:nvPr/>
        </p:nvSpPr>
        <p:spPr bwMode="auto">
          <a:xfrm flipV="1">
            <a:off x="4533767" y="1808820"/>
            <a:ext cx="0" cy="3171976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lIns="81630" tIns="42448" rIns="81630" bIns="42448">
            <a:spAutoFit/>
          </a:bodyPr>
          <a:lstStyle/>
          <a:p>
            <a:endParaRPr lang="ja-JP" altLang="en-US" sz="240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624666" name="Line 26"/>
          <p:cNvSpPr>
            <a:spLocks noChangeShapeType="1"/>
          </p:cNvSpPr>
          <p:nvPr/>
        </p:nvSpPr>
        <p:spPr bwMode="auto">
          <a:xfrm flipV="1">
            <a:off x="4886903" y="1808820"/>
            <a:ext cx="0" cy="3171976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lIns="81630" tIns="42448" rIns="81630" bIns="42448">
            <a:spAutoFit/>
          </a:bodyPr>
          <a:lstStyle/>
          <a:p>
            <a:endParaRPr lang="ja-JP" altLang="en-US" sz="240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624667" name="Text Box 27"/>
          <p:cNvSpPr txBox="1">
            <a:spLocks noChangeArrowheads="1"/>
          </p:cNvSpPr>
          <p:nvPr/>
        </p:nvSpPr>
        <p:spPr bwMode="auto">
          <a:xfrm>
            <a:off x="4138923" y="5049180"/>
            <a:ext cx="780407" cy="45505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30" tIns="42448" rIns="81630" bIns="42448">
            <a:spAutoFit/>
          </a:bodyPr>
          <a:lstStyle/>
          <a:p>
            <a:pPr defTabSz="907113"/>
            <a:r>
              <a:rPr lang="ja-JP" altLang="en-US" sz="2400" dirty="0">
                <a:latin typeface="HG正楷書体-PRO" pitchFamily="66" charset="-128"/>
                <a:ea typeface="HG正楷書体-PRO" pitchFamily="66" charset="-128"/>
              </a:rPr>
              <a:t>磁場</a:t>
            </a:r>
          </a:p>
        </p:txBody>
      </p:sp>
      <p:sp>
        <p:nvSpPr>
          <p:cNvPr id="624669" name="Text Box 29"/>
          <p:cNvSpPr txBox="1">
            <a:spLocks noChangeArrowheads="1"/>
          </p:cNvSpPr>
          <p:nvPr/>
        </p:nvSpPr>
        <p:spPr bwMode="auto">
          <a:xfrm>
            <a:off x="116505" y="5229200"/>
            <a:ext cx="1703737" cy="82438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30" tIns="42448" rIns="81630" bIns="42448">
            <a:spAutoFit/>
          </a:bodyPr>
          <a:lstStyle/>
          <a:p>
            <a:pPr defTabSz="907113"/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ブレーザー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pPr defTabSz="907113"/>
            <a:r>
              <a:rPr lang="en-US" altLang="ja-JP" sz="2400" dirty="0" smtClean="0">
                <a:latin typeface="HG正楷書体-PRO" pitchFamily="66" charset="-128"/>
                <a:ea typeface="HG正楷書体-PRO" pitchFamily="66" charset="-128"/>
              </a:rPr>
              <a:t>GRB</a:t>
            </a:r>
            <a:endParaRPr lang="en-US" altLang="ja-JP" sz="2400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624670" name="Text Box 30"/>
          <p:cNvSpPr txBox="1">
            <a:spLocks noChangeArrowheads="1"/>
          </p:cNvSpPr>
          <p:nvPr/>
        </p:nvSpPr>
        <p:spPr bwMode="auto">
          <a:xfrm>
            <a:off x="7880993" y="4806950"/>
            <a:ext cx="780407" cy="45505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30" tIns="42448" rIns="81630" bIns="42448">
            <a:spAutoFit/>
          </a:bodyPr>
          <a:lstStyle/>
          <a:p>
            <a:pPr defTabSz="907113"/>
            <a:r>
              <a:rPr lang="ja-JP" altLang="en-US" sz="2400" dirty="0">
                <a:latin typeface="HG正楷書体-PRO" pitchFamily="66" charset="-128"/>
                <a:ea typeface="HG正楷書体-PRO" pitchFamily="66" charset="-128"/>
              </a:rPr>
              <a:t>地球</a:t>
            </a:r>
          </a:p>
        </p:txBody>
      </p:sp>
      <p:sp>
        <p:nvSpPr>
          <p:cNvPr id="624671" name="Text Box 31"/>
          <p:cNvSpPr txBox="1">
            <a:spLocks noChangeArrowheads="1"/>
          </p:cNvSpPr>
          <p:nvPr/>
        </p:nvSpPr>
        <p:spPr bwMode="auto">
          <a:xfrm>
            <a:off x="4572000" y="5589240"/>
            <a:ext cx="4473726" cy="1193721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lIns="81630" tIns="42448" rIns="81630" bIns="42448">
            <a:spAutoFit/>
          </a:bodyPr>
          <a:lstStyle/>
          <a:p>
            <a:pPr defTabSz="907113"/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磁場</a:t>
            </a:r>
            <a:r>
              <a:rPr lang="ja-JP" altLang="en-US" sz="2400" dirty="0">
                <a:latin typeface="HG正楷書体-PRO" pitchFamily="66" charset="-128"/>
                <a:ea typeface="HG正楷書体-PRO" pitchFamily="66" charset="-128"/>
              </a:rPr>
              <a:t>に</a:t>
            </a:r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よってさらに曲がる</a:t>
            </a:r>
            <a:endParaRPr lang="ja-JP" altLang="en-US" sz="2400" dirty="0">
              <a:latin typeface="HG正楷書体-PRO" pitchFamily="66" charset="-128"/>
              <a:ea typeface="HG正楷書体-PRO" pitchFamily="66" charset="-128"/>
            </a:endParaRPr>
          </a:p>
          <a:p>
            <a:pPr defTabSz="907113"/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遅延時刻・広がり・スペクトル</a:t>
            </a:r>
            <a:endParaRPr lang="en-US" altLang="ja-JP" sz="2400" dirty="0" smtClean="0">
              <a:latin typeface="HG正楷書体-PRO" pitchFamily="66" charset="-128"/>
              <a:ea typeface="HG正楷書体-PRO" pitchFamily="66" charset="-128"/>
            </a:endParaRPr>
          </a:p>
          <a:p>
            <a:pPr defTabSz="907113"/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→　磁場の強さ</a:t>
            </a:r>
            <a:endParaRPr lang="ja-JP" altLang="en-US" sz="2400" dirty="0">
              <a:latin typeface="HG正楷書体-PRO" pitchFamily="66" charset="-128"/>
              <a:ea typeface="HG正楷書体-PRO" pitchFamily="66" charset="-128"/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 rot="5400000" flipH="1" flipV="1">
            <a:off x="6439705" y="5026677"/>
            <a:ext cx="855096" cy="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2873405"/>
            <a:ext cx="1422400" cy="228914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1812" y="3289905"/>
            <a:ext cx="1317381" cy="142814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34" name="Line 5"/>
          <p:cNvSpPr>
            <a:spLocks noChangeShapeType="1"/>
          </p:cNvSpPr>
          <p:nvPr/>
        </p:nvSpPr>
        <p:spPr bwMode="auto">
          <a:xfrm flipV="1">
            <a:off x="1905000" y="3537856"/>
            <a:ext cx="1483161" cy="557893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square" lIns="81630" tIns="42448" rIns="81630" bIns="42448">
            <a:spAutoFit/>
          </a:bodyPr>
          <a:lstStyle/>
          <a:p>
            <a:endParaRPr lang="ja-JP" altLang="en-US"/>
          </a:p>
        </p:txBody>
      </p:sp>
      <p:sp>
        <p:nvSpPr>
          <p:cNvPr id="35" name="Line 6"/>
          <p:cNvSpPr>
            <a:spLocks noChangeShapeType="1"/>
          </p:cNvSpPr>
          <p:nvPr/>
        </p:nvSpPr>
        <p:spPr bwMode="auto">
          <a:xfrm>
            <a:off x="5399924" y="3023810"/>
            <a:ext cx="1972426" cy="98304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square" lIns="81630" tIns="42448" rIns="81630" bIns="42448">
            <a:spAutoFit/>
          </a:bodyPr>
          <a:lstStyle/>
          <a:p>
            <a:endParaRPr lang="ja-JP" altLang="en-US"/>
          </a:p>
        </p:txBody>
      </p:sp>
      <p:sp>
        <p:nvSpPr>
          <p:cNvPr id="36" name="Freeform 7"/>
          <p:cNvSpPr>
            <a:spLocks/>
          </p:cNvSpPr>
          <p:nvPr/>
        </p:nvSpPr>
        <p:spPr bwMode="auto">
          <a:xfrm>
            <a:off x="3507726" y="2981477"/>
            <a:ext cx="1774022" cy="362724"/>
          </a:xfrm>
          <a:custGeom>
            <a:avLst/>
            <a:gdLst/>
            <a:ahLst/>
            <a:cxnLst>
              <a:cxn ang="0">
                <a:pos x="0" y="283"/>
              </a:cxn>
              <a:cxn ang="0">
                <a:pos x="680" y="227"/>
              </a:cxn>
              <a:cxn ang="0">
                <a:pos x="1021" y="0"/>
              </a:cxn>
            </a:cxnLst>
            <a:rect l="0" t="0" r="r" b="b"/>
            <a:pathLst>
              <a:path w="1021" h="283">
                <a:moveTo>
                  <a:pt x="0" y="283"/>
                </a:moveTo>
                <a:cubicBezTo>
                  <a:pt x="255" y="278"/>
                  <a:pt x="510" y="274"/>
                  <a:pt x="680" y="227"/>
                </a:cubicBezTo>
                <a:cubicBezTo>
                  <a:pt x="850" y="180"/>
                  <a:pt x="935" y="90"/>
                  <a:pt x="1021" y="0"/>
                </a:cubicBezTo>
              </a:path>
            </a:pathLst>
          </a:custGeom>
          <a:noFill/>
          <a:ln w="76200" cap="flat" cmpd="sng">
            <a:solidFill>
              <a:srgbClr val="0066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81630" tIns="42448" rIns="81630" bIns="42448">
            <a:spAutoFit/>
          </a:bodyPr>
          <a:lstStyle/>
          <a:p>
            <a:endParaRPr lang="ja-JP" altLang="en-US"/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2403829" y="1841500"/>
            <a:ext cx="946793" cy="1567846"/>
          </a:xfrm>
          <a:prstGeom prst="line">
            <a:avLst/>
          </a:prstGeom>
          <a:noFill/>
          <a:ln w="76200">
            <a:solidFill>
              <a:srgbClr val="00B05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lIns="81630" tIns="42448" rIns="81630" bIns="42448">
            <a:spAutoFit/>
          </a:bodyPr>
          <a:lstStyle/>
          <a:p>
            <a:endParaRPr lang="ja-JP" altLang="en-US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H="1">
            <a:off x="5322066" y="1295399"/>
            <a:ext cx="361184" cy="1557565"/>
          </a:xfrm>
          <a:prstGeom prst="line">
            <a:avLst/>
          </a:prstGeom>
          <a:noFill/>
          <a:ln w="76200">
            <a:solidFill>
              <a:srgbClr val="00B05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square" lIns="81630" tIns="42448" rIns="81630" bIns="42448">
            <a:spAutoFit/>
          </a:bodyPr>
          <a:lstStyle/>
          <a:p>
            <a:endParaRPr lang="ja-JP" altLang="en-US"/>
          </a:p>
        </p:txBody>
      </p:sp>
      <p:cxnSp>
        <p:nvCxnSpPr>
          <p:cNvPr id="39" name="直線矢印コネクタ 38"/>
          <p:cNvCxnSpPr/>
          <p:nvPr/>
        </p:nvCxnSpPr>
        <p:spPr>
          <a:xfrm>
            <a:off x="1816100" y="4140200"/>
            <a:ext cx="5556250" cy="1588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円/楕円 39"/>
          <p:cNvSpPr/>
          <p:nvPr/>
        </p:nvSpPr>
        <p:spPr>
          <a:xfrm>
            <a:off x="6616700" y="3340100"/>
            <a:ext cx="444500" cy="11557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Text Box 2"/>
          <p:cNvSpPr txBox="1">
            <a:spLocks noChangeArrowheads="1"/>
          </p:cNvSpPr>
          <p:nvPr/>
        </p:nvSpPr>
        <p:spPr bwMode="auto">
          <a:xfrm>
            <a:off x="236351" y="299357"/>
            <a:ext cx="2713629" cy="59355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1630" tIns="42448" rIns="81630" bIns="42448">
            <a:spAutoFit/>
          </a:bodyPr>
          <a:lstStyle/>
          <a:p>
            <a:r>
              <a:rPr lang="ja-JP" altLang="en-US" sz="3200" b="1" dirty="0">
                <a:latin typeface="HG正楷書体-PRO" pitchFamily="66" charset="-128"/>
                <a:ea typeface="HG正楷書体-PRO" pitchFamily="66" charset="-128"/>
              </a:rPr>
              <a:t>スケール感覚</a:t>
            </a:r>
          </a:p>
        </p:txBody>
      </p:sp>
      <p:pic>
        <p:nvPicPr>
          <p:cNvPr id="516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2873405"/>
            <a:ext cx="1422400" cy="228914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516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1812" y="3289905"/>
            <a:ext cx="1317381" cy="142814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516101" name="Line 5"/>
          <p:cNvSpPr>
            <a:spLocks noChangeShapeType="1"/>
          </p:cNvSpPr>
          <p:nvPr/>
        </p:nvSpPr>
        <p:spPr bwMode="auto">
          <a:xfrm flipV="1">
            <a:off x="1905000" y="3537856"/>
            <a:ext cx="1483161" cy="557893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square" lIns="81630" tIns="42448" rIns="81630" bIns="42448">
            <a:spAutoFit/>
          </a:bodyPr>
          <a:lstStyle/>
          <a:p>
            <a:endParaRPr lang="ja-JP" altLang="en-US"/>
          </a:p>
        </p:txBody>
      </p:sp>
      <p:sp>
        <p:nvSpPr>
          <p:cNvPr id="516102" name="Line 6"/>
          <p:cNvSpPr>
            <a:spLocks noChangeShapeType="1"/>
          </p:cNvSpPr>
          <p:nvPr/>
        </p:nvSpPr>
        <p:spPr bwMode="auto">
          <a:xfrm>
            <a:off x="5399924" y="3023810"/>
            <a:ext cx="1972426" cy="98304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square" lIns="81630" tIns="42448" rIns="81630" bIns="42448">
            <a:spAutoFit/>
          </a:bodyPr>
          <a:lstStyle/>
          <a:p>
            <a:endParaRPr lang="ja-JP" altLang="en-US"/>
          </a:p>
        </p:txBody>
      </p:sp>
      <p:sp>
        <p:nvSpPr>
          <p:cNvPr id="516103" name="Freeform 7"/>
          <p:cNvSpPr>
            <a:spLocks/>
          </p:cNvSpPr>
          <p:nvPr/>
        </p:nvSpPr>
        <p:spPr bwMode="auto">
          <a:xfrm>
            <a:off x="3507726" y="2981477"/>
            <a:ext cx="1774022" cy="362724"/>
          </a:xfrm>
          <a:custGeom>
            <a:avLst/>
            <a:gdLst/>
            <a:ahLst/>
            <a:cxnLst>
              <a:cxn ang="0">
                <a:pos x="0" y="283"/>
              </a:cxn>
              <a:cxn ang="0">
                <a:pos x="680" y="227"/>
              </a:cxn>
              <a:cxn ang="0">
                <a:pos x="1021" y="0"/>
              </a:cxn>
            </a:cxnLst>
            <a:rect l="0" t="0" r="r" b="b"/>
            <a:pathLst>
              <a:path w="1021" h="283">
                <a:moveTo>
                  <a:pt x="0" y="283"/>
                </a:moveTo>
                <a:cubicBezTo>
                  <a:pt x="255" y="278"/>
                  <a:pt x="510" y="274"/>
                  <a:pt x="680" y="227"/>
                </a:cubicBezTo>
                <a:cubicBezTo>
                  <a:pt x="850" y="180"/>
                  <a:pt x="935" y="90"/>
                  <a:pt x="1021" y="0"/>
                </a:cubicBezTo>
              </a:path>
            </a:pathLst>
          </a:custGeom>
          <a:noFill/>
          <a:ln w="76200" cap="flat" cmpd="sng">
            <a:solidFill>
              <a:srgbClr val="0066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81630" tIns="42448" rIns="81630" bIns="42448">
            <a:spAutoFit/>
          </a:bodyPr>
          <a:lstStyle/>
          <a:p>
            <a:endParaRPr lang="ja-JP" altLang="en-US"/>
          </a:p>
        </p:txBody>
      </p:sp>
      <p:sp>
        <p:nvSpPr>
          <p:cNvPr id="516104" name="Line 8"/>
          <p:cNvSpPr>
            <a:spLocks noChangeShapeType="1"/>
          </p:cNvSpPr>
          <p:nvPr/>
        </p:nvSpPr>
        <p:spPr bwMode="auto">
          <a:xfrm>
            <a:off x="2403829" y="1841500"/>
            <a:ext cx="946793" cy="1567846"/>
          </a:xfrm>
          <a:prstGeom prst="line">
            <a:avLst/>
          </a:prstGeom>
          <a:noFill/>
          <a:ln w="76200">
            <a:solidFill>
              <a:srgbClr val="00B05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lIns="81630" tIns="42448" rIns="81630" bIns="42448">
            <a:spAutoFit/>
          </a:bodyPr>
          <a:lstStyle/>
          <a:p>
            <a:endParaRPr lang="ja-JP" altLang="en-US"/>
          </a:p>
        </p:txBody>
      </p:sp>
      <p:sp>
        <p:nvSpPr>
          <p:cNvPr id="516105" name="Line 9"/>
          <p:cNvSpPr>
            <a:spLocks noChangeShapeType="1"/>
          </p:cNvSpPr>
          <p:nvPr/>
        </p:nvSpPr>
        <p:spPr bwMode="auto">
          <a:xfrm flipH="1">
            <a:off x="5322066" y="1224643"/>
            <a:ext cx="707663" cy="1628322"/>
          </a:xfrm>
          <a:prstGeom prst="line">
            <a:avLst/>
          </a:prstGeom>
          <a:noFill/>
          <a:ln w="76200">
            <a:solidFill>
              <a:srgbClr val="00B050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81630" tIns="42448" rIns="81630" bIns="42448">
            <a:spAutoFit/>
          </a:bodyPr>
          <a:lstStyle/>
          <a:p>
            <a:endParaRPr lang="ja-JP" altLang="en-US"/>
          </a:p>
        </p:txBody>
      </p:sp>
      <p:sp>
        <p:nvSpPr>
          <p:cNvPr id="516106" name="Text Box 10"/>
          <p:cNvSpPr txBox="1">
            <a:spLocks noChangeArrowheads="1"/>
          </p:cNvSpPr>
          <p:nvPr/>
        </p:nvSpPr>
        <p:spPr bwMode="auto">
          <a:xfrm>
            <a:off x="1638300" y="1224644"/>
            <a:ext cx="1088185" cy="45505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30" tIns="42448" rIns="81630" bIns="42448">
            <a:spAutoFit/>
          </a:bodyPr>
          <a:lstStyle/>
          <a:p>
            <a:pPr algn="ctr" defTabSz="907113"/>
            <a:r>
              <a:rPr lang="ja-JP" altLang="en-US" sz="2400" dirty="0">
                <a:latin typeface="HG正楷書体-PRO" pitchFamily="66" charset="-128"/>
                <a:ea typeface="HG正楷書体-PRO" pitchFamily="66" charset="-128"/>
              </a:rPr>
              <a:t>赤外線</a:t>
            </a:r>
          </a:p>
        </p:txBody>
      </p:sp>
      <p:sp>
        <p:nvSpPr>
          <p:cNvPr id="516107" name="Text Box 11"/>
          <p:cNvSpPr txBox="1">
            <a:spLocks noChangeArrowheads="1"/>
          </p:cNvSpPr>
          <p:nvPr/>
        </p:nvSpPr>
        <p:spPr bwMode="auto">
          <a:xfrm>
            <a:off x="6108976" y="806450"/>
            <a:ext cx="892618" cy="45505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1630" tIns="42448" rIns="81630" bIns="42448">
            <a:spAutoFit/>
          </a:bodyPr>
          <a:lstStyle/>
          <a:p>
            <a:pPr algn="ctr" defTabSz="907113"/>
            <a:r>
              <a:rPr lang="en-US" altLang="ja-JP" sz="2400" dirty="0">
                <a:latin typeface="HG正楷書体-PRO" pitchFamily="66" charset="-128"/>
                <a:ea typeface="HG正楷書体-PRO" pitchFamily="66" charset="-128"/>
              </a:rPr>
              <a:t>CMB</a:t>
            </a:r>
          </a:p>
        </p:txBody>
      </p:sp>
      <p:sp>
        <p:nvSpPr>
          <p:cNvPr id="516109" name="Line 13"/>
          <p:cNvSpPr>
            <a:spLocks noChangeShapeType="1"/>
          </p:cNvSpPr>
          <p:nvPr/>
        </p:nvSpPr>
        <p:spPr bwMode="auto">
          <a:xfrm flipH="1">
            <a:off x="2660650" y="3881060"/>
            <a:ext cx="58776" cy="13259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lIns="81630" tIns="42448" rIns="81630" bIns="42448">
            <a:spAutoFit/>
          </a:bodyPr>
          <a:lstStyle/>
          <a:p>
            <a:endParaRPr lang="ja-JP" altLang="en-US"/>
          </a:p>
        </p:txBody>
      </p:sp>
      <p:graphicFrame>
        <p:nvGraphicFramePr>
          <p:cNvPr id="23" name="オブジェクト 22"/>
          <p:cNvGraphicFramePr>
            <a:graphicFrameLocks noChangeAspect="1"/>
          </p:cNvGraphicFramePr>
          <p:nvPr/>
        </p:nvGraphicFramePr>
        <p:xfrm>
          <a:off x="1149350" y="5295900"/>
          <a:ext cx="2424113" cy="823913"/>
        </p:xfrm>
        <a:graphic>
          <a:graphicData uri="http://schemas.openxmlformats.org/presentationml/2006/ole">
            <p:oleObj spid="_x0000_s25602" name="数式" r:id="rId5" imgW="1384200" imgH="469800" progId="Equation.3">
              <p:embed/>
            </p:oleObj>
          </a:graphicData>
        </a:graphic>
      </p:graphicFrame>
      <p:graphicFrame>
        <p:nvGraphicFramePr>
          <p:cNvPr id="128009" name="Object 9"/>
          <p:cNvGraphicFramePr>
            <a:graphicFrameLocks noChangeAspect="1"/>
          </p:cNvGraphicFramePr>
          <p:nvPr/>
        </p:nvGraphicFramePr>
        <p:xfrm>
          <a:off x="3905250" y="4584700"/>
          <a:ext cx="2716213" cy="928688"/>
        </p:xfrm>
        <a:graphic>
          <a:graphicData uri="http://schemas.openxmlformats.org/presentationml/2006/ole">
            <p:oleObj spid="_x0000_s25603" name="数式" r:id="rId6" imgW="1485720" imgH="507960" progId="Equation.3">
              <p:embed/>
            </p:oleObj>
          </a:graphicData>
        </a:graphic>
      </p:graphicFrame>
      <p:graphicFrame>
        <p:nvGraphicFramePr>
          <p:cNvPr id="128010" name="Object 10"/>
          <p:cNvGraphicFramePr>
            <a:graphicFrameLocks noChangeAspect="1"/>
          </p:cNvGraphicFramePr>
          <p:nvPr/>
        </p:nvGraphicFramePr>
        <p:xfrm>
          <a:off x="5973763" y="2051050"/>
          <a:ext cx="2784475" cy="928688"/>
        </p:xfrm>
        <a:graphic>
          <a:graphicData uri="http://schemas.openxmlformats.org/presentationml/2006/ole">
            <p:oleObj spid="_x0000_s25604" name="数式" r:id="rId7" imgW="1523880" imgH="507960" progId="Equation.3">
              <p:embed/>
            </p:oleObj>
          </a:graphicData>
        </a:graphic>
      </p:graphicFrame>
      <p:graphicFrame>
        <p:nvGraphicFramePr>
          <p:cNvPr id="128011" name="Object 11"/>
          <p:cNvGraphicFramePr>
            <a:graphicFrameLocks noChangeAspect="1"/>
          </p:cNvGraphicFramePr>
          <p:nvPr/>
        </p:nvGraphicFramePr>
        <p:xfrm>
          <a:off x="2886075" y="1033462"/>
          <a:ext cx="2530475" cy="928688"/>
        </p:xfrm>
        <a:graphic>
          <a:graphicData uri="http://schemas.openxmlformats.org/presentationml/2006/ole">
            <p:oleObj spid="_x0000_s25605" name="数式" r:id="rId8" imgW="1384200" imgH="507960" progId="Equation.3">
              <p:embed/>
            </p:oleObj>
          </a:graphicData>
        </a:graphic>
      </p:graphicFrame>
      <p:graphicFrame>
        <p:nvGraphicFramePr>
          <p:cNvPr id="128012" name="Object 12"/>
          <p:cNvGraphicFramePr>
            <a:graphicFrameLocks noChangeAspect="1"/>
          </p:cNvGraphicFramePr>
          <p:nvPr/>
        </p:nvGraphicFramePr>
        <p:xfrm>
          <a:off x="4749800" y="5700712"/>
          <a:ext cx="3900487" cy="928688"/>
        </p:xfrm>
        <a:graphic>
          <a:graphicData uri="http://schemas.openxmlformats.org/presentationml/2006/ole">
            <p:oleObj spid="_x0000_s25606" name="数式" r:id="rId9" imgW="2133360" imgH="507960" progId="Equation.3">
              <p:embed/>
            </p:oleObj>
          </a:graphicData>
        </a:graphic>
      </p:graphicFrame>
      <p:graphicFrame>
        <p:nvGraphicFramePr>
          <p:cNvPr id="128013" name="Object 13"/>
          <p:cNvGraphicFramePr>
            <a:graphicFrameLocks noChangeAspect="1"/>
          </p:cNvGraphicFramePr>
          <p:nvPr/>
        </p:nvGraphicFramePr>
        <p:xfrm>
          <a:off x="1682750" y="3162300"/>
          <a:ext cx="1222375" cy="423863"/>
        </p:xfrm>
        <a:graphic>
          <a:graphicData uri="http://schemas.openxmlformats.org/presentationml/2006/ole">
            <p:oleObj spid="_x0000_s25607" name="数式" r:id="rId10" imgW="698400" imgH="241200" progId="Equation.3">
              <p:embed/>
            </p:oleObj>
          </a:graphicData>
        </a:graphic>
      </p:graphicFrame>
      <p:cxnSp>
        <p:nvCxnSpPr>
          <p:cNvPr id="30" name="直線矢印コネクタ 29"/>
          <p:cNvCxnSpPr/>
          <p:nvPr/>
        </p:nvCxnSpPr>
        <p:spPr>
          <a:xfrm>
            <a:off x="1816100" y="4140200"/>
            <a:ext cx="5556250" cy="1588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110" name="Line 14"/>
          <p:cNvSpPr>
            <a:spLocks noChangeShapeType="1"/>
          </p:cNvSpPr>
          <p:nvPr/>
        </p:nvSpPr>
        <p:spPr bwMode="auto">
          <a:xfrm>
            <a:off x="4257097" y="3537857"/>
            <a:ext cx="118176" cy="985762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lIns="81630" tIns="42448" rIns="81630" bIns="42448">
            <a:spAutoFit/>
          </a:bodyPr>
          <a:lstStyle/>
          <a:p>
            <a:endParaRPr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6616700" y="3340100"/>
            <a:ext cx="444500" cy="11557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矢印コネクタ 32"/>
          <p:cNvCxnSpPr/>
          <p:nvPr/>
        </p:nvCxnSpPr>
        <p:spPr>
          <a:xfrm rot="5400000">
            <a:off x="6261894" y="5072856"/>
            <a:ext cx="1155700" cy="1588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050"/>
        </a:solidFill>
        <a:ln>
          <a:solidFill>
            <a:srgbClr val="00B05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 smtClean="0">
            <a:latin typeface="HG正楷書体-PRO" pitchFamily="66" charset="-128"/>
            <a:ea typeface="HG正楷書体-PRO" pitchFamily="66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10559</TotalTime>
  <Words>838</Words>
  <Application>Microsoft Office PowerPoint</Application>
  <PresentationFormat>画面に合わせる (4:3)</PresentationFormat>
  <Paragraphs>264</Paragraphs>
  <Slides>23</Slides>
  <Notes>2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5" baseType="lpstr">
      <vt:lpstr>Office テーマ</vt:lpstr>
      <vt:lpstr>数式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Keitaro Takahashi</dc:creator>
  <cp:lastModifiedBy>keitaro</cp:lastModifiedBy>
  <cp:revision>171</cp:revision>
  <dcterms:created xsi:type="dcterms:W3CDTF">2008-06-17T04:00:47Z</dcterms:created>
  <dcterms:modified xsi:type="dcterms:W3CDTF">2010-11-17T02:17:03Z</dcterms:modified>
</cp:coreProperties>
</file>