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Masters/slideMaster6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Masters/slideMaster2.xml" ContentType="application/vnd.openxmlformats-officedocument.presentationml.slide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theme/theme6.xml" ContentType="application/vnd.openxmlformats-officedocument.them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7.xml" ContentType="application/vnd.openxmlformats-officedocument.them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Layouts/slideLayout17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Masters/slideMaster5.xml" ContentType="application/vnd.openxmlformats-officedocument.presentationml.slideMaster+xml"/>
  <Override PartName="/ppt/theme/theme5.xml" ContentType="application/vnd.openxmlformats-officedocument.them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77" r:id="rId6"/>
  </p:sldMasterIdLst>
  <p:notesMasterIdLst>
    <p:notesMasterId r:id="rId38"/>
  </p:notesMasterIdLst>
  <p:sldIdLst>
    <p:sldId id="256" r:id="rId7"/>
    <p:sldId id="260" r:id="rId8"/>
    <p:sldId id="263" r:id="rId9"/>
    <p:sldId id="303" r:id="rId10"/>
    <p:sldId id="288" r:id="rId11"/>
    <p:sldId id="293" r:id="rId12"/>
    <p:sldId id="285" r:id="rId13"/>
    <p:sldId id="292" r:id="rId14"/>
    <p:sldId id="294" r:id="rId15"/>
    <p:sldId id="306" r:id="rId16"/>
    <p:sldId id="304" r:id="rId17"/>
    <p:sldId id="305" r:id="rId18"/>
    <p:sldId id="296" r:id="rId19"/>
    <p:sldId id="261" r:id="rId20"/>
    <p:sldId id="301" r:id="rId21"/>
    <p:sldId id="259" r:id="rId22"/>
    <p:sldId id="262" r:id="rId23"/>
    <p:sldId id="298" r:id="rId24"/>
    <p:sldId id="310" r:id="rId25"/>
    <p:sldId id="299" r:id="rId26"/>
    <p:sldId id="300" r:id="rId27"/>
    <p:sldId id="302" r:id="rId28"/>
    <p:sldId id="295" r:id="rId29"/>
    <p:sldId id="311" r:id="rId30"/>
    <p:sldId id="266" r:id="rId31"/>
    <p:sldId id="267" r:id="rId32"/>
    <p:sldId id="268" r:id="rId33"/>
    <p:sldId id="269" r:id="rId34"/>
    <p:sldId id="270" r:id="rId35"/>
    <p:sldId id="271" r:id="rId36"/>
    <p:sldId id="272" r:id="rId37"/>
  </p:sldIdLst>
  <p:sldSz cx="9144000" cy="6858000" type="screen4x3"/>
  <p:notesSz cx="6858000" cy="9144000"/>
  <p:defaultTextStyle>
    <a:defPPr>
      <a:defRPr lang="ja-JP"/>
    </a:defPPr>
    <a:lvl1pPr marL="0" algn="l" defTabSz="4571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4571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4571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4571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4571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4571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4571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4571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457177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CCFF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18" autoAdjust="0"/>
    <p:restoredTop sz="94669" autoAdjust="0"/>
  </p:normalViewPr>
  <p:slideViewPr>
    <p:cSldViewPr snapToGrid="0" snapToObjects="1">
      <p:cViewPr varScale="1">
        <p:scale>
          <a:sx n="87" d="100"/>
          <a:sy n="87" d="100"/>
        </p:scale>
        <p:origin x="-55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8C4FD1-3B0D-344B-89B1-6EF697B11404}" type="datetimeFigureOut">
              <a:rPr lang="ja-JP" altLang="en-US" smtClean="0"/>
              <a:t>10.11.15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5FC08-C330-E54F-BAEA-77787E13869A}" type="slidenum">
              <a:rPr lang="ja-JP" altLang="en-US" smtClean="0"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1A2293-8A8F-014B-ABDF-F21E35923C4D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5837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ChangeArrowheads="1"/>
          </p:cNvSpPr>
          <p:nvPr>
            <p:ph type="body" idx="1"/>
          </p:nvPr>
        </p:nvSpPr>
        <p:spPr>
          <a:xfrm>
            <a:off x="913754" y="4342812"/>
            <a:ext cx="5030492" cy="411509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403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ea typeface="ＭＳ Ｐ明朝" charset="-128"/>
            </a:endParaRPr>
          </a:p>
        </p:txBody>
      </p:sp>
      <p:sp>
        <p:nvSpPr>
          <p:cNvPr id="4403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1225"/>
            <a:fld id="{4D92E0D2-5432-5049-8ACC-92AB1E0C1DC8}" type="slidenum">
              <a:rPr lang="en-US" altLang="ja-JP">
                <a:solidFill>
                  <a:prstClr val="black"/>
                </a:solidFill>
              </a:rPr>
              <a:pPr defTabSz="911225"/>
              <a:t>12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813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ea typeface="ＭＳ Ｐ明朝" charset="-128"/>
            </a:endParaRPr>
          </a:p>
        </p:txBody>
      </p:sp>
      <p:sp>
        <p:nvSpPr>
          <p:cNvPr id="4813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1225"/>
            <a:fld id="{97B2ACD4-BF53-A44E-B52E-2052350C974A}" type="slidenum">
              <a:rPr lang="en-US" altLang="ja-JP"/>
              <a:pPr defTabSz="911225"/>
              <a:t>24</a:t>
            </a:fld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0C29-15A7-7443-BF89-C6E1EDA75762}" type="datetimeFigureOut">
              <a:rPr lang="ja-JP" altLang="en-US" smtClean="0"/>
              <a:pPr/>
              <a:t>10.11.15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9F01C-7BB0-044D-B8EB-FADFF7DBDE6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0C29-15A7-7443-BF89-C6E1EDA75762}" type="datetimeFigureOut">
              <a:rPr lang="ja-JP" altLang="en-US" smtClean="0"/>
              <a:pPr/>
              <a:t>10.11.15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9F01C-7BB0-044D-B8EB-FADFF7DBDE6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5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5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0C29-15A7-7443-BF89-C6E1EDA75762}" type="datetimeFigureOut">
              <a:rPr lang="ja-JP" altLang="en-US" smtClean="0"/>
              <a:pPr/>
              <a:t>10.11.15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9F01C-7BB0-044D-B8EB-FADFF7DBDE6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50" y="274588"/>
            <a:ext cx="8228707" cy="1143000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650" y="1600655"/>
            <a:ext cx="8228707" cy="4525119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F3CCA-D26F-7848-9D97-E88A9AD5DB4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543800" cy="838200"/>
          </a:xfrm>
          <a:prstGeom prst="rect">
            <a:avLst/>
          </a:prstGeo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50" y="274588"/>
            <a:ext cx="8228707" cy="1143000"/>
          </a:xfrm>
          <a:prstGeom prst="rect">
            <a:avLst/>
          </a:prstGeom>
        </p:spPr>
        <p:txBody>
          <a:bodyPr vert="horz" lIns="64281" tIns="32140" rIns="64281" bIns="32140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650" y="1600656"/>
            <a:ext cx="8228707" cy="4525119"/>
          </a:xfrm>
          <a:prstGeom prst="rect">
            <a:avLst/>
          </a:prstGeom>
        </p:spPr>
        <p:txBody>
          <a:bodyPr vert="horz" lIns="64281" tIns="32140" rIns="64281" bIns="32140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14647-DF15-584D-9944-D19B7E8A471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50" y="274588"/>
            <a:ext cx="8228707" cy="1143000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650" y="1600655"/>
            <a:ext cx="8228707" cy="4525119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7A216-F9E9-1F42-A882-A887B9906D7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650" y="274588"/>
            <a:ext cx="8228707" cy="1143000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650" y="1600655"/>
            <a:ext cx="8228707" cy="4525119"/>
          </a:xfrm>
          <a:prstGeom prst="rect">
            <a:avLst/>
          </a:prstGeom>
        </p:spPr>
        <p:txBody>
          <a:bodyPr vert="horz" lIns="64284" tIns="32142" rIns="64284" bIns="32142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14647-DF15-584D-9944-D19B7E8A471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88515" y="6486662"/>
            <a:ext cx="2403104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altLang="ja-JP" smtClean="0">
                <a:solidFill>
                  <a:prstClr val="black"/>
                </a:solidFill>
              </a:rPr>
              <a:t>2010.7.24 COSPAR 2010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48666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altLang="ja-JP" smtClean="0">
                <a:solidFill>
                  <a:prstClr val="black"/>
                </a:solidFill>
              </a:rPr>
              <a:t>MAXI Transient Monitoring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BA0BA-7E29-6044-9B54-CE4629A7A512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88515" y="6486662"/>
            <a:ext cx="2403104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altLang="ja-JP" smtClean="0">
                <a:solidFill>
                  <a:prstClr val="black"/>
                </a:solidFill>
              </a:rPr>
              <a:t>2010.7.24 COSPAR 2010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8666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altLang="ja-JP" smtClean="0">
                <a:solidFill>
                  <a:prstClr val="black"/>
                </a:solidFill>
              </a:rPr>
              <a:t>MAXI Transient Monitoring</a:t>
            </a: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BA0BA-7E29-6044-9B54-CE4629A7A512}" type="slidenum">
              <a:rPr lang="ja-JP" altLang="en-US" smtClean="0">
                <a:solidFill>
                  <a:prstClr val="black"/>
                </a:solidFill>
              </a:rPr>
              <a:pPr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0C29-15A7-7443-BF89-C6E1EDA75762}" type="datetimeFigureOut">
              <a:rPr lang="ja-JP" altLang="en-US" smtClean="0"/>
              <a:pPr/>
              <a:t>10.11.15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9F01C-7BB0-044D-B8EB-FADFF7DBDE6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0C29-15A7-7443-BF89-C6E1EDA75762}" type="datetimeFigureOut">
              <a:rPr lang="ja-JP" altLang="en-US" smtClean="0"/>
              <a:pPr/>
              <a:t>10.11.15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9F01C-7BB0-044D-B8EB-FADFF7DBDE6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0C29-15A7-7443-BF89-C6E1EDA75762}" type="datetimeFigureOut">
              <a:rPr lang="ja-JP" altLang="en-US" smtClean="0"/>
              <a:pPr/>
              <a:t>10.11.15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9F01C-7BB0-044D-B8EB-FADFF7DBDE6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0C29-15A7-7443-BF89-C6E1EDA75762}" type="datetimeFigureOut">
              <a:rPr lang="ja-JP" altLang="en-US" smtClean="0"/>
              <a:pPr/>
              <a:t>10.11.15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9F01C-7BB0-044D-B8EB-FADFF7DBDE6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0C29-15A7-7443-BF89-C6E1EDA75762}" type="datetimeFigureOut">
              <a:rPr lang="ja-JP" altLang="en-US" smtClean="0"/>
              <a:pPr/>
              <a:t>10.11.15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9F01C-7BB0-044D-B8EB-FADFF7DBDE6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0C29-15A7-7443-BF89-C6E1EDA75762}" type="datetimeFigureOut">
              <a:rPr lang="ja-JP" altLang="en-US" smtClean="0"/>
              <a:pPr/>
              <a:t>10.11.15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9F01C-7BB0-044D-B8EB-FADFF7DBDE6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0C29-15A7-7443-BF89-C6E1EDA75762}" type="datetimeFigureOut">
              <a:rPr lang="ja-JP" altLang="en-US" smtClean="0"/>
              <a:pPr/>
              <a:t>10.11.15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9F01C-7BB0-044D-B8EB-FADFF7DBDE6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0C29-15A7-7443-BF89-C6E1EDA75762}" type="datetimeFigureOut">
              <a:rPr lang="ja-JP" altLang="en-US" smtClean="0"/>
              <a:pPr/>
              <a:t>10.11.15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9F01C-7BB0-044D-B8EB-FADFF7DBDE6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5" tIns="45718" rIns="91435" bIns="45718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90C29-15A7-7443-BF89-C6E1EDA75762}" type="datetimeFigureOut">
              <a:rPr lang="ja-JP" altLang="en-US" smtClean="0"/>
              <a:pPr/>
              <a:t>10.11.15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1" y="6356357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9F01C-7BB0-044D-B8EB-FADFF7DBDE6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77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7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457177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457177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457177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457177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1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71847" y="6661554"/>
            <a:ext cx="246682" cy="1875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88" tIns="32144" rIns="64288" bIns="32144" numCol="1" anchor="t" anchorCtr="0" compatLnSpc="1">
            <a:prstTxWarp prst="textNoShape">
              <a:avLst/>
            </a:prstTxWarp>
          </a:bodyPr>
          <a:lstStyle>
            <a:lvl1pPr algn="ctr" defTabSz="914353" fontAlgn="base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ヒラギノ角ゴ Pro W6" pitchFamily="-109" charset="-128"/>
                <a:ea typeface="ヒラギノ角ゴ Pro W6" pitchFamily="-109" charset="-128"/>
                <a:cs typeface="ヒラギノ角ゴ Pro W6" pitchFamily="-109" charset="-128"/>
                <a:sym typeface="ヒラギノ角ゴ Pro W6" pitchFamily="-109" charset="-128"/>
              </a:defRPr>
            </a:lvl1pPr>
          </a:lstStyle>
          <a:p>
            <a:pPr>
              <a:defRPr/>
            </a:pPr>
            <a:fld id="{D7F46F4E-7AD7-FE42-A831-D59B531E79FF}" type="slidenum">
              <a:rPr kumimoji="0"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kumimoji="0" lang="en-US" altLang="ja-JP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</p:sldLayoutIdLst>
  <p:transition/>
  <p:hf hdr="0" ftr="0" dt="0"/>
  <p:txStyles>
    <p:titleStyle>
      <a:lvl1pPr marL="39064" indent="-39064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+mj-lt"/>
          <a:ea typeface="+mj-ea"/>
          <a:cs typeface="+mj-cs"/>
          <a:sym typeface="Verdana" charset="0"/>
        </a:defRPr>
      </a:lvl1pPr>
      <a:lvl2pPr marL="39064" indent="-39064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charset="0"/>
        </a:defRPr>
      </a:lvl2pPr>
      <a:lvl3pPr marL="39064" indent="-39064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charset="0"/>
        </a:defRPr>
      </a:lvl3pPr>
      <a:lvl4pPr marL="39064" indent="-39064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charset="0"/>
        </a:defRPr>
      </a:lvl4pPr>
      <a:lvl5pPr marL="39064" indent="-39064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charset="0"/>
        </a:defRPr>
      </a:lvl5pPr>
      <a:lvl6pPr marL="360505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pitchFamily="-109" charset="0"/>
        </a:defRPr>
      </a:lvl6pPr>
      <a:lvl7pPr marL="681946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pitchFamily="-109" charset="0"/>
        </a:defRPr>
      </a:lvl7pPr>
      <a:lvl8pPr marL="1003387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pitchFamily="-109" charset="0"/>
        </a:defRPr>
      </a:lvl8pPr>
      <a:lvl9pPr marL="1324828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pitchFamily="-109" charset="0"/>
        </a:defRPr>
      </a:lvl9pPr>
    </p:titleStyle>
    <p:bodyStyle>
      <a:lvl1pPr marL="187508" indent="-160721" algn="l" rtl="0" fontAlgn="base">
        <a:spcBef>
          <a:spcPts val="633"/>
        </a:spcBef>
        <a:spcAft>
          <a:spcPct val="0"/>
        </a:spcAft>
        <a:buClr>
          <a:srgbClr val="30287A"/>
        </a:buClr>
        <a:buSzPct val="100000"/>
        <a:buFont typeface="Wingdings" charset="2"/>
        <a:buChar char="§"/>
        <a:defRPr sz="1700" b="1">
          <a:solidFill>
            <a:srgbClr val="333333"/>
          </a:solidFill>
          <a:latin typeface="+mn-lt"/>
          <a:ea typeface="+mn-ea"/>
          <a:cs typeface="+mn-cs"/>
          <a:sym typeface="Arial" charset="0"/>
        </a:defRPr>
      </a:lvl1pPr>
      <a:lvl2pPr marL="433052" indent="-165184" algn="l" rtl="0" fontAlgn="base">
        <a:spcBef>
          <a:spcPts val="562"/>
        </a:spcBef>
        <a:spcAft>
          <a:spcPct val="0"/>
        </a:spcAft>
        <a:buClr>
          <a:srgbClr val="30287A"/>
        </a:buClr>
        <a:buSzPct val="100000"/>
        <a:buFont typeface="Arial" charset="0"/>
        <a:buChar char="–"/>
        <a:defRPr sz="1500" b="1">
          <a:solidFill>
            <a:srgbClr val="666699"/>
          </a:solidFill>
          <a:latin typeface="+mn-lt"/>
          <a:ea typeface="+mn-ea"/>
          <a:cs typeface="+mn-cs"/>
          <a:sym typeface="Arial" charset="0"/>
        </a:defRPr>
      </a:lvl2pPr>
      <a:lvl3pPr marL="668552" indent="-155140" algn="l" rtl="0" fontAlgn="base">
        <a:spcBef>
          <a:spcPts val="562"/>
        </a:spcBef>
        <a:spcAft>
          <a:spcPct val="0"/>
        </a:spcAft>
        <a:buClr>
          <a:srgbClr val="30287A"/>
        </a:buClr>
        <a:buSzPct val="100000"/>
        <a:buFont typeface="Arial" charset="0"/>
        <a:buChar char="•"/>
        <a:defRPr sz="1500" b="1">
          <a:solidFill>
            <a:srgbClr val="666699"/>
          </a:solidFill>
          <a:latin typeface="+mn-lt"/>
          <a:ea typeface="+mn-ea"/>
          <a:cs typeface="+mn-cs"/>
          <a:sym typeface="Arial" charset="0"/>
        </a:defRPr>
      </a:lvl3pPr>
      <a:lvl4pPr marL="911865" indent="-162953" algn="l" rtl="0" fontAlgn="base">
        <a:spcBef>
          <a:spcPts val="562"/>
        </a:spcBef>
        <a:spcAft>
          <a:spcPct val="0"/>
        </a:spcAft>
        <a:buClr>
          <a:srgbClr val="30287A"/>
        </a:buClr>
        <a:buSzPct val="100000"/>
        <a:buFont typeface="Arial" charset="0"/>
        <a:buChar char="»"/>
        <a:defRPr sz="1500" b="1">
          <a:solidFill>
            <a:srgbClr val="666699"/>
          </a:solidFill>
          <a:latin typeface="+mn-lt"/>
          <a:ea typeface="+mn-ea"/>
          <a:cs typeface="+mn-cs"/>
          <a:sym typeface="Arial" charset="0"/>
        </a:defRPr>
      </a:lvl4pPr>
      <a:lvl5pPr marL="1474387" indent="-160721" algn="l" rtl="0" fontAlgn="base">
        <a:spcBef>
          <a:spcPts val="492"/>
        </a:spcBef>
        <a:spcAft>
          <a:spcPct val="0"/>
        </a:spcAft>
        <a:buSzPct val="100000"/>
        <a:buFont typeface="Arial" charset="0"/>
        <a:buChar char="»"/>
        <a:defRPr sz="2000" b="1">
          <a:solidFill>
            <a:schemeClr val="tx1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charset="0"/>
        </a:defRPr>
      </a:lvl5pPr>
      <a:lvl6pPr marL="1795828" indent="-160721" algn="l" rtl="0" fontAlgn="base">
        <a:spcBef>
          <a:spcPts val="492"/>
        </a:spcBef>
        <a:spcAft>
          <a:spcPct val="0"/>
        </a:spcAft>
        <a:buSzPct val="100000"/>
        <a:buFont typeface="Arial" pitchFamily="-109" charset="0"/>
        <a:buChar char="»"/>
        <a:defRPr sz="2000" b="1">
          <a:solidFill>
            <a:schemeClr val="tx1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6pPr>
      <a:lvl7pPr marL="2117269" indent="-160721" algn="l" rtl="0" fontAlgn="base">
        <a:spcBef>
          <a:spcPts val="492"/>
        </a:spcBef>
        <a:spcAft>
          <a:spcPct val="0"/>
        </a:spcAft>
        <a:buSzPct val="100000"/>
        <a:buFont typeface="Arial" pitchFamily="-109" charset="0"/>
        <a:buChar char="»"/>
        <a:defRPr sz="2000" b="1">
          <a:solidFill>
            <a:schemeClr val="tx1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7pPr>
      <a:lvl8pPr marL="2438710" indent="-160721" algn="l" rtl="0" fontAlgn="base">
        <a:spcBef>
          <a:spcPts val="492"/>
        </a:spcBef>
        <a:spcAft>
          <a:spcPct val="0"/>
        </a:spcAft>
        <a:buSzPct val="100000"/>
        <a:buFont typeface="Arial" pitchFamily="-109" charset="0"/>
        <a:buChar char="»"/>
        <a:defRPr sz="2000" b="1">
          <a:solidFill>
            <a:schemeClr val="tx1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8pPr>
      <a:lvl9pPr marL="2760151" indent="-160721" algn="l" rtl="0" fontAlgn="base">
        <a:spcBef>
          <a:spcPts val="492"/>
        </a:spcBef>
        <a:spcAft>
          <a:spcPct val="0"/>
        </a:spcAft>
        <a:buSzPct val="100000"/>
        <a:buFont typeface="Arial" pitchFamily="-109" charset="0"/>
        <a:buChar char="»"/>
        <a:defRPr sz="2000" b="1">
          <a:solidFill>
            <a:schemeClr val="tx1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9pPr>
    </p:bodyStyle>
    <p:otherStyle>
      <a:defPPr>
        <a:defRPr lang="ja-JP"/>
      </a:defPPr>
      <a:lvl1pPr marL="0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71847" y="6661555"/>
            <a:ext cx="246682" cy="1875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84" tIns="32142" rIns="64284" bIns="32142" numCol="1" anchor="t" anchorCtr="0" compatLnSpc="1">
            <a:prstTxWarp prst="textNoShape">
              <a:avLst/>
            </a:prstTxWarp>
          </a:bodyPr>
          <a:lstStyle>
            <a:lvl1pPr algn="ctr" defTabSz="914353" fontAlgn="base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ヒラギノ角ゴ Pro W6" pitchFamily="-109" charset="-128"/>
                <a:ea typeface="ヒラギノ角ゴ Pro W6" pitchFamily="-109" charset="-128"/>
                <a:cs typeface="ヒラギノ角ゴ Pro W6" pitchFamily="-109" charset="-128"/>
                <a:sym typeface="ヒラギノ角ゴ Pro W6" pitchFamily="-109" charset="-128"/>
              </a:defRPr>
            </a:lvl1pPr>
          </a:lstStyle>
          <a:p>
            <a:pPr>
              <a:defRPr/>
            </a:pPr>
            <a:fld id="{62779EF4-9CD4-CD41-8807-EF81525550DF}" type="slidenum">
              <a:rPr kumimoji="0"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kumimoji="0" lang="en-US" altLang="ja-JP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ransition/>
  <p:hf hdr="0" ftr="0" dt="0"/>
  <p:txStyles>
    <p:titleStyle>
      <a:lvl1pPr marL="39062" indent="-39062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+mj-lt"/>
          <a:ea typeface="+mj-ea"/>
          <a:cs typeface="+mj-cs"/>
          <a:sym typeface="Verdana" charset="0"/>
        </a:defRPr>
      </a:lvl1pPr>
      <a:lvl2pPr marL="39062" indent="-39062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charset="0"/>
        </a:defRPr>
      </a:lvl2pPr>
      <a:lvl3pPr marL="39062" indent="-39062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charset="0"/>
        </a:defRPr>
      </a:lvl3pPr>
      <a:lvl4pPr marL="39062" indent="-39062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charset="0"/>
        </a:defRPr>
      </a:lvl4pPr>
      <a:lvl5pPr marL="39062" indent="-39062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charset="0"/>
        </a:defRPr>
      </a:lvl5pPr>
      <a:lvl6pPr marL="360486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pitchFamily="-109" charset="0"/>
        </a:defRPr>
      </a:lvl6pPr>
      <a:lvl7pPr marL="681911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pitchFamily="-109" charset="0"/>
        </a:defRPr>
      </a:lvl7pPr>
      <a:lvl8pPr marL="1003336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pitchFamily="-109" charset="0"/>
        </a:defRPr>
      </a:lvl8pPr>
      <a:lvl9pPr marL="1324760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pitchFamily="-109" charset="0"/>
        </a:defRPr>
      </a:lvl9pPr>
    </p:titleStyle>
    <p:bodyStyle>
      <a:lvl1pPr marL="187498" indent="-160712" algn="l" rtl="0" fontAlgn="base">
        <a:spcBef>
          <a:spcPts val="633"/>
        </a:spcBef>
        <a:spcAft>
          <a:spcPct val="0"/>
        </a:spcAft>
        <a:buClr>
          <a:srgbClr val="30287A"/>
        </a:buClr>
        <a:buSzPct val="100000"/>
        <a:buFont typeface="Wingdings" charset="2"/>
        <a:buChar char="§"/>
        <a:defRPr sz="1700" b="1">
          <a:solidFill>
            <a:srgbClr val="333333"/>
          </a:solidFill>
          <a:latin typeface="+mn-lt"/>
          <a:ea typeface="+mn-ea"/>
          <a:cs typeface="+mn-cs"/>
          <a:sym typeface="Arial" charset="0"/>
        </a:defRPr>
      </a:lvl1pPr>
      <a:lvl2pPr marL="433030" indent="-165176" algn="l" rtl="0" fontAlgn="base">
        <a:spcBef>
          <a:spcPts val="562"/>
        </a:spcBef>
        <a:spcAft>
          <a:spcPct val="0"/>
        </a:spcAft>
        <a:buClr>
          <a:srgbClr val="30287A"/>
        </a:buClr>
        <a:buSzPct val="100000"/>
        <a:buFont typeface="Arial" charset="0"/>
        <a:buChar char="–"/>
        <a:defRPr sz="1500" b="1">
          <a:solidFill>
            <a:srgbClr val="666699"/>
          </a:solidFill>
          <a:latin typeface="+mn-lt"/>
          <a:ea typeface="+mn-ea"/>
          <a:cs typeface="+mn-cs"/>
          <a:sym typeface="Arial" charset="0"/>
        </a:defRPr>
      </a:lvl2pPr>
      <a:lvl3pPr marL="668518" indent="-155132" algn="l" rtl="0" fontAlgn="base">
        <a:spcBef>
          <a:spcPts val="562"/>
        </a:spcBef>
        <a:spcAft>
          <a:spcPct val="0"/>
        </a:spcAft>
        <a:buClr>
          <a:srgbClr val="30287A"/>
        </a:buClr>
        <a:buSzPct val="100000"/>
        <a:buFont typeface="Arial" charset="0"/>
        <a:buChar char="•"/>
        <a:defRPr sz="1500" b="1">
          <a:solidFill>
            <a:srgbClr val="666699"/>
          </a:solidFill>
          <a:latin typeface="+mn-lt"/>
          <a:ea typeface="+mn-ea"/>
          <a:cs typeface="+mn-cs"/>
          <a:sym typeface="Arial" charset="0"/>
        </a:defRPr>
      </a:lvl3pPr>
      <a:lvl4pPr marL="911818" indent="-162945" algn="l" rtl="0" fontAlgn="base">
        <a:spcBef>
          <a:spcPts val="562"/>
        </a:spcBef>
        <a:spcAft>
          <a:spcPct val="0"/>
        </a:spcAft>
        <a:buClr>
          <a:srgbClr val="30287A"/>
        </a:buClr>
        <a:buSzPct val="100000"/>
        <a:buFont typeface="Arial" charset="0"/>
        <a:buChar char="»"/>
        <a:defRPr sz="1500" b="1">
          <a:solidFill>
            <a:srgbClr val="666699"/>
          </a:solidFill>
          <a:latin typeface="+mn-lt"/>
          <a:ea typeface="+mn-ea"/>
          <a:cs typeface="+mn-cs"/>
          <a:sym typeface="Arial" charset="0"/>
        </a:defRPr>
      </a:lvl4pPr>
      <a:lvl5pPr marL="1474311" indent="-160712" algn="l" rtl="0" fontAlgn="base">
        <a:spcBef>
          <a:spcPts val="492"/>
        </a:spcBef>
        <a:spcAft>
          <a:spcPct val="0"/>
        </a:spcAft>
        <a:buSzPct val="100000"/>
        <a:buFont typeface="Arial" charset="0"/>
        <a:buChar char="»"/>
        <a:defRPr sz="2000" b="1">
          <a:solidFill>
            <a:schemeClr val="tx1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charset="0"/>
        </a:defRPr>
      </a:lvl5pPr>
      <a:lvl6pPr marL="1795736" indent="-160712" algn="l" rtl="0" fontAlgn="base">
        <a:spcBef>
          <a:spcPts val="492"/>
        </a:spcBef>
        <a:spcAft>
          <a:spcPct val="0"/>
        </a:spcAft>
        <a:buSzPct val="100000"/>
        <a:buFont typeface="Arial" pitchFamily="-109" charset="0"/>
        <a:buChar char="»"/>
        <a:defRPr sz="2000" b="1">
          <a:solidFill>
            <a:schemeClr val="tx1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6pPr>
      <a:lvl7pPr marL="2117161" indent="-160712" algn="l" rtl="0" fontAlgn="base">
        <a:spcBef>
          <a:spcPts val="492"/>
        </a:spcBef>
        <a:spcAft>
          <a:spcPct val="0"/>
        </a:spcAft>
        <a:buSzPct val="100000"/>
        <a:buFont typeface="Arial" pitchFamily="-109" charset="0"/>
        <a:buChar char="»"/>
        <a:defRPr sz="2000" b="1">
          <a:solidFill>
            <a:schemeClr val="tx1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7pPr>
      <a:lvl8pPr marL="2438585" indent="-160712" algn="l" rtl="0" fontAlgn="base">
        <a:spcBef>
          <a:spcPts val="492"/>
        </a:spcBef>
        <a:spcAft>
          <a:spcPct val="0"/>
        </a:spcAft>
        <a:buSzPct val="100000"/>
        <a:buFont typeface="Arial" pitchFamily="-109" charset="0"/>
        <a:buChar char="»"/>
        <a:defRPr sz="2000" b="1">
          <a:solidFill>
            <a:schemeClr val="tx1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8pPr>
      <a:lvl9pPr marL="2760010" indent="-160712" algn="l" rtl="0" fontAlgn="base">
        <a:spcBef>
          <a:spcPts val="492"/>
        </a:spcBef>
        <a:spcAft>
          <a:spcPct val="0"/>
        </a:spcAft>
        <a:buSzPct val="100000"/>
        <a:buFont typeface="Arial" pitchFamily="-109" charset="0"/>
        <a:buChar char="»"/>
        <a:defRPr sz="2000" b="1">
          <a:solidFill>
            <a:schemeClr val="tx1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9pPr>
    </p:bodyStyle>
    <p:otherStyle>
      <a:defPPr>
        <a:defRPr lang="ja-JP"/>
      </a:defPPr>
      <a:lvl1pPr marL="0" algn="l" defTabSz="321424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321424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321424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321424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321424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321424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321424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321424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321424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71847" y="6661554"/>
            <a:ext cx="246682" cy="1875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88" tIns="32144" rIns="64288" bIns="32144" numCol="1" anchor="t" anchorCtr="0" compatLnSpc="1">
            <a:prstTxWarp prst="textNoShape">
              <a:avLst/>
            </a:prstTxWarp>
          </a:bodyPr>
          <a:lstStyle>
            <a:lvl1pPr algn="ctr" defTabSz="914353" fontAlgn="base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ヒラギノ角ゴ Pro W6" pitchFamily="-109" charset="-128"/>
                <a:ea typeface="ヒラギノ角ゴ Pro W6" pitchFamily="-109" charset="-128"/>
                <a:cs typeface="ヒラギノ角ゴ Pro W6" pitchFamily="-109" charset="-128"/>
                <a:sym typeface="ヒラギノ角ゴ Pro W6" pitchFamily="-109" charset="-128"/>
              </a:defRPr>
            </a:lvl1pPr>
          </a:lstStyle>
          <a:p>
            <a:pPr>
              <a:defRPr/>
            </a:pPr>
            <a:fld id="{EC19A9DB-682B-0740-ACAD-36EE78D29E98}" type="slidenum">
              <a:rPr kumimoji="0" lang="en-US" altLang="ja-JP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kumimoji="0" lang="en-US" altLang="ja-JP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ransition/>
  <p:hf hdr="0" ftr="0" dt="0"/>
  <p:txStyles>
    <p:titleStyle>
      <a:lvl1pPr marL="39064" indent="-39064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+mj-lt"/>
          <a:ea typeface="+mj-ea"/>
          <a:cs typeface="+mj-cs"/>
          <a:sym typeface="Verdana" charset="0"/>
        </a:defRPr>
      </a:lvl1pPr>
      <a:lvl2pPr marL="39064" indent="-39064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charset="0"/>
        </a:defRPr>
      </a:lvl2pPr>
      <a:lvl3pPr marL="39064" indent="-39064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charset="0"/>
        </a:defRPr>
      </a:lvl3pPr>
      <a:lvl4pPr marL="39064" indent="-39064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charset="0"/>
        </a:defRPr>
      </a:lvl4pPr>
      <a:lvl5pPr marL="39064" indent="-39064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charset="0"/>
        </a:defRPr>
      </a:lvl5pPr>
      <a:lvl6pPr marL="360505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pitchFamily="-109" charset="0"/>
        </a:defRPr>
      </a:lvl6pPr>
      <a:lvl7pPr marL="681946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pitchFamily="-109" charset="0"/>
        </a:defRPr>
      </a:lvl7pPr>
      <a:lvl8pPr marL="1003387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pitchFamily="-109" charset="0"/>
        </a:defRPr>
      </a:lvl8pPr>
      <a:lvl9pPr marL="1324828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pitchFamily="-109" charset="0"/>
        </a:defRPr>
      </a:lvl9pPr>
    </p:titleStyle>
    <p:bodyStyle>
      <a:lvl1pPr marL="187508" indent="-160721" algn="l" rtl="0" fontAlgn="base">
        <a:spcBef>
          <a:spcPts val="633"/>
        </a:spcBef>
        <a:spcAft>
          <a:spcPct val="0"/>
        </a:spcAft>
        <a:buClr>
          <a:srgbClr val="30287A"/>
        </a:buClr>
        <a:buSzPct val="100000"/>
        <a:buFont typeface="Wingdings" charset="2"/>
        <a:buChar char="§"/>
        <a:defRPr sz="1700" b="1">
          <a:solidFill>
            <a:srgbClr val="333333"/>
          </a:solidFill>
          <a:latin typeface="+mn-lt"/>
          <a:ea typeface="+mn-ea"/>
          <a:cs typeface="+mn-cs"/>
          <a:sym typeface="Arial" charset="0"/>
        </a:defRPr>
      </a:lvl1pPr>
      <a:lvl2pPr marL="433052" indent="-165184" algn="l" rtl="0" fontAlgn="base">
        <a:spcBef>
          <a:spcPts val="562"/>
        </a:spcBef>
        <a:spcAft>
          <a:spcPct val="0"/>
        </a:spcAft>
        <a:buClr>
          <a:srgbClr val="30287A"/>
        </a:buClr>
        <a:buSzPct val="100000"/>
        <a:buFont typeface="Arial" charset="0"/>
        <a:buChar char="–"/>
        <a:defRPr sz="1500" b="1">
          <a:solidFill>
            <a:srgbClr val="666699"/>
          </a:solidFill>
          <a:latin typeface="+mn-lt"/>
          <a:ea typeface="+mn-ea"/>
          <a:cs typeface="+mn-cs"/>
          <a:sym typeface="Arial" charset="0"/>
        </a:defRPr>
      </a:lvl2pPr>
      <a:lvl3pPr marL="668552" indent="-155140" algn="l" rtl="0" fontAlgn="base">
        <a:spcBef>
          <a:spcPts val="562"/>
        </a:spcBef>
        <a:spcAft>
          <a:spcPct val="0"/>
        </a:spcAft>
        <a:buClr>
          <a:srgbClr val="30287A"/>
        </a:buClr>
        <a:buSzPct val="100000"/>
        <a:buFont typeface="Arial" charset="0"/>
        <a:buChar char="•"/>
        <a:defRPr sz="1500" b="1">
          <a:solidFill>
            <a:srgbClr val="666699"/>
          </a:solidFill>
          <a:latin typeface="+mn-lt"/>
          <a:ea typeface="+mn-ea"/>
          <a:cs typeface="+mn-cs"/>
          <a:sym typeface="Arial" charset="0"/>
        </a:defRPr>
      </a:lvl3pPr>
      <a:lvl4pPr marL="911865" indent="-162953" algn="l" rtl="0" fontAlgn="base">
        <a:spcBef>
          <a:spcPts val="562"/>
        </a:spcBef>
        <a:spcAft>
          <a:spcPct val="0"/>
        </a:spcAft>
        <a:buClr>
          <a:srgbClr val="30287A"/>
        </a:buClr>
        <a:buSzPct val="100000"/>
        <a:buFont typeface="Arial" charset="0"/>
        <a:buChar char="»"/>
        <a:defRPr sz="1500" b="1">
          <a:solidFill>
            <a:srgbClr val="666699"/>
          </a:solidFill>
          <a:latin typeface="+mn-lt"/>
          <a:ea typeface="+mn-ea"/>
          <a:cs typeface="+mn-cs"/>
          <a:sym typeface="Arial" charset="0"/>
        </a:defRPr>
      </a:lvl4pPr>
      <a:lvl5pPr marL="1474387" indent="-160721" algn="l" rtl="0" fontAlgn="base">
        <a:spcBef>
          <a:spcPts val="492"/>
        </a:spcBef>
        <a:spcAft>
          <a:spcPct val="0"/>
        </a:spcAft>
        <a:buSzPct val="100000"/>
        <a:buFont typeface="Arial" charset="0"/>
        <a:buChar char="»"/>
        <a:defRPr sz="2000" b="1">
          <a:solidFill>
            <a:schemeClr val="tx1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charset="0"/>
        </a:defRPr>
      </a:lvl5pPr>
      <a:lvl6pPr marL="1795828" indent="-160721" algn="l" rtl="0" fontAlgn="base">
        <a:spcBef>
          <a:spcPts val="492"/>
        </a:spcBef>
        <a:spcAft>
          <a:spcPct val="0"/>
        </a:spcAft>
        <a:buSzPct val="100000"/>
        <a:buFont typeface="Arial" pitchFamily="-109" charset="0"/>
        <a:buChar char="»"/>
        <a:defRPr sz="2000" b="1">
          <a:solidFill>
            <a:schemeClr val="tx1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6pPr>
      <a:lvl7pPr marL="2117269" indent="-160721" algn="l" rtl="0" fontAlgn="base">
        <a:spcBef>
          <a:spcPts val="492"/>
        </a:spcBef>
        <a:spcAft>
          <a:spcPct val="0"/>
        </a:spcAft>
        <a:buSzPct val="100000"/>
        <a:buFont typeface="Arial" pitchFamily="-109" charset="0"/>
        <a:buChar char="»"/>
        <a:defRPr sz="2000" b="1">
          <a:solidFill>
            <a:schemeClr val="tx1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7pPr>
      <a:lvl8pPr marL="2438710" indent="-160721" algn="l" rtl="0" fontAlgn="base">
        <a:spcBef>
          <a:spcPts val="492"/>
        </a:spcBef>
        <a:spcAft>
          <a:spcPct val="0"/>
        </a:spcAft>
        <a:buSzPct val="100000"/>
        <a:buFont typeface="Arial" pitchFamily="-109" charset="0"/>
        <a:buChar char="»"/>
        <a:defRPr sz="2000" b="1">
          <a:solidFill>
            <a:schemeClr val="tx1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8pPr>
      <a:lvl9pPr marL="2760151" indent="-160721" algn="l" rtl="0" fontAlgn="base">
        <a:spcBef>
          <a:spcPts val="492"/>
        </a:spcBef>
        <a:spcAft>
          <a:spcPct val="0"/>
        </a:spcAft>
        <a:buSzPct val="100000"/>
        <a:buFont typeface="Arial" pitchFamily="-109" charset="0"/>
        <a:buChar char="»"/>
        <a:defRPr sz="2000" b="1">
          <a:solidFill>
            <a:schemeClr val="tx1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9pPr>
    </p:bodyStyle>
    <p:otherStyle>
      <a:defPPr>
        <a:defRPr lang="ja-JP"/>
      </a:defPPr>
      <a:lvl1pPr marL="0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71847" y="6661554"/>
            <a:ext cx="246682" cy="1875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4288" tIns="32144" rIns="64288" bIns="32144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tx1"/>
                </a:solidFill>
                <a:latin typeface="ヒラギノ角ゴ Pro W6" pitchFamily="-109" charset="-128"/>
                <a:ea typeface="ヒラギノ角ゴ Pro W6" pitchFamily="-109" charset="-128"/>
                <a:cs typeface="ヒラギノ角ゴ Pro W6" pitchFamily="-109" charset="-128"/>
                <a:sym typeface="ヒラギノ角ゴ Pro W6" pitchFamily="-109" charset="-128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2779EF4-9CD4-CD41-8807-EF81525550DF}" type="slidenum">
              <a:rPr kumimoji="0" lang="en-US" altLang="ja-JP">
                <a:solidFill>
                  <a:srgbClr val="000000"/>
                </a:solidFill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0" lang="en-US" altLang="ja-JP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ransition/>
  <p:hf hdr="0" ftr="0" dt="0"/>
  <p:txStyles>
    <p:titleStyle>
      <a:lvl1pPr marL="39064" indent="-39064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+mj-lt"/>
          <a:ea typeface="+mj-ea"/>
          <a:cs typeface="+mj-cs"/>
          <a:sym typeface="Verdana" charset="0"/>
        </a:defRPr>
      </a:lvl1pPr>
      <a:lvl2pPr marL="39064" indent="-39064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charset="0"/>
        </a:defRPr>
      </a:lvl2pPr>
      <a:lvl3pPr marL="39064" indent="-39064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charset="0"/>
        </a:defRPr>
      </a:lvl3pPr>
      <a:lvl4pPr marL="39064" indent="-39064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charset="0"/>
        </a:defRPr>
      </a:lvl4pPr>
      <a:lvl5pPr marL="39064" indent="-39064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charset="0"/>
        </a:defRPr>
      </a:lvl5pPr>
      <a:lvl6pPr marL="360505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pitchFamily="-109" charset="0"/>
        </a:defRPr>
      </a:lvl6pPr>
      <a:lvl7pPr marL="681946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pitchFamily="-109" charset="0"/>
        </a:defRPr>
      </a:lvl7pPr>
      <a:lvl8pPr marL="1003387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pitchFamily="-109" charset="0"/>
        </a:defRPr>
      </a:lvl8pPr>
      <a:lvl9pPr marL="1324828" algn="l" rtl="0" fontAlgn="base">
        <a:spcBef>
          <a:spcPct val="0"/>
        </a:spcBef>
        <a:spcAft>
          <a:spcPct val="0"/>
        </a:spcAft>
        <a:defRPr sz="2000" b="1">
          <a:solidFill>
            <a:srgbClr val="3E3EBC"/>
          </a:solidFill>
          <a:latin typeface="Verdana" pitchFamily="-109" charset="0"/>
          <a:ea typeface="ヒラギノ角ゴ ProN W6" pitchFamily="-109" charset="-128"/>
          <a:cs typeface="ヒラギノ角ゴ ProN W6" pitchFamily="-109" charset="-128"/>
          <a:sym typeface="Verdana" pitchFamily="-109" charset="0"/>
        </a:defRPr>
      </a:lvl9pPr>
    </p:titleStyle>
    <p:bodyStyle>
      <a:lvl1pPr marL="187508" indent="-160721" algn="l" rtl="0" fontAlgn="base">
        <a:spcBef>
          <a:spcPts val="633"/>
        </a:spcBef>
        <a:spcAft>
          <a:spcPct val="0"/>
        </a:spcAft>
        <a:buClr>
          <a:srgbClr val="30287A"/>
        </a:buClr>
        <a:buSzPct val="100000"/>
        <a:buFont typeface="Wingdings" charset="2"/>
        <a:buChar char="§"/>
        <a:defRPr sz="1700" b="1">
          <a:solidFill>
            <a:srgbClr val="333333"/>
          </a:solidFill>
          <a:latin typeface="+mn-lt"/>
          <a:ea typeface="+mn-ea"/>
          <a:cs typeface="+mn-cs"/>
          <a:sym typeface="Arial" charset="0"/>
        </a:defRPr>
      </a:lvl1pPr>
      <a:lvl2pPr marL="433052" indent="-165184" algn="l" rtl="0" fontAlgn="base">
        <a:spcBef>
          <a:spcPts val="562"/>
        </a:spcBef>
        <a:spcAft>
          <a:spcPct val="0"/>
        </a:spcAft>
        <a:buClr>
          <a:srgbClr val="30287A"/>
        </a:buClr>
        <a:buSzPct val="100000"/>
        <a:buFont typeface="Arial" charset="0"/>
        <a:buChar char="–"/>
        <a:defRPr sz="1500" b="1">
          <a:solidFill>
            <a:srgbClr val="666699"/>
          </a:solidFill>
          <a:latin typeface="+mn-lt"/>
          <a:ea typeface="+mn-ea"/>
          <a:cs typeface="+mn-cs"/>
          <a:sym typeface="Arial" charset="0"/>
        </a:defRPr>
      </a:lvl2pPr>
      <a:lvl3pPr marL="668552" indent="-155140" algn="l" rtl="0" fontAlgn="base">
        <a:spcBef>
          <a:spcPts val="562"/>
        </a:spcBef>
        <a:spcAft>
          <a:spcPct val="0"/>
        </a:spcAft>
        <a:buClr>
          <a:srgbClr val="30287A"/>
        </a:buClr>
        <a:buSzPct val="100000"/>
        <a:buFont typeface="Arial" charset="0"/>
        <a:buChar char="•"/>
        <a:defRPr sz="1500" b="1">
          <a:solidFill>
            <a:srgbClr val="666699"/>
          </a:solidFill>
          <a:latin typeface="+mn-lt"/>
          <a:ea typeface="+mn-ea"/>
          <a:cs typeface="+mn-cs"/>
          <a:sym typeface="Arial" charset="0"/>
        </a:defRPr>
      </a:lvl3pPr>
      <a:lvl4pPr marL="911865" indent="-162953" algn="l" rtl="0" fontAlgn="base">
        <a:spcBef>
          <a:spcPts val="562"/>
        </a:spcBef>
        <a:spcAft>
          <a:spcPct val="0"/>
        </a:spcAft>
        <a:buClr>
          <a:srgbClr val="30287A"/>
        </a:buClr>
        <a:buSzPct val="100000"/>
        <a:buFont typeface="Arial" charset="0"/>
        <a:buChar char="»"/>
        <a:defRPr sz="1500" b="1">
          <a:solidFill>
            <a:srgbClr val="666699"/>
          </a:solidFill>
          <a:latin typeface="+mn-lt"/>
          <a:ea typeface="+mn-ea"/>
          <a:cs typeface="+mn-cs"/>
          <a:sym typeface="Arial" charset="0"/>
        </a:defRPr>
      </a:lvl4pPr>
      <a:lvl5pPr marL="1474387" indent="-160721" algn="l" rtl="0" fontAlgn="base">
        <a:spcBef>
          <a:spcPts val="492"/>
        </a:spcBef>
        <a:spcAft>
          <a:spcPct val="0"/>
        </a:spcAft>
        <a:buSzPct val="100000"/>
        <a:buFont typeface="Arial" charset="0"/>
        <a:buChar char="»"/>
        <a:defRPr sz="2000" b="1">
          <a:solidFill>
            <a:schemeClr val="tx1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charset="0"/>
        </a:defRPr>
      </a:lvl5pPr>
      <a:lvl6pPr marL="1795828" indent="-160721" algn="l" rtl="0" fontAlgn="base">
        <a:spcBef>
          <a:spcPts val="492"/>
        </a:spcBef>
        <a:spcAft>
          <a:spcPct val="0"/>
        </a:spcAft>
        <a:buSzPct val="100000"/>
        <a:buFont typeface="Arial" pitchFamily="-109" charset="0"/>
        <a:buChar char="»"/>
        <a:defRPr sz="2000" b="1">
          <a:solidFill>
            <a:schemeClr val="tx1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6pPr>
      <a:lvl7pPr marL="2117269" indent="-160721" algn="l" rtl="0" fontAlgn="base">
        <a:spcBef>
          <a:spcPts val="492"/>
        </a:spcBef>
        <a:spcAft>
          <a:spcPct val="0"/>
        </a:spcAft>
        <a:buSzPct val="100000"/>
        <a:buFont typeface="Arial" pitchFamily="-109" charset="0"/>
        <a:buChar char="»"/>
        <a:defRPr sz="2000" b="1">
          <a:solidFill>
            <a:schemeClr val="tx1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7pPr>
      <a:lvl8pPr marL="2438710" indent="-160721" algn="l" rtl="0" fontAlgn="base">
        <a:spcBef>
          <a:spcPts val="492"/>
        </a:spcBef>
        <a:spcAft>
          <a:spcPct val="0"/>
        </a:spcAft>
        <a:buSzPct val="100000"/>
        <a:buFont typeface="Arial" pitchFamily="-109" charset="0"/>
        <a:buChar char="»"/>
        <a:defRPr sz="2000" b="1">
          <a:solidFill>
            <a:schemeClr val="tx1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8pPr>
      <a:lvl9pPr marL="2760151" indent="-160721" algn="l" rtl="0" fontAlgn="base">
        <a:spcBef>
          <a:spcPts val="492"/>
        </a:spcBef>
        <a:spcAft>
          <a:spcPct val="0"/>
        </a:spcAft>
        <a:buSzPct val="100000"/>
        <a:buFont typeface="Arial" pitchFamily="-109" charset="0"/>
        <a:buChar char="»"/>
        <a:defRPr sz="2000" b="1">
          <a:solidFill>
            <a:schemeClr val="tx1"/>
          </a:solidFill>
          <a:latin typeface="+mn-lt"/>
          <a:ea typeface="ヒラギノ角ゴ ProN W3" pitchFamily="-109" charset="-128"/>
          <a:cs typeface="ヒラギノ角ゴ ProN W3" pitchFamily="-109" charset="-128"/>
          <a:sym typeface="Arial" pitchFamily="-109" charset="0"/>
        </a:defRPr>
      </a:lvl9pPr>
    </p:bodyStyle>
    <p:otherStyle>
      <a:defPPr>
        <a:defRPr lang="ja-JP"/>
      </a:defPPr>
      <a:lvl1pPr marL="0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321440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141595"/>
            <a:ext cx="8229600" cy="765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979716"/>
            <a:ext cx="8229600" cy="5146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949195" y="64866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314BA0BA-7E29-6044-9B54-CE4629A7A512}" type="slidenum">
              <a:rPr lang="ja-JP" alt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32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28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4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9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df"/><Relationship Id="rId5" Type="http://schemas.openxmlformats.org/officeDocument/2006/relationships/image" Target="../media/image22.png"/><Relationship Id="rId6" Type="http://schemas.openxmlformats.org/officeDocument/2006/relationships/image" Target="../media/image23.pdf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d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df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2.jpe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5.pn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jpe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53.jpe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76968"/>
            <a:ext cx="7772400" cy="1470025"/>
          </a:xfrm>
        </p:spPr>
        <p:txBody>
          <a:bodyPr/>
          <a:lstStyle/>
          <a:p>
            <a:r>
              <a:rPr lang="en-US" altLang="ja-JP" dirty="0" smtClean="0"/>
              <a:t>X</a:t>
            </a:r>
            <a:r>
              <a:rPr lang="ja-JP" altLang="en-US" dirty="0" smtClean="0"/>
              <a:t>線天文学</a:t>
            </a:r>
            <a:r>
              <a:rPr lang="ja-JP" altLang="en-US" dirty="0" smtClean="0"/>
              <a:t>の</a:t>
            </a:r>
            <a:r>
              <a:rPr lang="ja-JP" altLang="en-US" dirty="0" smtClean="0"/>
              <a:t>課題</a:t>
            </a:r>
            <a:r>
              <a:rPr lang="ja-JP" altLang="en-US" dirty="0" smtClean="0"/>
              <a:t>と戦略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 smtClean="0"/>
              <a:t>東工大　河合誠之</a:t>
            </a:r>
            <a:endParaRPr lang="ja-JP" altLang="en-US" dirty="0"/>
          </a:p>
        </p:txBody>
      </p:sp>
      <p:pic>
        <p:nvPicPr>
          <p:cNvPr id="4" name="Picture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2886" y="4957874"/>
            <a:ext cx="1577901" cy="1768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00" y="1919288"/>
            <a:ext cx="1731082" cy="13019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1919287"/>
            <a:ext cx="1710307" cy="127476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28"/>
          <p:cNvPicPr>
            <a:picLocks noChangeAspect="1" noChangeArrowheads="1"/>
          </p:cNvPicPr>
          <p:nvPr/>
        </p:nvPicPr>
        <p:blipFill>
          <a:blip r:embed="rId5"/>
          <a:srcRect t="33521" r="29724" b="13092"/>
          <a:stretch>
            <a:fillRect/>
          </a:stretch>
        </p:blipFill>
        <p:spPr bwMode="auto">
          <a:xfrm>
            <a:off x="4472886" y="1919288"/>
            <a:ext cx="2006386" cy="1301984"/>
          </a:xfrm>
          <a:prstGeom prst="rect">
            <a:avLst/>
          </a:prstGeom>
          <a:noFill/>
        </p:spPr>
      </p:pic>
      <p:pic>
        <p:nvPicPr>
          <p:cNvPr id="12" name="Picture 33"/>
          <p:cNvPicPr>
            <a:picLocks noChangeAspect="1" noChangeArrowheads="1"/>
          </p:cNvPicPr>
          <p:nvPr/>
        </p:nvPicPr>
        <p:blipFill>
          <a:blip r:embed="rId6"/>
          <a:srcRect l="24945" t="12842" r="3821" b="21790"/>
          <a:stretch>
            <a:fillRect/>
          </a:stretch>
        </p:blipFill>
        <p:spPr bwMode="auto">
          <a:xfrm>
            <a:off x="7086600" y="1919288"/>
            <a:ext cx="1981200" cy="1274763"/>
          </a:xfrm>
          <a:prstGeom prst="rect">
            <a:avLst/>
          </a:prstGeom>
          <a:noFill/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7"/>
          <a:srcRect l="7564"/>
          <a:stretch>
            <a:fillRect/>
          </a:stretch>
        </p:blipFill>
        <p:spPr bwMode="auto">
          <a:xfrm>
            <a:off x="2138987" y="4957874"/>
            <a:ext cx="1827437" cy="1621538"/>
          </a:xfrm>
          <a:prstGeom prst="rect">
            <a:avLst/>
          </a:prstGeom>
          <a:noFill/>
        </p:spPr>
      </p:pic>
      <p:pic>
        <p:nvPicPr>
          <p:cNvPr id="25" name="Picture 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3072" y="5092348"/>
            <a:ext cx="2664728" cy="128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s127e009870"/>
          <p:cNvPicPr>
            <a:picLocks noChangeAspect="1" noChangeArrowheads="1"/>
          </p:cNvPicPr>
          <p:nvPr/>
        </p:nvPicPr>
        <p:blipFill>
          <a:blip r:embed="rId9"/>
          <a:srcRect l="14431" t="53596" r="55327"/>
          <a:stretch>
            <a:fillRect/>
          </a:stretch>
        </p:blipFill>
        <p:spPr bwMode="auto">
          <a:xfrm>
            <a:off x="128149" y="4932701"/>
            <a:ext cx="1243451" cy="141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3020"/>
            <a:ext cx="8229600" cy="660400"/>
          </a:xfrm>
        </p:spPr>
        <p:txBody>
          <a:bodyPr>
            <a:normAutofit fontScale="90000"/>
          </a:bodyPr>
          <a:lstStyle/>
          <a:p>
            <a:r>
              <a:rPr lang="en-US" altLang="ja-JP" dirty="0" err="1" smtClean="0"/>
              <a:t>Cyg</a:t>
            </a:r>
            <a:r>
              <a:rPr lang="en-US" altLang="ja-JP" dirty="0" smtClean="0"/>
              <a:t> X-3</a:t>
            </a:r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21828" t="64578" r="27799" b="10318"/>
              <a:stretch>
                <a:fillRect/>
              </a:stretch>
            </p:blipFill>
          </mc:Choice>
          <mc:Fallback>
            <p:blipFill>
              <a:blip r:embed="rId3"/>
              <a:srcRect l="21828" t="64578" r="27799" b="10318"/>
              <a:stretch>
                <a:fillRect/>
              </a:stretch>
            </p:blipFill>
          </mc:Fallback>
        </mc:AlternateContent>
        <p:spPr>
          <a:xfrm>
            <a:off x="5487196" y="4608911"/>
            <a:ext cx="3199603" cy="224908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18889" t="22435" r="6752" b="38010"/>
              <a:stretch>
                <a:fillRect/>
              </a:stretch>
            </p:blipFill>
          </mc:Choice>
          <mc:Fallback>
            <p:blipFill>
              <a:blip r:embed="rId5"/>
              <a:srcRect l="18889" t="22435" r="6752" b="38010"/>
              <a:stretch>
                <a:fillRect/>
              </a:stretch>
            </p:blipFill>
          </mc:Fallback>
        </mc:AlternateContent>
        <p:spPr>
          <a:xfrm>
            <a:off x="4443606" y="592050"/>
            <a:ext cx="4796553" cy="352849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581390" y="756862"/>
            <a:ext cx="1882434" cy="369332"/>
          </a:xfrm>
          <a:prstGeom prst="rect">
            <a:avLst/>
          </a:prstGeom>
          <a:solidFill>
            <a:srgbClr val="66FF66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BAT (15-50 keV)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61675" y="4120549"/>
            <a:ext cx="183946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ASM (2-12 keV)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 rot="5400000">
            <a:off x="6831406" y="1199914"/>
            <a:ext cx="699527" cy="55208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>
            <a:stCxn id="10" idx="0"/>
          </p:cNvCxnSpPr>
          <p:nvPr/>
        </p:nvCxnSpPr>
        <p:spPr>
          <a:xfrm rot="5400000" flipH="1" flipV="1">
            <a:off x="6400104" y="3615525"/>
            <a:ext cx="686329" cy="323720"/>
          </a:xfrm>
          <a:prstGeom prst="straightConnector1">
            <a:avLst/>
          </a:prstGeom>
          <a:ln>
            <a:solidFill>
              <a:srgbClr val="8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6024804" y="387530"/>
            <a:ext cx="28718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i="1" dirty="0" err="1" smtClean="0">
                <a:solidFill>
                  <a:srgbClr val="000000"/>
                </a:solidFill>
              </a:rPr>
              <a:t>Abdo</a:t>
            </a:r>
            <a:r>
              <a:rPr lang="en-US" altLang="ja-JP" i="1" dirty="0" smtClean="0">
                <a:solidFill>
                  <a:srgbClr val="000000"/>
                </a:solidFill>
              </a:rPr>
              <a:t> </a:t>
            </a:r>
            <a:r>
              <a:rPr lang="en-US" altLang="ja-JP" i="1" dirty="0">
                <a:solidFill>
                  <a:srgbClr val="000000"/>
                </a:solidFill>
              </a:rPr>
              <a:t>et al. </a:t>
            </a:r>
            <a:r>
              <a:rPr lang="en-US" altLang="ja-JP" i="1" dirty="0" smtClean="0">
                <a:solidFill>
                  <a:srgbClr val="000000"/>
                </a:solidFill>
              </a:rPr>
              <a:t>2009, Science</a:t>
            </a:r>
            <a:endParaRPr lang="en-US" altLang="ja-JP" i="1" dirty="0">
              <a:solidFill>
                <a:srgbClr val="000000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rot="10800000" flipV="1">
            <a:off x="4718447" y="3810183"/>
            <a:ext cx="943228" cy="7987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図 1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 l="6703" t="44426" r="45109" b="20430"/>
              <a:stretch>
                <a:fillRect/>
              </a:stretch>
            </p:blipFill>
          </mc:Choice>
          <mc:Fallback>
            <p:blipFill>
              <a:blip r:embed="rId7"/>
              <a:srcRect l="6703" t="44426" r="45109" b="20430"/>
              <a:stretch>
                <a:fillRect/>
              </a:stretch>
            </p:blipFill>
          </mc:Fallback>
        </mc:AlternateContent>
        <p:spPr>
          <a:xfrm>
            <a:off x="-84746" y="610224"/>
            <a:ext cx="4528352" cy="3649495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119653" y="4146451"/>
            <a:ext cx="1882434" cy="369332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BAT (15-50 keV)</a:t>
            </a:r>
            <a:endParaRPr kumimoji="1" lang="ja-JP" altLang="en-US" dirty="0"/>
          </a:p>
        </p:txBody>
      </p:sp>
      <p:cxnSp>
        <p:nvCxnSpPr>
          <p:cNvPr id="20" name="直線矢印コネクタ 19"/>
          <p:cNvCxnSpPr>
            <a:stCxn id="19" idx="0"/>
          </p:cNvCxnSpPr>
          <p:nvPr/>
        </p:nvCxnSpPr>
        <p:spPr>
          <a:xfrm rot="5400000" flipH="1" flipV="1">
            <a:off x="837794" y="3657297"/>
            <a:ext cx="712231" cy="26607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119653" y="397313"/>
            <a:ext cx="26173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i="1" dirty="0" err="1" smtClean="0">
                <a:solidFill>
                  <a:srgbClr val="000000"/>
                </a:solidFill>
              </a:rPr>
              <a:t>Tavani</a:t>
            </a:r>
            <a:r>
              <a:rPr lang="en-US" altLang="ja-JP" i="1" dirty="0" smtClean="0">
                <a:solidFill>
                  <a:srgbClr val="000000"/>
                </a:solidFill>
              </a:rPr>
              <a:t> </a:t>
            </a:r>
            <a:r>
              <a:rPr lang="en-US" altLang="ja-JP" i="1" dirty="0">
                <a:solidFill>
                  <a:srgbClr val="000000"/>
                </a:solidFill>
              </a:rPr>
              <a:t>al. </a:t>
            </a:r>
            <a:r>
              <a:rPr lang="en-US" altLang="ja-JP" i="1" dirty="0" smtClean="0">
                <a:solidFill>
                  <a:srgbClr val="000000"/>
                </a:solidFill>
              </a:rPr>
              <a:t>2009, Nature</a:t>
            </a:r>
            <a:endParaRPr lang="en-US" altLang="ja-JP" i="1" dirty="0">
              <a:solidFill>
                <a:srgbClr val="000000"/>
              </a:solidFill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21828" t="40079" r="27799" b="35119"/>
              <a:stretch>
                <a:fillRect/>
              </a:stretch>
            </p:blipFill>
          </mc:Choice>
          <mc:Fallback>
            <p:blipFill>
              <a:blip r:embed="rId3"/>
              <a:srcRect l="21828" t="40079" r="27799" b="35119"/>
              <a:stretch>
                <a:fillRect/>
              </a:stretch>
            </p:blipFill>
          </mc:Fallback>
        </mc:AlternateContent>
        <p:spPr>
          <a:xfrm>
            <a:off x="2206841" y="4568703"/>
            <a:ext cx="3199603" cy="2221947"/>
          </a:xfrm>
          <a:prstGeom prst="rect">
            <a:avLst/>
          </a:prstGeom>
        </p:spPr>
      </p:pic>
      <p:cxnSp>
        <p:nvCxnSpPr>
          <p:cNvPr id="30" name="直線矢印コネクタ 29"/>
          <p:cNvCxnSpPr/>
          <p:nvPr/>
        </p:nvCxnSpPr>
        <p:spPr>
          <a:xfrm rot="5400000">
            <a:off x="7782283" y="4123565"/>
            <a:ext cx="798730" cy="1719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1021186" y="941528"/>
            <a:ext cx="3230336" cy="369332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AGILE Flares (&gt;100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MeV</a:t>
            </a:r>
            <a:r>
              <a:rPr kumimoji="1" lang="en-US" altLang="ja-JP" dirty="0" smtClean="0">
                <a:solidFill>
                  <a:srgbClr val="FF0000"/>
                </a:solidFill>
              </a:rPr>
              <a:t>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617990" y="5610540"/>
            <a:ext cx="941217" cy="369332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LAT Flux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578306" y="4756678"/>
            <a:ext cx="94121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Radio 15 GHz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タイトル 1"/>
          <p:cNvSpPr>
            <a:spLocks noGrp="1"/>
          </p:cNvSpPr>
          <p:nvPr>
            <p:ph type="title"/>
          </p:nvPr>
        </p:nvSpPr>
        <p:spPr>
          <a:xfrm>
            <a:off x="457200" y="77455"/>
            <a:ext cx="6283203" cy="765551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MAXI light curve of </a:t>
            </a:r>
            <a:br>
              <a:rPr lang="en-US" altLang="ja-JP" dirty="0" smtClean="0">
                <a:solidFill>
                  <a:srgbClr val="0000FF"/>
                </a:solidFill>
              </a:rPr>
            </a:br>
            <a:r>
              <a:rPr lang="en-US" altLang="ja-JP" dirty="0" smtClean="0">
                <a:solidFill>
                  <a:srgbClr val="0000FF"/>
                </a:solidFill>
              </a:rPr>
              <a:t>a new BH candidate XTE </a:t>
            </a:r>
            <a:r>
              <a:rPr lang="en-US" altLang="ja-JP" dirty="0" smtClean="0">
                <a:solidFill>
                  <a:srgbClr val="0000FF"/>
                </a:solidFill>
              </a:rPr>
              <a:t>J1752-223</a:t>
            </a:r>
            <a:endParaRPr lang="ja-JP" altLang="en-US" dirty="0" smtClean="0">
              <a:solidFill>
                <a:srgbClr val="0000FF"/>
              </a:solidFill>
            </a:endParaRPr>
          </a:p>
        </p:txBody>
      </p:sp>
      <p:pic>
        <p:nvPicPr>
          <p:cNvPr id="58371" name="図 4"/>
          <p:cNvPicPr>
            <a:picLocks noChangeAspect="1"/>
          </p:cNvPicPr>
          <p:nvPr/>
        </p:nvPicPr>
        <p:blipFill>
          <a:blip r:embed="rId2"/>
          <a:srcRect l="26746" t="7352" r="29218" b="65114"/>
          <a:stretch>
            <a:fillRect/>
          </a:stretch>
        </p:blipFill>
        <p:spPr bwMode="auto">
          <a:xfrm>
            <a:off x="109241" y="873125"/>
            <a:ext cx="6962775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図 5"/>
          <p:cNvPicPr>
            <a:picLocks noChangeAspect="1"/>
          </p:cNvPicPr>
          <p:nvPr/>
        </p:nvPicPr>
        <p:blipFill>
          <a:blip r:embed="rId3"/>
          <a:srcRect l="27245" t="7124" r="29707" b="26324"/>
          <a:stretch>
            <a:fillRect/>
          </a:stretch>
        </p:blipFill>
        <p:spPr bwMode="auto">
          <a:xfrm>
            <a:off x="6975475" y="0"/>
            <a:ext cx="2089150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127e00987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8837" y="4642986"/>
            <a:ext cx="2992638" cy="221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図形グループ 10"/>
          <p:cNvGrpSpPr/>
          <p:nvPr/>
        </p:nvGrpSpPr>
        <p:grpSpPr>
          <a:xfrm>
            <a:off x="3053348" y="6195771"/>
            <a:ext cx="2362420" cy="690422"/>
            <a:chOff x="3053348" y="6195771"/>
            <a:chExt cx="2362420" cy="690422"/>
          </a:xfrm>
        </p:grpSpPr>
        <p:sp>
          <p:nvSpPr>
            <p:cNvPr id="7" name="上矢印 23"/>
            <p:cNvSpPr>
              <a:spLocks noChangeArrowheads="1"/>
            </p:cNvSpPr>
            <p:nvPr/>
          </p:nvSpPr>
          <p:spPr bwMode="auto">
            <a:xfrm flipH="1">
              <a:off x="3053348" y="6195771"/>
              <a:ext cx="243756" cy="593974"/>
            </a:xfrm>
            <a:prstGeom prst="upArrow">
              <a:avLst>
                <a:gd name="adj1" fmla="val 34616"/>
                <a:gd name="adj2" fmla="val 121581"/>
              </a:avLst>
            </a:prstGeom>
            <a:solidFill>
              <a:srgbClr val="FF0000"/>
            </a:solidFill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971550"/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3232959" y="6424528"/>
              <a:ext cx="21828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FF0000"/>
                  </a:solidFill>
                </a:rPr>
                <a:t>Radio Detection </a:t>
              </a:r>
              <a:endParaRPr kumimoji="1" lang="ja-JP" alt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Oval 10"/>
          <p:cNvSpPr>
            <a:spLocks noChangeArrowheads="1"/>
          </p:cNvSpPr>
          <p:nvPr/>
        </p:nvSpPr>
        <p:spPr bwMode="auto">
          <a:xfrm rot="16200000">
            <a:off x="6452438" y="5839741"/>
            <a:ext cx="1081426" cy="81858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eaLnBrk="1" hangingPunct="1"/>
            <a:endParaRPr kumimoji="1" lang="ja-JP" altLang="en-US" sz="18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803277" y="6433241"/>
            <a:ext cx="937126" cy="461665"/>
          </a:xfrm>
          <a:prstGeom prst="rect">
            <a:avLst/>
          </a:prstGeom>
          <a:solidFill>
            <a:srgbClr val="FFFF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kumimoji="1" lang="en-US" altLang="ja-JP" sz="2400" dirty="0">
                <a:solidFill>
                  <a:srgbClr val="FF0000"/>
                </a:solidFill>
                <a:latin typeface="Helvetica" charset="0"/>
              </a:rPr>
              <a:t>MAXI</a:t>
            </a:r>
          </a:p>
        </p:txBody>
      </p:sp>
    </p:spTree>
  </p:cSld>
  <p:clrMapOvr>
    <a:masterClrMapping/>
  </p:clrMapOvr>
  <p:transition advTm="15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A5B032-A814-AE44-AAC0-C8A5A962C5C3}" type="slidenum">
              <a:rPr lang="en-US" altLang="ja-JP">
                <a:solidFill>
                  <a:prstClr val="black"/>
                </a:solidFill>
              </a:rPr>
              <a:pPr/>
              <a:t>12</a:t>
            </a:fld>
            <a:endParaRPr lang="en-US" altLang="ja-JP">
              <a:solidFill>
                <a:prstClr val="black"/>
              </a:solidFill>
            </a:endParaRPr>
          </a:p>
        </p:txBody>
      </p:sp>
      <p:pic>
        <p:nvPicPr>
          <p:cNvPr id="18435" name="Picture 2" descr="C:\Users\松岡　悦子\Desktop\maxiStatus\J1752_Fig_tiff\Q_Color.tif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463" y="1277938"/>
            <a:ext cx="6551735" cy="531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C:\Users\松岡　悦子\Desktop\BH_modelHL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2248" y="5092700"/>
            <a:ext cx="178483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4" descr="C:\Users\松岡　悦子\Desktop\BH_model_HardHigh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39158" y="1296991"/>
            <a:ext cx="1282211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5" descr="C:\Users\松岡　悦子\Desktop\BH_modelhard_low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58458" y="3562353"/>
            <a:ext cx="144193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6" descr="C:\Users\松岡　悦子\Desktop\BH_model_soft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592" y="1841503"/>
            <a:ext cx="1389185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 descr="C:\Users\松岡　悦子\Desktop\BH_model_soft.t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75743" y="5283200"/>
            <a:ext cx="1346688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テキスト ボックス 9"/>
          <p:cNvSpPr txBox="1">
            <a:spLocks noChangeArrowheads="1"/>
          </p:cNvSpPr>
          <p:nvPr/>
        </p:nvSpPr>
        <p:spPr bwMode="auto">
          <a:xfrm>
            <a:off x="1267892" y="28246"/>
            <a:ext cx="498963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altLang="ja-JP" sz="4400" dirty="0">
                <a:solidFill>
                  <a:prstClr val="black"/>
                </a:solidFill>
              </a:rPr>
              <a:t>XTE J1752-</a:t>
            </a:r>
            <a:r>
              <a:rPr lang="en-US" altLang="ja-JP" sz="4400" dirty="0" smtClean="0">
                <a:solidFill>
                  <a:prstClr val="black"/>
                </a:solidFill>
              </a:rPr>
              <a:t>223</a:t>
            </a:r>
            <a:r>
              <a:rPr lang="ja-JP" altLang="en-US" sz="4400" dirty="0" smtClean="0">
                <a:solidFill>
                  <a:prstClr val="black"/>
                </a:solidFill>
              </a:rPr>
              <a:t>　</a:t>
            </a:r>
            <a:r>
              <a:rPr lang="en-US" altLang="ja-JP" sz="4400" dirty="0" smtClean="0">
                <a:solidFill>
                  <a:prstClr val="black"/>
                </a:solidFill>
              </a:rPr>
              <a:t>observed by MAXI</a:t>
            </a:r>
            <a:r>
              <a:rPr lang="en-US" altLang="ja-JP" sz="4400" dirty="0" smtClean="0">
                <a:solidFill>
                  <a:prstClr val="black"/>
                </a:solidFill>
              </a:rPr>
              <a:t> </a:t>
            </a:r>
            <a:endParaRPr lang="ja-JP" altLang="en-US" sz="4400" dirty="0">
              <a:solidFill>
                <a:prstClr val="black"/>
              </a:solidFill>
            </a:endParaRPr>
          </a:p>
        </p:txBody>
      </p:sp>
      <p:sp>
        <p:nvSpPr>
          <p:cNvPr id="18443" name="テキスト ボックス 11"/>
          <p:cNvSpPr txBox="1">
            <a:spLocks noChangeArrowheads="1"/>
          </p:cNvSpPr>
          <p:nvPr/>
        </p:nvSpPr>
        <p:spPr bwMode="auto">
          <a:xfrm>
            <a:off x="6793524" y="2422527"/>
            <a:ext cx="235047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altLang="ja-JP" sz="2000" dirty="0">
                <a:solidFill>
                  <a:prstClr val="black"/>
                </a:solidFill>
              </a:rPr>
              <a:t>The present   6-month observation has revealed an evolution of the accretion disc of   BH  X-ray nova!</a:t>
            </a:r>
            <a:endParaRPr lang="ja-JP" altLang="en-US" sz="2000" dirty="0">
              <a:solidFill>
                <a:prstClr val="black"/>
              </a:solidFill>
            </a:endParaRPr>
          </a:p>
        </p:txBody>
      </p:sp>
      <p:sp>
        <p:nvSpPr>
          <p:cNvPr id="17424" name="AutoShape 16"/>
          <p:cNvSpPr>
            <a:spLocks noChangeArrowheads="1"/>
          </p:cNvSpPr>
          <p:nvPr/>
        </p:nvSpPr>
        <p:spPr bwMode="auto">
          <a:xfrm>
            <a:off x="4979378" y="5543550"/>
            <a:ext cx="82062" cy="88900"/>
          </a:xfrm>
          <a:prstGeom prst="irregularSeal1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457200">
              <a:defRPr/>
            </a:pPr>
            <a:endParaRPr lang="ja-JP" alt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445" name="AutoShape 18"/>
          <p:cNvSpPr>
            <a:spLocks noChangeArrowheads="1"/>
          </p:cNvSpPr>
          <p:nvPr/>
        </p:nvSpPr>
        <p:spPr bwMode="auto">
          <a:xfrm>
            <a:off x="4844561" y="5499100"/>
            <a:ext cx="257908" cy="312738"/>
          </a:xfrm>
          <a:prstGeom prst="irregularSeal1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0000">
                <a:alpha val="74998"/>
              </a:srgbClr>
            </a:prst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defTabSz="971550"/>
            <a:endParaRPr lang="ja-JP" altLang="en-US">
              <a:solidFill>
                <a:srgbClr val="CC0000"/>
              </a:solidFill>
            </a:endParaRPr>
          </a:p>
        </p:txBody>
      </p:sp>
      <p:pic>
        <p:nvPicPr>
          <p:cNvPr id="18446" name="Picture 4" descr="C:\Users\松岡　悦子\Desktop\BH_model_HardHigh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7532" y="0"/>
            <a:ext cx="2816469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7" name="Text Box 21"/>
          <p:cNvSpPr txBox="1">
            <a:spLocks noChangeArrowheads="1"/>
          </p:cNvSpPr>
          <p:nvPr/>
        </p:nvSpPr>
        <p:spPr bwMode="auto">
          <a:xfrm>
            <a:off x="6097467" y="1122366"/>
            <a:ext cx="1260231" cy="600075"/>
          </a:xfrm>
          <a:prstGeom prst="rect">
            <a:avLst/>
          </a:prstGeom>
          <a:solidFill>
            <a:schemeClr val="bg1"/>
          </a:solidFill>
          <a:ln w="19050">
            <a:solidFill>
              <a:srgbClr val="009900"/>
            </a:solidFill>
            <a:miter lim="800000"/>
            <a:headEnd/>
            <a:tailEnd/>
          </a:ln>
          <a:effectLst>
            <a:prstShdw prst="shdw17" dist="17961" dir="2700000">
              <a:srgbClr val="005C00">
                <a:alpha val="74998"/>
              </a:srgbClr>
            </a:prst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defTabSz="971550">
              <a:spcBef>
                <a:spcPct val="50000"/>
              </a:spcBef>
            </a:pPr>
            <a:r>
              <a:rPr lang="en-US" altLang="ja-JP" sz="1600">
                <a:solidFill>
                  <a:prstClr val="black"/>
                </a:solidFill>
              </a:rPr>
              <a:t>High energy emmission</a:t>
            </a:r>
          </a:p>
        </p:txBody>
      </p:sp>
      <p:sp>
        <p:nvSpPr>
          <p:cNvPr id="18448" name="Text Box 22"/>
          <p:cNvSpPr txBox="1">
            <a:spLocks noChangeArrowheads="1"/>
          </p:cNvSpPr>
          <p:nvPr/>
        </p:nvSpPr>
        <p:spPr bwMode="auto">
          <a:xfrm>
            <a:off x="8405448" y="1004891"/>
            <a:ext cx="571500" cy="346075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>
            <a:prstShdw prst="shdw17" dist="17961" dir="2700000">
              <a:srgbClr val="005C00">
                <a:alpha val="74998"/>
              </a:srgbClr>
            </a:prst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defTabSz="971550">
              <a:spcBef>
                <a:spcPct val="50000"/>
              </a:spcBef>
            </a:pPr>
            <a:r>
              <a:rPr lang="en-US" altLang="ja-JP" sz="1600">
                <a:solidFill>
                  <a:prstClr val="black"/>
                </a:solidFill>
              </a:rPr>
              <a:t>Disc</a:t>
            </a:r>
          </a:p>
        </p:txBody>
      </p:sp>
      <p:sp>
        <p:nvSpPr>
          <p:cNvPr id="18449" name="Text Box 23"/>
          <p:cNvSpPr txBox="1">
            <a:spLocks noChangeArrowheads="1"/>
          </p:cNvSpPr>
          <p:nvPr/>
        </p:nvSpPr>
        <p:spPr bwMode="auto">
          <a:xfrm>
            <a:off x="7609744" y="1392241"/>
            <a:ext cx="534865" cy="346075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>
            <a:prstShdw prst="shdw17" dist="17961" dir="2700000">
              <a:srgbClr val="005C00">
                <a:alpha val="74998"/>
              </a:srgbClr>
            </a:prst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defTabSz="971550">
              <a:spcBef>
                <a:spcPct val="50000"/>
              </a:spcBef>
            </a:pPr>
            <a:r>
              <a:rPr lang="en-US" altLang="ja-JP" sz="1600">
                <a:solidFill>
                  <a:prstClr val="black"/>
                </a:solidFill>
              </a:rPr>
              <a:t>Jet</a:t>
            </a:r>
          </a:p>
        </p:txBody>
      </p:sp>
      <p:sp>
        <p:nvSpPr>
          <p:cNvPr id="17432" name="Line 24"/>
          <p:cNvSpPr>
            <a:spLocks noChangeShapeType="1"/>
          </p:cNvSpPr>
          <p:nvPr/>
        </p:nvSpPr>
        <p:spPr bwMode="auto">
          <a:xfrm flipV="1">
            <a:off x="7347438" y="720725"/>
            <a:ext cx="177312" cy="38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rgbClr val="000000">
                <a:alpha val="74998"/>
              </a:srgbClr>
            </a:prstShd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7433" name="Line 25"/>
          <p:cNvSpPr>
            <a:spLocks noChangeShapeType="1"/>
          </p:cNvSpPr>
          <p:nvPr/>
        </p:nvSpPr>
        <p:spPr bwMode="auto">
          <a:xfrm flipH="1" flipV="1">
            <a:off x="7787055" y="1108078"/>
            <a:ext cx="106974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rgbClr val="000000">
                <a:alpha val="74998"/>
              </a:srgbClr>
            </a:prstShd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7434" name="Line 26"/>
          <p:cNvSpPr>
            <a:spLocks noChangeShapeType="1"/>
          </p:cNvSpPr>
          <p:nvPr/>
        </p:nvSpPr>
        <p:spPr bwMode="auto">
          <a:xfrm flipV="1">
            <a:off x="8524144" y="631828"/>
            <a:ext cx="11723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rgbClr val="000000">
                <a:alpha val="74998"/>
              </a:srgbClr>
            </a:prstShdw>
          </a:effectLst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ja-JP" altLang="en-US">
              <a:solidFill>
                <a:prstClr val="black"/>
              </a:solidFill>
            </a:endParaRPr>
          </a:p>
        </p:txBody>
      </p:sp>
      <p:cxnSp>
        <p:nvCxnSpPr>
          <p:cNvPr id="18453" name="直線矢印コネクタ 21"/>
          <p:cNvCxnSpPr>
            <a:cxnSpLocks noChangeShapeType="1"/>
          </p:cNvCxnSpPr>
          <p:nvPr/>
        </p:nvCxnSpPr>
        <p:spPr bwMode="auto">
          <a:xfrm>
            <a:off x="1994389" y="5521328"/>
            <a:ext cx="2028092" cy="155575"/>
          </a:xfrm>
          <a:prstGeom prst="straightConnector1">
            <a:avLst/>
          </a:prstGeom>
          <a:noFill/>
          <a:ln w="19050">
            <a:solidFill>
              <a:srgbClr val="0070C0"/>
            </a:solidFill>
            <a:round/>
            <a:headEnd/>
            <a:tailEnd type="triangle" w="med" len="med"/>
          </a:ln>
        </p:spPr>
      </p:cxnSp>
      <p:sp>
        <p:nvSpPr>
          <p:cNvPr id="18454" name="テキスト ボックス 22"/>
          <p:cNvSpPr txBox="1">
            <a:spLocks noChangeArrowheads="1"/>
          </p:cNvSpPr>
          <p:nvPr/>
        </p:nvSpPr>
        <p:spPr bwMode="auto">
          <a:xfrm>
            <a:off x="3190143" y="5343528"/>
            <a:ext cx="1370134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altLang="ja-JP" sz="1400" b="1">
                <a:solidFill>
                  <a:prstClr val="black"/>
                </a:solidFill>
              </a:rPr>
              <a:t>Apr 10 2010</a:t>
            </a:r>
            <a:endParaRPr lang="ja-JP" altLang="en-US" sz="1400" b="1">
              <a:solidFill>
                <a:prstClr val="black"/>
              </a:solidFill>
            </a:endParaRPr>
          </a:p>
        </p:txBody>
      </p:sp>
      <p:sp>
        <p:nvSpPr>
          <p:cNvPr id="18455" name="テキスト ボックス 23"/>
          <p:cNvSpPr txBox="1">
            <a:spLocks noChangeArrowheads="1"/>
          </p:cNvSpPr>
          <p:nvPr/>
        </p:nvSpPr>
        <p:spPr bwMode="auto">
          <a:xfrm>
            <a:off x="4822581" y="5343528"/>
            <a:ext cx="145805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altLang="ja-JP" sz="1400" b="1">
                <a:solidFill>
                  <a:srgbClr val="A40000"/>
                </a:solidFill>
              </a:rPr>
              <a:t>Oct 23 2009</a:t>
            </a:r>
            <a:endParaRPr lang="ja-JP" altLang="en-US" sz="1400" b="1">
              <a:solidFill>
                <a:srgbClr val="A40000"/>
              </a:solidFill>
            </a:endParaRPr>
          </a:p>
        </p:txBody>
      </p:sp>
      <p:sp>
        <p:nvSpPr>
          <p:cNvPr id="18456" name="上矢印 23"/>
          <p:cNvSpPr>
            <a:spLocks noChangeArrowheads="1"/>
          </p:cNvSpPr>
          <p:nvPr/>
        </p:nvSpPr>
        <p:spPr bwMode="auto">
          <a:xfrm>
            <a:off x="4911969" y="5200653"/>
            <a:ext cx="130420" cy="296863"/>
          </a:xfrm>
          <a:prstGeom prst="upArrow">
            <a:avLst>
              <a:gd name="adj1" fmla="val 50000"/>
              <a:gd name="adj2" fmla="val 49795"/>
            </a:avLst>
          </a:prstGeom>
          <a:solidFill>
            <a:schemeClr val="accent1"/>
          </a:solidFill>
          <a:ln w="28575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71550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8457" name="テキスト ボックス 24"/>
          <p:cNvSpPr txBox="1">
            <a:spLocks noChangeArrowheads="1"/>
          </p:cNvSpPr>
          <p:nvPr/>
        </p:nvSpPr>
        <p:spPr bwMode="auto">
          <a:xfrm>
            <a:off x="2532185" y="2114550"/>
            <a:ext cx="15240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altLang="ja-JP" sz="1400" b="1">
                <a:solidFill>
                  <a:srgbClr val="A40000"/>
                </a:solidFill>
              </a:rPr>
              <a:t>Jet Jan 21 2010</a:t>
            </a:r>
            <a:endParaRPr lang="ja-JP" altLang="en-US" sz="1400" b="1">
              <a:solidFill>
                <a:srgbClr val="A4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541478" y="1779589"/>
            <a:ext cx="2602523" cy="307975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altLang="ja-JP" sz="1400" b="1" u="sng" dirty="0">
                <a:solidFill>
                  <a:srgbClr val="C0504D"/>
                </a:solidFill>
              </a:rPr>
              <a:t>A model by Done et al (2007)</a:t>
            </a:r>
            <a:endParaRPr lang="ja-JP" altLang="en-US" sz="1400" b="1" u="sng" dirty="0">
              <a:solidFill>
                <a:srgbClr val="C0504D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932737" y="5943603"/>
            <a:ext cx="2211265" cy="708025"/>
          </a:xfrm>
          <a:prstGeom prst="rect">
            <a:avLst/>
          </a:prstGeom>
          <a:solidFill>
            <a:schemeClr val="bg1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r>
              <a:rPr lang="en-US" altLang="ja-JP" sz="2000" b="1" u="sng" dirty="0" err="1">
                <a:solidFill>
                  <a:srgbClr val="C0504D"/>
                </a:solidFill>
              </a:rPr>
              <a:t>Nakahira</a:t>
            </a:r>
            <a:r>
              <a:rPr lang="en-US" altLang="ja-JP" sz="2000" b="1" u="sng" dirty="0">
                <a:solidFill>
                  <a:srgbClr val="C0504D"/>
                </a:solidFill>
              </a:rPr>
              <a:t> et </a:t>
            </a:r>
            <a:r>
              <a:rPr lang="en-US" altLang="ja-JP" sz="2000" b="1" u="sng" dirty="0" smtClean="0">
                <a:solidFill>
                  <a:srgbClr val="C0504D"/>
                </a:solidFill>
              </a:rPr>
              <a:t>al 2010   </a:t>
            </a:r>
            <a:r>
              <a:rPr lang="en-US" altLang="ja-JP" sz="2000" b="1" u="sng" dirty="0">
                <a:solidFill>
                  <a:srgbClr val="C0504D"/>
                </a:solidFill>
              </a:rPr>
              <a:t>PASJ</a:t>
            </a:r>
            <a:r>
              <a:rPr lang="en-US" altLang="ja-JP" sz="2000" b="1" u="sng" dirty="0" smtClean="0">
                <a:solidFill>
                  <a:srgbClr val="C0504D"/>
                </a:solidFill>
              </a:rPr>
              <a:t> </a:t>
            </a:r>
            <a:endParaRPr lang="ja-JP" altLang="en-US" sz="2000" b="1" u="sng" dirty="0">
              <a:solidFill>
                <a:srgbClr val="C0504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Crab Nebula X-ray variation</a:t>
            </a:r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lum bright="-50000" contrast="72000"/>
          </a:blip>
          <a:stretch>
            <a:fillRect/>
          </a:stretch>
        </p:blipFill>
        <p:spPr>
          <a:xfrm>
            <a:off x="859585" y="1454150"/>
            <a:ext cx="6588965" cy="4523550"/>
          </a:xfrm>
          <a:prstGeom prst="rect">
            <a:avLst/>
          </a:prstGeom>
        </p:spPr>
      </p:pic>
      <p:grpSp>
        <p:nvGrpSpPr>
          <p:cNvPr id="9" name="図形グループ 8"/>
          <p:cNvGrpSpPr/>
          <p:nvPr/>
        </p:nvGrpSpPr>
        <p:grpSpPr>
          <a:xfrm>
            <a:off x="7513155" y="2398777"/>
            <a:ext cx="1523336" cy="2886227"/>
            <a:chOff x="7513155" y="2398777"/>
            <a:chExt cx="1523336" cy="2886227"/>
          </a:xfrm>
        </p:grpSpPr>
        <p:sp>
          <p:nvSpPr>
            <p:cNvPr id="6" name="下矢印 5"/>
            <p:cNvSpPr/>
            <p:nvPr/>
          </p:nvSpPr>
          <p:spPr>
            <a:xfrm>
              <a:off x="7877118" y="2398777"/>
              <a:ext cx="397705" cy="232181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7513155" y="4915672"/>
              <a:ext cx="15233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–</a:t>
              </a:r>
              <a:r>
                <a:rPr kumimoji="1" lang="en-US" altLang="ja-JP" dirty="0" smtClean="0"/>
                <a:t>7% in 2 years</a:t>
              </a:r>
              <a:endParaRPr kumimoji="1" lang="ja-JP" altLang="en-US" dirty="0"/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5433277" y="6182943"/>
            <a:ext cx="202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Wilson-Hodge 2010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現在運用中の衛星／実験</a:t>
            </a:r>
            <a:endParaRPr lang="ja-JP" altLang="en-US" dirty="0"/>
          </a:p>
        </p:txBody>
      </p:sp>
      <p:graphicFrame>
        <p:nvGraphicFramePr>
          <p:cNvPr id="4" name="コンテンツ プレースホルダ 3"/>
          <p:cNvGraphicFramePr>
            <a:graphicFrameLocks noGrp="1"/>
          </p:cNvGraphicFramePr>
          <p:nvPr>
            <p:ph idx="1"/>
          </p:nvPr>
        </p:nvGraphicFramePr>
        <p:xfrm>
          <a:off x="407716" y="1600206"/>
          <a:ext cx="8466193" cy="3615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5454"/>
                <a:gridCol w="284653"/>
                <a:gridCol w="284653"/>
                <a:gridCol w="284653"/>
                <a:gridCol w="590188"/>
                <a:gridCol w="722074"/>
                <a:gridCol w="722074"/>
                <a:gridCol w="722074"/>
                <a:gridCol w="722074"/>
                <a:gridCol w="722074"/>
                <a:gridCol w="722074"/>
                <a:gridCol w="722074"/>
                <a:gridCol w="722074"/>
              </a:tblGrid>
              <a:tr h="648653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mission</a:t>
                      </a:r>
                      <a:endParaRPr kumimoji="1" lang="ja-JP" altLang="en-US" sz="18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band</a:t>
                      </a:r>
                      <a:endParaRPr kumimoji="1" lang="ja-JP" alt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撮像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分光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面積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計時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監視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探査調査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緊急対応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偏光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光学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RXTE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M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H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▲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XMM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S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M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Chandra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S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M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INTEGRAL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H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▲</a:t>
                      </a:r>
                      <a:endParaRPr kumimoji="1" lang="ja-JP" alt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Swift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S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M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H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err="1" smtClean="0"/>
                        <a:t>Suzaku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S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M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H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Fermi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H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MAXI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S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M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X</a:t>
            </a:r>
            <a:r>
              <a:rPr lang="ja-JP" altLang="en-US" dirty="0" smtClean="0"/>
              <a:t>線天文学の利点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980395"/>
          </a:xfrm>
        </p:spPr>
        <p:txBody>
          <a:bodyPr>
            <a:normAutofit fontScale="92500" lnSpcReduction="20000"/>
          </a:bodyPr>
          <a:lstStyle/>
          <a:p>
            <a:r>
              <a:rPr lang="ja-JP" altLang="en-US" dirty="0" smtClean="0"/>
              <a:t>高エネルギー現象を既知の天体へ結びつける最も確実な観測手段</a:t>
            </a:r>
            <a:endParaRPr lang="en-US" altLang="ja-JP" dirty="0" smtClean="0"/>
          </a:p>
          <a:p>
            <a:r>
              <a:rPr lang="ja-JP" altLang="en-US" dirty="0" smtClean="0"/>
              <a:t>宇宙物理学的理由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熱的・非熱的両過程の放射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透過力が強い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光子数が多い</a:t>
            </a:r>
            <a:endParaRPr lang="en-US" altLang="ja-JP" dirty="0" smtClean="0"/>
          </a:p>
          <a:p>
            <a:r>
              <a:rPr lang="ja-JP" altLang="en-US" dirty="0" smtClean="0"/>
              <a:t>技術的理由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斜入射反射鏡により結像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空間</a:t>
            </a:r>
            <a:r>
              <a:rPr lang="ja-JP" altLang="en-US" dirty="0" smtClean="0"/>
              <a:t>構造</a:t>
            </a:r>
            <a:r>
              <a:rPr lang="ja-JP" altLang="en-US" dirty="0" smtClean="0"/>
              <a:t>、高感度、放射源の分解、位置決定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高分散分光（回折格子、マイクロカロリメータ）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運動学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温度、組成、密度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今後の衛星計画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 err="1" smtClean="0"/>
              <a:t>NuSTAR</a:t>
            </a:r>
            <a:r>
              <a:rPr lang="en-US" altLang="ja-JP" baseline="0" dirty="0" smtClean="0"/>
              <a:t> (</a:t>
            </a:r>
            <a:r>
              <a:rPr lang="ja-JP" altLang="en-US" baseline="0" dirty="0" smtClean="0"/>
              <a:t>米</a:t>
            </a:r>
            <a:r>
              <a:rPr lang="en-US" altLang="ja-JP" baseline="0" dirty="0" smtClean="0"/>
              <a:t>)</a:t>
            </a:r>
            <a:r>
              <a:rPr lang="ja-JP" altLang="en-US" baseline="0" dirty="0" smtClean="0"/>
              <a:t>　硬</a:t>
            </a:r>
            <a:r>
              <a:rPr lang="en-US" altLang="ja-JP" baseline="0" dirty="0" smtClean="0"/>
              <a:t>X</a:t>
            </a:r>
            <a:r>
              <a:rPr lang="ja-JP" altLang="en-US" baseline="0" dirty="0" smtClean="0"/>
              <a:t>線撮像</a:t>
            </a:r>
            <a:endParaRPr lang="en-US" altLang="ja-JP" dirty="0" smtClean="0"/>
          </a:p>
          <a:p>
            <a:r>
              <a:rPr lang="en-US" altLang="ja-JP" dirty="0" smtClean="0"/>
              <a:t>ASTROSAT (</a:t>
            </a:r>
            <a:r>
              <a:rPr lang="ja-JP" altLang="en-US" dirty="0" smtClean="0"/>
              <a:t>印＋</a:t>
            </a:r>
            <a:r>
              <a:rPr lang="en-US" altLang="ja-JP" dirty="0" smtClean="0"/>
              <a:t>)</a:t>
            </a:r>
            <a:r>
              <a:rPr lang="ja-JP" altLang="en-US" dirty="0" smtClean="0"/>
              <a:t>　高計数計時、多波長</a:t>
            </a:r>
            <a:endParaRPr lang="en-US" altLang="ja-JP" dirty="0" smtClean="0"/>
          </a:p>
          <a:p>
            <a:r>
              <a:rPr lang="en-US" altLang="ja-JP" dirty="0" smtClean="0"/>
              <a:t>ASTRO-H (</a:t>
            </a:r>
            <a:r>
              <a:rPr lang="ja-JP" altLang="en-US" dirty="0" smtClean="0"/>
              <a:t>日米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GEMS (</a:t>
            </a:r>
            <a:r>
              <a:rPr lang="ja-JP" altLang="en-US" dirty="0" smtClean="0"/>
              <a:t>米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SRG (</a:t>
            </a:r>
            <a:r>
              <a:rPr lang="ja-JP" altLang="en-US" dirty="0" smtClean="0"/>
              <a:t>露独）</a:t>
            </a:r>
            <a:endParaRPr lang="en-US" altLang="ja-JP" dirty="0" smtClean="0"/>
          </a:p>
          <a:p>
            <a:r>
              <a:rPr lang="en-US" altLang="ja-JP" dirty="0" smtClean="0"/>
              <a:t>HXMT</a:t>
            </a:r>
            <a:r>
              <a:rPr lang="ja-JP" altLang="en-US" dirty="0" smtClean="0"/>
              <a:t>（中）</a:t>
            </a:r>
            <a:endParaRPr lang="en-US" altLang="ja-JP" dirty="0" smtClean="0"/>
          </a:p>
          <a:p>
            <a:r>
              <a:rPr lang="en-US" altLang="ja-JP" dirty="0" smtClean="0"/>
              <a:t>SVOM</a:t>
            </a:r>
            <a:r>
              <a:rPr lang="ja-JP" altLang="en-US" dirty="0" smtClean="0"/>
              <a:t>（中仏）</a:t>
            </a:r>
            <a:endParaRPr lang="en-US" altLang="ja-JP" dirty="0" smtClean="0"/>
          </a:p>
          <a:p>
            <a:r>
              <a:rPr lang="en-US" altLang="ja-JP" dirty="0" smtClean="0"/>
              <a:t>…</a:t>
            </a:r>
          </a:p>
          <a:p>
            <a:r>
              <a:rPr lang="en-US" altLang="ja-JP" dirty="0" smtClean="0"/>
              <a:t>IXO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56738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将来の衛星／実験</a:t>
            </a:r>
            <a:endParaRPr lang="ja-JP" altLang="en-US" dirty="0"/>
          </a:p>
        </p:txBody>
      </p:sp>
      <p:graphicFrame>
        <p:nvGraphicFramePr>
          <p:cNvPr id="4" name="コンテンツ プレースホルダ 3"/>
          <p:cNvGraphicFramePr>
            <a:graphicFrameLocks noGrp="1"/>
          </p:cNvGraphicFramePr>
          <p:nvPr>
            <p:ph idx="1"/>
          </p:nvPr>
        </p:nvGraphicFramePr>
        <p:xfrm>
          <a:off x="407716" y="1171180"/>
          <a:ext cx="8466193" cy="5464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5454"/>
                <a:gridCol w="240691"/>
                <a:gridCol w="240691"/>
                <a:gridCol w="240691"/>
                <a:gridCol w="722074"/>
                <a:gridCol w="722074"/>
                <a:gridCol w="722074"/>
                <a:gridCol w="722074"/>
                <a:gridCol w="722074"/>
                <a:gridCol w="722074"/>
                <a:gridCol w="722074"/>
                <a:gridCol w="722074"/>
                <a:gridCol w="722074"/>
              </a:tblGrid>
              <a:tr h="648653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mission</a:t>
                      </a:r>
                      <a:endParaRPr kumimoji="1" lang="ja-JP" altLang="en-US" sz="18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band</a:t>
                      </a:r>
                      <a:endParaRPr kumimoji="1" lang="ja-JP" alt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撮像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分光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面積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計時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監視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探査調査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緊急対応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偏光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1800" dirty="0" smtClean="0"/>
                        <a:t>光学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err="1" smtClean="0"/>
                        <a:t>NuSATR</a:t>
                      </a:r>
                      <a:endParaRPr kumimoji="1" lang="en-US" altLang="ja-JP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altLang="ja-JP" sz="1800" dirty="0" smtClean="0"/>
                        <a:t>M</a:t>
                      </a:r>
                      <a:endParaRPr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H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ASTROSAT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S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M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H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ASTRO-H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S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M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H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GEMS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M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?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SRG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S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M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?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HXMT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H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?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 smtClean="0"/>
                    </a:p>
                  </a:txBody>
                  <a:tcPr/>
                </a:tc>
              </a:tr>
              <a:tr h="370046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SVOM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S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M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H</a:t>
                      </a:r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r>
                        <a:rPr kumimoji="1" lang="en-US" altLang="ja-JP" sz="1800" dirty="0" smtClean="0"/>
                        <a:t>?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70046"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</a:tr>
              <a:tr h="370046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JANUS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0" mar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M</a:t>
                      </a:r>
                      <a:endParaRPr kumimoji="1" lang="ja-JP" altLang="en-US" sz="1800" dirty="0"/>
                    </a:p>
                  </a:txBody>
                  <a:tcPr marL="0" mar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0" mar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 smtClean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(×)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 smtClean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IR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046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MAXI-2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S</a:t>
                      </a:r>
                      <a:endParaRPr kumimoji="1" lang="ja-JP" altLang="en-US" sz="1800" dirty="0"/>
                    </a:p>
                  </a:txBody>
                  <a:tcPr marL="0" mar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0" mar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0" mar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 smtClean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 smtClean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046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DIOS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S</a:t>
                      </a:r>
                      <a:endParaRPr kumimoji="1" lang="ja-JP" altLang="en-US" sz="1800" dirty="0"/>
                    </a:p>
                  </a:txBody>
                  <a:tcPr marL="0" mar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0" mar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marL="0" mar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 smtClean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 smtClean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046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Origin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S</a:t>
                      </a:r>
                      <a:endParaRPr kumimoji="1" lang="ja-JP" altLang="en-US" sz="1800" dirty="0"/>
                    </a:p>
                  </a:txBody>
                  <a:tcPr marL="0" mar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M</a:t>
                      </a:r>
                      <a:endParaRPr kumimoji="1" lang="ja-JP" altLang="en-US" sz="1800" dirty="0"/>
                    </a:p>
                  </a:txBody>
                  <a:tcPr marL="0" mar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H</a:t>
                      </a:r>
                      <a:endParaRPr kumimoji="1" lang="ja-JP" altLang="en-US" sz="1800" dirty="0"/>
                    </a:p>
                  </a:txBody>
                  <a:tcPr marL="0" mar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 smtClean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 smtClean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IR</a:t>
                      </a:r>
                      <a:endParaRPr kumimoji="1" lang="ja-JP" altLang="en-US" sz="1800" dirty="0" smtClean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046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IXO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S</a:t>
                      </a:r>
                      <a:endParaRPr kumimoji="1" lang="ja-JP" altLang="en-US" sz="1800" dirty="0"/>
                    </a:p>
                  </a:txBody>
                  <a:tcPr marL="0" mar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M</a:t>
                      </a:r>
                      <a:endParaRPr kumimoji="1" lang="ja-JP" altLang="en-US" sz="1800" dirty="0"/>
                    </a:p>
                  </a:txBody>
                  <a:tcPr marL="0" mar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H</a:t>
                      </a:r>
                      <a:endParaRPr kumimoji="1" lang="ja-JP" altLang="en-US" sz="1800" dirty="0"/>
                    </a:p>
                  </a:txBody>
                  <a:tcPr marL="0" marR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○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◎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△</a:t>
                      </a:r>
                      <a:endParaRPr kumimoji="1" lang="ja-JP" altLang="en-US" sz="18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?</a:t>
                      </a:r>
                      <a:endParaRPr kumimoji="1" lang="ja-JP" altLang="en-US" sz="1800" dirty="0" smtClean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×</a:t>
                      </a:r>
                      <a:endParaRPr kumimoji="1" lang="ja-JP" altLang="en-US" sz="1800" dirty="0" smtClean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2800" dirty="0" smtClean="0"/>
              <a:t>US Decadal Survey Report Recommendation</a:t>
            </a:r>
            <a:br>
              <a:rPr lang="en-US" altLang="ja-JP" sz="2800" dirty="0" smtClean="0"/>
            </a:br>
            <a:r>
              <a:rPr lang="en-US" altLang="ja-JP" sz="3600" dirty="0" smtClean="0"/>
              <a:t>Large </a:t>
            </a:r>
            <a:r>
              <a:rPr lang="en-US" altLang="ja-JP" sz="3600" dirty="0" smtClean="0"/>
              <a:t>Scale Space Program - Prioritized</a:t>
            </a:r>
            <a:endParaRPr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600207"/>
            <a:ext cx="8229600" cy="227375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ja-JP" sz="2800" dirty="0" smtClean="0"/>
              <a:t>Wide </a:t>
            </a:r>
            <a:r>
              <a:rPr lang="en-US" altLang="ja-JP" sz="2800" dirty="0" smtClean="0"/>
              <a:t>Field </a:t>
            </a:r>
            <a:r>
              <a:rPr lang="en-US" altLang="ja-JP" sz="2800" dirty="0" err="1" smtClean="0"/>
              <a:t>InfraRed</a:t>
            </a:r>
            <a:r>
              <a:rPr lang="en-US" altLang="ja-JP" sz="2800" dirty="0" smtClean="0"/>
              <a:t> Survey Telescope (WFIRST)</a:t>
            </a:r>
            <a:r>
              <a:rPr lang="en-US" altLang="ja-JP" sz="2800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 smtClean="0"/>
              <a:t>Explorer </a:t>
            </a:r>
            <a:r>
              <a:rPr lang="en-US" altLang="ja-JP" sz="2800" dirty="0" smtClean="0"/>
              <a:t>Program Augmentation </a:t>
            </a:r>
            <a:r>
              <a:rPr lang="en-US" altLang="ja-JP" sz="2800" dirty="0" smtClean="0"/>
              <a:t>Laser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 smtClean="0"/>
              <a:t>Interferometer </a:t>
            </a:r>
            <a:r>
              <a:rPr lang="en-US" altLang="ja-JP" sz="2800" dirty="0" smtClean="0"/>
              <a:t>Space Antenna (</a:t>
            </a:r>
            <a:r>
              <a:rPr lang="en-US" altLang="ja-JP" sz="2800" dirty="0" smtClean="0"/>
              <a:t>LISA)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 smtClean="0"/>
              <a:t>International </a:t>
            </a:r>
            <a:r>
              <a:rPr lang="en-US" altLang="ja-JP" sz="2800" dirty="0" smtClean="0"/>
              <a:t>X-ray Observatory (IXO)</a:t>
            </a:r>
            <a:endParaRPr lang="ja-JP" altLang="en-US" sz="2800" dirty="0"/>
          </a:p>
        </p:txBody>
      </p:sp>
      <p:sp>
        <p:nvSpPr>
          <p:cNvPr id="5" name="コンテンツ プレースホルダ 2"/>
          <p:cNvSpPr txBox="1">
            <a:spLocks/>
          </p:cNvSpPr>
          <p:nvPr/>
        </p:nvSpPr>
        <p:spPr>
          <a:xfrm>
            <a:off x="457200" y="4271618"/>
            <a:ext cx="8229600" cy="2273754"/>
          </a:xfrm>
          <a:prstGeom prst="rect">
            <a:avLst/>
          </a:prstGeom>
        </p:spPr>
        <p:txBody>
          <a:bodyPr vert="horz" lIns="91435" tIns="45718" rIns="91435" bIns="45718" rtlCol="0">
            <a:normAutofit/>
          </a:bodyPr>
          <a:lstStyle/>
          <a:p>
            <a:pPr marL="514350" marR="0" lvl="0" indent="-514350" algn="l" defTabSz="4571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Science</a:t>
            </a:r>
            <a:r>
              <a:rPr kumimoji="1" lang="en-US" altLang="ja-JP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Themes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71527" lvl="1" indent="-514350">
              <a:spcBef>
                <a:spcPct val="20000"/>
              </a:spcBef>
              <a:buFont typeface="Arial"/>
              <a:buChar char="•"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Cosmic Dawn 	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en-US" altLang="ja-JP" sz="2800" dirty="0" err="1" smtClean="0"/>
              <a:t>Reionization</a:t>
            </a:r>
            <a:r>
              <a:rPr lang="en-US" altLang="ja-JP" sz="2800" dirty="0" smtClean="0"/>
              <a:t>, First galaxies/stars)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71527" lvl="1" indent="-514350">
              <a:spcBef>
                <a:spcPct val="20000"/>
              </a:spcBef>
              <a:buFont typeface="Arial"/>
              <a:buChar char="•"/>
            </a:pPr>
            <a:r>
              <a:rPr lang="en-US" altLang="ja-JP" sz="2800" b="1" dirty="0" smtClean="0">
                <a:solidFill>
                  <a:schemeClr val="tx2"/>
                </a:solidFill>
              </a:rPr>
              <a:t>New World 				</a:t>
            </a:r>
            <a:r>
              <a:rPr lang="en-US" altLang="ja-JP" sz="2800" dirty="0" smtClean="0"/>
              <a:t>(Nearby habitable planets)</a:t>
            </a:r>
          </a:p>
          <a:p>
            <a:pPr marL="971527" lvl="1" indent="-514350">
              <a:spcBef>
                <a:spcPct val="20000"/>
              </a:spcBef>
              <a:buFont typeface="Arial"/>
              <a:buChar char="•"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Physics of the Universe 	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(DE,</a:t>
            </a:r>
            <a:r>
              <a:rPr kumimoji="1" lang="en-US" altLang="ja-JP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DM, Inflation, GR)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5936" t="48813" r="16554" b="10377"/>
              <a:stretch>
                <a:fillRect/>
              </a:stretch>
            </p:blipFill>
          </mc:Choice>
          <mc:Fallback>
            <p:blipFill>
              <a:blip r:embed="rId3"/>
              <a:srcRect l="15936" t="48813" r="16554" b="10377"/>
              <a:stretch>
                <a:fillRect/>
              </a:stretch>
            </p:blipFill>
          </mc:Fallback>
        </mc:AlternateContent>
        <p:spPr>
          <a:xfrm>
            <a:off x="243754" y="141108"/>
            <a:ext cx="8444609" cy="660625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835926" y="2219189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WFIRST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90177" y="3245404"/>
            <a:ext cx="577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LISA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65488" y="4053546"/>
            <a:ext cx="50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IXO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35926" y="356342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Explorer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98032" y="3887662"/>
            <a:ext cx="724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SPICA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X</a:t>
            </a:r>
            <a:r>
              <a:rPr lang="ja-JP" altLang="en-US" dirty="0" smtClean="0"/>
              <a:t>線天文学は終わったか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新天体・新現象の発見がない</a:t>
            </a:r>
            <a:endParaRPr lang="en-US" altLang="ja-JP" dirty="0" smtClean="0"/>
          </a:p>
          <a:p>
            <a:r>
              <a:rPr lang="ja-JP" altLang="en-US" dirty="0" smtClean="0"/>
              <a:t>画期的な観測技術革新がない</a:t>
            </a:r>
            <a:endParaRPr lang="en-US" altLang="ja-JP" dirty="0" smtClean="0"/>
          </a:p>
          <a:p>
            <a:r>
              <a:rPr lang="ja-JP" altLang="en-US" dirty="0" smtClean="0"/>
              <a:t>宇宙の果てに届かない</a:t>
            </a:r>
            <a:endParaRPr lang="en-US" altLang="ja-JP" dirty="0" smtClean="0"/>
          </a:p>
          <a:p>
            <a:r>
              <a:rPr lang="ja-JP" altLang="en-US" dirty="0" smtClean="0"/>
              <a:t>テーマが</a:t>
            </a:r>
            <a:r>
              <a:rPr lang="en-US" altLang="ja-JP" dirty="0" smtClean="0"/>
              <a:t>X</a:t>
            </a:r>
            <a:r>
              <a:rPr lang="ja-JP" altLang="en-US" dirty="0" smtClean="0"/>
              <a:t>線に閉じている</a:t>
            </a:r>
            <a:endParaRPr lang="en-US" altLang="ja-JP" dirty="0" smtClean="0"/>
          </a:p>
          <a:p>
            <a:r>
              <a:rPr lang="ja-JP" altLang="en-US" dirty="0" smtClean="0"/>
              <a:t>金と時間がかかりすぎ</a:t>
            </a:r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5169806" y="1649812"/>
            <a:ext cx="740587" cy="49244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ja-JP" altLang="en-US" sz="3200" dirty="0">
                <a:solidFill>
                  <a:srgbClr val="FF0000"/>
                </a:solidFill>
              </a:rPr>
              <a:t>ある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5338699" y="2198092"/>
            <a:ext cx="740587" cy="49244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ja-JP" altLang="en-US" sz="3200" dirty="0">
                <a:solidFill>
                  <a:srgbClr val="FF0000"/>
                </a:solidFill>
              </a:rPr>
              <a:t>ある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3289445" y="2809946"/>
            <a:ext cx="2624917" cy="49244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ja-JP" altLang="en-US" sz="3200" dirty="0">
                <a:solidFill>
                  <a:srgbClr val="FF0000"/>
                </a:solidFill>
              </a:rPr>
              <a:t>届く</a:t>
            </a:r>
            <a:r>
              <a:rPr lang="en-US" altLang="ja-JP" sz="3200" dirty="0">
                <a:solidFill>
                  <a:srgbClr val="FF0000"/>
                </a:solidFill>
              </a:rPr>
              <a:t> (GRB, QSO)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448149" y="3419149"/>
            <a:ext cx="1890546" cy="497732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ja-JP" altLang="en-US" sz="3200" dirty="0">
                <a:solidFill>
                  <a:srgbClr val="FF0000"/>
                </a:solidFill>
              </a:rPr>
              <a:t>閉じない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4781468" y="3984167"/>
            <a:ext cx="3999292" cy="49244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ja-JP" altLang="en-US" sz="3200" dirty="0">
                <a:solidFill>
                  <a:srgbClr val="FF0000"/>
                </a:solidFill>
              </a:rPr>
              <a:t>なのは</a:t>
            </a:r>
            <a:r>
              <a:rPr lang="en-US" altLang="ja-JP" sz="3200" dirty="0">
                <a:solidFill>
                  <a:srgbClr val="FF0000"/>
                </a:solidFill>
              </a:rPr>
              <a:t>X</a:t>
            </a:r>
            <a:r>
              <a:rPr lang="ja-JP" altLang="en-US" sz="3200" dirty="0">
                <a:solidFill>
                  <a:srgbClr val="FF0000"/>
                </a:solidFill>
              </a:rPr>
              <a:t>線だけじゃない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62802"/>
            <a:ext cx="8229600" cy="1143000"/>
          </a:xfrm>
          <a:solidFill>
            <a:srgbClr val="CCFFCC"/>
          </a:solidFill>
        </p:spPr>
        <p:txBody>
          <a:bodyPr>
            <a:noAutofit/>
          </a:bodyPr>
          <a:lstStyle/>
          <a:p>
            <a:r>
              <a:rPr lang="en-US" altLang="ja-JP" sz="2800" dirty="0" smtClean="0"/>
              <a:t>What does Astro2010 mean for X-ray Astronomy?</a:t>
            </a:r>
            <a:endParaRPr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308426"/>
            <a:ext cx="8229600" cy="5246523"/>
          </a:xfrm>
        </p:spPr>
        <p:txBody>
          <a:bodyPr/>
          <a:lstStyle/>
          <a:p>
            <a:r>
              <a:rPr lang="en-US" altLang="ja-JP" dirty="0" smtClean="0"/>
              <a:t>IXO recommended, but number four</a:t>
            </a:r>
          </a:p>
          <a:p>
            <a:pPr lvl="1"/>
            <a:r>
              <a:rPr lang="en-US" altLang="ja-JP" dirty="0" smtClean="0"/>
              <a:t>probably not earlier than 2025</a:t>
            </a:r>
          </a:p>
          <a:p>
            <a:pPr lvl="1"/>
            <a:r>
              <a:rPr lang="en-US" altLang="ja-JP" dirty="0" smtClean="0"/>
              <a:t>fewer jobs in X-ray astronomy</a:t>
            </a:r>
          </a:p>
          <a:p>
            <a:pPr lvl="1"/>
            <a:r>
              <a:rPr lang="en-US" altLang="ja-JP" dirty="0" smtClean="0"/>
              <a:t>lack of Big Theme (i.e. First BH) in immediate future</a:t>
            </a:r>
          </a:p>
          <a:p>
            <a:r>
              <a:rPr lang="en-US" altLang="ja-JP" dirty="0" smtClean="0"/>
              <a:t>Explorer program recommended as number 2</a:t>
            </a:r>
          </a:p>
          <a:p>
            <a:pPr lvl="1"/>
            <a:r>
              <a:rPr lang="en-US" altLang="ja-JP" dirty="0" smtClean="0"/>
              <a:t>Med/Small explorer for focused science goals</a:t>
            </a:r>
          </a:p>
          <a:p>
            <a:r>
              <a:rPr lang="en-US" altLang="ja-JP" dirty="0" smtClean="0"/>
              <a:t>ESA Cosmic Vision selection in parallel</a:t>
            </a:r>
          </a:p>
          <a:p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33530"/>
            <a:ext cx="8229600" cy="1143000"/>
          </a:xfrm>
        </p:spPr>
        <p:txBody>
          <a:bodyPr/>
          <a:lstStyle/>
          <a:p>
            <a:r>
              <a:rPr lang="ja-JP" altLang="en-US" dirty="0" smtClean="0"/>
              <a:t>個人的展望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276530"/>
            <a:ext cx="8229600" cy="531689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ja-JP" altLang="en-US" dirty="0" smtClean="0"/>
              <a:t>たぶん日本にはチャンス</a:t>
            </a:r>
            <a:endParaRPr lang="en-US" altLang="ja-JP" dirty="0" smtClean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altLang="ja-JP" dirty="0" smtClean="0">
              <a:sym typeface="Wingding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ja-JP" dirty="0" smtClean="0"/>
              <a:t>X</a:t>
            </a:r>
            <a:r>
              <a:rPr lang="ja-JP" altLang="en-US" dirty="0" smtClean="0"/>
              <a:t>線の強みを活かせる次のステップは、高いエネルギー分解能と解像力の両立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>
                <a:sym typeface="Wingdings"/>
              </a:rPr>
              <a:t></a:t>
            </a:r>
            <a:r>
              <a:rPr lang="en-US" altLang="ja-JP" dirty="0" smtClean="0">
                <a:sym typeface="Wingdings"/>
              </a:rPr>
              <a:t>ASTRO-H </a:t>
            </a:r>
            <a:r>
              <a:rPr lang="ja-JP" altLang="en-US" dirty="0" smtClean="0">
                <a:sym typeface="Wingdings"/>
              </a:rPr>
              <a:t>マイクロカロリメータを</a:t>
            </a:r>
            <a:r>
              <a:rPr lang="ja-JP" altLang="en-US" dirty="0" smtClean="0">
                <a:sym typeface="Wingdings"/>
              </a:rPr>
              <a:t>発展</a:t>
            </a:r>
            <a:r>
              <a:rPr lang="ja-JP" altLang="en-US" dirty="0" smtClean="0">
                <a:sym typeface="Wingdings"/>
              </a:rPr>
              <a:t>させた中核ミッション</a:t>
            </a:r>
            <a:endParaRPr lang="en-US" altLang="ja-JP" dirty="0" smtClean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ja-JP" altLang="en-US" dirty="0" smtClean="0"/>
              <a:t>反射鏡：</a:t>
            </a:r>
            <a:r>
              <a:rPr lang="en-US" altLang="ja-JP" dirty="0" smtClean="0"/>
              <a:t>XMM</a:t>
            </a:r>
            <a:r>
              <a:rPr lang="ja-JP" altLang="en-US" dirty="0" smtClean="0"/>
              <a:t>のような大面積、</a:t>
            </a:r>
            <a:r>
              <a:rPr lang="en-US" altLang="ja-JP" dirty="0" smtClean="0"/>
              <a:t>~</a:t>
            </a:r>
            <a:r>
              <a:rPr lang="en-US" altLang="ja-JP" dirty="0" smtClean="0"/>
              <a:t>10</a:t>
            </a:r>
            <a:r>
              <a:rPr lang="ja-JP" altLang="en-US" dirty="0" smtClean="0"/>
              <a:t>秒角の分解能</a:t>
            </a:r>
            <a:endParaRPr lang="en-US" altLang="ja-JP" dirty="0" smtClean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ja-JP" altLang="en-US" dirty="0" smtClean="0"/>
              <a:t>検出器：多画素化</a:t>
            </a:r>
            <a:r>
              <a:rPr lang="en-US" altLang="ja-JP" dirty="0" smtClean="0"/>
              <a:t> &gt;30x30	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en-US" altLang="ja-JP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ja-JP" altLang="en-US" dirty="0" smtClean="0"/>
              <a:t>個別テーマで小規模国際協力</a:t>
            </a:r>
            <a:r>
              <a:rPr lang="en-US" altLang="ja-JP" dirty="0" smtClean="0"/>
              <a:t>	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ja-JP" altLang="en-US" dirty="0" smtClean="0"/>
              <a:t>硬</a:t>
            </a:r>
            <a:r>
              <a:rPr lang="en-US" altLang="ja-JP" dirty="0" smtClean="0"/>
              <a:t>X</a:t>
            </a:r>
            <a:r>
              <a:rPr lang="ja-JP" altLang="en-US" dirty="0" smtClean="0"/>
              <a:t>線、</a:t>
            </a:r>
            <a:r>
              <a:rPr lang="en-US" altLang="ja-JP" dirty="0" err="1" smtClean="0"/>
              <a:t>γ</a:t>
            </a:r>
            <a:r>
              <a:rPr lang="ja-JP" altLang="en-US" dirty="0" smtClean="0"/>
              <a:t>線</a:t>
            </a:r>
            <a:endParaRPr lang="en-US" altLang="ja-JP" dirty="0" smtClean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ja-JP" altLang="en-US" dirty="0" smtClean="0"/>
              <a:t>突発天体に対応できる</a:t>
            </a:r>
            <a:r>
              <a:rPr lang="en-US" altLang="ja-JP" dirty="0" smtClean="0"/>
              <a:t>Swift</a:t>
            </a:r>
            <a:r>
              <a:rPr lang="ja-JP" altLang="en-US" dirty="0" smtClean="0"/>
              <a:t>後継ミッション</a:t>
            </a:r>
            <a:endParaRPr lang="en-US" altLang="ja-JP" dirty="0" smtClean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ja-JP" altLang="en-US" dirty="0" smtClean="0"/>
              <a:t>サーベイ</a:t>
            </a:r>
            <a:endParaRPr lang="en-US" altLang="ja-JP" dirty="0" smtClean="0"/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66760"/>
            <a:ext cx="8229600" cy="930178"/>
          </a:xfrm>
        </p:spPr>
        <p:txBody>
          <a:bodyPr/>
          <a:lstStyle/>
          <a:p>
            <a:r>
              <a:rPr lang="en-US" altLang="ja-JP" dirty="0" smtClean="0"/>
              <a:t>X</a:t>
            </a:r>
            <a:r>
              <a:rPr lang="ja-JP" altLang="en-US" dirty="0" smtClean="0"/>
              <a:t>線天文学の今後の方向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279506"/>
            <a:ext cx="8229600" cy="5390889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Big Theme</a:t>
            </a:r>
            <a:r>
              <a:rPr lang="ja-JP" altLang="en-US" dirty="0" smtClean="0"/>
              <a:t>の追求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First Black Hole</a:t>
            </a:r>
          </a:p>
          <a:p>
            <a:pPr lvl="2"/>
            <a:r>
              <a:rPr lang="ja-JP" altLang="en-US" dirty="0" smtClean="0"/>
              <a:t>銀河形成／共進化、宇宙再電離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Cosmology</a:t>
            </a:r>
          </a:p>
          <a:p>
            <a:pPr lvl="2"/>
            <a:r>
              <a:rPr lang="ja-JP" altLang="en-US" dirty="0" smtClean="0"/>
              <a:t>銀河団サーベイ、</a:t>
            </a:r>
            <a:r>
              <a:rPr lang="en-US" altLang="ja-JP" dirty="0" smtClean="0"/>
              <a:t>SZ</a:t>
            </a:r>
            <a:r>
              <a:rPr lang="ja-JP" altLang="en-US" dirty="0" smtClean="0"/>
              <a:t>効果</a:t>
            </a:r>
            <a:endParaRPr lang="en-US" altLang="ja-JP" dirty="0" smtClean="0"/>
          </a:p>
          <a:p>
            <a:r>
              <a:rPr lang="ja-JP" altLang="en-US" dirty="0" smtClean="0"/>
              <a:t>さまざまな課題の追究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Cosmic Chemical Evolution (SNR, </a:t>
            </a:r>
            <a:r>
              <a:rPr lang="ja-JP" altLang="en-US" dirty="0" smtClean="0"/>
              <a:t>銀河団</a:t>
            </a:r>
            <a:r>
              <a:rPr lang="en-US" altLang="ja-JP" dirty="0" smtClean="0"/>
              <a:t>, …)</a:t>
            </a:r>
          </a:p>
          <a:p>
            <a:pPr lvl="1"/>
            <a:r>
              <a:rPr lang="en-US" altLang="ja-JP" dirty="0" smtClean="0"/>
              <a:t>Accretion and Jets (X</a:t>
            </a:r>
            <a:r>
              <a:rPr lang="ja-JP" altLang="en-US" dirty="0" smtClean="0"/>
              <a:t>線連星</a:t>
            </a:r>
            <a:r>
              <a:rPr lang="en-US" altLang="ja-JP" dirty="0" smtClean="0"/>
              <a:t>, AGN, …)</a:t>
            </a:r>
          </a:p>
          <a:p>
            <a:pPr lvl="1"/>
            <a:r>
              <a:rPr lang="en-US" altLang="ja-JP" dirty="0" smtClean="0"/>
              <a:t>Neutron Star Equation of State</a:t>
            </a:r>
          </a:p>
          <a:p>
            <a:pPr lvl="1"/>
            <a:r>
              <a:rPr lang="en-US" altLang="ja-JP" dirty="0" smtClean="0"/>
              <a:t>Particle acceleration</a:t>
            </a:r>
          </a:p>
          <a:p>
            <a:r>
              <a:rPr lang="ja-JP" altLang="en-US" dirty="0" smtClean="0"/>
              <a:t>新現象・新天体の探索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Rare events (</a:t>
            </a:r>
            <a:r>
              <a:rPr lang="ja-JP" altLang="en-US" dirty="0" smtClean="0"/>
              <a:t>突発現象の長期・大天域監視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External trigger </a:t>
            </a:r>
            <a:r>
              <a:rPr lang="ja-JP" altLang="en-US" dirty="0" smtClean="0"/>
              <a:t>（</a:t>
            </a:r>
            <a:r>
              <a:rPr lang="en-US" altLang="ja-JP" dirty="0" err="1" smtClean="0"/>
              <a:t>γ</a:t>
            </a:r>
            <a:r>
              <a:rPr lang="ja-JP" altLang="en-US" dirty="0" smtClean="0"/>
              <a:t>、光、電波、</a:t>
            </a:r>
            <a:r>
              <a:rPr lang="en-US" altLang="ja-JP" dirty="0" smtClean="0"/>
              <a:t>GW, </a:t>
            </a:r>
            <a:r>
              <a:rPr lang="en-US" altLang="ja-JP" dirty="0" err="1" smtClean="0"/>
              <a:t>ν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X</a:t>
            </a:r>
            <a:r>
              <a:rPr lang="ja-JP" altLang="en-US" dirty="0" smtClean="0"/>
              <a:t>線と</a:t>
            </a:r>
            <a:r>
              <a:rPr lang="en-US" altLang="ja-JP" dirty="0" smtClean="0"/>
              <a:t>CTA</a:t>
            </a:r>
            <a:r>
              <a:rPr lang="ja-JP" altLang="en-US" dirty="0" smtClean="0"/>
              <a:t>との連携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28290" y="1600206"/>
            <a:ext cx="9015710" cy="4864946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Non-thermal source</a:t>
            </a:r>
          </a:p>
          <a:p>
            <a:pPr lvl="1"/>
            <a:r>
              <a:rPr lang="ja-JP" altLang="en-US" dirty="0" smtClean="0"/>
              <a:t>硬</a:t>
            </a:r>
            <a:r>
              <a:rPr lang="en-US" altLang="ja-JP" dirty="0" smtClean="0"/>
              <a:t>X</a:t>
            </a:r>
            <a:r>
              <a:rPr lang="ja-JP" altLang="en-US" dirty="0" smtClean="0"/>
              <a:t>線撮像、</a:t>
            </a:r>
            <a:r>
              <a:rPr lang="en-US" altLang="ja-JP" dirty="0" smtClean="0"/>
              <a:t>X</a:t>
            </a:r>
            <a:r>
              <a:rPr lang="ja-JP" altLang="en-US" dirty="0" smtClean="0"/>
              <a:t>線偏光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ja-JP" altLang="en-US" dirty="0" smtClean="0"/>
              <a:t>多波長連携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突発現象、時間変動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対応天体</a:t>
            </a:r>
            <a:r>
              <a:rPr lang="en-US" altLang="ja-JP" dirty="0" smtClean="0"/>
              <a:t> </a:t>
            </a:r>
            <a:r>
              <a:rPr lang="ja-JP" altLang="en-US" dirty="0" smtClean="0"/>
              <a:t>（広帯域放射過程、分子雲、伴星、母銀河）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ja-JP" altLang="en-US" dirty="0" smtClean="0"/>
              <a:t>長期</a:t>
            </a:r>
            <a:r>
              <a:rPr lang="en-US" altLang="ja-JP" dirty="0" smtClean="0"/>
              <a:t>+</a:t>
            </a:r>
            <a:r>
              <a:rPr lang="ja-JP" altLang="en-US" dirty="0" smtClean="0"/>
              <a:t>広天域モニター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長期的相関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稀な天体現象の追跡観測</a:t>
            </a:r>
            <a:endParaRPr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D6BEC3-BA40-9349-9F5B-F53F2BD77762}" type="slidenum">
              <a:rPr lang="en-US" altLang="ja-JP"/>
              <a:pPr/>
              <a:t>24</a:t>
            </a:fld>
            <a:endParaRPr lang="en-US" altLang="ja-JP"/>
          </a:p>
        </p:txBody>
      </p:sp>
      <p:pic>
        <p:nvPicPr>
          <p:cNvPr id="21507" name="コンテンツ プレースホルダ 5" descr="lightcurve_HRall2_flare1.gif"/>
          <p:cNvPicPr>
            <a:picLocks noChangeAspect="1"/>
          </p:cNvPicPr>
          <p:nvPr/>
        </p:nvPicPr>
        <p:blipFill>
          <a:blip r:embed="rId3"/>
          <a:srcRect t="5871"/>
          <a:stretch>
            <a:fillRect/>
          </a:stretch>
        </p:blipFill>
        <p:spPr bwMode="auto">
          <a:xfrm>
            <a:off x="142144" y="2393355"/>
            <a:ext cx="2738803" cy="406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コンテンツ プレースホルダ 6" descr="lightcurve_HRall2_flare2.gif"/>
          <p:cNvPicPr>
            <a:picLocks noChangeAspect="1"/>
          </p:cNvPicPr>
          <p:nvPr/>
        </p:nvPicPr>
        <p:blipFill>
          <a:blip r:embed="rId4"/>
          <a:srcRect t="5402"/>
          <a:stretch>
            <a:fillRect/>
          </a:stretch>
        </p:blipFill>
        <p:spPr bwMode="auto">
          <a:xfrm>
            <a:off x="2863363" y="2393358"/>
            <a:ext cx="4799135" cy="4104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テキスト ボックス 8"/>
          <p:cNvSpPr txBox="1">
            <a:spLocks noChangeArrowheads="1"/>
          </p:cNvSpPr>
          <p:nvPr/>
        </p:nvSpPr>
        <p:spPr bwMode="auto">
          <a:xfrm>
            <a:off x="7756281" y="3870326"/>
            <a:ext cx="10075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 i="1" dirty="0">
                <a:latin typeface="Constantia" charset="0"/>
                <a:ea typeface="HG明朝E" pitchFamily="17" charset="-128"/>
                <a:cs typeface="HG明朝E" pitchFamily="17" charset="-128"/>
              </a:rPr>
              <a:t>F</a:t>
            </a:r>
            <a:r>
              <a:rPr lang="en-US" altLang="ja-JP" sz="2000" b="1" baseline="-10000" dirty="0">
                <a:latin typeface="Constantia" charset="0"/>
                <a:ea typeface="HG明朝E" pitchFamily="17" charset="-128"/>
                <a:cs typeface="HG明朝E" pitchFamily="17" charset="-128"/>
              </a:rPr>
              <a:t>4-10 keV</a:t>
            </a:r>
          </a:p>
          <a:p>
            <a:r>
              <a:rPr lang="en-US" altLang="ja-JP" sz="2000" b="1" i="1" dirty="0" smtClean="0">
                <a:latin typeface="Constantia" charset="0"/>
                <a:ea typeface="HG明朝E" pitchFamily="17" charset="-128"/>
                <a:cs typeface="HG明朝E" pitchFamily="17" charset="-128"/>
              </a:rPr>
              <a:t>F</a:t>
            </a:r>
            <a:r>
              <a:rPr lang="en-US" altLang="ja-JP" sz="2000" b="1" baseline="-10000" dirty="0" smtClean="0">
                <a:latin typeface="Constantia" charset="0"/>
                <a:ea typeface="HG明朝E" pitchFamily="17" charset="-128"/>
                <a:cs typeface="HG明朝E" pitchFamily="17" charset="-128"/>
              </a:rPr>
              <a:t>2-</a:t>
            </a:r>
            <a:r>
              <a:rPr lang="en-US" altLang="ja-JP" sz="2000" b="1" baseline="-10000" dirty="0">
                <a:latin typeface="Constantia" charset="0"/>
                <a:ea typeface="HG明朝E" pitchFamily="17" charset="-128"/>
                <a:cs typeface="HG明朝E" pitchFamily="17" charset="-128"/>
              </a:rPr>
              <a:t>4 keV</a:t>
            </a:r>
          </a:p>
        </p:txBody>
      </p:sp>
      <p:sp>
        <p:nvSpPr>
          <p:cNvPr id="21510" name="テキスト ボックス 11"/>
          <p:cNvSpPr txBox="1">
            <a:spLocks noChangeArrowheads="1"/>
          </p:cNvSpPr>
          <p:nvPr/>
        </p:nvSpPr>
        <p:spPr bwMode="auto">
          <a:xfrm>
            <a:off x="7679308" y="5275263"/>
            <a:ext cx="10716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b="1" i="1" dirty="0">
                <a:latin typeface="Constantia" charset="0"/>
                <a:ea typeface="HG明朝E" pitchFamily="17" charset="-128"/>
                <a:cs typeface="HG明朝E" pitchFamily="17" charset="-128"/>
              </a:rPr>
              <a:t>F</a:t>
            </a:r>
            <a:r>
              <a:rPr lang="en-US" altLang="ja-JP" sz="2000" b="1" baseline="-10000" dirty="0">
                <a:latin typeface="Constantia" charset="0"/>
                <a:ea typeface="HG明朝E" pitchFamily="17" charset="-128"/>
                <a:cs typeface="HG明朝E" pitchFamily="17" charset="-128"/>
              </a:rPr>
              <a:t>15-50 keV</a:t>
            </a:r>
          </a:p>
          <a:p>
            <a:r>
              <a:rPr lang="en-US" altLang="ja-JP" sz="2000" b="1" i="1" dirty="0" smtClean="0">
                <a:latin typeface="Constantia" charset="0"/>
                <a:ea typeface="HG明朝E" pitchFamily="17" charset="-128"/>
                <a:cs typeface="HG明朝E" pitchFamily="17" charset="-128"/>
              </a:rPr>
              <a:t>F</a:t>
            </a:r>
            <a:r>
              <a:rPr lang="en-US" altLang="ja-JP" sz="2000" b="1" baseline="-10000" dirty="0" smtClean="0">
                <a:latin typeface="Constantia" charset="0"/>
                <a:ea typeface="HG明朝E" pitchFamily="17" charset="-128"/>
                <a:cs typeface="HG明朝E" pitchFamily="17" charset="-128"/>
              </a:rPr>
              <a:t>2-</a:t>
            </a:r>
            <a:r>
              <a:rPr lang="en-US" altLang="ja-JP" sz="2000" b="1" baseline="-10000" dirty="0">
                <a:latin typeface="Constantia" charset="0"/>
                <a:ea typeface="HG明朝E" pitchFamily="17" charset="-128"/>
                <a:cs typeface="HG明朝E" pitchFamily="17" charset="-128"/>
              </a:rPr>
              <a:t>4 keV</a:t>
            </a:r>
          </a:p>
        </p:txBody>
      </p:sp>
      <p:sp>
        <p:nvSpPr>
          <p:cNvPr id="21511" name="テキスト ボックス 7"/>
          <p:cNvSpPr txBox="1">
            <a:spLocks noChangeArrowheads="1"/>
          </p:cNvSpPr>
          <p:nvPr/>
        </p:nvSpPr>
        <p:spPr bwMode="auto">
          <a:xfrm>
            <a:off x="7797018" y="2586041"/>
            <a:ext cx="10182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b="1" dirty="0">
                <a:latin typeface="Constantia" charset="0"/>
                <a:ea typeface="HG明朝E" pitchFamily="17" charset="-128"/>
                <a:cs typeface="HG明朝E" pitchFamily="17" charset="-128"/>
              </a:rPr>
              <a:t>MAXI</a:t>
            </a:r>
            <a:endParaRPr lang="en-US" altLang="ja-JP" sz="1600" b="1" dirty="0" smtClean="0">
              <a:latin typeface="Constantia" charset="0"/>
              <a:ea typeface="HG明朝E" pitchFamily="17" charset="-128"/>
              <a:cs typeface="HG明朝E" pitchFamily="17" charset="-128"/>
            </a:endParaRPr>
          </a:p>
          <a:p>
            <a:r>
              <a:rPr lang="en-US" altLang="ja-JP" sz="1600" b="1" dirty="0" smtClean="0">
                <a:latin typeface="Constantia" charset="0"/>
                <a:ea typeface="HG明朝E" pitchFamily="17" charset="-128"/>
                <a:cs typeface="HG明朝E" pitchFamily="17" charset="-128"/>
              </a:rPr>
              <a:t>2 </a:t>
            </a:r>
            <a:r>
              <a:rPr lang="en-US" altLang="ja-JP" sz="1600" b="1" dirty="0">
                <a:latin typeface="Constantia" charset="0"/>
                <a:ea typeface="HG明朝E" pitchFamily="17" charset="-128"/>
                <a:cs typeface="HG明朝E" pitchFamily="17" charset="-128"/>
              </a:rPr>
              <a:t>– 4 keV</a:t>
            </a:r>
          </a:p>
          <a:p>
            <a:r>
              <a:rPr lang="en-US" altLang="ja-JP" sz="1600" b="1" dirty="0">
                <a:latin typeface="Constantia" charset="0"/>
                <a:ea typeface="HG明朝E" pitchFamily="17" charset="-128"/>
                <a:cs typeface="HG明朝E" pitchFamily="17" charset="-128"/>
              </a:rPr>
              <a:t>(6 hour)</a:t>
            </a:r>
            <a:endParaRPr lang="ja-JP" altLang="en-US" sz="1600" b="1" dirty="0">
              <a:latin typeface="Constantia" charset="0"/>
              <a:ea typeface="HG明朝E" pitchFamily="17" charset="-128"/>
              <a:cs typeface="HG明朝E" pitchFamily="17" charset="-128"/>
            </a:endParaRPr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7822224" y="4249738"/>
            <a:ext cx="90414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rgbClr val="000000">
                <a:alpha val="74998"/>
              </a:srgbClr>
            </a:prst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>
            <a:off x="7763608" y="5667375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rgbClr val="000000">
                <a:alpha val="74998"/>
              </a:srgbClr>
            </a:prst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>
            <a:off x="1557704" y="2589216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rgbClr val="000000">
                <a:alpha val="74998"/>
              </a:srgbClr>
            </a:prst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6" name="Line 12"/>
          <p:cNvSpPr>
            <a:spLocks noChangeShapeType="1"/>
          </p:cNvSpPr>
          <p:nvPr/>
        </p:nvSpPr>
        <p:spPr bwMode="auto">
          <a:xfrm>
            <a:off x="4517781" y="2201866"/>
            <a:ext cx="0" cy="219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rgbClr val="000000">
                <a:alpha val="74998"/>
              </a:srgbClr>
            </a:prst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41473" y="1839913"/>
            <a:ext cx="147417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defTabSz="971550">
              <a:spcBef>
                <a:spcPct val="50000"/>
              </a:spcBef>
              <a:defRPr/>
            </a:pPr>
            <a:r>
              <a:rPr lang="en-US" altLang="ja-JP" sz="1600" b="1" dirty="0">
                <a:latin typeface="Arial" pitchFamily="34" charset="0"/>
                <a:ea typeface="ＭＳ Ｐゴシック" pitchFamily="50" charset="-128"/>
                <a:cs typeface="+mn-cs"/>
              </a:rPr>
              <a:t>Jan. 1, 2010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3745523" y="1843088"/>
            <a:ext cx="1699846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defTabSz="971550">
              <a:spcBef>
                <a:spcPct val="50000"/>
              </a:spcBef>
              <a:defRPr/>
            </a:pPr>
            <a:r>
              <a:rPr lang="en-US" altLang="ja-JP" sz="1600" b="1" dirty="0">
                <a:latin typeface="Arial" pitchFamily="34" charset="0"/>
                <a:ea typeface="ＭＳ Ｐゴシック" pitchFamily="50" charset="-128"/>
                <a:cs typeface="+mn-cs"/>
              </a:rPr>
              <a:t>Feb. 16, 2010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341473" y="193675"/>
            <a:ext cx="683261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defTabSz="971550">
              <a:spcBef>
                <a:spcPct val="50000"/>
              </a:spcBef>
              <a:defRPr/>
            </a:pPr>
            <a:r>
              <a:rPr lang="en-US" altLang="ja-JP" sz="4000" dirty="0" smtClean="0">
                <a:latin typeface="Arial" pitchFamily="34" charset="0"/>
                <a:ea typeface="ＭＳ Ｐゴシック" pitchFamily="50" charset="-128"/>
                <a:cs typeface="+mn-cs"/>
              </a:rPr>
              <a:t>MAXI detections of </a:t>
            </a:r>
            <a:r>
              <a:rPr lang="en-US" altLang="ja-JP" sz="4000" dirty="0" smtClean="0">
                <a:latin typeface="Arial" pitchFamily="34" charset="0"/>
                <a:ea typeface="ＭＳ Ｐゴシック" pitchFamily="50" charset="-128"/>
              </a:rPr>
              <a:t>two intense f</a:t>
            </a:r>
            <a:r>
              <a:rPr lang="en-US" altLang="ja-JP" sz="4000" dirty="0" smtClean="0">
                <a:latin typeface="Arial" pitchFamily="34" charset="0"/>
                <a:ea typeface="ＭＳ Ｐゴシック" pitchFamily="50" charset="-128"/>
                <a:cs typeface="+mn-cs"/>
              </a:rPr>
              <a:t>lares </a:t>
            </a:r>
            <a:r>
              <a:rPr lang="en-US" altLang="ja-JP" sz="4000" dirty="0">
                <a:latin typeface="Arial" pitchFamily="34" charset="0"/>
                <a:ea typeface="ＭＳ Ｐゴシック" pitchFamily="50" charset="-128"/>
                <a:cs typeface="+mn-cs"/>
              </a:rPr>
              <a:t>from Mrk421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1626266" y="1821813"/>
            <a:ext cx="18002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defTabSz="971550">
              <a:spcBef>
                <a:spcPct val="50000"/>
              </a:spcBef>
              <a:defRPr/>
            </a:pPr>
            <a:r>
              <a:rPr lang="en-US" altLang="ja-JP" sz="2000" dirty="0" smtClean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~120 </a:t>
            </a:r>
            <a:r>
              <a:rPr lang="en-US" altLang="ja-JP" sz="2000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mCrab.</a:t>
            </a:r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 flipH="1">
            <a:off x="5087815" y="2638428"/>
            <a:ext cx="13189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rgbClr val="000000">
                <a:alpha val="74998"/>
              </a:srgbClr>
            </a:prst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48" name="Line 24"/>
          <p:cNvSpPr>
            <a:spLocks noChangeShapeType="1"/>
          </p:cNvSpPr>
          <p:nvPr/>
        </p:nvSpPr>
        <p:spPr bwMode="auto">
          <a:xfrm>
            <a:off x="6293827" y="2860678"/>
            <a:ext cx="0" cy="195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rgbClr val="000000">
                <a:alpha val="74998"/>
              </a:srgbClr>
            </a:prst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649" name="Line 25"/>
          <p:cNvSpPr>
            <a:spLocks noChangeShapeType="1"/>
          </p:cNvSpPr>
          <p:nvPr/>
        </p:nvSpPr>
        <p:spPr bwMode="auto">
          <a:xfrm>
            <a:off x="5666643" y="2795588"/>
            <a:ext cx="0" cy="182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2700000">
              <a:srgbClr val="000000">
                <a:alpha val="74998"/>
              </a:srgbClr>
            </a:prst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5373819" y="1778837"/>
            <a:ext cx="18002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defTabSz="971550">
              <a:spcBef>
                <a:spcPct val="50000"/>
              </a:spcBef>
              <a:defRPr/>
            </a:pPr>
            <a:r>
              <a:rPr lang="en-US" altLang="ja-JP" sz="2000" dirty="0" smtClean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~</a:t>
            </a:r>
            <a:r>
              <a:rPr lang="en-US" altLang="ja-JP" sz="2000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  <a:cs typeface="+mn-cs"/>
              </a:rPr>
              <a:t>164 mCrab.</a:t>
            </a:r>
          </a:p>
        </p:txBody>
      </p:sp>
      <p:grpSp>
        <p:nvGrpSpPr>
          <p:cNvPr id="2" name="図形グループ 23"/>
          <p:cNvGrpSpPr/>
          <p:nvPr/>
        </p:nvGrpSpPr>
        <p:grpSpPr>
          <a:xfrm>
            <a:off x="4462635" y="2130015"/>
            <a:ext cx="2209800" cy="562358"/>
            <a:chOff x="4834521" y="2130015"/>
            <a:chExt cx="2393950" cy="562358"/>
          </a:xfrm>
        </p:grpSpPr>
        <p:sp>
          <p:nvSpPr>
            <p:cNvPr id="22" name="二等辺三角形 21"/>
            <p:cNvSpPr/>
            <p:nvPr/>
          </p:nvSpPr>
          <p:spPr>
            <a:xfrm flipV="1">
              <a:off x="4961776" y="2417777"/>
              <a:ext cx="166754" cy="274596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23" name="TextBox 7"/>
            <p:cNvSpPr txBox="1"/>
            <p:nvPr/>
          </p:nvSpPr>
          <p:spPr>
            <a:xfrm>
              <a:off x="4834521" y="2130015"/>
              <a:ext cx="2393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800" b="1" dirty="0" smtClean="0">
                  <a:solidFill>
                    <a:srgbClr val="0000FF"/>
                  </a:solidFill>
                  <a:latin typeface="+mj-lt"/>
                </a:rPr>
                <a:t>VERITAS </a:t>
              </a:r>
              <a:r>
                <a:rPr kumimoji="1" lang="en-US" altLang="ja-JP" sz="1800" b="1" dirty="0" err="1" smtClean="0">
                  <a:solidFill>
                    <a:srgbClr val="0000FF"/>
                  </a:solidFill>
                  <a:latin typeface="+mj-lt"/>
                </a:rPr>
                <a:t>ATel</a:t>
              </a:r>
              <a:r>
                <a:rPr kumimoji="1" lang="en-US" altLang="ja-JP" sz="1800" b="1" dirty="0" smtClean="0">
                  <a:solidFill>
                    <a:srgbClr val="0000FF"/>
                  </a:solidFill>
                  <a:latin typeface="+mj-lt"/>
                </a:rPr>
                <a:t> #2443</a:t>
              </a:r>
              <a:endParaRPr kumimoji="1" lang="ja-JP" altLang="en-US" sz="1800" b="1" dirty="0">
                <a:solidFill>
                  <a:srgbClr val="0000FF"/>
                </a:solidFill>
                <a:latin typeface="+mj-lt"/>
              </a:endParaRPr>
            </a:p>
          </p:txBody>
        </p:sp>
      </p:grpSp>
      <p:sp>
        <p:nvSpPr>
          <p:cNvPr id="25" name="テキスト ボックス 24"/>
          <p:cNvSpPr txBox="1"/>
          <p:nvPr/>
        </p:nvSpPr>
        <p:spPr bwMode="auto">
          <a:xfrm>
            <a:off x="6765777" y="6550226"/>
            <a:ext cx="17887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prstTxWarp prst="textNoShape">
              <a:avLst/>
            </a:prstTxWarp>
            <a:spAutoFit/>
          </a:bodyPr>
          <a:lstStyle/>
          <a:p>
            <a:r>
              <a:rPr kumimoji="1" lang="en-US" altLang="ja-JP" sz="1400" dirty="0" err="1" smtClean="0"/>
              <a:t>Isobe</a:t>
            </a:r>
            <a:r>
              <a:rPr kumimoji="1" lang="en-US" altLang="ja-JP" sz="1400" dirty="0" smtClean="0"/>
              <a:t> et al.</a:t>
            </a:r>
            <a:r>
              <a:rPr kumimoji="1" lang="en-US" altLang="ja-JP" sz="1400" dirty="0" smtClean="0"/>
              <a:t> 2010  PASJ</a:t>
            </a:r>
            <a:endParaRPr kumimoji="1" lang="ja-JP" altLang="en-US" sz="1400" dirty="0" err="1"/>
          </a:p>
        </p:txBody>
      </p:sp>
      <p:cxnSp>
        <p:nvCxnSpPr>
          <p:cNvPr id="26" name="直線矢印コネクタ 25"/>
          <p:cNvCxnSpPr/>
          <p:nvPr/>
        </p:nvCxnSpPr>
        <p:spPr bwMode="auto">
          <a:xfrm rot="16200000" flipH="1">
            <a:off x="4205420" y="2937108"/>
            <a:ext cx="808098" cy="18651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00FF">
                <a:alpha val="25000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4" name="直線矢印コネクタ 33"/>
          <p:cNvCxnSpPr/>
          <p:nvPr/>
        </p:nvCxnSpPr>
        <p:spPr bwMode="auto">
          <a:xfrm rot="5400000" flipH="1" flipV="1">
            <a:off x="4466288" y="5530119"/>
            <a:ext cx="432906" cy="25312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>
                <a:alpha val="25000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6" name="直線矢印コネクタ 35"/>
          <p:cNvCxnSpPr/>
          <p:nvPr/>
        </p:nvCxnSpPr>
        <p:spPr bwMode="auto">
          <a:xfrm>
            <a:off x="4590283" y="2735426"/>
            <a:ext cx="1905068" cy="75037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00FF">
                <a:alpha val="25000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7" name="直線矢印コネクタ 36"/>
          <p:cNvCxnSpPr/>
          <p:nvPr/>
        </p:nvCxnSpPr>
        <p:spPr bwMode="auto">
          <a:xfrm flipV="1">
            <a:off x="4563638" y="4063018"/>
            <a:ext cx="1998324" cy="18759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>
                <a:alpha val="25000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8" name="直線矢印コネクタ 37"/>
          <p:cNvCxnSpPr/>
          <p:nvPr/>
        </p:nvCxnSpPr>
        <p:spPr bwMode="auto">
          <a:xfrm flipV="1">
            <a:off x="4624382" y="5289588"/>
            <a:ext cx="1870970" cy="54202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>
                <a:alpha val="25000"/>
              </a:srgb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3" name="図形グループ 44"/>
          <p:cNvGrpSpPr/>
          <p:nvPr/>
        </p:nvGrpSpPr>
        <p:grpSpPr>
          <a:xfrm>
            <a:off x="2630800" y="2099250"/>
            <a:ext cx="2209800" cy="562358"/>
            <a:chOff x="4834521" y="2130015"/>
            <a:chExt cx="2393950" cy="562358"/>
          </a:xfrm>
        </p:grpSpPr>
        <p:sp>
          <p:nvSpPr>
            <p:cNvPr id="46" name="二等辺三角形 45"/>
            <p:cNvSpPr/>
            <p:nvPr/>
          </p:nvSpPr>
          <p:spPr>
            <a:xfrm flipV="1">
              <a:off x="4961776" y="2417777"/>
              <a:ext cx="166754" cy="274596"/>
            </a:xfrm>
            <a:prstGeom prst="triangl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80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47" name="TextBox 7"/>
            <p:cNvSpPr txBox="1"/>
            <p:nvPr/>
          </p:nvSpPr>
          <p:spPr>
            <a:xfrm>
              <a:off x="4834521" y="2130015"/>
              <a:ext cx="2393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en-US" altLang="ja-JP" sz="1800" b="1" smtClean="0">
                  <a:solidFill>
                    <a:srgbClr val="0000FF"/>
                  </a:solidFill>
                  <a:latin typeface="+mj-lt"/>
                </a:rPr>
                <a:t>MAGIC flare</a:t>
              </a:r>
              <a:endParaRPr kumimoji="1" lang="ja-JP" altLang="en-US" sz="1800" b="1" dirty="0">
                <a:solidFill>
                  <a:srgbClr val="0000FF"/>
                </a:solidFill>
                <a:latin typeface="+mj-lt"/>
              </a:endParaRPr>
            </a:p>
          </p:txBody>
        </p:sp>
      </p:grpSp>
      <p:pic>
        <p:nvPicPr>
          <p:cNvPr id="32" name="Picture 19" descr="MAXI_transparen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74089" y="130805"/>
            <a:ext cx="1691008" cy="169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0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/>
          <a:srcRect l="12447" r="13689"/>
          <a:stretch>
            <a:fillRect/>
          </a:stretch>
        </p:blipFill>
        <p:spPr bwMode="auto">
          <a:xfrm>
            <a:off x="-35716" y="141759"/>
            <a:ext cx="9180835" cy="6351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9267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2FC5A3C-D979-0543-8502-399B70634240}" type="slidenum">
              <a:rPr lang="en-US" altLang="ja-JP" smtClean="0">
                <a:solidFill>
                  <a:srgbClr val="000000"/>
                </a:solidFill>
                <a:latin typeface="ヒラギノ角ゴ Pro W6" charset="-128"/>
                <a:ea typeface="ヒラギノ角ゴ Pro W6" charset="-128"/>
                <a:cs typeface="ヒラギノ角ゴ Pro W6" charset="-128"/>
                <a:sym typeface="ヒラギノ角ゴ Pro W6" charset="-128"/>
              </a:rPr>
              <a:pPr/>
              <a:t>25</a:t>
            </a:fld>
            <a:endParaRPr lang="en-US" altLang="ja-JP" smtClean="0">
              <a:solidFill>
                <a:srgbClr val="000000"/>
              </a:solidFill>
              <a:latin typeface="ヒラギノ角ゴ Pro W6" charset="-128"/>
              <a:ea typeface="ヒラギノ角ゴ Pro W6" charset="-128"/>
              <a:cs typeface="ヒラギノ角ゴ Pro W6" charset="-128"/>
              <a:sym typeface="ヒラギノ角ゴ Pro W6" charset="-128"/>
            </a:endParaRPr>
          </a:p>
        </p:txBody>
      </p:sp>
      <p:sp>
        <p:nvSpPr>
          <p:cNvPr id="139268" name="Rectangle 2"/>
          <p:cNvSpPr>
            <a:spLocks/>
          </p:cNvSpPr>
          <p:nvPr/>
        </p:nvSpPr>
        <p:spPr bwMode="auto">
          <a:xfrm>
            <a:off x="276820" y="6581186"/>
            <a:ext cx="8581430" cy="26789"/>
          </a:xfrm>
          <a:prstGeom prst="rect">
            <a:avLst/>
          </a:prstGeom>
          <a:gradFill rotWithShape="0">
            <a:gsLst>
              <a:gs pos="0">
                <a:srgbClr val="618FFD"/>
              </a:gs>
              <a:gs pos="100000">
                <a:srgbClr val="FF80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13926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02836" y="151806"/>
            <a:ext cx="616148" cy="6161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9270" name="Rectangle 4"/>
          <p:cNvSpPr>
            <a:spLocks/>
          </p:cNvSpPr>
          <p:nvPr/>
        </p:nvSpPr>
        <p:spPr bwMode="auto">
          <a:xfrm>
            <a:off x="652968" y="6661555"/>
            <a:ext cx="887416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prstTxWarp prst="textNoShape">
              <a:avLst/>
            </a:prstTxWarp>
            <a:spAutoFit/>
          </a:bodyPr>
          <a:lstStyle/>
          <a:p>
            <a:pPr marL="40178"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800" dirty="0">
                <a:solidFill>
                  <a:srgbClr val="FDA531"/>
                </a:solidFill>
                <a:latin typeface="小塚ゴシック Pro B" pitchFamily="-109" charset="-128"/>
                <a:ea typeface="小塚ゴシック Pro B" pitchFamily="-109" charset="-128"/>
                <a:cs typeface="小塚ゴシック Pro B" pitchFamily="-109" charset="-128"/>
                <a:sym typeface="小塚ゴシック Pro B" pitchFamily="-109" charset="-128"/>
              </a:rPr>
              <a:t>2010/04/15 SRON</a:t>
            </a:r>
          </a:p>
        </p:txBody>
      </p:sp>
      <p:sp>
        <p:nvSpPr>
          <p:cNvPr id="139271" name="Rectangle 5"/>
          <p:cNvSpPr>
            <a:spLocks/>
          </p:cNvSpPr>
          <p:nvPr/>
        </p:nvSpPr>
        <p:spPr bwMode="auto">
          <a:xfrm>
            <a:off x="177482" y="303613"/>
            <a:ext cx="6491883" cy="3661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>
            <a:prstTxWarp prst="textNoShape">
              <a:avLst/>
            </a:prstTxWarp>
          </a:bodyPr>
          <a:lstStyle/>
          <a:p>
            <a:pPr marL="40178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2300" dirty="0">
                <a:solidFill>
                  <a:srgbClr val="FFCC66"/>
                </a:solidFill>
                <a:latin typeface="小塚ゴシック Pro B" pitchFamily="-109" charset="-128"/>
                <a:ea typeface="小塚ゴシック Pro B" pitchFamily="-109" charset="-128"/>
                <a:cs typeface="小塚ゴシック Pro B" pitchFamily="-109" charset="-128"/>
                <a:sym typeface="小塚ゴシック Pro B" pitchFamily="-109" charset="-128"/>
              </a:rPr>
              <a:t>２</a:t>
            </a:r>
            <a:r>
              <a:rPr kumimoji="0" lang="en-US" altLang="ja-JP" sz="2300" dirty="0">
                <a:solidFill>
                  <a:srgbClr val="FFCC66"/>
                </a:solidFill>
                <a:latin typeface="小塚ゴシック Pro B" pitchFamily="-109" charset="-128"/>
                <a:ea typeface="小塚ゴシック Pro B" pitchFamily="-109" charset="-128"/>
                <a:cs typeface="小塚ゴシック Pro B" pitchFamily="-109" charset="-128"/>
                <a:sym typeface="小塚ゴシック Pro B" pitchFamily="-109" charset="-128"/>
              </a:rPr>
              <a:t>. ASTRO-H</a:t>
            </a:r>
            <a:r>
              <a:rPr kumimoji="0" lang="en-US" altLang="ja-JP" dirty="0">
                <a:solidFill>
                  <a:srgbClr val="FFCC66"/>
                </a:solidFill>
                <a:latin typeface="小塚ゴシック Pro B" pitchFamily="-109" charset="-128"/>
                <a:ea typeface="小塚ゴシック Pro B" pitchFamily="-109" charset="-128"/>
                <a:cs typeface="小塚ゴシック Pro B" pitchFamily="-109" charset="-128"/>
                <a:sym typeface="小塚ゴシック Pro B" pitchFamily="-109" charset="-128"/>
              </a:rPr>
              <a:t>  X-ray Astronomy Satellite</a:t>
            </a:r>
          </a:p>
        </p:txBody>
      </p:sp>
      <p:pic>
        <p:nvPicPr>
          <p:cNvPr id="139272" name="Picture 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3274" y="1006822"/>
            <a:ext cx="3684612" cy="40708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927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9924" y="3847581"/>
            <a:ext cx="1972345" cy="14834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9274" name="Rectangle 8"/>
          <p:cNvSpPr>
            <a:spLocks/>
          </p:cNvSpPr>
          <p:nvPr/>
        </p:nvSpPr>
        <p:spPr bwMode="auto">
          <a:xfrm>
            <a:off x="5804299" y="5500687"/>
            <a:ext cx="1445766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28570" bIns="0">
            <a:prstTxWarp prst="textNoShape">
              <a:avLst/>
            </a:prstTxWarp>
            <a:spAutoFit/>
          </a:bodyPr>
          <a:lstStyle/>
          <a:p>
            <a:pPr marL="27902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dirty="0" err="1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Suzaku</a:t>
            </a:r>
            <a:r>
              <a:rPr kumimoji="0" lang="en-US" altLang="ja-JP" sz="1400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(6m, 1.7t)</a:t>
            </a:r>
          </a:p>
        </p:txBody>
      </p:sp>
      <p:sp>
        <p:nvSpPr>
          <p:cNvPr id="139275" name="Rectangle 9"/>
          <p:cNvSpPr>
            <a:spLocks/>
          </p:cNvSpPr>
          <p:nvPr/>
        </p:nvSpPr>
        <p:spPr bwMode="auto">
          <a:xfrm>
            <a:off x="312544" y="4170171"/>
            <a:ext cx="4482703" cy="208954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40634" bIns="0">
            <a:prstTxWarp prst="textNoShape">
              <a:avLst/>
            </a:prstTxWarp>
          </a:bodyPr>
          <a:lstStyle/>
          <a:p>
            <a:pPr marL="27902" defTabSz="642882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charset="0"/>
              <a:buChar char="•"/>
            </a:pPr>
            <a:r>
              <a:rPr kumimoji="0" lang="en-US" altLang="ja-JP" sz="17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Total Length: 14m</a:t>
            </a:r>
          </a:p>
          <a:p>
            <a:pPr marL="27902" defTabSz="642882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charset="0"/>
              <a:buChar char="•"/>
            </a:pPr>
            <a:r>
              <a:rPr kumimoji="0" lang="en-US" altLang="ja-JP" sz="17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 Mass: &lt;2.6  metric ton</a:t>
            </a:r>
          </a:p>
          <a:p>
            <a:pPr marL="27902" defTabSz="642882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charset="0"/>
              <a:buChar char="•"/>
            </a:pPr>
            <a:r>
              <a:rPr kumimoji="0" lang="en-US" altLang="ja-JP" sz="17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 Power: &lt;3500 W</a:t>
            </a:r>
          </a:p>
          <a:p>
            <a:pPr marL="27902" defTabSz="642882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charset="0"/>
              <a:buChar char="•"/>
            </a:pPr>
            <a:r>
              <a:rPr kumimoji="0" lang="en-US" altLang="ja-JP" sz="17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 Telemetry Rate: &gt; 8 Mbps (X-band)</a:t>
            </a:r>
          </a:p>
          <a:p>
            <a:pPr marL="27902" defTabSz="642882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charset="0"/>
              <a:buChar char="•"/>
            </a:pPr>
            <a:r>
              <a:rPr kumimoji="0" lang="en-US" altLang="ja-JP" sz="17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 Recording Capacity: &gt; 12 </a:t>
            </a:r>
            <a:r>
              <a:rPr kumimoji="0" lang="en-US" altLang="ja-JP" sz="1700" dirty="0" err="1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Gbits</a:t>
            </a:r>
            <a:endParaRPr kumimoji="0" lang="en-US" altLang="ja-JP" sz="1700" dirty="0">
              <a:solidFill>
                <a:srgbClr val="000000"/>
              </a:solidFill>
              <a:latin typeface="Arial Rounded MT Bold" charset="0"/>
              <a:ea typeface="Arial Rounded MT Bold" charset="0"/>
              <a:cs typeface="Arial Rounded MT Bold" charset="0"/>
              <a:sym typeface="Arial Rounded MT Bold" charset="0"/>
            </a:endParaRPr>
          </a:p>
          <a:p>
            <a:pPr marL="27902" defTabSz="642882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charset="0"/>
              <a:buChar char="•"/>
            </a:pPr>
            <a:r>
              <a:rPr kumimoji="0" lang="en-US" altLang="ja-JP" sz="17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 Mission life : &gt; 3 years</a:t>
            </a:r>
          </a:p>
        </p:txBody>
      </p:sp>
      <p:sp>
        <p:nvSpPr>
          <p:cNvPr id="139276" name="Rectangle 10"/>
          <p:cNvSpPr>
            <a:spLocks/>
          </p:cNvSpPr>
          <p:nvPr/>
        </p:nvSpPr>
        <p:spPr bwMode="auto">
          <a:xfrm>
            <a:off x="353842" y="1151930"/>
            <a:ext cx="4420195" cy="279499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40634" bIns="0">
            <a:prstTxWarp prst="textNoShape">
              <a:avLst/>
            </a:prstTxWarp>
          </a:bodyPr>
          <a:lstStyle/>
          <a:p>
            <a:pPr marL="27902" defTabSz="642882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charset="0"/>
              <a:buChar char="•"/>
            </a:pPr>
            <a:r>
              <a:rPr kumimoji="0" lang="en-US" altLang="ja-JP" sz="17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 Launch in 2014</a:t>
            </a:r>
          </a:p>
          <a:p>
            <a:pPr marL="27902" defTabSz="642882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charset="0"/>
              <a:buChar char="•"/>
            </a:pPr>
            <a:r>
              <a:rPr kumimoji="0" lang="en-US" altLang="ja-JP" sz="17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 Launch site:</a:t>
            </a:r>
            <a:br>
              <a:rPr kumimoji="0" lang="en-US" altLang="ja-JP" sz="17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</a:br>
            <a:r>
              <a:rPr kumimoji="0" lang="en-US" altLang="ja-JP" sz="17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       </a:t>
            </a:r>
            <a:r>
              <a:rPr kumimoji="0" lang="en-US" altLang="ja-JP" sz="1700" dirty="0" err="1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Tanegashima</a:t>
            </a:r>
            <a:r>
              <a:rPr kumimoji="0" lang="en-US" altLang="ja-JP" sz="17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 Space Center, Japan</a:t>
            </a:r>
          </a:p>
          <a:p>
            <a:pPr marL="27902" defTabSz="642882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charset="0"/>
              <a:buChar char="•"/>
            </a:pPr>
            <a:r>
              <a:rPr kumimoji="0" lang="en-US" altLang="ja-JP" sz="17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 Launch vehicle: JAXA H-IIA rocket</a:t>
            </a:r>
          </a:p>
          <a:p>
            <a:pPr marL="27902" defTabSz="642882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charset="0"/>
              <a:buChar char="•"/>
            </a:pPr>
            <a:r>
              <a:rPr kumimoji="0" lang="en-US" altLang="ja-JP" sz="17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 Orbit Altitude:  550km</a:t>
            </a:r>
          </a:p>
          <a:p>
            <a:pPr marL="27902" defTabSz="642882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charset="0"/>
              <a:buChar char="•"/>
            </a:pPr>
            <a:r>
              <a:rPr kumimoji="0" lang="en-US" altLang="ja-JP" sz="17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 Orbit Type: Approximate circular orbit</a:t>
            </a:r>
          </a:p>
          <a:p>
            <a:pPr marL="27902" defTabSz="642882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charset="0"/>
              <a:buChar char="•"/>
            </a:pPr>
            <a:r>
              <a:rPr kumimoji="0" lang="en-US" altLang="ja-JP" sz="17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 Orbit Inclination: ~31 degrees</a:t>
            </a:r>
          </a:p>
          <a:p>
            <a:pPr marL="27902" defTabSz="642882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ahoma" charset="0"/>
              <a:buChar char="•"/>
            </a:pPr>
            <a:r>
              <a:rPr kumimoji="0" lang="en-US" altLang="ja-JP" sz="17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 Orbit Period: 96 minutes</a:t>
            </a:r>
          </a:p>
        </p:txBody>
      </p:sp>
      <p:sp>
        <p:nvSpPr>
          <p:cNvPr id="139277" name="Rectangle 11"/>
          <p:cNvSpPr>
            <a:spLocks/>
          </p:cNvSpPr>
          <p:nvPr/>
        </p:nvSpPr>
        <p:spPr bwMode="auto">
          <a:xfrm>
            <a:off x="7143754" y="1035852"/>
            <a:ext cx="1195835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28570" bIns="0">
            <a:prstTxWarp prst="textNoShape">
              <a:avLst/>
            </a:prstTxWarp>
            <a:spAutoFit/>
          </a:bodyPr>
          <a:lstStyle/>
          <a:p>
            <a:pPr marL="27902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ASTRO-H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45F9C9F-39B3-8241-B03E-FF5AF0A203BE}" type="slidenum">
              <a:rPr lang="en-US" altLang="ja-JP" smtClean="0">
                <a:solidFill>
                  <a:srgbClr val="000000"/>
                </a:solidFill>
                <a:latin typeface="ヒラギノ角ゴ Pro W6" charset="-128"/>
                <a:ea typeface="ヒラギノ角ゴ Pro W6" charset="-128"/>
                <a:cs typeface="ヒラギノ角ゴ Pro W6" charset="-128"/>
                <a:sym typeface="ヒラギノ角ゴ Pro W6" charset="-128"/>
              </a:rPr>
              <a:pPr/>
              <a:t>26</a:t>
            </a:fld>
            <a:endParaRPr lang="en-US" altLang="ja-JP" smtClean="0">
              <a:solidFill>
                <a:srgbClr val="000000"/>
              </a:solidFill>
              <a:latin typeface="ヒラギノ角ゴ Pro W6" charset="-128"/>
              <a:ea typeface="ヒラギノ角ゴ Pro W6" charset="-128"/>
              <a:cs typeface="ヒラギノ角ゴ Pro W6" charset="-128"/>
              <a:sym typeface="ヒラギノ角ゴ Pro W6" charset="-128"/>
            </a:endParaRPr>
          </a:p>
        </p:txBody>
      </p:sp>
      <p:pic>
        <p:nvPicPr>
          <p:cNvPr id="140291" name="Picture 1"/>
          <p:cNvPicPr>
            <a:picLocks noChangeAspect="1" noChangeArrowheads="1"/>
          </p:cNvPicPr>
          <p:nvPr/>
        </p:nvPicPr>
        <p:blipFill>
          <a:blip r:embed="rId2"/>
          <a:srcRect l="12447" r="13689"/>
          <a:stretch>
            <a:fillRect/>
          </a:stretch>
        </p:blipFill>
        <p:spPr bwMode="auto">
          <a:xfrm>
            <a:off x="-35718" y="167432"/>
            <a:ext cx="9185300" cy="636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0292" name="Rectangle 2"/>
          <p:cNvSpPr>
            <a:spLocks/>
          </p:cNvSpPr>
          <p:nvPr/>
        </p:nvSpPr>
        <p:spPr bwMode="auto">
          <a:xfrm>
            <a:off x="276820" y="6581186"/>
            <a:ext cx="8581430" cy="26789"/>
          </a:xfrm>
          <a:prstGeom prst="rect">
            <a:avLst/>
          </a:prstGeom>
          <a:gradFill rotWithShape="0">
            <a:gsLst>
              <a:gs pos="0">
                <a:srgbClr val="618FFD"/>
              </a:gs>
              <a:gs pos="100000">
                <a:srgbClr val="FF80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14029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02836" y="151806"/>
            <a:ext cx="616148" cy="6161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0294" name="Rectangle 4"/>
          <p:cNvSpPr>
            <a:spLocks/>
          </p:cNvSpPr>
          <p:nvPr/>
        </p:nvSpPr>
        <p:spPr bwMode="auto">
          <a:xfrm>
            <a:off x="652969" y="6661556"/>
            <a:ext cx="887414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2" bIns="0">
            <a:prstTxWarp prst="textNoShape">
              <a:avLst/>
            </a:prstTxWarp>
            <a:spAutoFit/>
          </a:bodyPr>
          <a:lstStyle/>
          <a:p>
            <a:pPr marL="40176"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800" dirty="0">
                <a:solidFill>
                  <a:srgbClr val="FDA531"/>
                </a:solidFill>
                <a:latin typeface="小塚ゴシック Pro B" pitchFamily="-109" charset="-128"/>
                <a:ea typeface="小塚ゴシック Pro B" pitchFamily="-109" charset="-128"/>
                <a:cs typeface="小塚ゴシック Pro B" pitchFamily="-109" charset="-128"/>
                <a:sym typeface="小塚ゴシック Pro B" pitchFamily="-109" charset="-128"/>
              </a:rPr>
              <a:t>2010/04/15 SRON</a:t>
            </a:r>
          </a:p>
        </p:txBody>
      </p:sp>
      <p:pic>
        <p:nvPicPr>
          <p:cNvPr id="140295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34764" y="3156651"/>
            <a:ext cx="2384227" cy="340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0296" name="Rectangle 6"/>
          <p:cNvSpPr>
            <a:spLocks/>
          </p:cNvSpPr>
          <p:nvPr/>
        </p:nvSpPr>
        <p:spPr bwMode="auto">
          <a:xfrm>
            <a:off x="178594" y="4952628"/>
            <a:ext cx="6277570" cy="1428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2" bIns="0">
            <a:prstTxWarp prst="textNoShape">
              <a:avLst/>
            </a:prstTxWarp>
          </a:bodyPr>
          <a:lstStyle/>
          <a:p>
            <a:pPr marL="40176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4080"/>
              </a:buClr>
              <a:buSzPct val="125000"/>
              <a:buFont typeface="Arial Rounded MT Bold" charset="0"/>
              <a:buChar char="•"/>
            </a:pPr>
            <a:r>
              <a:rPr kumimoji="0" lang="en-US" altLang="ja-JP" dirty="0">
                <a:solidFill>
                  <a:srgbClr val="003C52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High resolution spectroscopy with Soft X-ray Spectrometer</a:t>
            </a:r>
          </a:p>
          <a:p>
            <a:pPr marL="40176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4080"/>
              </a:buClr>
              <a:buSzPct val="125000"/>
              <a:buFont typeface="Arial Rounded MT Bold" charset="0"/>
              <a:buChar char="•"/>
            </a:pPr>
            <a:r>
              <a:rPr kumimoji="0" lang="en-US" altLang="ja-JP" dirty="0">
                <a:solidFill>
                  <a:srgbClr val="003C52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Hard X-ray focusing imaging</a:t>
            </a:r>
          </a:p>
          <a:p>
            <a:pPr marL="40176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4080"/>
              </a:buClr>
              <a:buSzPct val="125000"/>
              <a:buFont typeface="Arial Rounded MT Bold" charset="0"/>
              <a:buChar char="•"/>
            </a:pPr>
            <a:r>
              <a:rPr kumimoji="0" lang="en-US" altLang="ja-JP" dirty="0">
                <a:solidFill>
                  <a:srgbClr val="003C52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High sensitive wide-band spectroscopy (0.5-600 keV)</a:t>
            </a:r>
          </a:p>
        </p:txBody>
      </p:sp>
      <p:sp>
        <p:nvSpPr>
          <p:cNvPr id="140297" name="Rectangle 7"/>
          <p:cNvSpPr>
            <a:spLocks/>
          </p:cNvSpPr>
          <p:nvPr/>
        </p:nvSpPr>
        <p:spPr bwMode="auto">
          <a:xfrm>
            <a:off x="169665" y="2562824"/>
            <a:ext cx="6974086" cy="18127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27556" bIns="0">
            <a:prstTxWarp prst="textNoShape">
              <a:avLst/>
            </a:prstTxWarp>
          </a:bodyPr>
          <a:lstStyle/>
          <a:p>
            <a:pPr marL="26784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4080"/>
              </a:buClr>
              <a:buSzPct val="125000"/>
              <a:buFont typeface="Arial Rounded MT Bold" charset="0"/>
              <a:buChar char="•"/>
              <a:tabLst>
                <a:tab pos="26784" algn="l"/>
                <a:tab pos="669601" algn="l"/>
                <a:tab pos="1303487" algn="l"/>
                <a:tab pos="1955232" algn="l"/>
                <a:tab pos="2606975" algn="l"/>
                <a:tab pos="3240863" algn="l"/>
                <a:tab pos="3883679" algn="l"/>
                <a:tab pos="4517568" algn="l"/>
              </a:tabLst>
            </a:pPr>
            <a:r>
              <a:rPr kumimoji="0" lang="en-US" altLang="ja-JP" dirty="0">
                <a:solidFill>
                  <a:srgbClr val="003C52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Revealing the large-scale structure and its evolution of the Universe</a:t>
            </a:r>
          </a:p>
          <a:p>
            <a:pPr marL="26784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4080"/>
              </a:buClr>
              <a:buSzPct val="125000"/>
              <a:buFont typeface="Arial Rounded MT Bold" charset="0"/>
              <a:buChar char="•"/>
              <a:tabLst>
                <a:tab pos="26784" algn="l"/>
                <a:tab pos="669601" algn="l"/>
                <a:tab pos="1303487" algn="l"/>
                <a:tab pos="1955232" algn="l"/>
                <a:tab pos="2606975" algn="l"/>
                <a:tab pos="3240863" algn="l"/>
                <a:tab pos="3883679" algn="l"/>
                <a:tab pos="4517568" algn="l"/>
              </a:tabLst>
            </a:pPr>
            <a:r>
              <a:rPr kumimoji="0" lang="en-US" altLang="ja-JP" dirty="0">
                <a:solidFill>
                  <a:srgbClr val="003C52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Understanding the extreme conditions in the Universe</a:t>
            </a:r>
          </a:p>
          <a:p>
            <a:pPr marL="26784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4080"/>
              </a:buClr>
              <a:buSzPct val="125000"/>
              <a:buFont typeface="Arial Rounded MT Bold" charset="0"/>
              <a:buChar char="•"/>
              <a:tabLst>
                <a:tab pos="26784" algn="l"/>
                <a:tab pos="669601" algn="l"/>
                <a:tab pos="1303487" algn="l"/>
                <a:tab pos="1955232" algn="l"/>
                <a:tab pos="2606975" algn="l"/>
                <a:tab pos="3240863" algn="l"/>
                <a:tab pos="3883679" algn="l"/>
                <a:tab pos="4517568" algn="l"/>
              </a:tabLst>
            </a:pPr>
            <a:r>
              <a:rPr kumimoji="0" lang="en-US" altLang="ja-JP" dirty="0">
                <a:solidFill>
                  <a:srgbClr val="003C52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Exploring the diverse phenomena of non-thermal Universe</a:t>
            </a:r>
          </a:p>
          <a:p>
            <a:pPr marL="26784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4080"/>
              </a:buClr>
              <a:buSzPct val="125000"/>
              <a:buFont typeface="Arial Rounded MT Bold" charset="0"/>
              <a:buChar char="•"/>
              <a:tabLst>
                <a:tab pos="26784" algn="l"/>
                <a:tab pos="669601" algn="l"/>
                <a:tab pos="1303487" algn="l"/>
                <a:tab pos="1955232" algn="l"/>
                <a:tab pos="2606975" algn="l"/>
                <a:tab pos="3240863" algn="l"/>
                <a:tab pos="3883679" algn="l"/>
                <a:tab pos="4517568" algn="l"/>
              </a:tabLst>
            </a:pPr>
            <a:r>
              <a:rPr kumimoji="0" lang="en-US" altLang="ja-JP" dirty="0">
                <a:solidFill>
                  <a:srgbClr val="003C52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Elucidating dark matter and dark energy</a:t>
            </a:r>
          </a:p>
        </p:txBody>
      </p:sp>
      <p:sp>
        <p:nvSpPr>
          <p:cNvPr id="140298" name="Rectangle 8"/>
          <p:cNvSpPr>
            <a:spLocks/>
          </p:cNvSpPr>
          <p:nvPr/>
        </p:nvSpPr>
        <p:spPr bwMode="auto">
          <a:xfrm>
            <a:off x="116090" y="2182193"/>
            <a:ext cx="3286125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2" bIns="0">
            <a:prstTxWarp prst="textNoShape">
              <a:avLst/>
            </a:prstTxWarp>
          </a:bodyPr>
          <a:lstStyle/>
          <a:p>
            <a:pPr marL="40176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dirty="0">
                <a:solidFill>
                  <a:srgbClr val="FF8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Scientific objectives :</a:t>
            </a:r>
          </a:p>
        </p:txBody>
      </p:sp>
      <p:sp>
        <p:nvSpPr>
          <p:cNvPr id="140299" name="Rectangle 9"/>
          <p:cNvSpPr>
            <a:spLocks/>
          </p:cNvSpPr>
          <p:nvPr/>
        </p:nvSpPr>
        <p:spPr bwMode="auto">
          <a:xfrm>
            <a:off x="151807" y="4568652"/>
            <a:ext cx="2071688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2" bIns="0">
            <a:prstTxWarp prst="textNoShape">
              <a:avLst/>
            </a:prstTxWarp>
          </a:bodyPr>
          <a:lstStyle/>
          <a:p>
            <a:pPr marL="40176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dirty="0">
                <a:solidFill>
                  <a:srgbClr val="FF8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Key features :</a:t>
            </a:r>
          </a:p>
        </p:txBody>
      </p:sp>
      <p:sp>
        <p:nvSpPr>
          <p:cNvPr id="140300" name="Rectangle 10"/>
          <p:cNvSpPr>
            <a:spLocks/>
          </p:cNvSpPr>
          <p:nvPr/>
        </p:nvSpPr>
        <p:spPr bwMode="auto">
          <a:xfrm>
            <a:off x="241102" y="1151936"/>
            <a:ext cx="8831461" cy="714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2" bIns="0">
            <a:prstTxWarp prst="textNoShape">
              <a:avLst/>
            </a:prstTxWarp>
          </a:bodyPr>
          <a:lstStyle/>
          <a:p>
            <a:pPr marL="40176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900" dirty="0">
                <a:solidFill>
                  <a:srgbClr val="003C52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Observing the Dynamic Universe and Studying its History with the Ultimate Goal of Understanding the Structure and Evolution of the Universe</a:t>
            </a:r>
          </a:p>
        </p:txBody>
      </p:sp>
      <p:sp>
        <p:nvSpPr>
          <p:cNvPr id="140301" name="Rectangle 11"/>
          <p:cNvSpPr>
            <a:spLocks/>
          </p:cNvSpPr>
          <p:nvPr/>
        </p:nvSpPr>
        <p:spPr bwMode="auto">
          <a:xfrm>
            <a:off x="177482" y="160734"/>
            <a:ext cx="6491883" cy="410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2" bIns="0">
            <a:prstTxWarp prst="textNoShape">
              <a:avLst/>
            </a:prstTxWarp>
          </a:bodyPr>
          <a:lstStyle/>
          <a:p>
            <a:pPr marL="40176" defTabSz="642882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2300" dirty="0">
                <a:solidFill>
                  <a:srgbClr val="FFCC66"/>
                </a:solidFill>
                <a:latin typeface="Arial Rounded MT Bold" charset="0"/>
                <a:sym typeface="Arial Rounded MT Bold" charset="0"/>
              </a:rPr>
              <a:t>２</a:t>
            </a:r>
            <a:r>
              <a:rPr kumimoji="0" lang="en-US" altLang="ja-JP" sz="2300" dirty="0">
                <a:solidFill>
                  <a:srgbClr val="FFCC66"/>
                </a:solidFill>
                <a:latin typeface="Arial Rounded MT Bold" charset="0"/>
                <a:sym typeface="Arial Rounded MT Bold" charset="0"/>
              </a:rPr>
              <a:t>. ASTRO-H</a:t>
            </a:r>
            <a:r>
              <a:rPr kumimoji="0" lang="en-US" altLang="ja-JP" dirty="0">
                <a:solidFill>
                  <a:srgbClr val="FFCC66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  Mission Objectives</a:t>
            </a:r>
          </a:p>
        </p:txBody>
      </p:sp>
      <p:sp>
        <p:nvSpPr>
          <p:cNvPr id="14" name="タイトル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D140600-9E76-6247-B716-C0A37C3B632C}" type="slidenum">
              <a:rPr lang="en-US" altLang="ja-JP" smtClean="0">
                <a:solidFill>
                  <a:srgbClr val="000000"/>
                </a:solidFill>
                <a:latin typeface="ヒラギノ角ゴ Pro W6" charset="-128"/>
                <a:ea typeface="ヒラギノ角ゴ Pro W6" charset="-128"/>
                <a:cs typeface="ヒラギノ角ゴ Pro W6" charset="-128"/>
                <a:sym typeface="ヒラギノ角ゴ Pro W6" charset="-128"/>
              </a:rPr>
              <a:pPr/>
              <a:t>27</a:t>
            </a:fld>
            <a:endParaRPr lang="en-US" altLang="ja-JP" smtClean="0">
              <a:solidFill>
                <a:srgbClr val="000000"/>
              </a:solidFill>
              <a:latin typeface="ヒラギノ角ゴ Pro W6" charset="-128"/>
              <a:ea typeface="ヒラギノ角ゴ Pro W6" charset="-128"/>
              <a:cs typeface="ヒラギノ角ゴ Pro W6" charset="-128"/>
              <a:sym typeface="ヒラギノ角ゴ Pro W6" charset="-128"/>
            </a:endParaRPr>
          </a:p>
        </p:txBody>
      </p:sp>
      <p:sp>
        <p:nvSpPr>
          <p:cNvPr id="141315" name="Rectangle 1"/>
          <p:cNvSpPr>
            <a:spLocks/>
          </p:cNvSpPr>
          <p:nvPr/>
        </p:nvSpPr>
        <p:spPr bwMode="auto">
          <a:xfrm>
            <a:off x="4440290" y="5375672"/>
            <a:ext cx="4177903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2" bIns="0">
            <a:prstTxWarp prst="textNoShape">
              <a:avLst/>
            </a:prstTxWarp>
            <a:spAutoFit/>
          </a:bodyPr>
          <a:lstStyle/>
          <a:p>
            <a:pPr marL="40176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- 10-600 keV non-imaging</a:t>
            </a:r>
          </a:p>
          <a:p>
            <a:pPr marL="40176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- Si/</a:t>
            </a:r>
            <a:r>
              <a:rPr kumimoji="0" lang="en-US" altLang="ja-JP" sz="1500" dirty="0" err="1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CdTe</a:t>
            </a:r>
            <a:r>
              <a:rPr kumimoji="0" lang="en-US" altLang="ja-JP" sz="15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 Compton Camera with Narrow FOV </a:t>
            </a:r>
          </a:p>
          <a:p>
            <a:pPr marL="40176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   Active Shield</a:t>
            </a:r>
          </a:p>
          <a:p>
            <a:pPr marL="40176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- most sensitive gamma-ray detector ever</a:t>
            </a:r>
          </a:p>
        </p:txBody>
      </p:sp>
      <p:pic>
        <p:nvPicPr>
          <p:cNvPr id="141316" name="Picture 2"/>
          <p:cNvPicPr>
            <a:picLocks noChangeAspect="1" noChangeArrowheads="1"/>
          </p:cNvPicPr>
          <p:nvPr/>
        </p:nvPicPr>
        <p:blipFill>
          <a:blip r:embed="rId2"/>
          <a:srcRect l="12447" r="13689"/>
          <a:stretch>
            <a:fillRect/>
          </a:stretch>
        </p:blipFill>
        <p:spPr bwMode="auto">
          <a:xfrm>
            <a:off x="-35719" y="141760"/>
            <a:ext cx="9188648" cy="636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1317" name="Rectangle 3"/>
          <p:cNvSpPr>
            <a:spLocks/>
          </p:cNvSpPr>
          <p:nvPr/>
        </p:nvSpPr>
        <p:spPr bwMode="auto">
          <a:xfrm>
            <a:off x="276820" y="6581186"/>
            <a:ext cx="8581430" cy="26789"/>
          </a:xfrm>
          <a:prstGeom prst="rect">
            <a:avLst/>
          </a:prstGeom>
          <a:gradFill rotWithShape="0">
            <a:gsLst>
              <a:gs pos="0">
                <a:srgbClr val="618FFD"/>
              </a:gs>
              <a:gs pos="100000">
                <a:srgbClr val="FF80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14131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02836" y="151806"/>
            <a:ext cx="616148" cy="6161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1319" name="Rectangle 5"/>
          <p:cNvSpPr>
            <a:spLocks/>
          </p:cNvSpPr>
          <p:nvPr/>
        </p:nvSpPr>
        <p:spPr bwMode="auto">
          <a:xfrm>
            <a:off x="652969" y="6661556"/>
            <a:ext cx="887414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2" bIns="0">
            <a:prstTxWarp prst="textNoShape">
              <a:avLst/>
            </a:prstTxWarp>
            <a:spAutoFit/>
          </a:bodyPr>
          <a:lstStyle/>
          <a:p>
            <a:pPr marL="40176"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800" dirty="0">
                <a:solidFill>
                  <a:srgbClr val="FDA531"/>
                </a:solidFill>
                <a:latin typeface="小塚ゴシック Pro B" pitchFamily="-109" charset="-128"/>
                <a:ea typeface="小塚ゴシック Pro B" pitchFamily="-109" charset="-128"/>
                <a:cs typeface="小塚ゴシック Pro B" pitchFamily="-109" charset="-128"/>
                <a:sym typeface="小塚ゴシック Pro B" pitchFamily="-109" charset="-128"/>
              </a:rPr>
              <a:t>2010/04/15 SRON</a:t>
            </a:r>
          </a:p>
        </p:txBody>
      </p:sp>
      <p:sp>
        <p:nvSpPr>
          <p:cNvPr id="16390" name="AutoShape 6"/>
          <p:cNvSpPr>
            <a:spLocks/>
          </p:cNvSpPr>
          <p:nvPr/>
        </p:nvSpPr>
        <p:spPr bwMode="auto">
          <a:xfrm>
            <a:off x="3872139" y="3402218"/>
            <a:ext cx="1330523" cy="4286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3000" dirty="0">
              <a:solidFill>
                <a:srgbClr val="000000"/>
              </a:solidFill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16391" name="Rectangle 7"/>
          <p:cNvSpPr>
            <a:spLocks/>
          </p:cNvSpPr>
          <p:nvPr/>
        </p:nvSpPr>
        <p:spPr bwMode="auto">
          <a:xfrm>
            <a:off x="3961433" y="3455796"/>
            <a:ext cx="580430" cy="321469"/>
          </a:xfrm>
          <a:prstGeom prst="rect">
            <a:avLst/>
          </a:prstGeom>
          <a:solidFill>
            <a:srgbClr val="FFBF8E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3000" dirty="0">
              <a:solidFill>
                <a:srgbClr val="000000"/>
              </a:solidFill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16392" name="Rectangle 8"/>
          <p:cNvSpPr>
            <a:spLocks/>
          </p:cNvSpPr>
          <p:nvPr/>
        </p:nvSpPr>
        <p:spPr bwMode="auto">
          <a:xfrm>
            <a:off x="4777387" y="3455796"/>
            <a:ext cx="322585" cy="321469"/>
          </a:xfrm>
          <a:prstGeom prst="rect">
            <a:avLst/>
          </a:prstGeom>
          <a:solidFill>
            <a:srgbClr val="FFBF8E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3000" dirty="0">
              <a:solidFill>
                <a:srgbClr val="000000"/>
              </a:solidFill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141323" name="Rectangle 9"/>
          <p:cNvSpPr>
            <a:spLocks/>
          </p:cNvSpPr>
          <p:nvPr/>
        </p:nvSpPr>
        <p:spPr bwMode="auto">
          <a:xfrm>
            <a:off x="4801943" y="3552744"/>
            <a:ext cx="200869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28568" bIns="0" anchor="ctr">
            <a:prstTxWarp prst="textNoShape">
              <a:avLst/>
            </a:prstTxWarp>
            <a:spAutoFit/>
          </a:bodyPr>
          <a:lstStyle/>
          <a:p>
            <a:pPr marL="27900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800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HXI</a:t>
            </a:r>
          </a:p>
        </p:txBody>
      </p:sp>
      <p:sp>
        <p:nvSpPr>
          <p:cNvPr id="141324" name="Rectangle 10"/>
          <p:cNvSpPr>
            <a:spLocks/>
          </p:cNvSpPr>
          <p:nvPr/>
        </p:nvSpPr>
        <p:spPr bwMode="auto">
          <a:xfrm>
            <a:off x="4285134" y="3882182"/>
            <a:ext cx="2821781" cy="2321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28568" bIns="0">
            <a:prstTxWarp prst="textNoShape">
              <a:avLst/>
            </a:prstTxWarp>
          </a:bodyPr>
          <a:lstStyle/>
          <a:p>
            <a:pPr marL="27900" defTabSz="642882" fontAlgn="base">
              <a:spcBef>
                <a:spcPts val="949"/>
              </a:spcBef>
              <a:spcAft>
                <a:spcPct val="0"/>
              </a:spcAft>
            </a:pPr>
            <a:r>
              <a:rPr kumimoji="0" lang="en-US" altLang="ja-JP" sz="1500" u="sng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Hard X-ray Imaging System</a:t>
            </a:r>
          </a:p>
        </p:txBody>
      </p:sp>
      <p:sp>
        <p:nvSpPr>
          <p:cNvPr id="16395" name="AutoShape 11"/>
          <p:cNvSpPr>
            <a:spLocks/>
          </p:cNvSpPr>
          <p:nvPr/>
        </p:nvSpPr>
        <p:spPr bwMode="auto">
          <a:xfrm>
            <a:off x="180829" y="2866436"/>
            <a:ext cx="1330523" cy="4286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3000" dirty="0">
              <a:solidFill>
                <a:srgbClr val="000000"/>
              </a:solidFill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16396" name="Rectangle 12"/>
          <p:cNvSpPr>
            <a:spLocks/>
          </p:cNvSpPr>
          <p:nvPr/>
        </p:nvSpPr>
        <p:spPr bwMode="auto">
          <a:xfrm>
            <a:off x="272355" y="2918899"/>
            <a:ext cx="580430" cy="321469"/>
          </a:xfrm>
          <a:prstGeom prst="rect">
            <a:avLst/>
          </a:prstGeom>
          <a:solidFill>
            <a:srgbClr val="9BBAFF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3000" dirty="0">
              <a:solidFill>
                <a:srgbClr val="000000"/>
              </a:solidFill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16397" name="Rectangle 13"/>
          <p:cNvSpPr>
            <a:spLocks/>
          </p:cNvSpPr>
          <p:nvPr/>
        </p:nvSpPr>
        <p:spPr bwMode="auto">
          <a:xfrm>
            <a:off x="1082725" y="2918899"/>
            <a:ext cx="322585" cy="321469"/>
          </a:xfrm>
          <a:prstGeom prst="rect">
            <a:avLst/>
          </a:prstGeom>
          <a:solidFill>
            <a:srgbClr val="9BBAFF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3000" dirty="0">
              <a:solidFill>
                <a:srgbClr val="000000"/>
              </a:solidFill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141328" name="Rectangle 14"/>
          <p:cNvSpPr>
            <a:spLocks/>
          </p:cNvSpPr>
          <p:nvPr/>
        </p:nvSpPr>
        <p:spPr bwMode="auto">
          <a:xfrm>
            <a:off x="1109516" y="3015847"/>
            <a:ext cx="227669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28568" bIns="0" anchor="ctr">
            <a:prstTxWarp prst="textNoShape">
              <a:avLst/>
            </a:prstTxWarp>
            <a:spAutoFit/>
          </a:bodyPr>
          <a:lstStyle/>
          <a:p>
            <a:pPr marL="27900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800" dirty="0">
                <a:solidFill>
                  <a:srgbClr val="333399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SXS</a:t>
            </a:r>
          </a:p>
        </p:txBody>
      </p:sp>
      <p:sp>
        <p:nvSpPr>
          <p:cNvPr id="141329" name="Rectangle 15"/>
          <p:cNvSpPr>
            <a:spLocks/>
          </p:cNvSpPr>
          <p:nvPr/>
        </p:nvSpPr>
        <p:spPr bwMode="auto">
          <a:xfrm>
            <a:off x="260079" y="5084341"/>
            <a:ext cx="2678906" cy="2321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28568" bIns="0">
            <a:prstTxWarp prst="textNoShape">
              <a:avLst/>
            </a:prstTxWarp>
          </a:bodyPr>
          <a:lstStyle/>
          <a:p>
            <a:pPr marL="27900" defTabSz="642882" fontAlgn="base">
              <a:spcBef>
                <a:spcPts val="949"/>
              </a:spcBef>
              <a:spcAft>
                <a:spcPct val="0"/>
              </a:spcAft>
            </a:pPr>
            <a:r>
              <a:rPr kumimoji="0" lang="en-US" altLang="ja-JP" sz="1500" u="sng" dirty="0">
                <a:solidFill>
                  <a:srgbClr val="008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Soft X-ray Imaging System</a:t>
            </a:r>
          </a:p>
        </p:txBody>
      </p:sp>
      <p:sp>
        <p:nvSpPr>
          <p:cNvPr id="16400" name="AutoShape 16"/>
          <p:cNvSpPr>
            <a:spLocks/>
          </p:cNvSpPr>
          <p:nvPr/>
        </p:nvSpPr>
        <p:spPr bwMode="auto">
          <a:xfrm>
            <a:off x="189762" y="4628935"/>
            <a:ext cx="1330523" cy="4286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3000" dirty="0">
              <a:solidFill>
                <a:srgbClr val="000000"/>
              </a:solidFill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16401" name="Rectangle 17"/>
          <p:cNvSpPr>
            <a:spLocks/>
          </p:cNvSpPr>
          <p:nvPr/>
        </p:nvSpPr>
        <p:spPr bwMode="auto">
          <a:xfrm>
            <a:off x="281285" y="4682513"/>
            <a:ext cx="580430" cy="321469"/>
          </a:xfrm>
          <a:prstGeom prst="rect">
            <a:avLst/>
          </a:prstGeom>
          <a:solidFill>
            <a:srgbClr val="B4FF8A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3000" dirty="0">
              <a:solidFill>
                <a:srgbClr val="000000"/>
              </a:solidFill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16402" name="Rectangle 18"/>
          <p:cNvSpPr>
            <a:spLocks/>
          </p:cNvSpPr>
          <p:nvPr/>
        </p:nvSpPr>
        <p:spPr bwMode="auto">
          <a:xfrm>
            <a:off x="1089425" y="4682513"/>
            <a:ext cx="321469" cy="321469"/>
          </a:xfrm>
          <a:prstGeom prst="rect">
            <a:avLst/>
          </a:prstGeom>
          <a:solidFill>
            <a:srgbClr val="B4FF8A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3000" dirty="0">
              <a:solidFill>
                <a:srgbClr val="000000"/>
              </a:solidFill>
              <a:latin typeface="Gill Sans" pitchFamily="-109" charset="0"/>
              <a:ea typeface="ヒラギノ角ゴ ProN W3" pitchFamily="-109" charset="-128"/>
              <a:cs typeface="ヒラギノ角ゴ ProN W3" pitchFamily="-109" charset="-128"/>
              <a:sym typeface="Gill Sans" pitchFamily="-109" charset="0"/>
            </a:endParaRPr>
          </a:p>
        </p:txBody>
      </p:sp>
      <p:sp>
        <p:nvSpPr>
          <p:cNvPr id="141333" name="Rectangle 19"/>
          <p:cNvSpPr>
            <a:spLocks/>
          </p:cNvSpPr>
          <p:nvPr/>
        </p:nvSpPr>
        <p:spPr bwMode="auto">
          <a:xfrm>
            <a:off x="1148583" y="4779460"/>
            <a:ext cx="191351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28568" bIns="0" anchor="ctr">
            <a:prstTxWarp prst="textNoShape">
              <a:avLst/>
            </a:prstTxWarp>
            <a:spAutoFit/>
          </a:bodyPr>
          <a:lstStyle/>
          <a:p>
            <a:pPr marL="27900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800" dirty="0">
                <a:solidFill>
                  <a:srgbClr val="008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SXI</a:t>
            </a:r>
          </a:p>
        </p:txBody>
      </p:sp>
      <p:sp>
        <p:nvSpPr>
          <p:cNvPr id="141334" name="Rectangle 20"/>
          <p:cNvSpPr>
            <a:spLocks/>
          </p:cNvSpPr>
          <p:nvPr/>
        </p:nvSpPr>
        <p:spPr bwMode="auto">
          <a:xfrm>
            <a:off x="4294066" y="5087689"/>
            <a:ext cx="2643188" cy="2321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28568" bIns="0">
            <a:prstTxWarp prst="textNoShape">
              <a:avLst/>
            </a:prstTxWarp>
          </a:bodyPr>
          <a:lstStyle/>
          <a:p>
            <a:pPr marL="27900" defTabSz="642882" fontAlgn="base">
              <a:spcBef>
                <a:spcPts val="949"/>
              </a:spcBef>
              <a:spcAft>
                <a:spcPct val="0"/>
              </a:spcAft>
            </a:pPr>
            <a:r>
              <a:rPr kumimoji="0" lang="en-US" altLang="ja-JP" sz="1500" u="sng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Soft Gamma-ray Detector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920136" y="5039699"/>
            <a:ext cx="321469" cy="321469"/>
            <a:chOff x="0" y="0"/>
            <a:chExt cx="288" cy="288"/>
          </a:xfrm>
        </p:grpSpPr>
        <p:sp>
          <p:nvSpPr>
            <p:cNvPr id="16406" name="Rectangle 22"/>
            <p:cNvSpPr>
              <a:spLocks/>
            </p:cNvSpPr>
            <p:nvPr/>
          </p:nvSpPr>
          <p:spPr bwMode="auto">
            <a:xfrm>
              <a:off x="0" y="0"/>
              <a:ext cx="288" cy="288"/>
            </a:xfrm>
            <a:prstGeom prst="rect">
              <a:avLst/>
            </a:prstGeom>
            <a:solidFill>
              <a:srgbClr val="ABABAB"/>
            </a:solidFill>
            <a:ln w="12700" cap="flat">
              <a:noFill/>
              <a:miter lim="800000"/>
              <a:headEnd type="none" w="med" len="med"/>
              <a:tailEnd type="none" w="med" len="med"/>
            </a:ln>
            <a:effectLst>
              <a:outerShdw blurRad="63500" dist="380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64288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3000" dirty="0">
                <a:solidFill>
                  <a:srgbClr val="000000"/>
                </a:solidFill>
                <a:latin typeface="Gill Sans" pitchFamily="-109" charset="0"/>
                <a:ea typeface="ヒラギノ角ゴ ProN W3" pitchFamily="-109" charset="-128"/>
                <a:cs typeface="ヒラギノ角ゴ ProN W3" pitchFamily="-109" charset="-128"/>
                <a:sym typeface="Gill Sans" pitchFamily="-109" charset="0"/>
              </a:endParaRPr>
            </a:p>
          </p:txBody>
        </p:sp>
        <p:sp>
          <p:nvSpPr>
            <p:cNvPr id="141365" name="Rectangle 23"/>
            <p:cNvSpPr>
              <a:spLocks/>
            </p:cNvSpPr>
            <p:nvPr/>
          </p:nvSpPr>
          <p:spPr bwMode="auto">
            <a:xfrm>
              <a:off x="0" y="86"/>
              <a:ext cx="258" cy="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27900" algn="ctr" defTabSz="642882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800" b="1" i="1" dirty="0">
                  <a:solidFill>
                    <a:srgbClr val="000000"/>
                  </a:solidFill>
                  <a:ea typeface="Arial" charset="0"/>
                  <a:cs typeface="Arial" charset="0"/>
                  <a:sym typeface="Arial" charset="0"/>
                </a:rPr>
                <a:t>SGD</a:t>
              </a:r>
            </a:p>
          </p:txBody>
        </p:sp>
      </p:grpSp>
      <p:sp>
        <p:nvSpPr>
          <p:cNvPr id="141336" name="Rectangle 24"/>
          <p:cNvSpPr>
            <a:spLocks/>
          </p:cNvSpPr>
          <p:nvPr/>
        </p:nvSpPr>
        <p:spPr bwMode="auto">
          <a:xfrm>
            <a:off x="236637" y="3384351"/>
            <a:ext cx="3196828" cy="2321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28568" bIns="0">
            <a:prstTxWarp prst="textNoShape">
              <a:avLst/>
            </a:prstTxWarp>
          </a:bodyPr>
          <a:lstStyle/>
          <a:p>
            <a:pPr marL="27900" defTabSz="642882" fontAlgn="base">
              <a:spcBef>
                <a:spcPts val="949"/>
              </a:spcBef>
              <a:spcAft>
                <a:spcPct val="0"/>
              </a:spcAft>
            </a:pPr>
            <a:r>
              <a:rPr kumimoji="0" lang="en-US" altLang="ja-JP" sz="1500" u="sng" dirty="0">
                <a:solidFill>
                  <a:srgbClr val="333399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Soft X-ray Spectrometer System</a:t>
            </a:r>
          </a:p>
        </p:txBody>
      </p:sp>
      <p:sp>
        <p:nvSpPr>
          <p:cNvPr id="141337" name="Rectangle 25"/>
          <p:cNvSpPr>
            <a:spLocks/>
          </p:cNvSpPr>
          <p:nvPr/>
        </p:nvSpPr>
        <p:spPr bwMode="auto">
          <a:xfrm>
            <a:off x="408537" y="3643312"/>
            <a:ext cx="3144442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2" bIns="0">
            <a:prstTxWarp prst="textNoShape">
              <a:avLst/>
            </a:prstTxWarp>
            <a:spAutoFit/>
          </a:bodyPr>
          <a:lstStyle/>
          <a:p>
            <a:pPr marL="40176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- 0.3-12 keV</a:t>
            </a:r>
          </a:p>
          <a:p>
            <a:pPr marL="40176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- Large Area Soft X-ray Telescope </a:t>
            </a:r>
          </a:p>
          <a:p>
            <a:pPr marL="40176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- X-ray micro calorimeter</a:t>
            </a:r>
          </a:p>
          <a:p>
            <a:pPr marL="40176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- super resolution (&lt;7eV at 6 keV)</a:t>
            </a:r>
          </a:p>
        </p:txBody>
      </p:sp>
      <p:sp>
        <p:nvSpPr>
          <p:cNvPr id="141338" name="Rectangle 26"/>
          <p:cNvSpPr>
            <a:spLocks/>
          </p:cNvSpPr>
          <p:nvPr/>
        </p:nvSpPr>
        <p:spPr bwMode="auto">
          <a:xfrm>
            <a:off x="4393408" y="4170170"/>
            <a:ext cx="3408838" cy="6924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2" bIns="0">
            <a:prstTxWarp prst="textNoShape">
              <a:avLst/>
            </a:prstTxWarp>
            <a:spAutoFit/>
          </a:bodyPr>
          <a:lstStyle/>
          <a:p>
            <a:pPr marL="40176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- Hard X-ray Telescope (5-80 keV)</a:t>
            </a:r>
          </a:p>
          <a:p>
            <a:pPr marL="40176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- Focal Length 12 </a:t>
            </a:r>
            <a:r>
              <a:rPr kumimoji="0" lang="en-US" altLang="ja-JP" sz="1500" dirty="0" err="1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m</a:t>
            </a:r>
            <a:endParaRPr kumimoji="0" lang="en-US" altLang="ja-JP" sz="1500" dirty="0">
              <a:solidFill>
                <a:srgbClr val="000000"/>
              </a:solidFill>
              <a:latin typeface="Arial Rounded MT Bold" charset="0"/>
              <a:ea typeface="Arial Rounded MT Bold" charset="0"/>
              <a:cs typeface="Arial Rounded MT Bold" charset="0"/>
              <a:sym typeface="Arial Rounded MT Bold" charset="0"/>
            </a:endParaRPr>
          </a:p>
          <a:p>
            <a:pPr marL="40176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- New </a:t>
            </a:r>
            <a:r>
              <a:rPr kumimoji="0" lang="en-US" altLang="ja-JP" sz="1500" dirty="0" err="1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CdTe</a:t>
            </a:r>
            <a:r>
              <a:rPr kumimoji="0" lang="en-US" altLang="ja-JP" sz="15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 Imager (Fine Pitch Strip)</a:t>
            </a:r>
          </a:p>
        </p:txBody>
      </p:sp>
      <p:sp>
        <p:nvSpPr>
          <p:cNvPr id="141339" name="Rectangle 27"/>
          <p:cNvSpPr>
            <a:spLocks/>
          </p:cNvSpPr>
          <p:nvPr/>
        </p:nvSpPr>
        <p:spPr bwMode="auto">
          <a:xfrm>
            <a:off x="405187" y="5438180"/>
            <a:ext cx="3144442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2" bIns="0">
            <a:prstTxWarp prst="textNoShape">
              <a:avLst/>
            </a:prstTxWarp>
            <a:spAutoFit/>
          </a:bodyPr>
          <a:lstStyle/>
          <a:p>
            <a:pPr marL="40176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- 0.4-12 keV</a:t>
            </a:r>
          </a:p>
          <a:p>
            <a:pPr marL="40176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- Large Area Soft X-ray Telescope </a:t>
            </a:r>
          </a:p>
          <a:p>
            <a:pPr marL="40176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- Large FOV 38x38 arcmin</a:t>
            </a:r>
            <a:r>
              <a:rPr kumimoji="0" lang="en-US" altLang="ja-JP" sz="1500" baseline="320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2</a:t>
            </a:r>
            <a:endParaRPr kumimoji="0" lang="en-US" altLang="ja-JP" sz="1500" dirty="0">
              <a:solidFill>
                <a:srgbClr val="000000"/>
              </a:solidFill>
              <a:latin typeface="Arial Rounded MT Bold" charset="0"/>
              <a:ea typeface="Arial Rounded MT Bold" charset="0"/>
              <a:cs typeface="Arial Rounded MT Bold" charset="0"/>
              <a:sym typeface="Arial Rounded MT Bold" charset="0"/>
            </a:endParaRPr>
          </a:p>
          <a:p>
            <a:pPr marL="40176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- CCD spectroscopy</a:t>
            </a:r>
          </a:p>
        </p:txBody>
      </p:sp>
      <p:sp>
        <p:nvSpPr>
          <p:cNvPr id="141340" name="Rectangle 28"/>
          <p:cNvSpPr>
            <a:spLocks/>
          </p:cNvSpPr>
          <p:nvPr/>
        </p:nvSpPr>
        <p:spPr bwMode="auto">
          <a:xfrm>
            <a:off x="3955855" y="3494534"/>
            <a:ext cx="593104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28568" bIns="0" anchor="ctr">
            <a:prstTxWarp prst="textNoShape">
              <a:avLst/>
            </a:prstTxWarp>
            <a:spAutoFit/>
          </a:bodyPr>
          <a:lstStyle/>
          <a:p>
            <a:pPr marL="27900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800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HXT</a:t>
            </a:r>
            <a:br>
              <a:rPr kumimoji="0" lang="en-US" altLang="ja-JP" sz="800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</a:br>
            <a:r>
              <a:rPr kumimoji="0" lang="en-US" altLang="ja-JP" sz="800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(telescope)</a:t>
            </a:r>
          </a:p>
        </p:txBody>
      </p:sp>
      <p:sp>
        <p:nvSpPr>
          <p:cNvPr id="141341" name="Rectangle 29"/>
          <p:cNvSpPr>
            <a:spLocks/>
          </p:cNvSpPr>
          <p:nvPr/>
        </p:nvSpPr>
        <p:spPr bwMode="auto">
          <a:xfrm>
            <a:off x="266778" y="2957641"/>
            <a:ext cx="593104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28568" bIns="0" anchor="ctr">
            <a:prstTxWarp prst="textNoShape">
              <a:avLst/>
            </a:prstTxWarp>
            <a:spAutoFit/>
          </a:bodyPr>
          <a:lstStyle/>
          <a:p>
            <a:pPr marL="27900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800" dirty="0">
                <a:solidFill>
                  <a:srgbClr val="333399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SXT-S</a:t>
            </a:r>
            <a:br>
              <a:rPr kumimoji="0" lang="en-US" altLang="ja-JP" sz="800" dirty="0">
                <a:solidFill>
                  <a:srgbClr val="333399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</a:br>
            <a:r>
              <a:rPr kumimoji="0" lang="en-US" altLang="ja-JP" sz="800" dirty="0">
                <a:solidFill>
                  <a:srgbClr val="333399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(telescope)</a:t>
            </a:r>
          </a:p>
        </p:txBody>
      </p:sp>
      <p:sp>
        <p:nvSpPr>
          <p:cNvPr id="141342" name="Rectangle 30"/>
          <p:cNvSpPr>
            <a:spLocks/>
          </p:cNvSpPr>
          <p:nvPr/>
        </p:nvSpPr>
        <p:spPr bwMode="auto">
          <a:xfrm>
            <a:off x="275706" y="4721254"/>
            <a:ext cx="593104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28568" bIns="0" anchor="ctr">
            <a:prstTxWarp prst="textNoShape">
              <a:avLst/>
            </a:prstTxWarp>
            <a:spAutoFit/>
          </a:bodyPr>
          <a:lstStyle/>
          <a:p>
            <a:pPr marL="27900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800" dirty="0">
                <a:solidFill>
                  <a:srgbClr val="008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SXT-I</a:t>
            </a:r>
            <a:br>
              <a:rPr kumimoji="0" lang="en-US" altLang="ja-JP" sz="800" dirty="0">
                <a:solidFill>
                  <a:srgbClr val="008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</a:br>
            <a:r>
              <a:rPr kumimoji="0" lang="en-US" altLang="ja-JP" sz="800" dirty="0">
                <a:solidFill>
                  <a:srgbClr val="008000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(telescope)</a:t>
            </a:r>
          </a:p>
        </p:txBody>
      </p:sp>
      <p:pic>
        <p:nvPicPr>
          <p:cNvPr id="141343" name="Picture 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386" y="1071563"/>
            <a:ext cx="4732734" cy="1724546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141344" name="Rectangle 32"/>
          <p:cNvSpPr>
            <a:spLocks/>
          </p:cNvSpPr>
          <p:nvPr/>
        </p:nvSpPr>
        <p:spPr bwMode="auto">
          <a:xfrm>
            <a:off x="177482" y="241104"/>
            <a:ext cx="6491883" cy="42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2" bIns="0">
            <a:prstTxWarp prst="textNoShape">
              <a:avLst/>
            </a:prstTxWarp>
          </a:bodyPr>
          <a:lstStyle/>
          <a:p>
            <a:pPr marL="40176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300" b="1" dirty="0">
                <a:solidFill>
                  <a:srgbClr val="FFCC66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2. ASTRO-H</a:t>
            </a:r>
            <a:r>
              <a:rPr kumimoji="0" lang="en-US" altLang="ja-JP" b="1" dirty="0">
                <a:solidFill>
                  <a:srgbClr val="FFCC66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  Instruments</a:t>
            </a:r>
          </a:p>
        </p:txBody>
      </p:sp>
      <p:sp>
        <p:nvSpPr>
          <p:cNvPr id="141345" name="Rectangle 33"/>
          <p:cNvSpPr>
            <a:spLocks/>
          </p:cNvSpPr>
          <p:nvPr/>
        </p:nvSpPr>
        <p:spPr bwMode="auto">
          <a:xfrm>
            <a:off x="5218287" y="866188"/>
            <a:ext cx="3662288" cy="2585145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41346" name="Rectangle 34"/>
          <p:cNvSpPr>
            <a:spLocks/>
          </p:cNvSpPr>
          <p:nvPr/>
        </p:nvSpPr>
        <p:spPr bwMode="auto">
          <a:xfrm>
            <a:off x="5575474" y="983391"/>
            <a:ext cx="3135436" cy="2268141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41347" name="Rectangle 35"/>
          <p:cNvSpPr>
            <a:spLocks/>
          </p:cNvSpPr>
          <p:nvPr/>
        </p:nvSpPr>
        <p:spPr bwMode="auto">
          <a:xfrm>
            <a:off x="5615658" y="1736825"/>
            <a:ext cx="709910" cy="535781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u="sng" dirty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Energy Coverage</a:t>
            </a:r>
          </a:p>
        </p:txBody>
      </p:sp>
      <p:sp>
        <p:nvSpPr>
          <p:cNvPr id="141348" name="Rectangle 36"/>
          <p:cNvSpPr>
            <a:spLocks/>
          </p:cNvSpPr>
          <p:nvPr/>
        </p:nvSpPr>
        <p:spPr bwMode="auto">
          <a:xfrm>
            <a:off x="6073310" y="2811742"/>
            <a:ext cx="533549" cy="164083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141349" name="Picture 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9405" y="866187"/>
            <a:ext cx="3656707" cy="23038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sp>
        <p:nvSpPr>
          <p:cNvPr id="141350" name="Rectangle 38"/>
          <p:cNvSpPr>
            <a:spLocks/>
          </p:cNvSpPr>
          <p:nvPr/>
        </p:nvSpPr>
        <p:spPr bwMode="auto">
          <a:xfrm>
            <a:off x="5577706" y="1353970"/>
            <a:ext cx="951012" cy="42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b="1" dirty="0">
                <a:solidFill>
                  <a:srgbClr val="FF2712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ASTRO-H</a:t>
            </a:r>
          </a:p>
        </p:txBody>
      </p:sp>
      <p:sp>
        <p:nvSpPr>
          <p:cNvPr id="141351" name="Rectangle 39"/>
          <p:cNvSpPr>
            <a:spLocks/>
          </p:cNvSpPr>
          <p:nvPr/>
        </p:nvSpPr>
        <p:spPr bwMode="auto">
          <a:xfrm>
            <a:off x="5783089" y="935386"/>
            <a:ext cx="2531566" cy="41523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u="sng" dirty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Spectroscopy (for diffuse source)</a:t>
            </a:r>
          </a:p>
        </p:txBody>
      </p:sp>
      <p:sp>
        <p:nvSpPr>
          <p:cNvPr id="141352" name="Rectangle 40"/>
          <p:cNvSpPr>
            <a:spLocks/>
          </p:cNvSpPr>
          <p:nvPr/>
        </p:nvSpPr>
        <p:spPr bwMode="auto">
          <a:xfrm>
            <a:off x="8004355" y="1722320"/>
            <a:ext cx="843855" cy="589359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Area for</a:t>
            </a:r>
          </a:p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dirty="0" err="1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SoftX</a:t>
            </a:r>
            <a:r>
              <a:rPr kumimoji="0" lang="en-US" altLang="ja-JP" sz="1200" dirty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-rays</a:t>
            </a:r>
          </a:p>
        </p:txBody>
      </p:sp>
      <p:sp>
        <p:nvSpPr>
          <p:cNvPr id="141353" name="Rectangle 41"/>
          <p:cNvSpPr>
            <a:spLocks/>
          </p:cNvSpPr>
          <p:nvPr/>
        </p:nvSpPr>
        <p:spPr bwMode="auto">
          <a:xfrm>
            <a:off x="7659446" y="2991445"/>
            <a:ext cx="1044773" cy="49559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u="sng" dirty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Area for</a:t>
            </a:r>
          </a:p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u="sng" dirty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Hard X-rays</a:t>
            </a:r>
          </a:p>
        </p:txBody>
      </p:sp>
      <p:sp>
        <p:nvSpPr>
          <p:cNvPr id="141354" name="Rectangle 42"/>
          <p:cNvSpPr>
            <a:spLocks/>
          </p:cNvSpPr>
          <p:nvPr/>
        </p:nvSpPr>
        <p:spPr bwMode="auto">
          <a:xfrm>
            <a:off x="6823401" y="3011543"/>
            <a:ext cx="776883" cy="334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b="1" dirty="0">
                <a:solidFill>
                  <a:srgbClr val="3F691E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XMM</a:t>
            </a:r>
          </a:p>
        </p:txBody>
      </p:sp>
      <p:sp>
        <p:nvSpPr>
          <p:cNvPr id="141355" name="Line 43"/>
          <p:cNvSpPr>
            <a:spLocks noChangeShapeType="1"/>
          </p:cNvSpPr>
          <p:nvPr/>
        </p:nvSpPr>
        <p:spPr bwMode="auto">
          <a:xfrm>
            <a:off x="6823402" y="2536032"/>
            <a:ext cx="250031" cy="507876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41356" name="Line 44"/>
          <p:cNvSpPr>
            <a:spLocks noChangeShapeType="1"/>
          </p:cNvSpPr>
          <p:nvPr/>
        </p:nvSpPr>
        <p:spPr bwMode="auto">
          <a:xfrm rot="10800000">
            <a:off x="6062146" y="2659932"/>
            <a:ext cx="554756" cy="171896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41357" name="Rectangle 45"/>
          <p:cNvSpPr>
            <a:spLocks/>
          </p:cNvSpPr>
          <p:nvPr/>
        </p:nvSpPr>
        <p:spPr bwMode="auto">
          <a:xfrm>
            <a:off x="5403578" y="2413248"/>
            <a:ext cx="910828" cy="2544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b="1" dirty="0">
                <a:solidFill>
                  <a:srgbClr val="6293FE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Chandra</a:t>
            </a:r>
          </a:p>
        </p:txBody>
      </p:sp>
      <p:sp>
        <p:nvSpPr>
          <p:cNvPr id="141358" name="Rectangle 46"/>
          <p:cNvSpPr>
            <a:spLocks/>
          </p:cNvSpPr>
          <p:nvPr/>
        </p:nvSpPr>
        <p:spPr bwMode="auto">
          <a:xfrm>
            <a:off x="4914677" y="1752451"/>
            <a:ext cx="1259086" cy="549176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u="sng" dirty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Energy Coverage</a:t>
            </a:r>
          </a:p>
        </p:txBody>
      </p:sp>
      <p:sp>
        <p:nvSpPr>
          <p:cNvPr id="141359" name="Rectangle 47"/>
          <p:cNvSpPr>
            <a:spLocks/>
          </p:cNvSpPr>
          <p:nvPr/>
        </p:nvSpPr>
        <p:spPr bwMode="auto">
          <a:xfrm>
            <a:off x="5508507" y="2978057"/>
            <a:ext cx="1071563" cy="42862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dirty="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Angular Resolution</a:t>
            </a:r>
          </a:p>
        </p:txBody>
      </p:sp>
      <p:sp>
        <p:nvSpPr>
          <p:cNvPr id="141360" name="Rectangle 48"/>
          <p:cNvSpPr>
            <a:spLocks/>
          </p:cNvSpPr>
          <p:nvPr/>
        </p:nvSpPr>
        <p:spPr bwMode="auto">
          <a:xfrm>
            <a:off x="7990957" y="2446741"/>
            <a:ext cx="776883" cy="334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b="1" dirty="0" err="1">
                <a:solidFill>
                  <a:srgbClr val="A3D979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Suzaku</a:t>
            </a:r>
            <a:endParaRPr kumimoji="0" lang="en-US" altLang="ja-JP" sz="1200" b="1" dirty="0">
              <a:solidFill>
                <a:srgbClr val="A3D979"/>
              </a:solidFill>
              <a:latin typeface="Gill Sans" charset="0"/>
              <a:ea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41361" name="Line 49"/>
          <p:cNvSpPr>
            <a:spLocks noChangeShapeType="1"/>
          </p:cNvSpPr>
          <p:nvPr/>
        </p:nvSpPr>
        <p:spPr bwMode="auto">
          <a:xfrm>
            <a:off x="7590234" y="2125274"/>
            <a:ext cx="508992" cy="468809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41362" name="AutoShape 50"/>
          <p:cNvSpPr>
            <a:spLocks/>
          </p:cNvSpPr>
          <p:nvPr/>
        </p:nvSpPr>
        <p:spPr bwMode="auto">
          <a:xfrm>
            <a:off x="5003980" y="973336"/>
            <a:ext cx="3897809" cy="2464594"/>
          </a:xfrm>
          <a:prstGeom prst="roundRect">
            <a:avLst>
              <a:gd name="adj" fmla="val 5431"/>
            </a:avLst>
          </a:prstGeom>
          <a:noFill/>
          <a:ln w="15875">
            <a:solidFill>
              <a:srgbClr val="003DCC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41363" name="Line 51"/>
          <p:cNvSpPr>
            <a:spLocks noChangeShapeType="1"/>
          </p:cNvSpPr>
          <p:nvPr/>
        </p:nvSpPr>
        <p:spPr bwMode="auto">
          <a:xfrm rot="10800000">
            <a:off x="6142516" y="1710036"/>
            <a:ext cx="555873" cy="171896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 type="stealth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B55B070-28CF-E541-9542-5BC41BA514AC}" type="slidenum">
              <a:rPr lang="en-US" altLang="ja-JP" smtClean="0">
                <a:solidFill>
                  <a:srgbClr val="000000"/>
                </a:solidFill>
                <a:latin typeface="ヒラギノ角ゴ Pro W6" charset="-128"/>
                <a:ea typeface="ヒラギノ角ゴ Pro W6" charset="-128"/>
                <a:cs typeface="ヒラギノ角ゴ Pro W6" charset="-128"/>
                <a:sym typeface="ヒラギノ角ゴ Pro W6" charset="-128"/>
              </a:rPr>
              <a:pPr/>
              <a:t>28</a:t>
            </a:fld>
            <a:endParaRPr lang="en-US" altLang="ja-JP" smtClean="0">
              <a:solidFill>
                <a:srgbClr val="000000"/>
              </a:solidFill>
              <a:latin typeface="ヒラギノ角ゴ Pro W6" charset="-128"/>
              <a:ea typeface="ヒラギノ角ゴ Pro W6" charset="-128"/>
              <a:cs typeface="ヒラギノ角ゴ Pro W6" charset="-128"/>
              <a:sym typeface="ヒラギノ角ゴ Pro W6" charset="-128"/>
            </a:endParaRPr>
          </a:p>
        </p:txBody>
      </p:sp>
      <p:pic>
        <p:nvPicPr>
          <p:cNvPr id="154627" name="Picture 1"/>
          <p:cNvPicPr>
            <a:picLocks noChangeAspect="1" noChangeArrowheads="1"/>
          </p:cNvPicPr>
          <p:nvPr/>
        </p:nvPicPr>
        <p:blipFill>
          <a:blip r:embed="rId2"/>
          <a:srcRect l="11809" t="1646"/>
          <a:stretch>
            <a:fillRect/>
          </a:stretch>
        </p:blipFill>
        <p:spPr bwMode="auto">
          <a:xfrm>
            <a:off x="2" y="2893227"/>
            <a:ext cx="5268516" cy="37326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4628" name="Picture 2"/>
          <p:cNvPicPr>
            <a:picLocks noChangeAspect="1" noChangeArrowheads="1"/>
          </p:cNvPicPr>
          <p:nvPr/>
        </p:nvPicPr>
        <p:blipFill>
          <a:blip r:embed="rId3"/>
          <a:srcRect l="12447" r="13689"/>
          <a:stretch>
            <a:fillRect/>
          </a:stretch>
        </p:blipFill>
        <p:spPr bwMode="auto">
          <a:xfrm>
            <a:off x="-31250" y="141759"/>
            <a:ext cx="9210973" cy="6373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4629" name="Rectangle 3"/>
          <p:cNvSpPr>
            <a:spLocks/>
          </p:cNvSpPr>
          <p:nvPr/>
        </p:nvSpPr>
        <p:spPr bwMode="auto">
          <a:xfrm>
            <a:off x="276820" y="6581186"/>
            <a:ext cx="8581430" cy="26789"/>
          </a:xfrm>
          <a:prstGeom prst="rect">
            <a:avLst/>
          </a:prstGeom>
          <a:gradFill rotWithShape="0">
            <a:gsLst>
              <a:gs pos="0">
                <a:srgbClr val="618FFD"/>
              </a:gs>
              <a:gs pos="100000">
                <a:srgbClr val="FF80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15463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02836" y="151806"/>
            <a:ext cx="616148" cy="6161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4631" name="Rectangle 5"/>
          <p:cNvSpPr>
            <a:spLocks/>
          </p:cNvSpPr>
          <p:nvPr/>
        </p:nvSpPr>
        <p:spPr bwMode="auto">
          <a:xfrm>
            <a:off x="652968" y="6661555"/>
            <a:ext cx="887416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prstTxWarp prst="textNoShape">
              <a:avLst/>
            </a:prstTxWarp>
            <a:spAutoFit/>
          </a:bodyPr>
          <a:lstStyle/>
          <a:p>
            <a:pPr marL="40178"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800" dirty="0">
                <a:solidFill>
                  <a:srgbClr val="FDA531"/>
                </a:solidFill>
                <a:latin typeface="小塚ゴシック Pro B" pitchFamily="-109" charset="-128"/>
                <a:ea typeface="小塚ゴシック Pro B" pitchFamily="-109" charset="-128"/>
                <a:cs typeface="小塚ゴシック Pro B" pitchFamily="-109" charset="-128"/>
                <a:sym typeface="小塚ゴシック Pro B" pitchFamily="-109" charset="-128"/>
              </a:rPr>
              <a:t>2010/04/15 SRON</a:t>
            </a:r>
          </a:p>
        </p:txBody>
      </p:sp>
      <p:sp>
        <p:nvSpPr>
          <p:cNvPr id="154632" name="Rectangle 6"/>
          <p:cNvSpPr>
            <a:spLocks/>
          </p:cNvSpPr>
          <p:nvPr/>
        </p:nvSpPr>
        <p:spPr bwMode="auto">
          <a:xfrm>
            <a:off x="88184" y="303613"/>
            <a:ext cx="5848945" cy="3661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>
            <a:prstTxWarp prst="textNoShape">
              <a:avLst/>
            </a:prstTxWarp>
          </a:bodyPr>
          <a:lstStyle/>
          <a:p>
            <a:pPr marL="40178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300" dirty="0">
                <a:solidFill>
                  <a:srgbClr val="FFCC66"/>
                </a:solidFill>
                <a:latin typeface="小塚ゴシック Pro B" pitchFamily="-109" charset="-128"/>
                <a:ea typeface="小塚ゴシック Pro B" pitchFamily="-109" charset="-128"/>
                <a:cs typeface="小塚ゴシック Pro B" pitchFamily="-109" charset="-128"/>
                <a:sym typeface="小塚ゴシック Pro B" pitchFamily="-109" charset="-128"/>
              </a:rPr>
              <a:t>5. ASTRO-H Science</a:t>
            </a:r>
          </a:p>
        </p:txBody>
      </p:sp>
      <p:pic>
        <p:nvPicPr>
          <p:cNvPr id="15463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9627" y="892969"/>
            <a:ext cx="6064374" cy="3268266"/>
          </a:xfrm>
          <a:prstGeom prst="rect">
            <a:avLst/>
          </a:prstGeom>
          <a:noFill/>
          <a:ln w="25400">
            <a:solidFill>
              <a:srgbClr val="B3B3B3"/>
            </a:solidFill>
            <a:round/>
            <a:headEnd/>
            <a:tailEnd/>
          </a:ln>
        </p:spPr>
      </p:pic>
      <p:sp>
        <p:nvSpPr>
          <p:cNvPr id="154634" name="Line 8"/>
          <p:cNvSpPr>
            <a:spLocks noChangeShapeType="1"/>
          </p:cNvSpPr>
          <p:nvPr/>
        </p:nvSpPr>
        <p:spPr bwMode="auto">
          <a:xfrm flipH="1">
            <a:off x="6947300" y="2830711"/>
            <a:ext cx="383977" cy="1160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54635" name="Line 9"/>
          <p:cNvSpPr>
            <a:spLocks noChangeShapeType="1"/>
          </p:cNvSpPr>
          <p:nvPr/>
        </p:nvSpPr>
        <p:spPr bwMode="auto">
          <a:xfrm flipH="1">
            <a:off x="6545466" y="2964656"/>
            <a:ext cx="383977" cy="1160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54636" name="Rectangle 10"/>
          <p:cNvSpPr>
            <a:spLocks/>
          </p:cNvSpPr>
          <p:nvPr/>
        </p:nvSpPr>
        <p:spPr bwMode="auto">
          <a:xfrm rot="-1173597">
            <a:off x="5956102" y="1035844"/>
            <a:ext cx="2973586" cy="2973586"/>
          </a:xfrm>
          <a:prstGeom prst="rect">
            <a:avLst/>
          </a:prstGeom>
          <a:noFill/>
          <a:ln w="50800">
            <a:solidFill>
              <a:srgbClr val="FFA49F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54637" name="Rectangle 11"/>
          <p:cNvSpPr>
            <a:spLocks/>
          </p:cNvSpPr>
          <p:nvPr/>
        </p:nvSpPr>
        <p:spPr bwMode="auto">
          <a:xfrm>
            <a:off x="5895827" y="5549809"/>
            <a:ext cx="260078" cy="272355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54638" name="Rectangle 12"/>
          <p:cNvSpPr>
            <a:spLocks/>
          </p:cNvSpPr>
          <p:nvPr/>
        </p:nvSpPr>
        <p:spPr bwMode="auto">
          <a:xfrm>
            <a:off x="0" y="794744"/>
            <a:ext cx="2686720" cy="3839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>
            <a:prstTxWarp prst="textNoShape">
              <a:avLst/>
            </a:prstTxWarp>
          </a:bodyPr>
          <a:lstStyle/>
          <a:p>
            <a:pPr marL="40178"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200" b="1" i="1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Cluster of Galaxies</a:t>
            </a:r>
          </a:p>
        </p:txBody>
      </p:sp>
      <p:sp>
        <p:nvSpPr>
          <p:cNvPr id="154639" name="Rectangle 13"/>
          <p:cNvSpPr>
            <a:spLocks/>
          </p:cNvSpPr>
          <p:nvPr/>
        </p:nvSpPr>
        <p:spPr bwMode="auto">
          <a:xfrm>
            <a:off x="4" y="5947180"/>
            <a:ext cx="553641" cy="589359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54640" name="Rectangle 14"/>
          <p:cNvSpPr>
            <a:spLocks/>
          </p:cNvSpPr>
          <p:nvPr/>
        </p:nvSpPr>
        <p:spPr bwMode="auto">
          <a:xfrm>
            <a:off x="446487" y="6161490"/>
            <a:ext cx="803672" cy="36611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54641" name="Rectangle 15"/>
          <p:cNvSpPr>
            <a:spLocks/>
          </p:cNvSpPr>
          <p:nvPr/>
        </p:nvSpPr>
        <p:spPr bwMode="auto">
          <a:xfrm>
            <a:off x="184177" y="1151934"/>
            <a:ext cx="2767781" cy="15081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prstTxWarp prst="textNoShape">
              <a:avLst/>
            </a:prstTxWarp>
            <a:spAutoFit/>
          </a:bodyPr>
          <a:lstStyle/>
          <a:p>
            <a:pPr marL="40178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i="1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Dynamics</a:t>
            </a:r>
          </a:p>
          <a:p>
            <a:pPr marL="40178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1400" b="1" i="1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（</a:t>
            </a:r>
            <a:r>
              <a:rPr kumimoji="0" lang="en-US" altLang="ja-JP" sz="1400" b="1" i="1" dirty="0" err="1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Turbulance</a:t>
            </a:r>
            <a:r>
              <a:rPr kumimoji="0" lang="en-US" altLang="ja-JP" sz="1400" b="1" i="1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, Collisions)</a:t>
            </a:r>
          </a:p>
          <a:p>
            <a:pPr marL="40178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i="1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Non-thermal Emission</a:t>
            </a:r>
          </a:p>
          <a:p>
            <a:pPr marL="40178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i="1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Cluster Outskirt</a:t>
            </a:r>
          </a:p>
          <a:p>
            <a:pPr marL="40178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1400" b="1" i="1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（</a:t>
            </a:r>
            <a:r>
              <a:rPr kumimoji="0" lang="en-US" altLang="ja-JP" sz="1400" b="1" i="1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Site of </a:t>
            </a:r>
            <a:r>
              <a:rPr kumimoji="0" lang="en-US" altLang="ja-JP" sz="1400" b="1" i="1" dirty="0" err="1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Sturcture</a:t>
            </a:r>
            <a:r>
              <a:rPr kumimoji="0" lang="en-US" altLang="ja-JP" sz="1400" b="1" i="1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Formation</a:t>
            </a:r>
            <a:r>
              <a:rPr kumimoji="0" lang="ja-JP" altLang="en-US" sz="1400" b="1" i="1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）</a:t>
            </a:r>
            <a:endParaRPr kumimoji="0" lang="en-US" altLang="ja-JP" sz="1400" b="1" i="1" dirty="0">
              <a:solidFill>
                <a:srgbClr val="000000"/>
              </a:solidFill>
              <a:ea typeface="Arial" charset="0"/>
              <a:cs typeface="Arial" charset="0"/>
              <a:sym typeface="Arial" charset="0"/>
            </a:endParaRPr>
          </a:p>
          <a:p>
            <a:pPr marL="40178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i="1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Temperature Map</a:t>
            </a:r>
          </a:p>
          <a:p>
            <a:pPr marL="40178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i="1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Heavy Metal Distribution</a:t>
            </a:r>
          </a:p>
        </p:txBody>
      </p:sp>
      <p:sp>
        <p:nvSpPr>
          <p:cNvPr id="154642" name="Rectangle 16"/>
          <p:cNvSpPr>
            <a:spLocks/>
          </p:cNvSpPr>
          <p:nvPr/>
        </p:nvSpPr>
        <p:spPr bwMode="auto">
          <a:xfrm>
            <a:off x="6125771" y="3536156"/>
            <a:ext cx="799953" cy="230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prstTxWarp prst="textNoShape">
              <a:avLst/>
            </a:prstTxWarp>
            <a:spAutoFit/>
          </a:bodyPr>
          <a:lstStyle/>
          <a:p>
            <a:pPr marL="40178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b="1" dirty="0">
                <a:solidFill>
                  <a:srgbClr val="FFFFFF"/>
                </a:solidFill>
                <a:ea typeface="Arial" charset="0"/>
                <a:cs typeface="Arial" charset="0"/>
                <a:sym typeface="Arial" charset="0"/>
              </a:rPr>
              <a:t>SXI FOV</a:t>
            </a:r>
          </a:p>
        </p:txBody>
      </p:sp>
      <p:sp>
        <p:nvSpPr>
          <p:cNvPr id="154643" name="Rectangle 17"/>
          <p:cNvSpPr>
            <a:spLocks/>
          </p:cNvSpPr>
          <p:nvPr/>
        </p:nvSpPr>
        <p:spPr bwMode="auto">
          <a:xfrm>
            <a:off x="3294077" y="3670101"/>
            <a:ext cx="219531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prstTxWarp prst="textNoShape">
              <a:avLst/>
            </a:prstTxWarp>
            <a:spAutoFit/>
          </a:bodyPr>
          <a:lstStyle/>
          <a:p>
            <a:pPr marL="40178"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100" b="1" i="1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To the </a:t>
            </a:r>
            <a:r>
              <a:rPr kumimoji="0" lang="en-US" altLang="ja-JP" sz="1100" b="1" i="1" dirty="0" err="1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virial</a:t>
            </a:r>
            <a:r>
              <a:rPr kumimoji="0" lang="en-US" altLang="ja-JP" sz="1100" b="1" i="1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radius, and beyond</a:t>
            </a:r>
          </a:p>
          <a:p>
            <a:pPr marL="40178"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100" b="1" i="1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M.R. George et al. 2009</a:t>
            </a:r>
          </a:p>
        </p:txBody>
      </p:sp>
      <p:sp>
        <p:nvSpPr>
          <p:cNvPr id="154644" name="Rectangle 18"/>
          <p:cNvSpPr>
            <a:spLocks/>
          </p:cNvSpPr>
          <p:nvPr/>
        </p:nvSpPr>
        <p:spPr bwMode="auto">
          <a:xfrm>
            <a:off x="5820473" y="1062641"/>
            <a:ext cx="1464497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prstTxWarp prst="textNoShape">
              <a:avLst/>
            </a:prstTxWarp>
            <a:spAutoFit/>
          </a:bodyPr>
          <a:lstStyle/>
          <a:p>
            <a:pPr marL="40178"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1000" dirty="0">
                <a:solidFill>
                  <a:srgbClr val="FFFFFF"/>
                </a:solidFill>
                <a:latin typeface="小塚ゴシック Pro B" pitchFamily="-109" charset="-128"/>
                <a:ea typeface="小塚ゴシック Pro B" pitchFamily="-109" charset="-128"/>
                <a:cs typeface="小塚ゴシック Pro B" pitchFamily="-109" charset="-128"/>
                <a:sym typeface="小塚ゴシック Pro B" pitchFamily="-109" charset="-128"/>
              </a:rPr>
              <a:t>低バックグランド広視野</a:t>
            </a:r>
            <a:endParaRPr kumimoji="0" lang="en-US" altLang="ja-JP" sz="1000" dirty="0">
              <a:solidFill>
                <a:srgbClr val="FFFFFF"/>
              </a:solidFill>
              <a:latin typeface="小塚ゴシック Pro B" pitchFamily="-109" charset="-128"/>
              <a:ea typeface="小塚ゴシック Pro B" pitchFamily="-109" charset="-128"/>
              <a:cs typeface="小塚ゴシック Pro B" pitchFamily="-109" charset="-128"/>
              <a:sym typeface="小塚ゴシック Pro B" pitchFamily="-109" charset="-128"/>
            </a:endParaRPr>
          </a:p>
          <a:p>
            <a:pPr marL="40178"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000" dirty="0">
                <a:solidFill>
                  <a:srgbClr val="FFFFFF"/>
                </a:solidFill>
                <a:latin typeface="小塚ゴシック Pro B" pitchFamily="-109" charset="-128"/>
                <a:ea typeface="小塚ゴシック Pro B" pitchFamily="-109" charset="-128"/>
                <a:cs typeface="小塚ゴシック Pro B" pitchFamily="-109" charset="-128"/>
                <a:sym typeface="小塚ゴシック Pro B" pitchFamily="-109" charset="-128"/>
              </a:rPr>
              <a:t>X</a:t>
            </a:r>
            <a:r>
              <a:rPr kumimoji="0" lang="ja-JP" altLang="en-US" sz="1000" dirty="0">
                <a:solidFill>
                  <a:srgbClr val="FFFFFF"/>
                </a:solidFill>
                <a:latin typeface="小塚ゴシック Pro B" pitchFamily="-109" charset="-128"/>
                <a:ea typeface="小塚ゴシック Pro B" pitchFamily="-109" charset="-128"/>
                <a:cs typeface="小塚ゴシック Pro B" pitchFamily="-109" charset="-128"/>
                <a:sym typeface="小塚ゴシック Pro B" pitchFamily="-109" charset="-128"/>
              </a:rPr>
              <a:t>線</a:t>
            </a:r>
            <a:r>
              <a:rPr kumimoji="0" lang="en-US" altLang="ja-JP" sz="1000" dirty="0">
                <a:solidFill>
                  <a:srgbClr val="FFFFFF"/>
                </a:solidFill>
                <a:latin typeface="小塚ゴシック Pro B" pitchFamily="-109" charset="-128"/>
                <a:ea typeface="小塚ゴシック Pro B" pitchFamily="-109" charset="-128"/>
                <a:cs typeface="小塚ゴシック Pro B" pitchFamily="-109" charset="-128"/>
                <a:sym typeface="小塚ゴシック Pro B" pitchFamily="-109" charset="-128"/>
              </a:rPr>
              <a:t>CCD</a:t>
            </a:r>
            <a:r>
              <a:rPr kumimoji="0" lang="ja-JP" altLang="en-US" sz="1000" dirty="0">
                <a:solidFill>
                  <a:srgbClr val="FFFFFF"/>
                </a:solidFill>
                <a:latin typeface="小塚ゴシック Pro B" pitchFamily="-109" charset="-128"/>
                <a:ea typeface="小塚ゴシック Pro B" pitchFamily="-109" charset="-128"/>
                <a:cs typeface="小塚ゴシック Pro B" pitchFamily="-109" charset="-128"/>
                <a:sym typeface="小塚ゴシック Pro B" pitchFamily="-109" charset="-128"/>
              </a:rPr>
              <a:t>観測</a:t>
            </a:r>
          </a:p>
        </p:txBody>
      </p:sp>
      <p:sp>
        <p:nvSpPr>
          <p:cNvPr id="154645" name="Rectangle 19"/>
          <p:cNvSpPr>
            <a:spLocks/>
          </p:cNvSpPr>
          <p:nvPr/>
        </p:nvSpPr>
        <p:spPr bwMode="auto">
          <a:xfrm>
            <a:off x="89302" y="3009305"/>
            <a:ext cx="3330773" cy="27682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40634" bIns="0">
            <a:prstTxWarp prst="textNoShape">
              <a:avLst/>
            </a:prstTxWarp>
          </a:bodyPr>
          <a:lstStyle/>
          <a:p>
            <a:pPr marL="40178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b="1" i="1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Simulation of </a:t>
            </a:r>
            <a:r>
              <a:rPr kumimoji="0" lang="en-US" altLang="ja-JP" sz="1500" b="1" i="1" dirty="0" err="1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Centaurus</a:t>
            </a:r>
            <a:r>
              <a:rPr kumimoji="0" lang="en-US" altLang="ja-JP" sz="1500" b="1" i="1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  Cluster</a:t>
            </a:r>
          </a:p>
        </p:txBody>
      </p:sp>
      <p:pic>
        <p:nvPicPr>
          <p:cNvPr id="154646" name="Picture 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19663" y="4054078"/>
            <a:ext cx="3249290" cy="22324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4647" name="Rectangle 21"/>
          <p:cNvSpPr>
            <a:spLocks/>
          </p:cNvSpPr>
          <p:nvPr/>
        </p:nvSpPr>
        <p:spPr bwMode="auto">
          <a:xfrm>
            <a:off x="5188150" y="6188273"/>
            <a:ext cx="393910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defTabSz="642882" fontAlgn="base">
              <a:spcBef>
                <a:spcPct val="0"/>
              </a:spcBef>
              <a:spcAft>
                <a:spcPct val="0"/>
              </a:spcAft>
              <a:tabLst>
                <a:tab pos="249996" algn="l"/>
                <a:tab pos="499993" algn="l"/>
                <a:tab pos="749990" algn="l"/>
                <a:tab pos="999987" algn="l"/>
                <a:tab pos="1249984" algn="l"/>
                <a:tab pos="1499981" algn="l"/>
                <a:tab pos="1749977" algn="l"/>
                <a:tab pos="1999975" algn="l"/>
                <a:tab pos="2249971" algn="l"/>
                <a:tab pos="2499968" algn="l"/>
                <a:tab pos="2749964" algn="l"/>
                <a:tab pos="2999960" algn="l"/>
              </a:tabLst>
            </a:pPr>
            <a:r>
              <a:rPr kumimoji="0" lang="en-US" altLang="ja-JP" sz="1100" dirty="0" err="1">
                <a:solidFill>
                  <a:srgbClr val="000000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Astro</a:t>
            </a:r>
            <a:r>
              <a:rPr kumimoji="0" lang="en-US" altLang="ja-JP" sz="1100" dirty="0">
                <a:solidFill>
                  <a:srgbClr val="000000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-H will detect bulk velocity flow as small as 300 km/</a:t>
            </a:r>
            <a:r>
              <a:rPr kumimoji="0" lang="en-US" altLang="ja-JP" sz="1100" dirty="0" err="1">
                <a:solidFill>
                  <a:srgbClr val="000000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s</a:t>
            </a:r>
            <a:r>
              <a:rPr kumimoji="0" lang="en-US" altLang="ja-JP" sz="1100" dirty="0">
                <a:solidFill>
                  <a:srgbClr val="000000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 in </a:t>
            </a:r>
            <a:endParaRPr kumimoji="0" lang="en-US" altLang="ja-JP" sz="300" dirty="0">
              <a:solidFill>
                <a:srgbClr val="000000"/>
              </a:solidFill>
              <a:latin typeface="Tahoma" charset="0"/>
              <a:ea typeface="Tahoma" charset="0"/>
              <a:cs typeface="Tahoma" charset="0"/>
              <a:sym typeface="Tahoma" charset="0"/>
            </a:endParaRPr>
          </a:p>
          <a:p>
            <a:pPr defTabSz="642882" fontAlgn="base">
              <a:spcBef>
                <a:spcPct val="0"/>
              </a:spcBef>
              <a:spcAft>
                <a:spcPct val="0"/>
              </a:spcAft>
              <a:tabLst>
                <a:tab pos="249996" algn="l"/>
                <a:tab pos="499993" algn="l"/>
                <a:tab pos="749990" algn="l"/>
                <a:tab pos="999987" algn="l"/>
                <a:tab pos="1249984" algn="l"/>
                <a:tab pos="1499981" algn="l"/>
                <a:tab pos="1749977" algn="l"/>
                <a:tab pos="1999975" algn="l"/>
                <a:tab pos="2249971" algn="l"/>
                <a:tab pos="2499968" algn="l"/>
                <a:tab pos="2749964" algn="l"/>
                <a:tab pos="2999960" algn="l"/>
              </a:tabLst>
            </a:pPr>
            <a:r>
              <a:rPr kumimoji="0" lang="en-US" altLang="ja-JP" sz="1100" dirty="0">
                <a:solidFill>
                  <a:srgbClr val="000000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the brightest 30 clusters with T &gt; 60 </a:t>
            </a:r>
            <a:r>
              <a:rPr kumimoji="0" lang="en-US" altLang="ja-JP" sz="1100" dirty="0" err="1">
                <a:solidFill>
                  <a:srgbClr val="000000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x</a:t>
            </a:r>
            <a:r>
              <a:rPr kumimoji="0" lang="en-US" altLang="ja-JP" sz="1100" dirty="0">
                <a:solidFill>
                  <a:srgbClr val="000000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 10</a:t>
            </a:r>
            <a:r>
              <a:rPr kumimoji="0" lang="en-US" altLang="ja-JP" sz="600" dirty="0">
                <a:solidFill>
                  <a:srgbClr val="000000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6</a:t>
            </a:r>
            <a:r>
              <a:rPr kumimoji="0" lang="en-US" altLang="ja-JP" sz="1100" dirty="0">
                <a:solidFill>
                  <a:srgbClr val="000000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 K (</a:t>
            </a:r>
            <a:r>
              <a:rPr kumimoji="0" lang="en-US" altLang="ja-JP" sz="1100" dirty="0" err="1">
                <a:solidFill>
                  <a:srgbClr val="000000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kT</a:t>
            </a:r>
            <a:r>
              <a:rPr kumimoji="0" lang="en-US" altLang="ja-JP" sz="1100" dirty="0">
                <a:solidFill>
                  <a:srgbClr val="000000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 &gt; 5 keV.)  </a:t>
            </a:r>
            <a:endParaRPr kumimoji="0" lang="en-US" altLang="ja-JP" sz="300" dirty="0">
              <a:solidFill>
                <a:srgbClr val="000000"/>
              </a:solidFill>
              <a:latin typeface="Tahoma" charset="0"/>
              <a:ea typeface="Tahoma" charset="0"/>
              <a:cs typeface="Tahoma" charset="0"/>
              <a:sym typeface="Tahoma" charset="0"/>
            </a:endParaRPr>
          </a:p>
          <a:p>
            <a:pPr algn="ctr" defTabSz="642882" fontAlgn="base">
              <a:spcBef>
                <a:spcPct val="0"/>
              </a:spcBef>
              <a:spcAft>
                <a:spcPct val="0"/>
              </a:spcAft>
              <a:tabLst>
                <a:tab pos="249996" algn="l"/>
                <a:tab pos="499993" algn="l"/>
                <a:tab pos="749990" algn="l"/>
                <a:tab pos="999987" algn="l"/>
                <a:tab pos="1249984" algn="l"/>
                <a:tab pos="1499981" algn="l"/>
                <a:tab pos="1749977" algn="l"/>
                <a:tab pos="1999975" algn="l"/>
                <a:tab pos="2249971" algn="l"/>
                <a:tab pos="2499968" algn="l"/>
                <a:tab pos="2749964" algn="l"/>
                <a:tab pos="2999960" algn="l"/>
              </a:tabLst>
            </a:pPr>
            <a:endParaRPr kumimoji="0" lang="ja-JP" altLang="en-US" sz="200" b="1" dirty="0">
              <a:solidFill>
                <a:srgbClr val="000000"/>
              </a:solidFill>
              <a:latin typeface="Tahoma" charset="0"/>
              <a:ea typeface="Tahoma" charset="0"/>
              <a:cs typeface="Tahoma" charset="0"/>
              <a:sym typeface="Tahoma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0344B7D-8168-454E-96EB-5B1D005B91CD}" type="slidenum">
              <a:rPr lang="en-US" altLang="ja-JP" smtClean="0">
                <a:solidFill>
                  <a:srgbClr val="000000"/>
                </a:solidFill>
                <a:latin typeface="ヒラギノ角ゴ Pro W6" charset="-128"/>
                <a:ea typeface="ヒラギノ角ゴ Pro W6" charset="-128"/>
                <a:cs typeface="ヒラギノ角ゴ Pro W6" charset="-128"/>
                <a:sym typeface="ヒラギノ角ゴ Pro W6" charset="-128"/>
              </a:rPr>
              <a:pPr/>
              <a:t>29</a:t>
            </a:fld>
            <a:endParaRPr lang="en-US" altLang="ja-JP" smtClean="0">
              <a:solidFill>
                <a:srgbClr val="000000"/>
              </a:solidFill>
              <a:latin typeface="ヒラギノ角ゴ Pro W6" charset="-128"/>
              <a:ea typeface="ヒラギノ角ゴ Pro W6" charset="-128"/>
              <a:cs typeface="ヒラギノ角ゴ Pro W6" charset="-128"/>
              <a:sym typeface="ヒラギノ角ゴ Pro W6" charset="-128"/>
            </a:endParaRPr>
          </a:p>
        </p:txBody>
      </p:sp>
      <p:pic>
        <p:nvPicPr>
          <p:cNvPr id="155651" name="Picture 1"/>
          <p:cNvPicPr>
            <a:picLocks noChangeAspect="1" noChangeArrowheads="1"/>
          </p:cNvPicPr>
          <p:nvPr/>
        </p:nvPicPr>
        <p:blipFill>
          <a:blip r:embed="rId2"/>
          <a:srcRect l="12447" r="13689"/>
          <a:stretch>
            <a:fillRect/>
          </a:stretch>
        </p:blipFill>
        <p:spPr bwMode="auto">
          <a:xfrm>
            <a:off x="-31250" y="141759"/>
            <a:ext cx="9210973" cy="6373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5652" name="Rectangle 2"/>
          <p:cNvSpPr>
            <a:spLocks/>
          </p:cNvSpPr>
          <p:nvPr/>
        </p:nvSpPr>
        <p:spPr bwMode="auto">
          <a:xfrm>
            <a:off x="276820" y="6581186"/>
            <a:ext cx="8581430" cy="26789"/>
          </a:xfrm>
          <a:prstGeom prst="rect">
            <a:avLst/>
          </a:prstGeom>
          <a:gradFill rotWithShape="0">
            <a:gsLst>
              <a:gs pos="0">
                <a:srgbClr val="618FFD"/>
              </a:gs>
              <a:gs pos="100000">
                <a:srgbClr val="FF80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15565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02836" y="151806"/>
            <a:ext cx="616148" cy="6161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5654" name="Rectangle 4"/>
          <p:cNvSpPr>
            <a:spLocks/>
          </p:cNvSpPr>
          <p:nvPr/>
        </p:nvSpPr>
        <p:spPr bwMode="auto">
          <a:xfrm>
            <a:off x="652968" y="6661555"/>
            <a:ext cx="887416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prstTxWarp prst="textNoShape">
              <a:avLst/>
            </a:prstTxWarp>
            <a:spAutoFit/>
          </a:bodyPr>
          <a:lstStyle/>
          <a:p>
            <a:pPr marL="40178"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800" dirty="0">
                <a:solidFill>
                  <a:srgbClr val="FDA531"/>
                </a:solidFill>
                <a:latin typeface="小塚ゴシック Pro B" pitchFamily="-109" charset="-128"/>
                <a:ea typeface="小塚ゴシック Pro B" pitchFamily="-109" charset="-128"/>
                <a:cs typeface="小塚ゴシック Pro B" pitchFamily="-109" charset="-128"/>
                <a:sym typeface="小塚ゴシック Pro B" pitchFamily="-109" charset="-128"/>
              </a:rPr>
              <a:t>2010/04/15 SRON</a:t>
            </a:r>
          </a:p>
        </p:txBody>
      </p:sp>
      <p:pic>
        <p:nvPicPr>
          <p:cNvPr id="155655" name="Picture 5"/>
          <p:cNvPicPr>
            <a:picLocks noChangeAspect="1" noChangeArrowheads="1"/>
          </p:cNvPicPr>
          <p:nvPr/>
        </p:nvPicPr>
        <p:blipFill>
          <a:blip r:embed="rId4"/>
          <a:srcRect l="17743" r="15181"/>
          <a:stretch>
            <a:fillRect/>
          </a:stretch>
        </p:blipFill>
        <p:spPr bwMode="auto">
          <a:xfrm>
            <a:off x="4148962" y="1022455"/>
            <a:ext cx="2367483" cy="254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6" name="Picture 6"/>
          <p:cNvPicPr>
            <a:picLocks noChangeAspect="1" noChangeArrowheads="1"/>
          </p:cNvPicPr>
          <p:nvPr/>
        </p:nvPicPr>
        <p:blipFill>
          <a:blip r:embed="rId5"/>
          <a:srcRect l="32246" t="12833" r="30090" b="36226"/>
          <a:stretch>
            <a:fillRect/>
          </a:stretch>
        </p:blipFill>
        <p:spPr bwMode="auto">
          <a:xfrm>
            <a:off x="962174" y="1586144"/>
            <a:ext cx="2125266" cy="2185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7" name="Line 7"/>
          <p:cNvSpPr>
            <a:spLocks noChangeShapeType="1"/>
          </p:cNvSpPr>
          <p:nvPr/>
        </p:nvSpPr>
        <p:spPr bwMode="auto">
          <a:xfrm rot="10800000">
            <a:off x="3087441" y="1605117"/>
            <a:ext cx="1663154" cy="5581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55658" name="Line 8"/>
          <p:cNvSpPr>
            <a:spLocks noChangeShapeType="1"/>
          </p:cNvSpPr>
          <p:nvPr/>
        </p:nvSpPr>
        <p:spPr bwMode="auto">
          <a:xfrm flipH="1">
            <a:off x="3062883" y="2027047"/>
            <a:ext cx="1651992" cy="174128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55659" name="Rectangle 9"/>
          <p:cNvSpPr>
            <a:spLocks/>
          </p:cNvSpPr>
          <p:nvPr/>
        </p:nvSpPr>
        <p:spPr bwMode="auto">
          <a:xfrm>
            <a:off x="3926469" y="1216670"/>
            <a:ext cx="3308066" cy="361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6785" tIns="26785" rIns="67420" bIns="26785">
            <a:prstTxWarp prst="textNoShape">
              <a:avLst/>
            </a:prstTxWarp>
            <a:spAutoFit/>
          </a:bodyPr>
          <a:lstStyle/>
          <a:p>
            <a:pPr marL="13393"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 i="1" dirty="0">
                <a:solidFill>
                  <a:srgbClr val="000066"/>
                </a:solidFill>
                <a:latin typeface="Trebuchet MS" charset="0"/>
                <a:ea typeface="Trebuchet MS" charset="0"/>
                <a:cs typeface="Trebuchet MS" charset="0"/>
                <a:sym typeface="Trebuchet MS" charset="0"/>
              </a:rPr>
              <a:t>SN1006 2-10 keV (</a:t>
            </a:r>
            <a:r>
              <a:rPr kumimoji="0" lang="en-US" altLang="ja-JP" sz="2000" b="1" i="1" dirty="0" err="1">
                <a:solidFill>
                  <a:srgbClr val="000066"/>
                </a:solidFill>
                <a:latin typeface="Trebuchet MS" charset="0"/>
                <a:ea typeface="Trebuchet MS" charset="0"/>
                <a:cs typeface="Trebuchet MS" charset="0"/>
                <a:sym typeface="Trebuchet MS" charset="0"/>
              </a:rPr>
              <a:t>Suzaku</a:t>
            </a:r>
            <a:r>
              <a:rPr kumimoji="0" lang="en-US" altLang="ja-JP" sz="2000" b="1" i="1" dirty="0">
                <a:solidFill>
                  <a:srgbClr val="000066"/>
                </a:solidFill>
                <a:latin typeface="Trebuchet MS" charset="0"/>
                <a:ea typeface="Trebuchet MS" charset="0"/>
                <a:cs typeface="Trebuchet MS" charset="0"/>
                <a:sym typeface="Trebuchet MS" charset="0"/>
              </a:rPr>
              <a:t>)</a:t>
            </a:r>
          </a:p>
        </p:txBody>
      </p:sp>
      <p:sp>
        <p:nvSpPr>
          <p:cNvPr id="155660" name="Rectangle 10"/>
          <p:cNvSpPr>
            <a:spLocks/>
          </p:cNvSpPr>
          <p:nvPr/>
        </p:nvSpPr>
        <p:spPr bwMode="auto">
          <a:xfrm>
            <a:off x="177481" y="1218908"/>
            <a:ext cx="3500438" cy="32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6785" tIns="26785" rIns="67420" bIns="26785">
            <a:prstTxWarp prst="textNoShape">
              <a:avLst/>
            </a:prstTxWarp>
          </a:bodyPr>
          <a:lstStyle/>
          <a:p>
            <a:pPr marL="13393"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i="1" dirty="0">
                <a:solidFill>
                  <a:srgbClr val="000066"/>
                </a:solidFill>
                <a:latin typeface="Trebuchet MS" charset="0"/>
                <a:ea typeface="Trebuchet MS" charset="0"/>
                <a:cs typeface="Trebuchet MS" charset="0"/>
                <a:sym typeface="Trebuchet MS" charset="0"/>
              </a:rPr>
              <a:t>ASTRO-H 10-40 keV (100ks)</a:t>
            </a:r>
          </a:p>
        </p:txBody>
      </p:sp>
      <p:pic>
        <p:nvPicPr>
          <p:cNvPr id="155661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601080" y="3369286"/>
            <a:ext cx="2928938" cy="3939109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sp>
        <p:nvSpPr>
          <p:cNvPr id="155662" name="Rectangle 12"/>
          <p:cNvSpPr>
            <a:spLocks/>
          </p:cNvSpPr>
          <p:nvPr/>
        </p:nvSpPr>
        <p:spPr bwMode="auto">
          <a:xfrm>
            <a:off x="8184383" y="6438313"/>
            <a:ext cx="636717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prstTxWarp prst="textNoShape">
              <a:avLst/>
            </a:prstTxWarp>
            <a:spAutoFit/>
          </a:bodyPr>
          <a:lstStyle/>
          <a:p>
            <a:pPr marL="40178"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800" b="1" i="1" dirty="0">
                <a:solidFill>
                  <a:srgbClr val="000066"/>
                </a:solidFill>
                <a:latin typeface="Trebuchet MS" charset="0"/>
                <a:ea typeface="Trebuchet MS" charset="0"/>
                <a:cs typeface="Trebuchet MS" charset="0"/>
                <a:sym typeface="Trebuchet MS" charset="0"/>
              </a:rPr>
              <a:t>by </a:t>
            </a:r>
            <a:r>
              <a:rPr kumimoji="0" lang="en-US" altLang="ja-JP" sz="800" b="1" i="1" dirty="0" err="1">
                <a:solidFill>
                  <a:srgbClr val="000066"/>
                </a:solidFill>
                <a:latin typeface="Trebuchet MS" charset="0"/>
                <a:ea typeface="Trebuchet MS" charset="0"/>
                <a:cs typeface="Trebuchet MS" charset="0"/>
                <a:sym typeface="Trebuchet MS" charset="0"/>
              </a:rPr>
              <a:t>A.Bamba</a:t>
            </a:r>
            <a:endParaRPr kumimoji="0" lang="en-US" altLang="ja-JP" sz="800" b="1" i="1" dirty="0">
              <a:solidFill>
                <a:srgbClr val="000066"/>
              </a:solidFill>
              <a:latin typeface="Trebuchet MS" charset="0"/>
              <a:ea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155663" name="Rectangle 13"/>
          <p:cNvSpPr>
            <a:spLocks/>
          </p:cNvSpPr>
          <p:nvPr/>
        </p:nvSpPr>
        <p:spPr bwMode="auto">
          <a:xfrm>
            <a:off x="2388273" y="3946931"/>
            <a:ext cx="1507718" cy="63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6785" tIns="26785" rIns="67420" bIns="26785">
            <a:prstTxWarp prst="textNoShape">
              <a:avLst/>
            </a:prstTxWarp>
            <a:spAutoFit/>
          </a:bodyPr>
          <a:lstStyle/>
          <a:p>
            <a:pPr marL="13393"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900" b="1" i="1" dirty="0">
                <a:solidFill>
                  <a:srgbClr val="0000FF"/>
                </a:solidFill>
                <a:latin typeface="Trebuchet MS" charset="0"/>
                <a:ea typeface="Trebuchet MS" charset="0"/>
                <a:cs typeface="Trebuchet MS" charset="0"/>
                <a:sym typeface="Trebuchet MS" charset="0"/>
              </a:rPr>
              <a:t>SN1006</a:t>
            </a:r>
          </a:p>
          <a:p>
            <a:pPr marL="13393"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900" b="1" i="1" dirty="0">
                <a:solidFill>
                  <a:srgbClr val="0000FF"/>
                </a:solidFill>
                <a:latin typeface="Trebuchet MS" charset="0"/>
                <a:ea typeface="Trebuchet MS" charset="0"/>
                <a:cs typeface="Trebuchet MS" charset="0"/>
                <a:sym typeface="Trebuchet MS" charset="0"/>
              </a:rPr>
              <a:t>by ASTRO-H</a:t>
            </a:r>
          </a:p>
        </p:txBody>
      </p:sp>
      <p:sp>
        <p:nvSpPr>
          <p:cNvPr id="155664" name="Rectangle 14"/>
          <p:cNvSpPr>
            <a:spLocks/>
          </p:cNvSpPr>
          <p:nvPr/>
        </p:nvSpPr>
        <p:spPr bwMode="auto">
          <a:xfrm>
            <a:off x="4375550" y="3527232"/>
            <a:ext cx="4670227" cy="3009305"/>
          </a:xfrm>
          <a:prstGeom prst="rect">
            <a:avLst/>
          </a:prstGeom>
          <a:solidFill>
            <a:srgbClr val="0000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55665" name="Rectangle 15"/>
          <p:cNvSpPr>
            <a:spLocks/>
          </p:cNvSpPr>
          <p:nvPr/>
        </p:nvSpPr>
        <p:spPr bwMode="auto">
          <a:xfrm>
            <a:off x="6750847" y="4161234"/>
            <a:ext cx="2241352" cy="211633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155666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73776" y="4215936"/>
            <a:ext cx="2205633" cy="20359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5667" name="Rectangle 17"/>
          <p:cNvSpPr>
            <a:spLocks/>
          </p:cNvSpPr>
          <p:nvPr/>
        </p:nvSpPr>
        <p:spPr bwMode="auto">
          <a:xfrm>
            <a:off x="4774819" y="3832744"/>
            <a:ext cx="1615827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 err="1">
                <a:solidFill>
                  <a:srgbClr val="FFFFFF"/>
                </a:solidFill>
                <a:latin typeface="小塚ゴシック Pro H" pitchFamily="-109" charset="-128"/>
                <a:ea typeface="小塚ゴシック Pro H" pitchFamily="-109" charset="-128"/>
                <a:cs typeface="小塚ゴシック Pro H" pitchFamily="-109" charset="-128"/>
                <a:sym typeface="小塚ゴシック Pro H" pitchFamily="-109" charset="-128"/>
              </a:rPr>
              <a:t>Suzaku</a:t>
            </a:r>
            <a:r>
              <a:rPr kumimoji="0" lang="en-US" altLang="ja-JP" sz="1600" dirty="0">
                <a:solidFill>
                  <a:srgbClr val="FFFFFF"/>
                </a:solidFill>
                <a:latin typeface="小塚ゴシック Pro H" pitchFamily="-109" charset="-128"/>
                <a:ea typeface="小塚ゴシック Pro H" pitchFamily="-109" charset="-128"/>
                <a:cs typeface="小塚ゴシック Pro H" pitchFamily="-109" charset="-128"/>
                <a:sym typeface="小塚ゴシック Pro H" pitchFamily="-109" charset="-128"/>
              </a:rPr>
              <a:t> at 40 keV</a:t>
            </a:r>
          </a:p>
        </p:txBody>
      </p:sp>
      <p:pic>
        <p:nvPicPr>
          <p:cNvPr id="155668" name="Picture 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07969" y="3962549"/>
            <a:ext cx="2527102" cy="2509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5669" name="Rectangle 19"/>
          <p:cNvSpPr>
            <a:spLocks/>
          </p:cNvSpPr>
          <p:nvPr/>
        </p:nvSpPr>
        <p:spPr bwMode="auto">
          <a:xfrm>
            <a:off x="6945100" y="3832744"/>
            <a:ext cx="1847260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>
                <a:solidFill>
                  <a:srgbClr val="FFFFFF"/>
                </a:solidFill>
                <a:latin typeface="小塚ゴシック Pro H" pitchFamily="-109" charset="-128"/>
                <a:ea typeface="小塚ゴシック Pro H" pitchFamily="-109" charset="-128"/>
                <a:cs typeface="小塚ゴシック Pro H" pitchFamily="-109" charset="-128"/>
                <a:sym typeface="小塚ゴシック Pro H" pitchFamily="-109" charset="-128"/>
              </a:rPr>
              <a:t>ASTRO-H at 40 keV</a:t>
            </a:r>
          </a:p>
        </p:txBody>
      </p:sp>
      <p:sp>
        <p:nvSpPr>
          <p:cNvPr id="155670" name="Rectangle 20"/>
          <p:cNvSpPr>
            <a:spLocks/>
          </p:cNvSpPr>
          <p:nvPr/>
        </p:nvSpPr>
        <p:spPr bwMode="auto">
          <a:xfrm>
            <a:off x="88184" y="303613"/>
            <a:ext cx="5848945" cy="3661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>
            <a:prstTxWarp prst="textNoShape">
              <a:avLst/>
            </a:prstTxWarp>
          </a:bodyPr>
          <a:lstStyle/>
          <a:p>
            <a:pPr marL="40178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300" dirty="0">
                <a:solidFill>
                  <a:srgbClr val="FFCC66"/>
                </a:solidFill>
                <a:latin typeface="小塚ゴシック Pro B" pitchFamily="-109" charset="-128"/>
                <a:ea typeface="小塚ゴシック Pro B" pitchFamily="-109" charset="-128"/>
                <a:cs typeface="小塚ゴシック Pro B" pitchFamily="-109" charset="-128"/>
                <a:sym typeface="小塚ゴシック Pro B" pitchFamily="-109" charset="-128"/>
              </a:rPr>
              <a:t>5. ASTRO-H -Performance -</a:t>
            </a:r>
          </a:p>
        </p:txBody>
      </p:sp>
      <p:sp>
        <p:nvSpPr>
          <p:cNvPr id="155671" name="Rectangle 21"/>
          <p:cNvSpPr>
            <a:spLocks/>
          </p:cNvSpPr>
          <p:nvPr/>
        </p:nvSpPr>
        <p:spPr bwMode="auto">
          <a:xfrm>
            <a:off x="-160735" y="830461"/>
            <a:ext cx="3500438" cy="410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>
            <a:prstTxWarp prst="textNoShape">
              <a:avLst/>
            </a:prstTxWarp>
          </a:bodyPr>
          <a:lstStyle/>
          <a:p>
            <a:pPr marL="40178"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 i="1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Supernova Remnants</a:t>
            </a:r>
          </a:p>
        </p:txBody>
      </p:sp>
      <p:sp>
        <p:nvSpPr>
          <p:cNvPr id="155672" name="Rectangle 22"/>
          <p:cNvSpPr>
            <a:spLocks/>
          </p:cNvSpPr>
          <p:nvPr/>
        </p:nvSpPr>
        <p:spPr bwMode="auto">
          <a:xfrm>
            <a:off x="5671467" y="3036094"/>
            <a:ext cx="2964908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prstTxWarp prst="textNoShape">
              <a:avLst/>
            </a:prstTxWarp>
            <a:spAutoFit/>
          </a:bodyPr>
          <a:lstStyle/>
          <a:p>
            <a:pPr marL="40178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100" b="1" dirty="0">
                <a:solidFill>
                  <a:srgbClr val="000000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Site of Particle Acceleration</a:t>
            </a:r>
          </a:p>
          <a:p>
            <a:pPr marL="40178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100" b="1" dirty="0">
                <a:solidFill>
                  <a:srgbClr val="000000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to map </a:t>
            </a:r>
            <a:r>
              <a:rPr kumimoji="0" lang="en-US" altLang="ja-JP" sz="1100" b="1" dirty="0" err="1">
                <a:solidFill>
                  <a:srgbClr val="000000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electon</a:t>
            </a:r>
            <a:r>
              <a:rPr kumimoji="0" lang="en-US" altLang="ja-JP" sz="1100" b="1" dirty="0">
                <a:solidFill>
                  <a:srgbClr val="000000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 distribution with E=</a:t>
            </a:r>
            <a:r>
              <a:rPr kumimoji="0" lang="en-US" altLang="ja-JP" sz="1100" b="1" dirty="0" err="1">
                <a:solidFill>
                  <a:srgbClr val="000000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Emax</a:t>
            </a:r>
            <a:endParaRPr kumimoji="0" lang="en-US" altLang="ja-JP" sz="1100" b="1" dirty="0">
              <a:solidFill>
                <a:srgbClr val="000000"/>
              </a:solidFill>
              <a:latin typeface="Tahoma" charset="0"/>
              <a:ea typeface="Tahoma" charset="0"/>
              <a:cs typeface="Tahoma" charset="0"/>
              <a:sym typeface="Tahoma" charset="0"/>
            </a:endParaRPr>
          </a:p>
        </p:txBody>
      </p:sp>
      <p:sp>
        <p:nvSpPr>
          <p:cNvPr id="155673" name="Rectangle 23"/>
          <p:cNvSpPr>
            <a:spLocks/>
          </p:cNvSpPr>
          <p:nvPr/>
        </p:nvSpPr>
        <p:spPr bwMode="auto">
          <a:xfrm>
            <a:off x="4524886" y="3580807"/>
            <a:ext cx="664621" cy="1692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prstTxWarp prst="textNoShape">
              <a:avLst/>
            </a:prstTxWarp>
            <a:spAutoFit/>
          </a:bodyPr>
          <a:lstStyle/>
          <a:p>
            <a:pPr marL="40178"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100" b="1" i="1" dirty="0">
                <a:solidFill>
                  <a:srgbClr val="FFFFFF"/>
                </a:solidFill>
                <a:ea typeface="Arial" charset="0"/>
                <a:cs typeface="Arial" charset="0"/>
                <a:sym typeface="Arial" charset="0"/>
              </a:rPr>
              <a:t>RXJ1713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X</a:t>
            </a:r>
            <a:r>
              <a:rPr lang="ja-JP" altLang="en-US" dirty="0" smtClean="0"/>
              <a:t>線天文学による</a:t>
            </a:r>
            <a:r>
              <a:rPr lang="ja-JP" altLang="en-US" dirty="0" smtClean="0"/>
              <a:t>新</a:t>
            </a:r>
            <a:r>
              <a:rPr lang="ja-JP" altLang="en-US" dirty="0" smtClean="0"/>
              <a:t>発見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952508" y="1445486"/>
            <a:ext cx="6849753" cy="5257800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Accreting X-ray source: </a:t>
            </a:r>
            <a:r>
              <a:rPr lang="en-US" altLang="ja-JP" dirty="0" err="1" smtClean="0">
                <a:solidFill>
                  <a:schemeClr val="accent1"/>
                </a:solidFill>
              </a:rPr>
              <a:t>Sco</a:t>
            </a:r>
            <a:r>
              <a:rPr lang="en-US" altLang="ja-JP" dirty="0" smtClean="0">
                <a:solidFill>
                  <a:schemeClr val="accent1"/>
                </a:solidFill>
              </a:rPr>
              <a:t> X-1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(1962)</a:t>
            </a:r>
          </a:p>
          <a:p>
            <a:r>
              <a:rPr lang="en-US" altLang="ja-JP" dirty="0" smtClean="0"/>
              <a:t>Pulsar wind nebula: </a:t>
            </a:r>
            <a:r>
              <a:rPr lang="en-US" altLang="ja-JP" dirty="0" smtClean="0">
                <a:solidFill>
                  <a:schemeClr val="accent1"/>
                </a:solidFill>
              </a:rPr>
              <a:t>Crab 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(1964)</a:t>
            </a:r>
          </a:p>
          <a:p>
            <a:r>
              <a:rPr lang="en-US" altLang="ja-JP" dirty="0" smtClean="0"/>
              <a:t>Cosmic X-ray background (1966)</a:t>
            </a:r>
          </a:p>
          <a:p>
            <a:r>
              <a:rPr lang="en-US" altLang="ja-JP" dirty="0" smtClean="0"/>
              <a:t>X rays from AGN (1970)</a:t>
            </a:r>
          </a:p>
          <a:p>
            <a:r>
              <a:rPr lang="en-US" altLang="ja-JP" dirty="0" smtClean="0"/>
              <a:t>Accreting X-ray pulsar: </a:t>
            </a:r>
            <a:r>
              <a:rPr lang="en-US" altLang="ja-JP" dirty="0" err="1" smtClean="0">
                <a:solidFill>
                  <a:schemeClr val="accent1"/>
                </a:solidFill>
              </a:rPr>
              <a:t>Cen</a:t>
            </a:r>
            <a:r>
              <a:rPr lang="en-US" altLang="ja-JP" dirty="0" smtClean="0">
                <a:solidFill>
                  <a:schemeClr val="accent1"/>
                </a:solidFill>
              </a:rPr>
              <a:t> X-3 </a:t>
            </a:r>
            <a:r>
              <a:rPr lang="en-US" altLang="ja-JP" dirty="0" smtClean="0"/>
              <a:t>(1971)</a:t>
            </a:r>
          </a:p>
          <a:p>
            <a:r>
              <a:rPr lang="en-US" altLang="ja-JP" dirty="0" smtClean="0"/>
              <a:t>Black </a:t>
            </a:r>
            <a:r>
              <a:rPr lang="en-US" altLang="ja-JP" dirty="0"/>
              <a:t>h</a:t>
            </a:r>
            <a:r>
              <a:rPr lang="en-US" altLang="ja-JP" dirty="0" smtClean="0"/>
              <a:t>ole: </a:t>
            </a:r>
            <a:r>
              <a:rPr lang="en-US" altLang="ja-JP" dirty="0" err="1" smtClean="0">
                <a:solidFill>
                  <a:schemeClr val="accent1"/>
                </a:solidFill>
              </a:rPr>
              <a:t>Cyg</a:t>
            </a:r>
            <a:r>
              <a:rPr lang="en-US" altLang="ja-JP" dirty="0" smtClean="0">
                <a:solidFill>
                  <a:schemeClr val="accent1"/>
                </a:solidFill>
              </a:rPr>
              <a:t> X-1 </a:t>
            </a:r>
            <a:r>
              <a:rPr lang="en-US" altLang="ja-JP" dirty="0" smtClean="0"/>
              <a:t>(1973)</a:t>
            </a:r>
          </a:p>
          <a:p>
            <a:r>
              <a:rPr lang="en-US" altLang="ja-JP" dirty="0" smtClean="0"/>
              <a:t>Stellar corona (1975)</a:t>
            </a:r>
          </a:p>
          <a:p>
            <a:r>
              <a:rPr lang="en-US" altLang="ja-JP" dirty="0" smtClean="0"/>
              <a:t>Hot gas in galaxy clusters (1976)</a:t>
            </a:r>
          </a:p>
          <a:p>
            <a:r>
              <a:rPr lang="en-US" altLang="ja-JP" dirty="0" smtClean="0"/>
              <a:t>X-ray bursts (1976)</a:t>
            </a:r>
          </a:p>
          <a:p>
            <a:r>
              <a:rPr lang="en-US" altLang="ja-JP" dirty="0" smtClean="0"/>
              <a:t>Local Hot Bubble (1977)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758050" y="1417638"/>
            <a:ext cx="1352529" cy="593838"/>
          </a:xfrm>
          <a:prstGeom prst="rect">
            <a:avLst/>
          </a:prstGeom>
          <a:solidFill>
            <a:schemeClr val="accent6">
              <a:lumMod val="20000"/>
              <a:lumOff val="80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新帯域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758050" y="1927274"/>
            <a:ext cx="1352529" cy="593838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月掩蔽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758050" y="2436910"/>
            <a:ext cx="1352529" cy="593838"/>
          </a:xfrm>
          <a:prstGeom prst="rect">
            <a:avLst/>
          </a:prstGeom>
          <a:solidFill>
            <a:schemeClr val="accent6">
              <a:lumMod val="20000"/>
              <a:lumOff val="80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新帯域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758050" y="2946546"/>
            <a:ext cx="1352529" cy="593838"/>
          </a:xfrm>
          <a:prstGeom prst="rect">
            <a:avLst/>
          </a:prstGeom>
          <a:solidFill>
            <a:srgbClr val="CCFF66">
              <a:alpha val="4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感度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758050" y="3456182"/>
            <a:ext cx="1352529" cy="593838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Timing</a:t>
            </a:r>
            <a:endParaRPr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58050" y="3965818"/>
            <a:ext cx="1352529" cy="593838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多波長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758050" y="4475454"/>
            <a:ext cx="1352529" cy="593838"/>
          </a:xfrm>
          <a:prstGeom prst="rect">
            <a:avLst/>
          </a:prstGeom>
          <a:solidFill>
            <a:srgbClr val="CCFF66">
              <a:alpha val="4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感度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758050" y="4985090"/>
            <a:ext cx="1352529" cy="593838"/>
          </a:xfrm>
          <a:prstGeom prst="rect">
            <a:avLst/>
          </a:prstGeom>
          <a:solidFill>
            <a:srgbClr val="CCFF66">
              <a:alpha val="4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感度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758050" y="5494726"/>
            <a:ext cx="1352529" cy="593838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全天監視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758050" y="6004359"/>
            <a:ext cx="1352529" cy="593838"/>
          </a:xfrm>
          <a:prstGeom prst="rect">
            <a:avLst/>
          </a:prstGeom>
          <a:solidFill>
            <a:schemeClr val="accent6">
              <a:lumMod val="20000"/>
              <a:lumOff val="80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軟</a:t>
            </a:r>
            <a:r>
              <a:rPr lang="en-US" altLang="ja-JP" sz="2400" dirty="0">
                <a:solidFill>
                  <a:srgbClr val="FF0000"/>
                </a:solidFill>
              </a:rPr>
              <a:t>X</a:t>
            </a:r>
            <a:r>
              <a:rPr lang="ja-JP" altLang="en-US" sz="2400" dirty="0">
                <a:solidFill>
                  <a:srgbClr val="FF0000"/>
                </a:solidFill>
              </a:rPr>
              <a:t>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1F82AA2-9D86-4643-83DA-AB49B8AD1E05}" type="slidenum">
              <a:rPr lang="en-US" altLang="ja-JP" smtClean="0">
                <a:solidFill>
                  <a:srgbClr val="000000"/>
                </a:solidFill>
                <a:latin typeface="ヒラギノ角ゴ Pro W6" charset="-128"/>
                <a:ea typeface="ヒラギノ角ゴ Pro W6" charset="-128"/>
                <a:cs typeface="ヒラギノ角ゴ Pro W6" charset="-128"/>
                <a:sym typeface="ヒラギノ角ゴ Pro W6" charset="-128"/>
              </a:rPr>
              <a:pPr/>
              <a:t>30</a:t>
            </a:fld>
            <a:endParaRPr lang="en-US" altLang="ja-JP" smtClean="0">
              <a:solidFill>
                <a:srgbClr val="000000"/>
              </a:solidFill>
              <a:latin typeface="ヒラギノ角ゴ Pro W6" charset="-128"/>
              <a:ea typeface="ヒラギノ角ゴ Pro W6" charset="-128"/>
              <a:cs typeface="ヒラギノ角ゴ Pro W6" charset="-128"/>
              <a:sym typeface="ヒラギノ角ゴ Pro W6" charset="-128"/>
            </a:endParaRPr>
          </a:p>
        </p:txBody>
      </p:sp>
      <p:pic>
        <p:nvPicPr>
          <p:cNvPr id="15667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16" y="6349016"/>
            <a:ext cx="1794867" cy="2701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6676" name="Picture 2"/>
          <p:cNvPicPr>
            <a:picLocks noChangeAspect="1" noChangeArrowheads="1"/>
          </p:cNvPicPr>
          <p:nvPr/>
        </p:nvPicPr>
        <p:blipFill>
          <a:blip r:embed="rId3"/>
          <a:srcRect l="12447" r="13689"/>
          <a:stretch>
            <a:fillRect/>
          </a:stretch>
        </p:blipFill>
        <p:spPr bwMode="auto">
          <a:xfrm>
            <a:off x="-5581" y="141760"/>
            <a:ext cx="9185300" cy="636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6677" name="Rectangle 3"/>
          <p:cNvSpPr>
            <a:spLocks/>
          </p:cNvSpPr>
          <p:nvPr/>
        </p:nvSpPr>
        <p:spPr bwMode="auto">
          <a:xfrm>
            <a:off x="276820" y="6581186"/>
            <a:ext cx="8581430" cy="26789"/>
          </a:xfrm>
          <a:prstGeom prst="rect">
            <a:avLst/>
          </a:prstGeom>
          <a:gradFill rotWithShape="0">
            <a:gsLst>
              <a:gs pos="0">
                <a:srgbClr val="618FFD"/>
              </a:gs>
              <a:gs pos="100000">
                <a:srgbClr val="FF80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15667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02836" y="151806"/>
            <a:ext cx="616148" cy="6161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6679" name="Rectangle 5"/>
          <p:cNvSpPr>
            <a:spLocks/>
          </p:cNvSpPr>
          <p:nvPr/>
        </p:nvSpPr>
        <p:spPr bwMode="auto">
          <a:xfrm>
            <a:off x="652968" y="6661555"/>
            <a:ext cx="887416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prstTxWarp prst="textNoShape">
              <a:avLst/>
            </a:prstTxWarp>
            <a:spAutoFit/>
          </a:bodyPr>
          <a:lstStyle/>
          <a:p>
            <a:pPr marL="40178"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800" dirty="0">
                <a:solidFill>
                  <a:srgbClr val="FDA531"/>
                </a:solidFill>
                <a:latin typeface="小塚ゴシック Pro B" pitchFamily="-109" charset="-128"/>
                <a:ea typeface="小塚ゴシック Pro B" pitchFamily="-109" charset="-128"/>
                <a:cs typeface="小塚ゴシック Pro B" pitchFamily="-109" charset="-128"/>
                <a:sym typeface="小塚ゴシック Pro B" pitchFamily="-109" charset="-128"/>
              </a:rPr>
              <a:t>2010/04/15 SRON</a:t>
            </a:r>
          </a:p>
        </p:txBody>
      </p:sp>
      <p:sp>
        <p:nvSpPr>
          <p:cNvPr id="156680" name="Rectangle 6"/>
          <p:cNvSpPr>
            <a:spLocks/>
          </p:cNvSpPr>
          <p:nvPr/>
        </p:nvSpPr>
        <p:spPr bwMode="auto">
          <a:xfrm>
            <a:off x="89300" y="884046"/>
            <a:ext cx="6893719" cy="3750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>
            <a:prstTxWarp prst="textNoShape">
              <a:avLst/>
            </a:prstTxWarp>
          </a:bodyPr>
          <a:lstStyle/>
          <a:p>
            <a:pPr marL="40178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>
                <a:solidFill>
                  <a:srgbClr val="FF5308"/>
                </a:solidFill>
                <a:latin typeface="小塚ゴシック Pro B" pitchFamily="-109" charset="-128"/>
                <a:ea typeface="小塚ゴシック Pro B" pitchFamily="-109" charset="-128"/>
                <a:cs typeface="小塚ゴシック Pro B" pitchFamily="-109" charset="-128"/>
                <a:sym typeface="小塚ゴシック Pro B" pitchFamily="-109" charset="-128"/>
              </a:rPr>
              <a:t>X. Sensitivity</a:t>
            </a:r>
          </a:p>
        </p:txBody>
      </p:sp>
      <p:pic>
        <p:nvPicPr>
          <p:cNvPr id="156681" name="Picture 7"/>
          <p:cNvPicPr>
            <a:picLocks noChangeAspect="1" noChangeArrowheads="1"/>
          </p:cNvPicPr>
          <p:nvPr/>
        </p:nvPicPr>
        <p:blipFill>
          <a:blip r:embed="rId5"/>
          <a:srcRect l="4996" t="475" b="7838"/>
          <a:stretch>
            <a:fillRect/>
          </a:stretch>
        </p:blipFill>
        <p:spPr bwMode="auto">
          <a:xfrm>
            <a:off x="4545216" y="2902157"/>
            <a:ext cx="4420195" cy="34468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63232" y="2274845"/>
            <a:ext cx="3552899" cy="1687711"/>
            <a:chOff x="0" y="0"/>
            <a:chExt cx="3182" cy="1512"/>
          </a:xfrm>
        </p:grpSpPr>
        <p:pic>
          <p:nvPicPr>
            <p:cNvPr id="156693" name="Picture 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82" y="3"/>
              <a:ext cx="1500" cy="15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56694" name="Picture 1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1658" cy="149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56695" name="Line 11"/>
            <p:cNvSpPr>
              <a:spLocks noChangeShapeType="1"/>
            </p:cNvSpPr>
            <p:nvPr/>
          </p:nvSpPr>
          <p:spPr bwMode="auto">
            <a:xfrm flipH="1">
              <a:off x="1131" y="830"/>
              <a:ext cx="1051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stealth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algn="ctr" defTabSz="642882"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3000" dirty="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endParaRPr>
            </a:p>
          </p:txBody>
        </p:sp>
      </p:grpSp>
      <p:sp>
        <p:nvSpPr>
          <p:cNvPr id="156683" name="Rectangle 12"/>
          <p:cNvSpPr>
            <a:spLocks/>
          </p:cNvSpPr>
          <p:nvPr/>
        </p:nvSpPr>
        <p:spPr bwMode="auto">
          <a:xfrm>
            <a:off x="62508" y="2318371"/>
            <a:ext cx="2653234" cy="6474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233033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100" dirty="0">
                <a:solidFill>
                  <a:srgbClr val="FFFFFF"/>
                </a:solidFill>
                <a:latin typeface="ヒラギノ角ゴ Pro W3" charset="-128"/>
                <a:ea typeface="ヒラギノ角ゴ Pro W3" charset="-128"/>
                <a:cs typeface="ヒラギノ角ゴ Pro W3" charset="-128"/>
                <a:sym typeface="ヒラギノ角ゴ Pro W3" charset="-128"/>
              </a:rPr>
              <a:t>Obscured SMBH</a:t>
            </a:r>
          </a:p>
        </p:txBody>
      </p:sp>
      <p:sp>
        <p:nvSpPr>
          <p:cNvPr id="156684" name="Rectangle 13"/>
          <p:cNvSpPr>
            <a:spLocks/>
          </p:cNvSpPr>
          <p:nvPr/>
        </p:nvSpPr>
        <p:spPr bwMode="auto">
          <a:xfrm>
            <a:off x="4" y="3982641"/>
            <a:ext cx="4143375" cy="8483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6710" bIns="0">
            <a:prstTxWarp prst="textNoShape">
              <a:avLst/>
            </a:prstTxWarp>
          </a:bodyPr>
          <a:lstStyle/>
          <a:p>
            <a:pPr marL="187498" indent="-178569" defTabSz="642882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25000"/>
              <a:buFont typeface="ＭＳ ゴシック" charset="-128"/>
              <a:buChar char="•"/>
            </a:pPr>
            <a:r>
              <a:rPr kumimoji="0" lang="en-US" altLang="ja-JP" sz="1700" b="1" dirty="0">
                <a:solidFill>
                  <a:srgbClr val="000000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Soft Gamma-ray Spectrum up to several hundred keV by SGD for bright AGN</a:t>
            </a:r>
          </a:p>
        </p:txBody>
      </p:sp>
      <p:sp>
        <p:nvSpPr>
          <p:cNvPr id="156685" name="Rectangle 14"/>
          <p:cNvSpPr>
            <a:spLocks/>
          </p:cNvSpPr>
          <p:nvPr/>
        </p:nvSpPr>
        <p:spPr bwMode="auto">
          <a:xfrm>
            <a:off x="4744469" y="3411145"/>
            <a:ext cx="644035" cy="276999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prstTxWarp prst="textNoShape">
              <a:avLst/>
            </a:prstTxWarp>
            <a:spAutoFit/>
          </a:bodyPr>
          <a:lstStyle/>
          <a:p>
            <a:pPr marL="40178"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>
                <a:solidFill>
                  <a:srgbClr val="000000"/>
                </a:solidFill>
                <a:latin typeface="小塚ゴシック Pro B" pitchFamily="-109" charset="-128"/>
                <a:ea typeface="小塚ゴシック Pro B" pitchFamily="-109" charset="-128"/>
                <a:cs typeface="小塚ゴシック Pro B" pitchFamily="-109" charset="-128"/>
                <a:sym typeface="小塚ゴシック Pro B" pitchFamily="-109" charset="-128"/>
              </a:rPr>
              <a:t>Bright</a:t>
            </a:r>
          </a:p>
        </p:txBody>
      </p:sp>
      <p:sp>
        <p:nvSpPr>
          <p:cNvPr id="156686" name="Rectangle 15"/>
          <p:cNvSpPr>
            <a:spLocks/>
          </p:cNvSpPr>
          <p:nvPr/>
        </p:nvSpPr>
        <p:spPr bwMode="auto">
          <a:xfrm>
            <a:off x="4788265" y="5581062"/>
            <a:ext cx="554205" cy="276999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prstTxWarp prst="textNoShape">
              <a:avLst/>
            </a:prstTxWarp>
            <a:spAutoFit/>
          </a:bodyPr>
          <a:lstStyle/>
          <a:p>
            <a:pPr marL="40178" algn="ctr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dirty="0">
                <a:solidFill>
                  <a:srgbClr val="000000"/>
                </a:solidFill>
                <a:latin typeface="小塚ゴシック Pro B" pitchFamily="-109" charset="-128"/>
                <a:ea typeface="小塚ゴシック Pro B" pitchFamily="-109" charset="-128"/>
                <a:cs typeface="小塚ゴシック Pro B" pitchFamily="-109" charset="-128"/>
                <a:sym typeface="小塚ゴシック Pro B" pitchFamily="-109" charset="-128"/>
              </a:rPr>
              <a:t>Faint</a:t>
            </a:r>
          </a:p>
        </p:txBody>
      </p:sp>
      <p:sp>
        <p:nvSpPr>
          <p:cNvPr id="156687" name="AutoShape 16"/>
          <p:cNvSpPr>
            <a:spLocks/>
          </p:cNvSpPr>
          <p:nvPr/>
        </p:nvSpPr>
        <p:spPr bwMode="auto">
          <a:xfrm rot="5400000">
            <a:off x="6076652" y="4701486"/>
            <a:ext cx="1089422" cy="258961"/>
          </a:xfrm>
          <a:prstGeom prst="rightArrow">
            <a:avLst>
              <a:gd name="adj1" fmla="val 51519"/>
              <a:gd name="adj2" fmla="val 16208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56688" name="AutoShape 17"/>
          <p:cNvSpPr>
            <a:spLocks/>
          </p:cNvSpPr>
          <p:nvPr/>
        </p:nvSpPr>
        <p:spPr bwMode="auto">
          <a:xfrm rot="5400000">
            <a:off x="8072440" y="4697022"/>
            <a:ext cx="723305" cy="258961"/>
          </a:xfrm>
          <a:prstGeom prst="rightArrow">
            <a:avLst>
              <a:gd name="adj1" fmla="val 51519"/>
              <a:gd name="adj2" fmla="val 16207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882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156689" name="Rectangle 18"/>
          <p:cNvSpPr>
            <a:spLocks/>
          </p:cNvSpPr>
          <p:nvPr/>
        </p:nvSpPr>
        <p:spPr bwMode="auto">
          <a:xfrm>
            <a:off x="301377" y="1279184"/>
            <a:ext cx="8527852" cy="7768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642882" fontAlgn="base">
              <a:spcBef>
                <a:spcPct val="0"/>
              </a:spcBef>
              <a:spcAft>
                <a:spcPct val="0"/>
              </a:spcAft>
              <a:tabLst>
                <a:tab pos="249996" algn="l"/>
                <a:tab pos="491065" algn="l"/>
                <a:tab pos="749990" algn="l"/>
                <a:tab pos="999987" algn="l"/>
                <a:tab pos="1241054" algn="l"/>
                <a:tab pos="1499981" algn="l"/>
                <a:tab pos="1749977" algn="l"/>
                <a:tab pos="2008902" algn="l"/>
                <a:tab pos="2249971" algn="l"/>
                <a:tab pos="2499968" algn="l"/>
                <a:tab pos="2758893" algn="l"/>
                <a:tab pos="2999960" algn="l"/>
                <a:tab pos="3214244" algn="l"/>
              </a:tabLst>
            </a:pPr>
            <a:r>
              <a:rPr kumimoji="0" lang="en-US" altLang="ja-JP" sz="1700" b="1" dirty="0">
                <a:solidFill>
                  <a:srgbClr val="000000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Imaging with hard X-ray optics will enable us to observe at x100 times higher sensitivity than </a:t>
            </a:r>
            <a:r>
              <a:rPr kumimoji="0" lang="en-US" altLang="ja-JP" sz="1700" b="1" dirty="0" err="1">
                <a:solidFill>
                  <a:srgbClr val="000000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Suzaku</a:t>
            </a:r>
            <a:r>
              <a:rPr kumimoji="0" lang="en-US" altLang="ja-JP" sz="1700" b="1" dirty="0">
                <a:solidFill>
                  <a:srgbClr val="000000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. 40-50% of the cosmic X-ray background will be resolved into hidden super-massive black holes.</a:t>
            </a:r>
          </a:p>
        </p:txBody>
      </p:sp>
      <p:pic>
        <p:nvPicPr>
          <p:cNvPr id="156690" name="Picture 19"/>
          <p:cNvPicPr>
            <a:picLocks noChangeAspect="1" noChangeArrowheads="1"/>
          </p:cNvPicPr>
          <p:nvPr/>
        </p:nvPicPr>
        <p:blipFill>
          <a:blip r:embed="rId8"/>
          <a:srcRect l="60037" t="27290" b="29678"/>
          <a:stretch>
            <a:fillRect/>
          </a:stretch>
        </p:blipFill>
        <p:spPr bwMode="auto">
          <a:xfrm>
            <a:off x="1528097" y="4614424"/>
            <a:ext cx="2503661" cy="20181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6691" name="Picture 2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32675" y="3281660"/>
            <a:ext cx="312539" cy="31119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6692" name="Rectangle 21"/>
          <p:cNvSpPr>
            <a:spLocks/>
          </p:cNvSpPr>
          <p:nvPr/>
        </p:nvSpPr>
        <p:spPr bwMode="auto">
          <a:xfrm>
            <a:off x="88184" y="303613"/>
            <a:ext cx="5848945" cy="3661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>
            <a:prstTxWarp prst="textNoShape">
              <a:avLst/>
            </a:prstTxWarp>
          </a:bodyPr>
          <a:lstStyle/>
          <a:p>
            <a:pPr marL="40178" defTabSz="642882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300" dirty="0">
                <a:solidFill>
                  <a:srgbClr val="FFCC66"/>
                </a:solidFill>
                <a:latin typeface="小塚ゴシック Pro B" pitchFamily="-109" charset="-128"/>
                <a:ea typeface="小塚ゴシック Pro B" pitchFamily="-109" charset="-128"/>
                <a:cs typeface="小塚ゴシック Pro B" pitchFamily="-109" charset="-128"/>
                <a:sym typeface="小塚ゴシック Pro B" pitchFamily="-109" charset="-128"/>
              </a:rPr>
              <a:t>5. ASTRO-H -Performance -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1"/>
          <p:cNvPicPr>
            <a:picLocks noChangeAspect="1" noChangeArrowheads="1"/>
          </p:cNvPicPr>
          <p:nvPr/>
        </p:nvPicPr>
        <p:blipFill>
          <a:blip r:embed="rId2"/>
          <a:srcRect l="12447" r="13689"/>
          <a:stretch>
            <a:fillRect/>
          </a:stretch>
        </p:blipFill>
        <p:spPr bwMode="auto">
          <a:xfrm>
            <a:off x="-5581" y="141760"/>
            <a:ext cx="9185300" cy="6362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7699" name="Rectangle 2"/>
          <p:cNvSpPr>
            <a:spLocks/>
          </p:cNvSpPr>
          <p:nvPr/>
        </p:nvSpPr>
        <p:spPr bwMode="auto">
          <a:xfrm>
            <a:off x="276820" y="6581186"/>
            <a:ext cx="8581430" cy="26789"/>
          </a:xfrm>
          <a:prstGeom prst="rect">
            <a:avLst/>
          </a:prstGeom>
          <a:gradFill rotWithShape="0">
            <a:gsLst>
              <a:gs pos="0">
                <a:srgbClr val="618FFD"/>
              </a:gs>
              <a:gs pos="100000">
                <a:srgbClr val="FF80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3000" dirty="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15770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02836" y="151806"/>
            <a:ext cx="616148" cy="6161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7701" name="Rectangle 4"/>
          <p:cNvSpPr>
            <a:spLocks/>
          </p:cNvSpPr>
          <p:nvPr/>
        </p:nvSpPr>
        <p:spPr bwMode="auto">
          <a:xfrm>
            <a:off x="652968" y="6661555"/>
            <a:ext cx="887416" cy="12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prstTxWarp prst="textNoShape">
              <a:avLst/>
            </a:prstTxWarp>
            <a:spAutoFit/>
          </a:bodyPr>
          <a:lstStyle/>
          <a:p>
            <a:pPr marL="40178"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800" dirty="0">
                <a:solidFill>
                  <a:srgbClr val="FDA531"/>
                </a:solidFill>
                <a:latin typeface="小塚ゴシック Pro B" pitchFamily="-109" charset="-128"/>
                <a:ea typeface="小塚ゴシック Pro B" pitchFamily="-109" charset="-128"/>
                <a:cs typeface="小塚ゴシック Pro B" pitchFamily="-109" charset="-128"/>
                <a:sym typeface="小塚ゴシック Pro B" pitchFamily="-109" charset="-128"/>
              </a:rPr>
              <a:t>2010/04/15 SRON</a:t>
            </a:r>
          </a:p>
        </p:txBody>
      </p:sp>
      <p:sp>
        <p:nvSpPr>
          <p:cNvPr id="15770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7526" y="1093891"/>
            <a:ext cx="8760023" cy="1857375"/>
          </a:xfrm>
          <a:noFill/>
          <a:ln w="12700">
            <a:miter lim="800000"/>
            <a:headEnd/>
            <a:tailEnd/>
          </a:ln>
        </p:spPr>
        <p:txBody>
          <a:bodyPr wrap="square" lIns="64284" tIns="32142" rIns="40634" bIns="32142" numCol="1" anchor="t" anchorCtr="0" compatLnSpc="1">
            <a:prstTxWarp prst="textNoShape">
              <a:avLst/>
            </a:prstTxWarp>
          </a:bodyPr>
          <a:lstStyle/>
          <a:p>
            <a:pPr marL="268970" indent="-241068">
              <a:buFont typeface="Zapf Dingbats" charset="2"/>
              <a:buChar char="★"/>
            </a:pPr>
            <a:r>
              <a:rPr lang="en-US" altLang="ja-JP" sz="2200" b="0" dirty="0">
                <a:solidFill>
                  <a:srgbClr val="003C52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 The ASTRO-H Project has been authorized to proceed into Phase C/D by the Japanese government (SAC : Space Activity Commission). SAC has confirmed that the ASTRO-H project is ready to proceed to the development phase.</a:t>
            </a:r>
            <a:endParaRPr lang="en-US" altLang="ja-JP" sz="2200" b="0" dirty="0">
              <a:solidFill>
                <a:srgbClr val="003C52"/>
              </a:solidFill>
              <a:latin typeface="Arial Rounded MT Bold" charset="0"/>
              <a:sym typeface="Arial Rounded MT Bold" charset="0"/>
            </a:endParaRPr>
          </a:p>
        </p:txBody>
      </p:sp>
      <p:sp>
        <p:nvSpPr>
          <p:cNvPr id="157703" name="Rectangle 6"/>
          <p:cNvSpPr>
            <a:spLocks/>
          </p:cNvSpPr>
          <p:nvPr/>
        </p:nvSpPr>
        <p:spPr bwMode="auto">
          <a:xfrm>
            <a:off x="357190" y="2768204"/>
            <a:ext cx="8760023" cy="18395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>
            <a:prstTxWarp prst="textNoShape">
              <a:avLst/>
            </a:prstTxWarp>
          </a:bodyPr>
          <a:lstStyle/>
          <a:p>
            <a:pPr marL="40178" defTabSz="642915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u="sng" dirty="0">
                <a:solidFill>
                  <a:srgbClr val="003C52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2009/Jan-Feb : Science Working Group members (science advisors) selected</a:t>
            </a:r>
          </a:p>
          <a:p>
            <a:pPr marL="1549087" lvl="4" defTabSz="642915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u="sng" dirty="0">
                <a:solidFill>
                  <a:srgbClr val="003C52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 by NASA(8), ESA(3) and JAXA(2)</a:t>
            </a:r>
          </a:p>
          <a:p>
            <a:pPr marL="40178" defTabSz="642915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3C52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2009/Feb. 25-27 : 1st Collaboration Meeting (Science Meeting/3rd Design Meeting)</a:t>
            </a:r>
          </a:p>
          <a:p>
            <a:pPr marL="40178" defTabSz="642915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3C52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2009/June 16: NASA entered Phase B</a:t>
            </a:r>
          </a:p>
          <a:p>
            <a:pPr marL="40178" defTabSz="642915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3C52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2010/Jan 5 : </a:t>
            </a:r>
            <a:r>
              <a:rPr kumimoji="0" lang="en-US" altLang="ja-JP" sz="1500" dirty="0" err="1">
                <a:solidFill>
                  <a:srgbClr val="003C52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PASSed</a:t>
            </a:r>
            <a:r>
              <a:rPr kumimoji="0" lang="en-US" altLang="ja-JP" sz="1500" dirty="0">
                <a:solidFill>
                  <a:srgbClr val="003C52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 the SAC (Space Activity Commission) final-review</a:t>
            </a:r>
          </a:p>
          <a:p>
            <a:pPr marL="40178" defTabSz="642915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3C52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2010/Feb. 23-25: 2nd Collaboration Meeting</a:t>
            </a:r>
          </a:p>
          <a:p>
            <a:pPr marL="40178" defTabSz="642915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kumimoji="0" lang="ja-JP" altLang="en-US" sz="1500" dirty="0">
              <a:solidFill>
                <a:srgbClr val="003C52"/>
              </a:solidFill>
              <a:latin typeface="Arial Rounded MT Bold" charset="0"/>
              <a:ea typeface="Arial Rounded MT Bold" charset="0"/>
              <a:cs typeface="Arial Rounded MT Bold" charset="0"/>
              <a:sym typeface="Arial Rounded MT Bold" charset="0"/>
            </a:endParaRPr>
          </a:p>
        </p:txBody>
      </p:sp>
      <p:sp>
        <p:nvSpPr>
          <p:cNvPr id="157704" name="Rectangle 7"/>
          <p:cNvSpPr>
            <a:spLocks/>
          </p:cNvSpPr>
          <p:nvPr/>
        </p:nvSpPr>
        <p:spPr bwMode="auto">
          <a:xfrm>
            <a:off x="362769" y="4563070"/>
            <a:ext cx="8751094" cy="17145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lIns="0" tIns="0" rIns="28572" bIns="0">
            <a:prstTxWarp prst="textNoShape">
              <a:avLst/>
            </a:prstTxWarp>
          </a:bodyPr>
          <a:lstStyle/>
          <a:p>
            <a:pPr marL="27902" defTabSz="64291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3C52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1. 2009 Sep- 2010 Jan: Sub System Level Review</a:t>
            </a:r>
          </a:p>
          <a:p>
            <a:pPr marL="27902" defTabSz="64291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3C52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2. 2010 Feb-Mar/April:  System Level PDR</a:t>
            </a:r>
          </a:p>
          <a:p>
            <a:pPr marL="27902" defTabSz="64291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3C52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3. 2010 Nov-2011 April : MTM - TTM</a:t>
            </a:r>
          </a:p>
          <a:p>
            <a:pPr marL="27902" defTabSz="64291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3C52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4. 2011 Feb-Mar: CDR</a:t>
            </a:r>
          </a:p>
          <a:p>
            <a:pPr marL="27902" defTabSz="64291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3C52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5. 2013 Feb-Oct: Integration Test</a:t>
            </a:r>
          </a:p>
          <a:p>
            <a:pPr marL="27902" defTabSz="64291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dirty="0">
                <a:solidFill>
                  <a:srgbClr val="003C52"/>
                </a:solidFill>
                <a:latin typeface="Arial Rounded MT Bold" charset="0"/>
                <a:ea typeface="Arial Rounded MT Bold" charset="0"/>
                <a:cs typeface="Arial Rounded MT Bold" charset="0"/>
                <a:sym typeface="Arial Rounded MT Bold" charset="0"/>
              </a:rPr>
              <a:t>6. 2014 Jan-Feb.: Launch (Planned)</a:t>
            </a:r>
          </a:p>
        </p:txBody>
      </p:sp>
      <p:sp>
        <p:nvSpPr>
          <p:cNvPr id="157705" name="Rectangle 8"/>
          <p:cNvSpPr>
            <a:spLocks/>
          </p:cNvSpPr>
          <p:nvPr/>
        </p:nvSpPr>
        <p:spPr bwMode="auto">
          <a:xfrm>
            <a:off x="141762" y="294680"/>
            <a:ext cx="5848945" cy="3661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4" bIns="0">
            <a:prstTxWarp prst="textNoShape">
              <a:avLst/>
            </a:prstTxWarp>
          </a:bodyPr>
          <a:lstStyle/>
          <a:p>
            <a:pPr marL="40178" defTabSz="642915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300" dirty="0">
                <a:solidFill>
                  <a:srgbClr val="FFCC66"/>
                </a:solidFill>
                <a:latin typeface="小塚ゴシック Pro B" pitchFamily="-109" charset="-128"/>
                <a:ea typeface="小塚ゴシック Pro B" pitchFamily="-109" charset="-128"/>
                <a:cs typeface="小塚ゴシック Pro B" pitchFamily="-109" charset="-128"/>
                <a:sym typeface="小塚ゴシック Pro B" pitchFamily="-109" charset="-128"/>
              </a:rPr>
              <a:t>6. ASTRO-H Mission Status</a:t>
            </a:r>
          </a:p>
        </p:txBody>
      </p:sp>
      <p:sp>
        <p:nvSpPr>
          <p:cNvPr id="157706" name="Rectangle 9"/>
          <p:cNvSpPr>
            <a:spLocks/>
          </p:cNvSpPr>
          <p:nvPr/>
        </p:nvSpPr>
        <p:spPr bwMode="auto">
          <a:xfrm>
            <a:off x="3916478" y="6215062"/>
            <a:ext cx="1640337" cy="230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4" bIns="0">
            <a:prstTxWarp prst="textNoShape">
              <a:avLst/>
            </a:prstTxWarp>
            <a:spAutoFit/>
          </a:bodyPr>
          <a:lstStyle/>
          <a:p>
            <a:pPr marL="40178"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500" b="1" i="1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as of March/2010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X</a:t>
            </a:r>
            <a:r>
              <a:rPr lang="ja-JP" altLang="en-US" dirty="0" smtClean="0"/>
              <a:t>線天文学による</a:t>
            </a:r>
            <a:r>
              <a:rPr lang="ja-JP" altLang="en-US" dirty="0" smtClean="0"/>
              <a:t>新</a:t>
            </a:r>
            <a:r>
              <a:rPr lang="ja-JP" altLang="en-US" dirty="0" smtClean="0"/>
              <a:t>発見</a:t>
            </a:r>
            <a:endParaRPr lang="ja-JP" altLang="en-US" dirty="0"/>
          </a:p>
        </p:txBody>
      </p:sp>
      <p:sp>
        <p:nvSpPr>
          <p:cNvPr id="14" name="コンテンツ プレースホルダ 2"/>
          <p:cNvSpPr txBox="1">
            <a:spLocks/>
          </p:cNvSpPr>
          <p:nvPr/>
        </p:nvSpPr>
        <p:spPr>
          <a:xfrm>
            <a:off x="1253565" y="1336918"/>
            <a:ext cx="7911565" cy="5257800"/>
          </a:xfrm>
          <a:prstGeom prst="rect">
            <a:avLst/>
          </a:prstGeom>
        </p:spPr>
        <p:txBody>
          <a:bodyPr vert="horz" lIns="91435" tIns="45718" rIns="91435" bIns="45718" rtlCol="0">
            <a:normAutofit fontScale="92500"/>
          </a:bodyPr>
          <a:lstStyle/>
          <a:p>
            <a:pPr marL="342882" indent="-342882">
              <a:spcBef>
                <a:spcPct val="20000"/>
              </a:spcBef>
              <a:buFont typeface="Arial"/>
              <a:buChar char="•"/>
            </a:pPr>
            <a:r>
              <a:rPr lang="en-US" altLang="ja-JP" sz="3200" dirty="0" smtClean="0"/>
              <a:t>GRB X-ray afterglow (1997)</a:t>
            </a:r>
            <a:endParaRPr lang="en-US" altLang="ja-JP" sz="3200" dirty="0" smtClean="0"/>
          </a:p>
          <a:p>
            <a:pPr marL="342882" indent="-342882">
              <a:spcBef>
                <a:spcPct val="20000"/>
              </a:spcBef>
              <a:buFont typeface="Arial"/>
              <a:buChar char="•"/>
            </a:pPr>
            <a:r>
              <a:rPr lang="en-US" altLang="ja-JP" sz="3200" dirty="0" smtClean="0"/>
              <a:t>“</a:t>
            </a:r>
            <a:r>
              <a:rPr lang="en-US" altLang="ja-JP" sz="3200" dirty="0" err="1" smtClean="0"/>
              <a:t>Magnetar</a:t>
            </a:r>
            <a:r>
              <a:rPr lang="en-US" altLang="ja-JP" sz="3200" dirty="0" smtClean="0"/>
              <a:t>” = AXP+SGR (</a:t>
            </a:r>
            <a:r>
              <a:rPr lang="en-US" altLang="ja-JP" sz="3200" dirty="0" smtClean="0"/>
              <a:t>1998)</a:t>
            </a:r>
          </a:p>
          <a:p>
            <a:pPr marL="342882" indent="-342882">
              <a:spcBef>
                <a:spcPct val="20000"/>
              </a:spcBef>
              <a:buFont typeface="Arial"/>
              <a:buChar char="•"/>
            </a:pPr>
            <a:r>
              <a:rPr lang="en-US" altLang="ja-JP" sz="3200" dirty="0" smtClean="0"/>
              <a:t>AGN </a:t>
            </a:r>
            <a:r>
              <a:rPr lang="en-US" altLang="ja-JP" sz="3200" dirty="0" smtClean="0"/>
              <a:t>jet</a:t>
            </a:r>
            <a:r>
              <a:rPr lang="en-US" altLang="ja-JP" sz="3200" dirty="0" smtClean="0"/>
              <a:t> </a:t>
            </a:r>
            <a:r>
              <a:rPr lang="en-US" altLang="ja-JP" sz="3200" dirty="0" smtClean="0"/>
              <a:t>imaging</a:t>
            </a:r>
            <a:r>
              <a:rPr lang="en-US" altLang="ja-JP" sz="3200" dirty="0" smtClean="0"/>
              <a:t> </a:t>
            </a:r>
            <a:r>
              <a:rPr lang="en-US" altLang="ja-JP" sz="3200" dirty="0" smtClean="0"/>
              <a:t>(2000</a:t>
            </a:r>
            <a:r>
              <a:rPr lang="en-US" altLang="ja-JP" sz="3200" dirty="0" smtClean="0"/>
              <a:t>)</a:t>
            </a:r>
          </a:p>
          <a:p>
            <a:pPr marL="342882" indent="-342882">
              <a:spcBef>
                <a:spcPct val="20000"/>
              </a:spcBef>
              <a:buFont typeface="Arial"/>
              <a:buChar char="•"/>
            </a:pPr>
            <a:r>
              <a:rPr lang="en-US" altLang="ja-JP" sz="3200" dirty="0" smtClean="0"/>
              <a:t>Supergiant </a:t>
            </a:r>
            <a:r>
              <a:rPr lang="en-US" altLang="ja-JP" sz="3200" dirty="0" smtClean="0"/>
              <a:t>Fast X-ray </a:t>
            </a:r>
            <a:r>
              <a:rPr lang="en-US" altLang="ja-JP" sz="3200" dirty="0" smtClean="0"/>
              <a:t>Transient </a:t>
            </a:r>
            <a:r>
              <a:rPr lang="en-US" altLang="ja-JP" sz="3200" dirty="0" smtClean="0"/>
              <a:t>(2004)</a:t>
            </a:r>
            <a:endParaRPr lang="en-US" altLang="ja-JP" sz="3200" dirty="0" smtClean="0"/>
          </a:p>
          <a:p>
            <a:pPr marL="342882" indent="-342882">
              <a:spcBef>
                <a:spcPct val="20000"/>
              </a:spcBef>
              <a:buFont typeface="Arial"/>
              <a:buChar char="•"/>
            </a:pPr>
            <a:r>
              <a:rPr lang="en-US" altLang="ja-JP" sz="3200" dirty="0" smtClean="0"/>
              <a:t>Bubbles in galaxy clusters (2006)</a:t>
            </a:r>
          </a:p>
          <a:p>
            <a:pPr marL="342882" indent="-342882">
              <a:spcBef>
                <a:spcPct val="20000"/>
              </a:spcBef>
              <a:buFont typeface="Arial"/>
              <a:buChar char="•"/>
            </a:pPr>
            <a:r>
              <a:rPr lang="en-US" altLang="ja-JP" sz="3200" dirty="0" smtClean="0"/>
              <a:t>Supernova </a:t>
            </a:r>
            <a:r>
              <a:rPr lang="en-US" altLang="ja-JP" sz="3200" dirty="0"/>
              <a:t>shock </a:t>
            </a:r>
            <a:r>
              <a:rPr lang="en-US" altLang="ja-JP" sz="3200" dirty="0" smtClean="0"/>
              <a:t>breakout (</a:t>
            </a:r>
            <a:r>
              <a:rPr lang="en-US" altLang="ja-JP" sz="3200" dirty="0"/>
              <a:t>2008)</a:t>
            </a:r>
            <a:endParaRPr lang="en-US" altLang="ja-JP" sz="3200" dirty="0" smtClean="0"/>
          </a:p>
          <a:p>
            <a:pPr marL="342882" indent="-342882">
              <a:spcBef>
                <a:spcPct val="20000"/>
              </a:spcBef>
              <a:buFont typeface="Arial"/>
              <a:buChar char="•"/>
            </a:pPr>
            <a:r>
              <a:rPr lang="en-US" altLang="ja-JP" sz="3200" dirty="0" smtClean="0"/>
              <a:t>X-ray echo of Galactic Center flare (</a:t>
            </a:r>
            <a:r>
              <a:rPr lang="en-US" altLang="ja-JP" sz="2595" dirty="0" smtClean="0"/>
              <a:t>1996–</a:t>
            </a:r>
            <a:r>
              <a:rPr lang="en-US" altLang="ja-JP" sz="3200" dirty="0" smtClean="0"/>
              <a:t>2009)</a:t>
            </a:r>
            <a:endParaRPr lang="en-US" altLang="ja-JP" sz="3200" dirty="0" smtClean="0"/>
          </a:p>
          <a:p>
            <a:pPr marL="342882" indent="-342882">
              <a:spcBef>
                <a:spcPct val="20000"/>
              </a:spcBef>
              <a:buFont typeface="Arial"/>
              <a:buChar char="•"/>
            </a:pPr>
            <a:r>
              <a:rPr lang="en-US" altLang="ja-JP" sz="3200" dirty="0" smtClean="0"/>
              <a:t>BH </a:t>
            </a:r>
            <a:r>
              <a:rPr lang="en-US" altLang="ja-JP" sz="3200" dirty="0"/>
              <a:t>binaries + radio jets, </a:t>
            </a:r>
            <a:r>
              <a:rPr lang="en-US" altLang="ja-JP" sz="3200" dirty="0" err="1">
                <a:latin typeface="Symbol" charset="2"/>
                <a:cs typeface="Symbol" charset="2"/>
              </a:rPr>
              <a:t>g</a:t>
            </a:r>
            <a:r>
              <a:rPr lang="en-US" altLang="ja-JP" sz="3200" dirty="0"/>
              <a:t>-ray flare </a:t>
            </a:r>
            <a:r>
              <a:rPr lang="en-US" altLang="ja-JP" sz="3200" dirty="0" smtClean="0"/>
              <a:t>(</a:t>
            </a:r>
            <a:r>
              <a:rPr lang="en-US" altLang="ja-JP" sz="2595" dirty="0" smtClean="0"/>
              <a:t>1996-</a:t>
            </a:r>
            <a:r>
              <a:rPr lang="en-US" altLang="ja-JP" sz="3200" dirty="0" smtClean="0"/>
              <a:t>2009</a:t>
            </a:r>
            <a:r>
              <a:rPr lang="en-US" altLang="ja-JP" sz="3200" dirty="0"/>
              <a:t>)</a:t>
            </a:r>
            <a:endParaRPr lang="en-US" altLang="ja-JP" sz="3200" dirty="0" smtClean="0"/>
          </a:p>
          <a:p>
            <a:pPr marL="342882" indent="-342882">
              <a:spcBef>
                <a:spcPct val="20000"/>
              </a:spcBef>
              <a:buFont typeface="Arial"/>
              <a:buChar char="•"/>
            </a:pPr>
            <a:r>
              <a:rPr lang="en-US" altLang="ja-JP" sz="3200" dirty="0" smtClean="0"/>
              <a:t>Crab </a:t>
            </a:r>
            <a:r>
              <a:rPr lang="en-US" altLang="ja-JP" sz="3200" dirty="0" smtClean="0"/>
              <a:t>Nebular variation</a:t>
            </a:r>
            <a:r>
              <a:rPr lang="ja-JP" altLang="en-US" sz="3200" dirty="0" smtClean="0"/>
              <a:t>　</a:t>
            </a:r>
            <a:r>
              <a:rPr lang="en-US" altLang="ja-JP" sz="3200" dirty="0" smtClean="0"/>
              <a:t>(2010</a:t>
            </a:r>
            <a:r>
              <a:rPr lang="en-US" altLang="ja-JP" sz="3200" dirty="0" smtClean="0"/>
              <a:t>)</a:t>
            </a:r>
            <a:endParaRPr lang="en-US" altLang="ja-JP" sz="3200" dirty="0" smtClean="0"/>
          </a:p>
          <a:p>
            <a:endParaRPr lang="ja-JP" altLang="en-US" sz="3200" dirty="0"/>
          </a:p>
          <a:p>
            <a:pPr marL="342882" indent="-342882">
              <a:spcBef>
                <a:spcPct val="20000"/>
              </a:spcBef>
              <a:buFont typeface="Arial"/>
              <a:buChar char="•"/>
            </a:pPr>
            <a:endParaRPr lang="en-US" altLang="ja-JP" sz="3200" dirty="0"/>
          </a:p>
        </p:txBody>
      </p:sp>
      <p:sp>
        <p:nvSpPr>
          <p:cNvPr id="17" name="正方形/長方形 16"/>
          <p:cNvSpPr/>
          <p:nvPr/>
        </p:nvSpPr>
        <p:spPr>
          <a:xfrm>
            <a:off x="5863944" y="1333358"/>
            <a:ext cx="1352529" cy="593838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多波長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741556" y="1417638"/>
            <a:ext cx="709263" cy="593838"/>
          </a:xfrm>
          <a:prstGeom prst="rect">
            <a:avLst/>
          </a:prstGeom>
          <a:solidFill>
            <a:schemeClr val="bg2">
              <a:lumMod val="75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即応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571020" y="1927196"/>
            <a:ext cx="759414" cy="593838"/>
          </a:xfrm>
          <a:prstGeom prst="rect">
            <a:avLst/>
          </a:prstGeom>
          <a:solidFill>
            <a:schemeClr val="accent6">
              <a:lumMod val="20000"/>
              <a:lumOff val="80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帯域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6511790" y="1927196"/>
            <a:ext cx="602051" cy="593838"/>
          </a:xfrm>
          <a:prstGeom prst="rect">
            <a:avLst/>
          </a:prstGeom>
          <a:solidFill>
            <a:schemeClr val="accent4">
              <a:lumMod val="40000"/>
              <a:lumOff val="60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稀</a:t>
            </a:r>
          </a:p>
        </p:txBody>
      </p:sp>
      <p:sp>
        <p:nvSpPr>
          <p:cNvPr id="39" name="正方形/長方形 38"/>
          <p:cNvSpPr/>
          <p:nvPr/>
        </p:nvSpPr>
        <p:spPr>
          <a:xfrm>
            <a:off x="98968" y="2422142"/>
            <a:ext cx="1352529" cy="593838"/>
          </a:xfrm>
          <a:prstGeom prst="rect">
            <a:avLst/>
          </a:prstGeom>
          <a:solidFill>
            <a:schemeClr val="accent6">
              <a:lumMod val="20000"/>
              <a:lumOff val="80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解像度</a:t>
            </a:r>
          </a:p>
        </p:txBody>
      </p:sp>
      <p:sp>
        <p:nvSpPr>
          <p:cNvPr id="40" name="正方形/長方形 39"/>
          <p:cNvSpPr/>
          <p:nvPr/>
        </p:nvSpPr>
        <p:spPr>
          <a:xfrm>
            <a:off x="644515" y="2904921"/>
            <a:ext cx="792404" cy="593838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監視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34525" y="2900994"/>
            <a:ext cx="722231" cy="593838"/>
          </a:xfrm>
          <a:prstGeom prst="rect">
            <a:avLst/>
          </a:prstGeom>
          <a:solidFill>
            <a:schemeClr val="accent4">
              <a:lumMod val="40000"/>
              <a:lumOff val="60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長期</a:t>
            </a:r>
          </a:p>
        </p:txBody>
      </p:sp>
      <p:sp>
        <p:nvSpPr>
          <p:cNvPr id="42" name="正方形/長方形 41"/>
          <p:cNvSpPr/>
          <p:nvPr/>
        </p:nvSpPr>
        <p:spPr>
          <a:xfrm>
            <a:off x="232284" y="3498759"/>
            <a:ext cx="1352529" cy="593838"/>
          </a:xfrm>
          <a:prstGeom prst="rect">
            <a:avLst/>
          </a:prstGeom>
          <a:solidFill>
            <a:schemeClr val="accent6">
              <a:lumMod val="20000"/>
              <a:lumOff val="80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解像度</a:t>
            </a:r>
          </a:p>
        </p:txBody>
      </p:sp>
      <p:sp>
        <p:nvSpPr>
          <p:cNvPr id="43" name="正方形/長方形 42"/>
          <p:cNvSpPr/>
          <p:nvPr/>
        </p:nvSpPr>
        <p:spPr>
          <a:xfrm>
            <a:off x="710609" y="4092597"/>
            <a:ext cx="1043771" cy="593838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多波長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98968" y="4092597"/>
            <a:ext cx="792404" cy="593838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監視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6938990" y="4052238"/>
            <a:ext cx="602051" cy="593838"/>
          </a:xfrm>
          <a:prstGeom prst="rect">
            <a:avLst/>
          </a:prstGeom>
          <a:solidFill>
            <a:schemeClr val="accent4">
              <a:lumMod val="40000"/>
              <a:lumOff val="60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稀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-39608" y="4686435"/>
            <a:ext cx="684123" cy="593838"/>
          </a:xfrm>
          <a:prstGeom prst="rect">
            <a:avLst/>
          </a:prstGeom>
          <a:solidFill>
            <a:schemeClr val="accent4">
              <a:lumMod val="40000"/>
              <a:lumOff val="60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長期</a:t>
            </a:r>
          </a:p>
        </p:txBody>
      </p:sp>
      <p:sp>
        <p:nvSpPr>
          <p:cNvPr id="47" name="正方形/長方形 46"/>
          <p:cNvSpPr/>
          <p:nvPr/>
        </p:nvSpPr>
        <p:spPr>
          <a:xfrm>
            <a:off x="571020" y="4647951"/>
            <a:ext cx="1179352" cy="593838"/>
          </a:xfrm>
          <a:prstGeom prst="rect">
            <a:avLst/>
          </a:prstGeom>
          <a:solidFill>
            <a:schemeClr val="accent6">
              <a:lumMod val="20000"/>
              <a:lumOff val="80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000" dirty="0" smtClean="0">
                <a:solidFill>
                  <a:srgbClr val="FF0000"/>
                </a:solidFill>
              </a:rPr>
              <a:t>分光撮像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585490" y="5203305"/>
            <a:ext cx="1043771" cy="593838"/>
          </a:xfrm>
          <a:prstGeom prst="rect">
            <a:avLst/>
          </a:prstGeom>
          <a:solidFill>
            <a:schemeClr val="accent1">
              <a:lumMod val="20000"/>
              <a:lumOff val="80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多波長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-26151" y="5203305"/>
            <a:ext cx="792404" cy="593838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監視</a:t>
            </a:r>
          </a:p>
        </p:txBody>
      </p:sp>
      <p:sp>
        <p:nvSpPr>
          <p:cNvPr id="50" name="正方形/長方形 49"/>
          <p:cNvSpPr/>
          <p:nvPr/>
        </p:nvSpPr>
        <p:spPr>
          <a:xfrm>
            <a:off x="514224" y="5771487"/>
            <a:ext cx="993615" cy="593838"/>
          </a:xfrm>
          <a:prstGeom prst="rect">
            <a:avLst/>
          </a:prstGeom>
          <a:solidFill>
            <a:schemeClr val="accent4">
              <a:lumMod val="40000"/>
              <a:lumOff val="60000"/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長期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7" grpId="0" animBg="1"/>
      <p:bldP spid="19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4859338" y="1143000"/>
            <a:ext cx="428466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990033"/>
              </a:buClr>
              <a:buSzPct val="70000"/>
              <a:buFont typeface="Wingdings" charset="2"/>
              <a:buChar char="n"/>
            </a:pPr>
            <a:r>
              <a:rPr lang="en-US" altLang="ja-JP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Burst Alert Telescope (BAT)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r>
              <a:rPr lang="en-US" altLang="ja-JP" sz="16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15-150 keV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r>
              <a:rPr lang="en-US" altLang="ja-JP" sz="16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2 </a:t>
            </a:r>
            <a:r>
              <a:rPr lang="en-US" altLang="ja-JP" sz="1600" dirty="0" err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sr</a:t>
            </a:r>
            <a:r>
              <a:rPr lang="en-US" altLang="ja-JP" sz="16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field of view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r>
              <a:rPr lang="en-US" altLang="ja-JP" sz="1600" dirty="0" err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CdZnTe</a:t>
            </a:r>
            <a:r>
              <a:rPr lang="en-US" altLang="ja-JP" sz="16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detectors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r>
              <a:rPr lang="en-US" altLang="ja-JP" sz="16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Most sensitive gamma-ray                      imager ever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r>
              <a:rPr lang="en-US" altLang="ja-JP" sz="16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Detect ~100 GRBs per year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70000"/>
              </a:spcBef>
              <a:buClr>
                <a:srgbClr val="990033"/>
              </a:buClr>
              <a:buSzPct val="70000"/>
              <a:buFont typeface="Wingdings" charset="2"/>
              <a:buChar char="n"/>
            </a:pPr>
            <a:r>
              <a:rPr lang="en-US" altLang="ja-JP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X-Ray Telescope (XRT)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r>
              <a:rPr lang="en-US" altLang="ja-JP" sz="16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0.2-10 keV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r>
              <a:rPr lang="en-US" altLang="ja-JP" sz="16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Few </a:t>
            </a:r>
            <a:r>
              <a:rPr lang="en-US" altLang="ja-JP" sz="1600" dirty="0" err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arcsecond</a:t>
            </a:r>
            <a:r>
              <a:rPr lang="en-US" altLang="ja-JP" sz="16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positions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r>
              <a:rPr lang="en-US" altLang="ja-JP" sz="16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CCD spectroscopy</a:t>
            </a:r>
            <a:endParaRPr lang="en-US" altLang="ja-JP" sz="1600" b="0" dirty="0">
              <a:effectLst>
                <a:outerShdw blurRad="38100" dist="38100" dir="2700000" algn="tl">
                  <a:srgbClr val="000000"/>
                </a:outerShdw>
              </a:effectLst>
              <a:ea typeface="ＭＳ Ｐゴシック" charset="-128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70000"/>
              </a:spcBef>
              <a:buClr>
                <a:srgbClr val="990033"/>
              </a:buClr>
              <a:buSzPct val="70000"/>
              <a:buFont typeface="Wingdings" charset="2"/>
              <a:buChar char="n"/>
            </a:pPr>
            <a:r>
              <a:rPr lang="en-US" altLang="ja-JP" sz="16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UV/Optical Telescope (UVOT)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r>
              <a:rPr lang="en-US" altLang="ja-JP" sz="16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170 – 650 nm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r>
              <a:rPr lang="en-US" altLang="ja-JP" sz="16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Sub-</a:t>
            </a:r>
            <a:r>
              <a:rPr lang="en-US" altLang="ja-JP" sz="1600" dirty="0" err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arcsec</a:t>
            </a:r>
            <a:r>
              <a:rPr lang="en-US" altLang="ja-JP" sz="16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positions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r>
              <a:rPr lang="en-US" altLang="ja-JP" sz="1600" dirty="0" err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Grism</a:t>
            </a:r>
            <a:r>
              <a:rPr lang="en-US" altLang="ja-JP" sz="16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spectroscopy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r>
              <a:rPr lang="en-US" altLang="ja-JP" sz="16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6 UV/optical broad-band filters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Tx/>
              <a:buChar char="–"/>
            </a:pPr>
            <a:r>
              <a:rPr lang="en-US" altLang="ja-JP" sz="16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22</a:t>
            </a:r>
            <a:r>
              <a:rPr lang="en-US" altLang="ja-JP" sz="1600" baseline="300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nd</a:t>
            </a:r>
            <a:r>
              <a:rPr lang="en-US" altLang="ja-JP" sz="16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</a:t>
            </a:r>
            <a:r>
              <a:rPr lang="en-US" altLang="ja-JP" sz="1600" dirty="0" err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mag</a:t>
            </a:r>
            <a:r>
              <a:rPr lang="en-US" altLang="ja-JP" sz="16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 sensitivity (filtered)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990033"/>
              </a:buClr>
              <a:buSzPct val="70000"/>
              <a:buFont typeface="Wingdings" charset="2"/>
              <a:buNone/>
            </a:pPr>
            <a:endParaRPr lang="en-US" altLang="ja-JP" sz="1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990033"/>
              </a:buClr>
              <a:buSzPct val="70000"/>
              <a:buFont typeface="Wingdings" charset="2"/>
              <a:buChar char="n"/>
            </a:pPr>
            <a:r>
              <a:rPr lang="en-US" altLang="ja-JP" sz="16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Spacecraft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Clr>
                <a:srgbClr val="990033"/>
              </a:buClr>
              <a:buFontTx/>
              <a:buChar char="–"/>
            </a:pPr>
            <a:r>
              <a:rPr lang="en-US" altLang="ja-JP" sz="14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Autonomous re-pointing, 20 - 75 sec</a:t>
            </a:r>
          </a:p>
          <a:p>
            <a:pPr marL="742950" lvl="1" indent="-285750" eaLnBrk="1" hangingPunct="1">
              <a:lnSpc>
                <a:spcPct val="80000"/>
              </a:lnSpc>
              <a:spcBef>
                <a:spcPct val="20000"/>
              </a:spcBef>
              <a:buClr>
                <a:srgbClr val="990033"/>
              </a:buClr>
              <a:buFontTx/>
              <a:buChar char="–"/>
            </a:pPr>
            <a:r>
              <a:rPr lang="en-US" altLang="ja-JP" sz="14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-128"/>
              </a:rPr>
              <a:t>Onboard and ground triggers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38175" y="1295400"/>
            <a:ext cx="4297363" cy="3813175"/>
            <a:chOff x="125" y="912"/>
            <a:chExt cx="2707" cy="2402"/>
          </a:xfrm>
        </p:grpSpPr>
        <p:sp>
          <p:nvSpPr>
            <p:cNvPr id="165893" name="Text Box 5"/>
            <p:cNvSpPr txBox="1">
              <a:spLocks noChangeArrowheads="1"/>
            </p:cNvSpPr>
            <p:nvPr/>
          </p:nvSpPr>
          <p:spPr bwMode="auto">
            <a:xfrm>
              <a:off x="346" y="1215"/>
              <a:ext cx="44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800" b="0">
                  <a:solidFill>
                    <a:schemeClr val="bg1"/>
                  </a:solidFill>
                  <a:latin typeface="Times" charset="0"/>
                </a:rPr>
                <a:t>BAT</a:t>
              </a:r>
            </a:p>
          </p:txBody>
        </p:sp>
        <p:sp>
          <p:nvSpPr>
            <p:cNvPr id="165894" name="Text Box 6"/>
            <p:cNvSpPr txBox="1">
              <a:spLocks noChangeArrowheads="1"/>
            </p:cNvSpPr>
            <p:nvPr/>
          </p:nvSpPr>
          <p:spPr bwMode="auto">
            <a:xfrm>
              <a:off x="363" y="2022"/>
              <a:ext cx="44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800" b="0">
                  <a:solidFill>
                    <a:schemeClr val="bg1"/>
                  </a:solidFill>
                  <a:latin typeface="Times" charset="0"/>
                </a:rPr>
                <a:t>XRT</a:t>
              </a:r>
            </a:p>
          </p:txBody>
        </p:sp>
        <p:sp>
          <p:nvSpPr>
            <p:cNvPr id="165895" name="Text Box 7"/>
            <p:cNvSpPr txBox="1">
              <a:spLocks noChangeArrowheads="1"/>
            </p:cNvSpPr>
            <p:nvPr/>
          </p:nvSpPr>
          <p:spPr bwMode="auto">
            <a:xfrm>
              <a:off x="1653" y="2660"/>
              <a:ext cx="88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800" b="0">
                  <a:solidFill>
                    <a:schemeClr val="bg1"/>
                  </a:solidFill>
                  <a:latin typeface="Times" charset="0"/>
                </a:rPr>
                <a:t>Spacecraft</a:t>
              </a:r>
            </a:p>
          </p:txBody>
        </p:sp>
        <p:sp>
          <p:nvSpPr>
            <p:cNvPr id="165896" name="Text Box 8"/>
            <p:cNvSpPr txBox="1">
              <a:spLocks noChangeArrowheads="1"/>
            </p:cNvSpPr>
            <p:nvPr/>
          </p:nvSpPr>
          <p:spPr bwMode="auto">
            <a:xfrm>
              <a:off x="2141" y="1016"/>
              <a:ext cx="5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800" b="0">
                  <a:solidFill>
                    <a:schemeClr val="bg1"/>
                  </a:solidFill>
                  <a:latin typeface="Times" charset="0"/>
                </a:rPr>
                <a:t>UVOT</a:t>
              </a:r>
            </a:p>
          </p:txBody>
        </p:sp>
        <p:pic>
          <p:nvPicPr>
            <p:cNvPr id="165897" name="Picture 9"/>
            <p:cNvPicPr>
              <a:picLocks noChangeAspect="1" noChangeArrowheads="1"/>
            </p:cNvPicPr>
            <p:nvPr/>
          </p:nvPicPr>
          <p:blipFill>
            <a:blip r:embed="rId2"/>
            <a:srcRect l="7564"/>
            <a:stretch>
              <a:fillRect/>
            </a:stretch>
          </p:blipFill>
          <p:spPr bwMode="auto">
            <a:xfrm>
              <a:off x="125" y="912"/>
              <a:ext cx="2707" cy="2402"/>
            </a:xfrm>
            <a:prstGeom prst="rect">
              <a:avLst/>
            </a:prstGeom>
            <a:noFill/>
          </p:spPr>
        </p:pic>
        <p:sp>
          <p:nvSpPr>
            <p:cNvPr id="165898" name="Text Box 10"/>
            <p:cNvSpPr txBox="1">
              <a:spLocks noChangeArrowheads="1"/>
            </p:cNvSpPr>
            <p:nvPr/>
          </p:nvSpPr>
          <p:spPr bwMode="auto">
            <a:xfrm>
              <a:off x="152" y="1535"/>
              <a:ext cx="3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400">
                  <a:solidFill>
                    <a:srgbClr val="079904"/>
                  </a:solidFill>
                  <a:latin typeface="Arial" charset="0"/>
                </a:rPr>
                <a:t>BAT</a:t>
              </a:r>
            </a:p>
          </p:txBody>
        </p:sp>
        <p:sp>
          <p:nvSpPr>
            <p:cNvPr id="165899" name="Text Box 11"/>
            <p:cNvSpPr txBox="1">
              <a:spLocks noChangeArrowheads="1"/>
            </p:cNvSpPr>
            <p:nvPr/>
          </p:nvSpPr>
          <p:spPr bwMode="auto">
            <a:xfrm>
              <a:off x="2137" y="2109"/>
              <a:ext cx="4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400">
                  <a:solidFill>
                    <a:srgbClr val="079904"/>
                  </a:solidFill>
                  <a:latin typeface="Arial" charset="0"/>
                </a:rPr>
                <a:t>UVOT</a:t>
              </a:r>
              <a:endParaRPr lang="en-US" altLang="ja-JP" sz="1400">
                <a:latin typeface="Arial" charset="0"/>
              </a:endParaRPr>
            </a:p>
          </p:txBody>
        </p:sp>
        <p:sp>
          <p:nvSpPr>
            <p:cNvPr id="165900" name="Text Box 12"/>
            <p:cNvSpPr txBox="1">
              <a:spLocks noChangeArrowheads="1"/>
            </p:cNvSpPr>
            <p:nvPr/>
          </p:nvSpPr>
          <p:spPr bwMode="auto">
            <a:xfrm>
              <a:off x="1839" y="2492"/>
              <a:ext cx="39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400">
                  <a:solidFill>
                    <a:srgbClr val="079904"/>
                  </a:solidFill>
                  <a:latin typeface="Arial" charset="0"/>
                </a:rPr>
                <a:t>XRT</a:t>
              </a:r>
              <a:endParaRPr lang="en-US" altLang="ja-JP" sz="1400">
                <a:latin typeface="Arial" charset="0"/>
              </a:endParaRPr>
            </a:p>
          </p:txBody>
        </p:sp>
        <p:sp>
          <p:nvSpPr>
            <p:cNvPr id="165901" name="Line 13"/>
            <p:cNvSpPr>
              <a:spLocks noChangeShapeType="1"/>
            </p:cNvSpPr>
            <p:nvPr/>
          </p:nvSpPr>
          <p:spPr bwMode="auto">
            <a:xfrm flipV="1">
              <a:off x="400" y="1391"/>
              <a:ext cx="496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5902" name="Line 14"/>
            <p:cNvSpPr>
              <a:spLocks noChangeShapeType="1"/>
            </p:cNvSpPr>
            <p:nvPr/>
          </p:nvSpPr>
          <p:spPr bwMode="auto">
            <a:xfrm flipH="1" flipV="1">
              <a:off x="1641" y="1774"/>
              <a:ext cx="546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5903" name="Line 15"/>
            <p:cNvSpPr>
              <a:spLocks noChangeShapeType="1"/>
            </p:cNvSpPr>
            <p:nvPr/>
          </p:nvSpPr>
          <p:spPr bwMode="auto">
            <a:xfrm flipH="1" flipV="1">
              <a:off x="1492" y="1966"/>
              <a:ext cx="397" cy="47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65908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Swift Instruments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 dirty="0" err="1" smtClean="0">
                <a:ea typeface="ＭＳ Ｐゴシック" charset="-128"/>
                <a:cs typeface="ＭＳ Ｐゴシック" charset="-128"/>
              </a:rPr>
              <a:t>Perseus</a:t>
            </a:r>
            <a:r>
              <a:rPr lang="en-US" altLang="ja-JP" dirty="0" smtClean="0">
                <a:ea typeface="ＭＳ Ｐゴシック" charset="-128"/>
                <a:cs typeface="ＭＳ Ｐゴシック" charset="-128"/>
              </a:rPr>
              <a:t> Cluster of galaxies</a:t>
            </a:r>
            <a:endParaRPr lang="en-US" altLang="ja-JP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" name="図 7" descr="perseus_cxc2pan_fu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5404"/>
            <a:ext cx="9144000" cy="4838095"/>
          </a:xfrm>
          <a:prstGeom prst="rect">
            <a:avLst/>
          </a:prstGeom>
        </p:spPr>
      </p:pic>
      <p:pic>
        <p:nvPicPr>
          <p:cNvPr id="9" name="図 8" descr="perseusCluster_crawford_f.jpg"/>
          <p:cNvPicPr>
            <a:picLocks noChangeAspect="1"/>
          </p:cNvPicPr>
          <p:nvPr/>
        </p:nvPicPr>
        <p:blipFill>
          <a:blip r:embed="rId3"/>
          <a:srcRect l="7556" r="23166"/>
          <a:stretch>
            <a:fillRect/>
          </a:stretch>
        </p:blipFill>
        <p:spPr>
          <a:xfrm>
            <a:off x="4518256" y="1290966"/>
            <a:ext cx="4661704" cy="4525961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569076" y="47627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12" name="Picture 28"/>
          <p:cNvPicPr>
            <a:picLocks noChangeAspect="1" noChangeArrowheads="1"/>
          </p:cNvPicPr>
          <p:nvPr/>
        </p:nvPicPr>
        <p:blipFill>
          <a:blip r:embed="rId4"/>
          <a:srcRect t="33521" r="29724" b="13092"/>
          <a:stretch>
            <a:fillRect/>
          </a:stretch>
        </p:blipFill>
        <p:spPr bwMode="auto">
          <a:xfrm>
            <a:off x="0" y="5343320"/>
            <a:ext cx="2057400" cy="1335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 l="1212" t="14540" r="61188" b="4240"/>
          <a:stretch>
            <a:fillRect/>
          </a:stretch>
        </p:blipFill>
        <p:spPr bwMode="auto">
          <a:xfrm>
            <a:off x="347663" y="1090613"/>
            <a:ext cx="3287712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 l="42407" t="58765" r="18175" b="4240"/>
          <a:stretch>
            <a:fillRect/>
          </a:stretch>
        </p:blipFill>
        <p:spPr bwMode="auto">
          <a:xfrm>
            <a:off x="4867275" y="4438087"/>
            <a:ext cx="2905125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784600" y="888616"/>
            <a:ext cx="5359400" cy="32316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tIns="0">
            <a:prstTxWarp prst="textNoShape">
              <a:avLst/>
            </a:prstTxWarp>
            <a:spAutoFit/>
          </a:bodyPr>
          <a:lstStyle/>
          <a:p>
            <a:endParaRPr lang="en-US" altLang="ja-JP" sz="1200" dirty="0"/>
          </a:p>
          <a:p>
            <a:r>
              <a:rPr lang="en-US" altLang="ja-JP" sz="2000" dirty="0"/>
              <a:t> - XRT monitoring of NGC 2770 (27 </a:t>
            </a:r>
            <a:r>
              <a:rPr lang="en-US" altLang="ja-JP" sz="2000" dirty="0" err="1"/>
              <a:t>Mpc</a:t>
            </a:r>
            <a:r>
              <a:rPr lang="en-US" altLang="ja-JP" sz="2000" dirty="0"/>
              <a:t>) </a:t>
            </a:r>
          </a:p>
          <a:p>
            <a:r>
              <a:rPr lang="en-US" altLang="ja-JP" sz="2000" dirty="0"/>
              <a:t>    revealed extremely luminous X-ray outburst</a:t>
            </a:r>
          </a:p>
          <a:p>
            <a:pPr>
              <a:lnSpc>
                <a:spcPct val="130000"/>
              </a:lnSpc>
            </a:pPr>
            <a:r>
              <a:rPr lang="en-US" altLang="ja-JP" sz="2000" dirty="0"/>
              <a:t> - E</a:t>
            </a:r>
            <a:r>
              <a:rPr lang="en-US" altLang="ja-JP" sz="2000" baseline="-25000" dirty="0"/>
              <a:t>X</a:t>
            </a:r>
            <a:r>
              <a:rPr lang="en-US" altLang="ja-JP" sz="2000" dirty="0"/>
              <a:t> ~ 2x10</a:t>
            </a:r>
            <a:r>
              <a:rPr lang="en-US" altLang="ja-JP" baseline="30000" dirty="0"/>
              <a:t>46</a:t>
            </a:r>
            <a:r>
              <a:rPr lang="en-US" altLang="ja-JP" sz="2000" dirty="0"/>
              <a:t> ergs</a:t>
            </a:r>
          </a:p>
          <a:p>
            <a:endParaRPr lang="en-US" altLang="ja-JP" sz="1000" dirty="0"/>
          </a:p>
          <a:p>
            <a:r>
              <a:rPr lang="en-US" altLang="ja-JP" sz="2000" dirty="0"/>
              <a:t> - No BAT, no radio late &gt;&gt; probably no jets</a:t>
            </a:r>
          </a:p>
          <a:p>
            <a:endParaRPr lang="en-US" altLang="ja-JP" sz="900" dirty="0"/>
          </a:p>
          <a:p>
            <a:r>
              <a:rPr lang="en-US" altLang="ja-JP" sz="2000" dirty="0"/>
              <a:t> - UVOT detection of SN rising 90 min later</a:t>
            </a:r>
          </a:p>
          <a:p>
            <a:endParaRPr lang="en-US" altLang="ja-JP" sz="900" dirty="0"/>
          </a:p>
          <a:p>
            <a:r>
              <a:rPr lang="en-US" altLang="ja-JP" sz="2000" dirty="0"/>
              <a:t> - SN </a:t>
            </a:r>
            <a:r>
              <a:rPr lang="en-US" altLang="ja-JP" sz="2000" dirty="0" err="1"/>
              <a:t>Ib/c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endParaRPr lang="en-US" altLang="ja-JP" sz="900" dirty="0"/>
          </a:p>
          <a:p>
            <a:r>
              <a:rPr lang="en-US" altLang="ja-JP" sz="2000" dirty="0"/>
              <a:t> - Shock breakout.  May occur for all SN</a:t>
            </a:r>
          </a:p>
          <a:p>
            <a:endParaRPr lang="ja-JP" altLang="en-US" sz="1200" dirty="0">
              <a:ea typeface="ＭＳ Ｐゴシック" charset="-128"/>
            </a:endParaRP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965950" y="6453188"/>
            <a:ext cx="213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Soderberg et al. 2008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2095500" y="4000500"/>
            <a:ext cx="1284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/>
              <a:t>9 Jan 2008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209550" y="806450"/>
            <a:ext cx="1104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/>
              <a:t>SN 2007uy</a:t>
            </a:r>
          </a:p>
        </p:txBody>
      </p:sp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347663" y="0"/>
            <a:ext cx="8228707" cy="806450"/>
          </a:xfrm>
        </p:spPr>
        <p:txBody>
          <a:bodyPr/>
          <a:lstStyle/>
          <a:p>
            <a:r>
              <a:rPr lang="en-US" altLang="ja-JP" sz="3600" dirty="0" smtClean="0"/>
              <a:t>SN 2008D Shock Breakout</a:t>
            </a:r>
            <a:endParaRPr lang="en-US" altLang="ja-JP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97670"/>
            <a:ext cx="8229600" cy="922337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3200" dirty="0" smtClean="0">
                <a:ea typeface="ＭＳ Ｐゴシック" charset="-128"/>
                <a:cs typeface="ＭＳ Ｐゴシック" charset="-128"/>
              </a:rPr>
              <a:t>Fe line in the </a:t>
            </a:r>
            <a:r>
              <a:rPr lang="en-US" altLang="ja-JP" sz="3200" dirty="0" err="1" smtClean="0">
                <a:ea typeface="ＭＳ Ｐゴシック" charset="-128"/>
                <a:cs typeface="ＭＳ Ｐゴシック" charset="-128"/>
              </a:rPr>
              <a:t>Sgr</a:t>
            </a:r>
            <a:r>
              <a:rPr lang="en-US" altLang="ja-JP" sz="32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ja-JP" sz="3200" dirty="0">
                <a:ea typeface="ＭＳ Ｐゴシック" charset="-128"/>
                <a:cs typeface="ＭＳ Ｐゴシック" charset="-128"/>
              </a:rPr>
              <a:t>B2 region</a:t>
            </a:r>
            <a:r>
              <a:rPr lang="en-US" altLang="ja-JP" sz="3200" dirty="0" smtClean="0">
                <a:ea typeface="ＭＳ Ｐゴシック" charset="-128"/>
                <a:cs typeface="ＭＳ Ｐゴシック" charset="-128"/>
              </a:rPr>
              <a:t> decayed in 10 years</a:t>
            </a:r>
            <a:br>
              <a:rPr lang="en-US" altLang="ja-JP" sz="3200" dirty="0" smtClean="0">
                <a:ea typeface="ＭＳ Ｐゴシック" charset="-128"/>
                <a:cs typeface="ＭＳ Ｐゴシック" charset="-128"/>
              </a:rPr>
            </a:br>
            <a:r>
              <a:rPr lang="ja-JP" altLang="en-US" sz="3200" dirty="0" smtClean="0"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altLang="ja-JP" sz="3200" dirty="0" smtClean="0"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lang="en-US" altLang="ja-JP" sz="3200" dirty="0" err="1" smtClean="0">
                <a:ea typeface="ＭＳ Ｐゴシック" charset="-128"/>
                <a:cs typeface="ＭＳ Ｐゴシック" charset="-128"/>
                <a:sym typeface="Wingdings"/>
              </a:rPr>
              <a:t>Sgr</a:t>
            </a:r>
            <a:r>
              <a:rPr lang="en-US" altLang="ja-JP" sz="3200" dirty="0" smtClean="0">
                <a:ea typeface="ＭＳ Ｐゴシック" charset="-128"/>
                <a:cs typeface="ＭＳ Ｐゴシック" charset="-128"/>
                <a:sym typeface="Wingdings"/>
              </a:rPr>
              <a:t> B2 is an X-ray reflection nebula</a:t>
            </a:r>
            <a:endParaRPr lang="en-US" altLang="ja-JP" sz="32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0419" name="Picture 2" descr="C:\学会・研究会等\ASJ\tenmon10haru\presen\shiryou\6.4ke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435" y="1196975"/>
            <a:ext cx="7111512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正方形/長方形 31"/>
          <p:cNvSpPr>
            <a:spLocks noChangeArrowheads="1"/>
          </p:cNvSpPr>
          <p:nvPr/>
        </p:nvSpPr>
        <p:spPr bwMode="auto">
          <a:xfrm rot="-3345519">
            <a:off x="1062112" y="1870625"/>
            <a:ext cx="646112" cy="73708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vert="eaVert" anchor="ctr">
            <a:prstTxWarp prst="textNoShape">
              <a:avLst/>
            </a:prstTxWarp>
          </a:bodyPr>
          <a:lstStyle/>
          <a:p>
            <a:pPr algn="ctr"/>
            <a:endParaRPr kumimoji="1" lang="ja-JP" altLang="en-US" sz="1800">
              <a:solidFill>
                <a:schemeClr val="bg1"/>
              </a:solidFill>
              <a:latin typeface="Arial" charset="0"/>
              <a:ea typeface="HGｺﾞｼｯｸM" pitchFamily="49" charset="-128"/>
              <a:cs typeface="HGｺﾞｼｯｸM" pitchFamily="49" charset="-128"/>
            </a:endParaRPr>
          </a:p>
        </p:txBody>
      </p:sp>
      <p:sp>
        <p:nvSpPr>
          <p:cNvPr id="60421" name="右矢印 32"/>
          <p:cNvSpPr>
            <a:spLocks noChangeArrowheads="1"/>
          </p:cNvSpPr>
          <p:nvPr/>
        </p:nvSpPr>
        <p:spPr bwMode="auto">
          <a:xfrm rot="4807392">
            <a:off x="1287821" y="3033469"/>
            <a:ext cx="1044575" cy="527538"/>
          </a:xfrm>
          <a:prstGeom prst="rightArrow">
            <a:avLst>
              <a:gd name="adj1" fmla="val 50000"/>
              <a:gd name="adj2" fmla="val 88182"/>
            </a:avLst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rot="10800000" vert="eaVert" anchor="ctr">
            <a:prstTxWarp prst="textNoShape">
              <a:avLst/>
            </a:prstTxWarp>
          </a:bodyPr>
          <a:lstStyle/>
          <a:p>
            <a:pPr algn="ctr"/>
            <a:endParaRPr kumimoji="1" lang="ja-JP" altLang="en-US" sz="1800">
              <a:solidFill>
                <a:schemeClr val="bg1"/>
              </a:solidFill>
              <a:latin typeface="Arial" charset="0"/>
              <a:ea typeface="HGｺﾞｼｯｸM" pitchFamily="49" charset="-128"/>
              <a:cs typeface="HGｺﾞｼｯｸM" pitchFamily="49" charset="-128"/>
            </a:endParaRPr>
          </a:p>
        </p:txBody>
      </p:sp>
      <p:sp>
        <p:nvSpPr>
          <p:cNvPr id="60422" name="Text Box 16"/>
          <p:cNvSpPr txBox="1">
            <a:spLocks noChangeArrowheads="1"/>
          </p:cNvSpPr>
          <p:nvPr/>
        </p:nvSpPr>
        <p:spPr bwMode="auto">
          <a:xfrm>
            <a:off x="4828089" y="1268413"/>
            <a:ext cx="21426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862013"/>
            <a:r>
              <a:rPr lang="en-US" altLang="ja-JP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Suzaku 6.4keV image</a:t>
            </a:r>
          </a:p>
        </p:txBody>
      </p:sp>
      <p:sp>
        <p:nvSpPr>
          <p:cNvPr id="60423" name="Text Box 17"/>
          <p:cNvSpPr txBox="1">
            <a:spLocks noChangeArrowheads="1"/>
          </p:cNvSpPr>
          <p:nvPr/>
        </p:nvSpPr>
        <p:spPr bwMode="auto">
          <a:xfrm>
            <a:off x="457200" y="6155686"/>
            <a:ext cx="3826689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862013">
              <a:buFont typeface="Arial"/>
              <a:buChar char="•"/>
            </a:pPr>
            <a:r>
              <a:rPr lang="en-US" altLang="ja-JP" sz="2000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altLang="ja-JP" sz="2000" dirty="0" err="1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Sgr</a:t>
            </a:r>
            <a:r>
              <a:rPr lang="en-US" altLang="ja-JP" sz="2000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altLang="ja-JP" sz="2000" dirty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B2 region</a:t>
            </a:r>
            <a:r>
              <a:rPr lang="en-US" altLang="ja-JP" sz="2000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 : size ~10 light years</a:t>
            </a:r>
          </a:p>
          <a:p>
            <a:pPr defTabSz="862013">
              <a:buFont typeface="Arial"/>
              <a:buChar char="•"/>
            </a:pPr>
            <a:r>
              <a:rPr lang="en-US" altLang="ja-JP" sz="2000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 6.4 keV line: </a:t>
            </a:r>
            <a:r>
              <a:rPr lang="en-US" altLang="ja-JP" sz="2000" dirty="0" err="1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photoionized</a:t>
            </a:r>
            <a:r>
              <a:rPr lang="en-US" altLang="ja-JP" sz="2000" dirty="0" smtClean="0">
                <a:solidFill>
                  <a:srgbClr val="800000"/>
                </a:solidFill>
                <a:ea typeface="ＭＳ Ｐゴシック" charset="-128"/>
                <a:cs typeface="ＭＳ Ｐゴシック" charset="-128"/>
              </a:rPr>
              <a:t> Fe</a:t>
            </a:r>
            <a:endParaRPr lang="en-US" altLang="ja-JP" sz="2000" dirty="0">
              <a:solidFill>
                <a:srgbClr val="8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0424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282" y="3644901"/>
            <a:ext cx="8050823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5" name="Text Box 18"/>
          <p:cNvSpPr txBox="1">
            <a:spLocks noChangeArrowheads="1"/>
          </p:cNvSpPr>
          <p:nvPr/>
        </p:nvSpPr>
        <p:spPr bwMode="auto">
          <a:xfrm>
            <a:off x="6483594" y="6253733"/>
            <a:ext cx="1943392" cy="4154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862013"/>
            <a:r>
              <a:rPr lang="en-US" altLang="ja-JP" sz="2100" dirty="0">
                <a:ea typeface="ＭＳ Ｐゴシック" charset="-128"/>
                <a:cs typeface="ＭＳ Ｐゴシック" charset="-128"/>
              </a:rPr>
              <a:t>Inui et al. </a:t>
            </a:r>
            <a:r>
              <a:rPr lang="en-US" altLang="ja-JP" sz="2100" dirty="0" smtClean="0">
                <a:ea typeface="ＭＳ Ｐゴシック" charset="-128"/>
                <a:cs typeface="ＭＳ Ｐゴシック" charset="-128"/>
              </a:rPr>
              <a:t>2009</a:t>
            </a:r>
            <a:endParaRPr lang="en-US" altLang="ja-JP" sz="21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26" name="スライド番号プレースホルダ 9"/>
          <p:cNvSpPr>
            <a:spLocks noGrp="1"/>
          </p:cNvSpPr>
          <p:nvPr>
            <p:ph type="sldNum" sz="quarter" idx="12"/>
          </p:nvPr>
        </p:nvSpPr>
        <p:spPr>
          <a:xfrm>
            <a:off x="6553200" y="6669231"/>
            <a:ext cx="2133600" cy="365125"/>
          </a:xfrm>
          <a:noFill/>
        </p:spPr>
        <p:txBody>
          <a:bodyPr/>
          <a:lstStyle/>
          <a:p>
            <a:fld id="{037AADC9-40B4-5A49-B56C-1B8A7E5C8AD0}" type="slidenum">
              <a:rPr lang="ja-JP" altLang="en-US"/>
              <a:pPr/>
              <a:t>8</a:t>
            </a:fld>
            <a:endParaRPr lang="en-US" altLang="ja-JP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/>
          <a:srcRect l="40271"/>
          <a:stretch>
            <a:fillRect/>
          </a:stretch>
        </p:blipFill>
        <p:spPr bwMode="auto">
          <a:xfrm>
            <a:off x="7002959" y="1957954"/>
            <a:ext cx="2141041" cy="1511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764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dirty="0">
                <a:ea typeface="ＭＳ Ｐゴシック" charset="-128"/>
                <a:cs typeface="ＭＳ Ｐゴシック" charset="-128"/>
              </a:rPr>
              <a:t>X-ray tomography of</a:t>
            </a:r>
            <a:r>
              <a:rPr lang="en-US" altLang="ja-JP" dirty="0" smtClean="0">
                <a:ea typeface="ＭＳ Ｐゴシック" charset="-128"/>
                <a:cs typeface="ＭＳ Ｐゴシック" charset="-128"/>
              </a:rPr>
              <a:t> molecular clouds</a:t>
            </a:r>
            <a:endParaRPr lang="en-US" altLang="ja-JP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475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794" y="976136"/>
            <a:ext cx="4163758" cy="148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084" y="2481737"/>
            <a:ext cx="3774520" cy="431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5306465" y="1085292"/>
            <a:ext cx="3380335" cy="364236"/>
          </a:xfrm>
          <a:prstGeom prst="rect">
            <a:avLst/>
          </a:prstGeom>
        </p:spPr>
        <p:txBody>
          <a:bodyPr vert="horz" lIns="91435" tIns="45718" rIns="91435" bIns="45718" rtlCol="0" anchor="ctr">
            <a:noAutofit/>
          </a:bodyPr>
          <a:lstStyle/>
          <a:p>
            <a:pPr marL="0" marR="0" lvl="0" indent="0" algn="ctr" defTabSz="4571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Sgr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A* light curve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6145" y="1587635"/>
            <a:ext cx="3972095" cy="370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306466" y="5462280"/>
            <a:ext cx="2188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862013"/>
            <a:r>
              <a:rPr lang="en-US" altLang="ja-JP" dirty="0">
                <a:ea typeface="ＭＳ Ｐゴシック" charset="-128"/>
                <a:cs typeface="ＭＳ Ｐゴシック" charset="-128"/>
              </a:rPr>
              <a:t>Current Lx~10</a:t>
            </a:r>
            <a:r>
              <a:rPr lang="en-US" altLang="ja-JP" baseline="30000" dirty="0">
                <a:ea typeface="ＭＳ Ｐゴシック" charset="-128"/>
                <a:cs typeface="ＭＳ Ｐゴシック" charset="-128"/>
              </a:rPr>
              <a:t>33</a:t>
            </a:r>
            <a:r>
              <a:rPr lang="en-US" altLang="ja-JP" dirty="0">
                <a:ea typeface="ＭＳ Ｐゴシック" charset="-128"/>
                <a:cs typeface="ＭＳ Ｐゴシック" charset="-128"/>
              </a:rPr>
              <a:t> erg/</a:t>
            </a:r>
            <a:r>
              <a:rPr lang="en-US" altLang="ja-JP" dirty="0" err="1">
                <a:ea typeface="ＭＳ Ｐゴシック" charset="-128"/>
                <a:cs typeface="ＭＳ Ｐゴシック" charset="-128"/>
              </a:rPr>
              <a:t>s</a:t>
            </a:r>
            <a:endParaRPr lang="en-US" altLang="ja-JP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5460585" y="5081886"/>
            <a:ext cx="0" cy="409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006145" y="6259909"/>
            <a:ext cx="22927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862013"/>
            <a:r>
              <a:rPr lang="en-US" altLang="ja-JP" sz="1400" dirty="0" err="1">
                <a:ea typeface="ＭＳ Ｐゴシック" charset="-128"/>
                <a:cs typeface="ＭＳ Ｐゴシック" charset="-128"/>
              </a:rPr>
              <a:t>Ryu</a:t>
            </a:r>
            <a:r>
              <a:rPr lang="en-US" altLang="ja-JP" sz="1400" dirty="0">
                <a:ea typeface="ＭＳ Ｐゴシック" charset="-128"/>
                <a:cs typeface="ＭＳ Ｐゴシック" charset="-128"/>
              </a:rPr>
              <a:t> et al. 2009, PASJ, 61, 751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G_MTG_PARIS_11-08 コピー 1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18FF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7C6FE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G_MTG_PARIS_11-08 コピー 1">
      <a:majorFont>
        <a:latin typeface="Verdana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1_CG_MTG_PARIS_11-08 コピー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G_MTG_PARIS_11-08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18FF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7C6FE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G_MTG_PARIS_11-08">
      <a:majorFont>
        <a:latin typeface="Verdana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1_CG_MTG_PARIS_11-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G_MTG_PARIS_11-08 コピー 5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18FF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7C6FE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G_MTG_PARIS_11-08 コピー 5">
      <a:majorFont>
        <a:latin typeface="Verdana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1_CG_MTG_PARIS_11-08 コピー 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CG_MTG_PARIS_11-08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18FF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7C6FE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G_MTG_PARIS_11-08">
      <a:majorFont>
        <a:latin typeface="Verdana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9" charset="0"/>
            <a:ea typeface="ヒラギノ角ゴ ProN W3" pitchFamily="-109" charset="-128"/>
            <a:cs typeface="ヒラギノ角ゴ ProN W3" pitchFamily="-109" charset="-128"/>
            <a:sym typeface="Gill Sans" pitchFamily="-109" charset="0"/>
          </a:defRPr>
        </a:defPPr>
      </a:lstStyle>
    </a:lnDef>
  </a:objectDefaults>
  <a:extraClrSchemeLst>
    <a:extraClrScheme>
      <a:clrScheme name="1_CG_MTG_PARIS_11-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1956</TotalTime>
  <Words>2369</Words>
  <Application>Microsoft Macintosh PowerPoint</Application>
  <PresentationFormat>画面に合わせる (4:3)</PresentationFormat>
  <Paragraphs>633</Paragraphs>
  <Slides>31</Slides>
  <Notes>3</Notes>
  <HiddenSlides>0</HiddenSlides>
  <MMClips>0</MMClips>
  <ScaleCrop>false</ScaleCrop>
  <HeadingPairs>
    <vt:vector size="4" baseType="variant">
      <vt:variant>
        <vt:lpstr>デザイン テンプレート</vt:lpstr>
      </vt:variant>
      <vt:variant>
        <vt:i4>6</vt:i4>
      </vt:variant>
      <vt:variant>
        <vt:lpstr>スライド タイトル</vt:lpstr>
      </vt:variant>
      <vt:variant>
        <vt:i4>31</vt:i4>
      </vt:variant>
    </vt:vector>
  </HeadingPairs>
  <TitlesOfParts>
    <vt:vector size="37" baseType="lpstr">
      <vt:lpstr>Office テーマ</vt:lpstr>
      <vt:lpstr>1_CG_MTG_PARIS_11-08 コピー 1</vt:lpstr>
      <vt:lpstr>1_CG_MTG_PARIS_11-08</vt:lpstr>
      <vt:lpstr>1_CG_MTG_PARIS_11-08 コピー 5</vt:lpstr>
      <vt:lpstr>2_CG_MTG_PARIS_11-08</vt:lpstr>
      <vt:lpstr>1_Office テーマ</vt:lpstr>
      <vt:lpstr>X線天文学の課題と戦略</vt:lpstr>
      <vt:lpstr>X線天文学は終わったか</vt:lpstr>
      <vt:lpstr>X線天文学による新発見</vt:lpstr>
      <vt:lpstr>X線天文学による新発見</vt:lpstr>
      <vt:lpstr>Swift Instruments</vt:lpstr>
      <vt:lpstr>Perseus Cluster of galaxies</vt:lpstr>
      <vt:lpstr>SN 2008D Shock Breakout</vt:lpstr>
      <vt:lpstr>Fe line in the Sgr B2 region decayed in 10 years  Sgr B2 is an X-ray reflection nebula</vt:lpstr>
      <vt:lpstr>X-ray tomography of molecular clouds</vt:lpstr>
      <vt:lpstr>Cyg X-3</vt:lpstr>
      <vt:lpstr>MAXI light curve of  a new BH candidate XTE J1752-223</vt:lpstr>
      <vt:lpstr>スライド 12</vt:lpstr>
      <vt:lpstr>Crab Nebula X-ray variation</vt:lpstr>
      <vt:lpstr>現在運用中の衛星／実験</vt:lpstr>
      <vt:lpstr>X線天文学の利点</vt:lpstr>
      <vt:lpstr>今後の衛星計画</vt:lpstr>
      <vt:lpstr>将来の衛星／実験</vt:lpstr>
      <vt:lpstr>US Decadal Survey Report Recommendation Large Scale Space Program - Prioritized</vt:lpstr>
      <vt:lpstr>スライド 19</vt:lpstr>
      <vt:lpstr>What does Astro2010 mean for X-ray Astronomy?</vt:lpstr>
      <vt:lpstr>個人的展望</vt:lpstr>
      <vt:lpstr>X線天文学の今後の方向</vt:lpstr>
      <vt:lpstr>X線とCTAとの連携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</vt:vector>
  </TitlesOfParts>
  <Company>東京工業大学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X線天文学の現状と将来戦略</dc:title>
  <dc:creator>河合 誠之</dc:creator>
  <cp:lastModifiedBy>河合 誠之</cp:lastModifiedBy>
  <cp:revision>55</cp:revision>
  <dcterms:created xsi:type="dcterms:W3CDTF">2010-11-15T10:05:08Z</dcterms:created>
  <dcterms:modified xsi:type="dcterms:W3CDTF">2010-11-16T08:35:52Z</dcterms:modified>
</cp:coreProperties>
</file>